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2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96BF7-C38E-4FB7-AF96-5EAE876FB0A5}" type="datetimeFigureOut">
              <a:rPr lang="id-ID" smtClean="0"/>
              <a:pPr/>
              <a:t>06/10/2015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C76A8-F4E5-4ED4-8D03-C2FFFA85CED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817042-D48E-46DE-958E-C7C4AA61D694}" type="datetime1">
              <a:rPr lang="id-ID" smtClean="0"/>
              <a:pPr/>
              <a:t>06/10/2015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F62F-68B8-466E-83BE-63ADB50B23E6}" type="datetime1">
              <a:rPr lang="id-ID" smtClean="0"/>
              <a:pPr/>
              <a:t>06/10/2015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3F64-1D0A-4E1A-9DBF-EA2F0873ECC6}" type="datetime1">
              <a:rPr lang="id-ID" smtClean="0"/>
              <a:pPr/>
              <a:t>06/10/2015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DDDC6A-DDD8-473D-B0AD-0ACF059C5C4B}" type="datetime1">
              <a:rPr lang="id-ID" smtClean="0"/>
              <a:pPr/>
              <a:t>06/10/2015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7E864DD-A02F-4CF0-9020-06A492BF8800}" type="datetime1">
              <a:rPr lang="id-ID" smtClean="0"/>
              <a:pPr/>
              <a:t>06/10/2015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A604-EAF8-49F7-BE24-4C131D9DD71D}" type="datetime1">
              <a:rPr lang="id-ID" smtClean="0"/>
              <a:pPr/>
              <a:t>06/10/2015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A9E5-5EF4-4968-B816-B09651E7AA9C}" type="datetime1">
              <a:rPr lang="id-ID" smtClean="0"/>
              <a:pPr/>
              <a:t>06/10/2015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5EC349-F975-4779-B187-076B5952DCE3}" type="datetime1">
              <a:rPr lang="id-ID" smtClean="0"/>
              <a:pPr/>
              <a:t>06/10/2015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B237-8CAE-4C6B-BF99-2E6B4E6FD52E}" type="datetime1">
              <a:rPr lang="id-ID" smtClean="0"/>
              <a:pPr/>
              <a:t>06/10/2015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197299-99C5-4165-B40F-E8489A264445}" type="datetime1">
              <a:rPr lang="id-ID" smtClean="0"/>
              <a:pPr/>
              <a:t>06/10/2015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FDB31-9BC3-4249-A9F9-8171D5D31DD8}" type="datetime1">
              <a:rPr lang="id-ID" smtClean="0"/>
              <a:pPr/>
              <a:t>06/10/2015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0BE43F-77E4-4F64-9A43-3541BFC2960E}" type="datetime1">
              <a:rPr lang="id-ID" smtClean="0"/>
              <a:pPr/>
              <a:t>06/10/2015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021288"/>
            <a:ext cx="6172200" cy="504056"/>
          </a:xfrm>
        </p:spPr>
        <p:txBody>
          <a:bodyPr>
            <a:normAutofit/>
          </a:bodyPr>
          <a:lstStyle/>
          <a:p>
            <a:r>
              <a:rPr lang="id-ID" dirty="0" smtClean="0"/>
              <a:t>Dra. Sri Hastuti Handayani, M.Si, Psi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755576" y="620688"/>
            <a:ext cx="80393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id-I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PERANAN &amp; </a:t>
            </a:r>
          </a:p>
          <a:p>
            <a:pPr algn="ctr"/>
            <a:r>
              <a:rPr lang="id-I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TANTANGAN PPSDM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1026" name="Object 23"/>
          <p:cNvGraphicFramePr>
            <a:graphicFrameLocks noChangeAspect="1"/>
          </p:cNvGraphicFramePr>
          <p:nvPr/>
        </p:nvGraphicFramePr>
        <p:xfrm>
          <a:off x="3347864" y="2420888"/>
          <a:ext cx="3024336" cy="3329572"/>
        </p:xfrm>
        <a:graphic>
          <a:graphicData uri="http://schemas.openxmlformats.org/presentationml/2006/ole">
            <p:oleObj spid="_x0000_s1026" name="Clip" r:id="rId3" imgW="5640388" imgH="6415088" progId="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id-ID" sz="2400" dirty="0" smtClean="0"/>
              <a:t>KECENDERUNGAN TENAGA KERJA</a:t>
            </a:r>
            <a:endParaRPr lang="id-ID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5" y="1322432"/>
          <a:ext cx="7704857" cy="498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435"/>
                <a:gridCol w="2544723"/>
                <a:gridCol w="4806699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id-ID" sz="1500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id-ID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b="0" dirty="0" smtClean="0">
                          <a:solidFill>
                            <a:schemeClr val="tx1"/>
                          </a:solidFill>
                        </a:rPr>
                        <a:t>Waktu Drastis,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b="0" dirty="0" smtClean="0">
                          <a:solidFill>
                            <a:schemeClr val="tx1"/>
                          </a:solidFill>
                        </a:rPr>
                        <a:t>Ukuran Drastis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0" dirty="0" smtClean="0">
                          <a:solidFill>
                            <a:schemeClr val="tx1"/>
                          </a:solidFill>
                        </a:rPr>
                        <a:t>Kondisi ekonomi yg tdk menentu, memaksa orgas mpertimbangkan kembali bgmn mrk dpt tumbuh &amp; menguntungkan</a:t>
                      </a:r>
                      <a:endParaRPr lang="id-ID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2.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Garis</a:t>
                      </a:r>
                      <a:r>
                        <a:rPr lang="id-ID" sz="1500" baseline="0" dirty="0" smtClean="0"/>
                        <a:t> yg kabur – kehidpn atau pekerjaan ?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Struktur orgas yg baru mengubah hakikat pekerjaan bg karyawan at profesional HRD</a:t>
                      </a:r>
                      <a:endParaRPr lang="id-ID" sz="15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Dunia yg kecil dan mengecil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Teknologi komunikasi global mengubah cara org berhubungan dan berkomunikasi</a:t>
                      </a:r>
                      <a:endParaRPr lang="id-ID" sz="1500" dirty="0"/>
                    </a:p>
                  </a:txBody>
                  <a:tcPr/>
                </a:tc>
              </a:tr>
              <a:tr h="390912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4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Wajah baru, harapan baru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Keragaman di tempat kerja terus meningkat</a:t>
                      </a:r>
                      <a:endParaRPr lang="id-ID" sz="1500" dirty="0"/>
                    </a:p>
                  </a:txBody>
                  <a:tcPr/>
                </a:tc>
              </a:tr>
              <a:tr h="545192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Bekerja cerdas</a:t>
                      </a:r>
                      <a:r>
                        <a:rPr lang="id-ID" sz="1500" baseline="0" dirty="0" smtClean="0"/>
                        <a:t> dan cepat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Irama perubahan yg semakin pesat menuntut karyawan lbh mudah beradaptasi dan orgas lbh gesit</a:t>
                      </a:r>
                      <a:endParaRPr lang="id-ID" sz="1500" dirty="0"/>
                    </a:p>
                  </a:txBody>
                  <a:tcPr/>
                </a:tc>
              </a:tr>
              <a:tr h="398186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6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Waspada thd keamanan/ kenyamanan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Perhatian thd keamanan &amp; puan pemerintah utk menyediakan perlindungan telah meningkatkan tk kecemasan ind di seluruh dunia</a:t>
                      </a:r>
                      <a:endParaRPr lang="id-ID" sz="1500" dirty="0"/>
                    </a:p>
                  </a:txBody>
                  <a:tcPr/>
                </a:tc>
              </a:tr>
              <a:tr h="398186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Kehidupan</a:t>
                      </a:r>
                      <a:r>
                        <a:rPr lang="id-ID" sz="1500" baseline="0" dirty="0" smtClean="0"/>
                        <a:t> &amp; pekerjaan di jalur elektronik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Teknologi, terutama internet, mengubah cara org bekerja dan hidup</a:t>
                      </a:r>
                      <a:endParaRPr lang="id-ID" sz="1500" dirty="0"/>
                    </a:p>
                  </a:txBody>
                  <a:tcPr/>
                </a:tc>
              </a:tr>
              <a:tr h="398186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8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Batasan etika yg lbh tinggi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Penyelewengan etis di level plg atas menggoyahkan loyalitas, kepercayaan, dan rasa aman karyawan</a:t>
                      </a:r>
                      <a:endParaRPr lang="id-ID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Perubahan &amp; Tantangan pada pelatihan &amp; pengembangan di masa mendatang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136904" cy="5061176"/>
          </a:xfrm>
        </p:spPr>
        <p:txBody>
          <a:bodyPr>
            <a:normAutofit/>
          </a:bodyPr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id-ID" sz="2600" dirty="0" smtClean="0"/>
              <a:t>Penggunaan teknologi baru akan lbh meningkat dlm pemberian pelatihan</a:t>
            </a:r>
          </a:p>
          <a:p>
            <a:pPr lvl="2"/>
            <a:r>
              <a:rPr lang="id-ID" sz="2200" dirty="0" smtClean="0"/>
              <a:t>Biaya penggunaan teknologi akan menurun</a:t>
            </a:r>
          </a:p>
          <a:p>
            <a:pPr lvl="2"/>
            <a:r>
              <a:rPr lang="id-ID" sz="2200" dirty="0" smtClean="0"/>
              <a:t>Penggunaan teknologi baru akan mengurangi biaya pelatihan</a:t>
            </a:r>
          </a:p>
          <a:p>
            <a:pPr lvl="2"/>
            <a:r>
              <a:rPr lang="id-ID" sz="2200" dirty="0" smtClean="0"/>
              <a:t>Penggunaan teknologi baru akan membantu fasilitator membangun iklim belajar di masa mendatang</a:t>
            </a:r>
          </a:p>
          <a:p>
            <a:pPr lvl="2">
              <a:spcAft>
                <a:spcPts val="1200"/>
              </a:spcAft>
            </a:pPr>
            <a:r>
              <a:rPr lang="id-ID" sz="2200" dirty="0" smtClean="0"/>
              <a:t>Banyaknya SDM yg sifatnya paruh wkt akan dpt dilatih dg cara yg lbh efektif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sz="2600" dirty="0" smtClean="0"/>
              <a:t>Penekanan pd penyimpanan dan pnggunaan puan intelektual akan meningkat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7992888" cy="6141296"/>
          </a:xfrm>
        </p:spPr>
        <p:txBody>
          <a:bodyPr>
            <a:normAutofit/>
          </a:bodyPr>
          <a:lstStyle/>
          <a:p>
            <a:pPr lvl="1"/>
            <a:endParaRPr lang="id-ID" dirty="0" smtClean="0"/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 startAt="3"/>
            </a:pPr>
            <a:r>
              <a:rPr lang="id-ID" dirty="0" smtClean="0"/>
              <a:t>Dept pelatihan akan mjd orgas pelatihan yg maya (</a:t>
            </a:r>
            <a:r>
              <a:rPr lang="id-ID" i="1" dirty="0" smtClean="0"/>
              <a:t>virtual training organization</a:t>
            </a:r>
            <a:r>
              <a:rPr lang="id-ID" dirty="0" smtClean="0"/>
              <a:t>)</a:t>
            </a:r>
          </a:p>
          <a:p>
            <a:pPr marL="1097280" lvl="2" indent="-457200">
              <a:buSzPct val="100000"/>
              <a:buFont typeface="Courier New" pitchFamily="49" charset="0"/>
              <a:buChar char="o"/>
            </a:pPr>
            <a:r>
              <a:rPr lang="id-ID" dirty="0" smtClean="0"/>
              <a:t>Tdp transfer di pekerjaan</a:t>
            </a:r>
          </a:p>
          <a:p>
            <a:pPr marL="1097280" lvl="2" indent="-457200">
              <a:spcAft>
                <a:spcPts val="600"/>
              </a:spcAft>
              <a:buSzPct val="100000"/>
              <a:buFont typeface="Courier New" pitchFamily="49" charset="0"/>
              <a:buChar char="o"/>
            </a:pPr>
            <a:r>
              <a:rPr lang="id-ID" dirty="0" smtClean="0"/>
              <a:t>Pelatihan berhubungan dg kinerja individual &amp; kelompok</a:t>
            </a:r>
          </a:p>
          <a:p>
            <a:pPr marL="457200" indent="-457200">
              <a:buSzPct val="100000"/>
              <a:buFont typeface="+mj-lt"/>
              <a:buAutoNum type="arabicPeriod" startAt="3"/>
            </a:pPr>
            <a:r>
              <a:rPr lang="id-ID" dirty="0" smtClean="0"/>
              <a:t>Pelatihan akan mjd lbg terintegrasi dg fungsi2 bisnis lainnya</a:t>
            </a:r>
          </a:p>
          <a:p>
            <a:pPr marL="1097280" lvl="2" indent="-457200">
              <a:buSzPct val="100000"/>
              <a:buFont typeface="Courier New" pitchFamily="49" charset="0"/>
              <a:buChar char="o"/>
            </a:pPr>
            <a:r>
              <a:rPr lang="id-ID" dirty="0" smtClean="0"/>
              <a:t>Tantangan global (</a:t>
            </a:r>
            <a:r>
              <a:rPr lang="id-ID" i="1" dirty="0" smtClean="0"/>
              <a:t>global challenge</a:t>
            </a:r>
            <a:r>
              <a:rPr lang="id-ID" dirty="0" smtClean="0"/>
              <a:t>)</a:t>
            </a:r>
          </a:p>
          <a:p>
            <a:pPr marL="1097280" lvl="2" indent="-457200">
              <a:buSzPct val="100000"/>
              <a:buFont typeface="Courier New" pitchFamily="49" charset="0"/>
              <a:buChar char="o"/>
            </a:pPr>
            <a:r>
              <a:rPr lang="id-ID" dirty="0" smtClean="0"/>
              <a:t>Tantangan kualitas (</a:t>
            </a:r>
            <a:r>
              <a:rPr lang="id-ID" i="1" dirty="0" smtClean="0"/>
              <a:t>quality challenge)</a:t>
            </a:r>
          </a:p>
          <a:p>
            <a:pPr marL="1097280" lvl="2" indent="-457200">
              <a:buSzPct val="100000"/>
              <a:buFont typeface="Courier New" pitchFamily="49" charset="0"/>
              <a:buChar char="o"/>
            </a:pPr>
            <a:r>
              <a:rPr lang="id-ID" dirty="0" smtClean="0"/>
              <a:t>Tantangan sosial (</a:t>
            </a:r>
            <a:r>
              <a:rPr lang="id-ID" i="1" dirty="0" smtClean="0"/>
              <a:t>social challenge</a:t>
            </a:r>
            <a:r>
              <a:rPr lang="id-ID" dirty="0" smtClean="0"/>
              <a:t>)</a:t>
            </a:r>
          </a:p>
          <a:p>
            <a:pPr marL="1097280" lvl="2" indent="-457200">
              <a:buSzPct val="100000"/>
              <a:buFont typeface="Courier New" pitchFamily="49" charset="0"/>
              <a:buChar char="o"/>
            </a:pPr>
            <a:r>
              <a:rPr lang="id-ID" dirty="0" smtClean="0"/>
              <a:t>Tantangan sistem kerja dan kinerja yg tinggi (</a:t>
            </a:r>
            <a:r>
              <a:rPr lang="id-ID" i="1" dirty="0" smtClean="0"/>
              <a:t>high performance work system challenge</a:t>
            </a:r>
            <a:r>
              <a:rPr lang="id-ID" dirty="0" smtClean="0"/>
              <a:t>) </a:t>
            </a:r>
          </a:p>
          <a:p>
            <a:pPr marL="457200" indent="-457200">
              <a:buSzPct val="100000"/>
              <a:buFont typeface="+mj-lt"/>
              <a:buAutoNum type="arabicPeriod" startAt="3"/>
            </a:pPr>
            <a:r>
              <a:rPr lang="id-ID" dirty="0" smtClean="0"/>
              <a:t>Dept pelatihan akan lbh banyak berhub dg mitra dr luar (</a:t>
            </a:r>
            <a:r>
              <a:rPr lang="id-ID" i="1" dirty="0" smtClean="0"/>
              <a:t>external partners</a:t>
            </a:r>
            <a:r>
              <a:rPr lang="id-ID" dirty="0" smtClean="0"/>
              <a:t>)</a:t>
            </a:r>
          </a:p>
          <a:p>
            <a:pPr marL="457200" indent="-457200">
              <a:buSzPct val="100000"/>
              <a:buFont typeface="+mj-lt"/>
              <a:buAutoNum type="arabicPeriod" startAt="3"/>
            </a:pPr>
            <a:r>
              <a:rPr lang="id-ID" dirty="0" smtClean="0"/>
              <a:t>Pelatihan &amp; pengembangan akan lbh dilihat dr perspektif model perubahan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id-ID" sz="3600" dirty="0" smtClean="0"/>
              <a:t>Peran pelatihan lintas budaya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629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id-ID" sz="3200" dirty="0" smtClean="0"/>
              <a:t>Memahami budaya dan norma2 dari negara yg dituju</a:t>
            </a:r>
          </a:p>
          <a:p>
            <a:r>
              <a:rPr lang="id-ID" sz="3200" dirty="0" smtClean="0"/>
              <a:t>Pembahasan kembali norma2 dan nilai2 bangsa sendiri pd waktu kembali ke negerinya</a:t>
            </a:r>
            <a:endParaRPr lang="id-ID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id-ID" dirty="0" smtClean="0"/>
              <a:t>Pelatihan &amp; </a:t>
            </a:r>
            <a:r>
              <a:rPr lang="id-ID" dirty="0" smtClean="0"/>
              <a:t>tantangan </a:t>
            </a:r>
            <a:r>
              <a:rPr lang="id-ID" dirty="0" smtClean="0"/>
              <a:t>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632848" cy="527720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Mengelola tenaga kerja yg berbeda:</a:t>
            </a:r>
          </a:p>
          <a:p>
            <a:r>
              <a:rPr lang="id-ID" dirty="0" smtClean="0"/>
              <a:t>Berkomunikasi secara efektif dg pegawai dr latar belakang yg berbeda</a:t>
            </a:r>
          </a:p>
          <a:p>
            <a:r>
              <a:rPr lang="id-ID" dirty="0" smtClean="0"/>
              <a:t>Pemberian coaching dan pengembangan pegawai dg umur, lt blkng, pendidikan, suku bangsa, kondisi fisik, dan ras yg berbeda</a:t>
            </a:r>
          </a:p>
          <a:p>
            <a:r>
              <a:rPr lang="id-ID" dirty="0" smtClean="0"/>
              <a:t>Memberikan umpan balik kinerja yg bebas dr nilai2 dan stereotipe yg berdasarkan gender, ethnik maupun keterbatasan fisik.</a:t>
            </a:r>
          </a:p>
          <a:p>
            <a:r>
              <a:rPr lang="id-ID" dirty="0" smtClean="0"/>
              <a:t>Menciptakan lingk kerja yg memungkinkan pegawai dr berbagai lt belakang akan mjd kreatif dan inovatif.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id-ID" sz="4000" dirty="0" smtClean="0"/>
              <a:t>Pendahuluan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643192" cy="520519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id-ID" sz="2800" dirty="0" smtClean="0"/>
              <a:t>Kualitas organisasi sgt tgt pd mutu SDM.</a:t>
            </a:r>
          </a:p>
          <a:p>
            <a:pPr>
              <a:spcAft>
                <a:spcPts val="1200"/>
              </a:spcAft>
            </a:pPr>
            <a:r>
              <a:rPr lang="id-ID" sz="2800" dirty="0" smtClean="0"/>
              <a:t>Strategi utama organisasi: pendidikan karyawan, pelatihan &amp; pengemb agar mampu bersaing &amp; berkembang dg pesat.</a:t>
            </a:r>
          </a:p>
          <a:p>
            <a:r>
              <a:rPr lang="id-ID" sz="2800" dirty="0" smtClean="0"/>
              <a:t>Ada tiga fungsi pengembangan SDM: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sz="2800" dirty="0" smtClean="0"/>
              <a:t>Pelatihan &amp; pengembangan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sz="2800" dirty="0" smtClean="0"/>
              <a:t>Pengembangan Organisasi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sz="2800" dirty="0" smtClean="0"/>
              <a:t>Pengembangan Karir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496944" cy="1165816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/>
              <a:t>Peranan &amp; Kompetensi Profesional HRD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7772400" cy="458274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id-ID" dirty="0" smtClean="0"/>
              <a:t>Seorg profesional HRD hrs mampu melakukan peran fungsional yg luas.</a:t>
            </a:r>
          </a:p>
          <a:p>
            <a:pPr>
              <a:spcAft>
                <a:spcPts val="1200"/>
              </a:spcAft>
            </a:pPr>
            <a:r>
              <a:rPr lang="id-ID" dirty="0" smtClean="0"/>
              <a:t>Peran fungsional adl seperangkat tgs spesifik dan output yg diharapkan utk pekerjaan ttt.</a:t>
            </a:r>
          </a:p>
          <a:p>
            <a:r>
              <a:rPr lang="id-ID" dirty="0" smtClean="0"/>
              <a:t>Oki profesional HRD hrs memiliki banyak ketrampilan yg berbeda atau kompetensi.</a:t>
            </a:r>
          </a:p>
          <a:p>
            <a:r>
              <a:rPr lang="id-ID" dirty="0" smtClean="0"/>
              <a:t>Tiga wilayah kompetensi dasar yg diperlukan oleh semua profesional HRD, yaitu personal, interpersonal, dan bisnis/manajemen.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84" y="404664"/>
            <a:ext cx="770039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PERANAN &amp; KOMPETENSI PROFESIONAL HRD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7920880" cy="4968552"/>
          </a:xfrm>
        </p:spPr>
        <p:txBody>
          <a:bodyPr>
            <a:normAutofit/>
          </a:bodyPr>
          <a:lstStyle/>
          <a:p>
            <a:pPr marL="582930" indent="-514350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id-ID" b="1" dirty="0" smtClean="0"/>
              <a:t>Pengintegrasi strategis</a:t>
            </a:r>
            <a:r>
              <a:rPr lang="id-ID" dirty="0" smtClean="0"/>
              <a:t>, yg mengintegrasikan program2 HRD dg tujuan dan strategi orgas, dan pd umumnya mengambil peran kepemimpinan dlm pengembangan eksekutif.</a:t>
            </a:r>
          </a:p>
          <a:p>
            <a:pPr marL="582930" indent="-514350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id-ID" b="1" dirty="0" smtClean="0"/>
              <a:t>Promotor nilai HRD</a:t>
            </a:r>
            <a:r>
              <a:rPr lang="id-ID" dirty="0" smtClean="0"/>
              <a:t>, yg memastikan bhw anggota orgas memiliki kompetensi utk memenuhi tuntutan pekerjaan saat ini dan masa yad.</a:t>
            </a:r>
          </a:p>
          <a:p>
            <a:pPr marL="582930" indent="-514350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id-ID" b="1" dirty="0" smtClean="0"/>
              <a:t>Penasihat strategi SDM</a:t>
            </a:r>
            <a:r>
              <a:rPr lang="id-ID" dirty="0" smtClean="0"/>
              <a:t>, yg berkonsultasi dg pembuat keputusan strategis mgn isu2 HRD yg berpengaruh langsung thd artikulasi strategi orgas dan tujuan kinerja. Output meliputi rencana strategis SDM dan pendidikan rencana strategis serta program pelatihan.</a:t>
            </a:r>
            <a:endParaRPr lang="id-ID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476672"/>
            <a:ext cx="8064896" cy="6120680"/>
          </a:xfrm>
        </p:spPr>
        <p:txBody>
          <a:bodyPr>
            <a:normAutofit/>
          </a:bodyPr>
          <a:lstStyle/>
          <a:p>
            <a:pPr marL="582930" indent="-514350">
              <a:lnSpc>
                <a:spcPct val="80000"/>
              </a:lnSpc>
              <a:spcAft>
                <a:spcPts val="1200"/>
              </a:spcAft>
              <a:buFont typeface="+mj-lt"/>
              <a:buAutoNum type="arabicPeriod" startAt="4"/>
            </a:pPr>
            <a:r>
              <a:rPr lang="id-ID" b="1" dirty="0" smtClean="0"/>
              <a:t>Pengembang dan desainer sistem SDM</a:t>
            </a:r>
            <a:r>
              <a:rPr lang="id-ID" dirty="0" smtClean="0"/>
              <a:t>, yg membantu MSDM didlm merancang dan mengembangkan sistem SDM yg mempengaruhi kinerja orgas. Outputnya meliputi desain program SDM, strategi intervensi, dan implementasi program SDM.</a:t>
            </a:r>
          </a:p>
          <a:p>
            <a:pPr marL="582930" indent="-514350">
              <a:lnSpc>
                <a:spcPct val="80000"/>
              </a:lnSpc>
              <a:spcAft>
                <a:spcPts val="1200"/>
              </a:spcAft>
              <a:buFont typeface="+mj-lt"/>
              <a:buAutoNum type="arabicPeriod" startAt="4"/>
            </a:pPr>
            <a:r>
              <a:rPr lang="id-ID" b="1" dirty="0" smtClean="0"/>
              <a:t>Agen perubahan orgas</a:t>
            </a:r>
            <a:r>
              <a:rPr lang="id-ID" dirty="0" smtClean="0"/>
              <a:t>, yg memberi nasihat kpd manajemen didalam merancang dan mengimplementasikan strategi perubahan yg digunakan dlm transformasi orgas. Outputnya meliputi tim kerja, manajemen kualitas, strategi intervensi, implementasi, dan laporan perub yg lbh efisien.</a:t>
            </a:r>
          </a:p>
          <a:p>
            <a:pPr marL="582930" indent="-514350">
              <a:lnSpc>
                <a:spcPct val="80000"/>
              </a:lnSpc>
              <a:spcAft>
                <a:spcPts val="1200"/>
              </a:spcAft>
              <a:buFont typeface="+mj-lt"/>
              <a:buAutoNum type="arabicPeriod" startAt="4"/>
            </a:pPr>
            <a:r>
              <a:rPr lang="id-ID" b="1" dirty="0" smtClean="0"/>
              <a:t>Konsultan desain orgas</a:t>
            </a:r>
            <a:r>
              <a:rPr lang="id-ID" dirty="0" smtClean="0"/>
              <a:t>, yg memberi nasihat manajemen mgn desain sistem kerja dan penggunaan SDM yg efisien. Outputnya meliputi strategi intervensi, desain, dan implementasi kerja alternatif.</a:t>
            </a:r>
            <a:endParaRPr lang="id-ID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7992888" cy="6048672"/>
          </a:xfrm>
        </p:spPr>
        <p:txBody>
          <a:bodyPr>
            <a:normAutofit/>
          </a:bodyPr>
          <a:lstStyle/>
          <a:p>
            <a:pPr marL="582930" indent="-514350">
              <a:lnSpc>
                <a:spcPct val="80000"/>
              </a:lnSpc>
              <a:spcAft>
                <a:spcPts val="1200"/>
              </a:spcAft>
              <a:buFont typeface="+mj-lt"/>
              <a:buAutoNum type="arabicPeriod" startAt="7"/>
            </a:pPr>
            <a:r>
              <a:rPr lang="id-ID" b="1" dirty="0" smtClean="0"/>
              <a:t>Spesialis program pembelajaran atau desainer pembelajaran</a:t>
            </a:r>
            <a:r>
              <a:rPr lang="id-ID" dirty="0" smtClean="0"/>
              <a:t>, yg mengidentifikasi kebutuhan pembelajar, mengembangkan dan merancang program pembelajaran yg tepat, dan mpersiapkan bahan dan alat bantu pembelajaran yg lain.</a:t>
            </a:r>
          </a:p>
          <a:p>
            <a:pPr marL="582930" indent="-514350">
              <a:lnSpc>
                <a:spcPct val="80000"/>
              </a:lnSpc>
              <a:spcAft>
                <a:spcPts val="1200"/>
              </a:spcAft>
              <a:buFont typeface="+mj-lt"/>
              <a:buAutoNum type="arabicPeriod" startAt="7"/>
            </a:pPr>
            <a:r>
              <a:rPr lang="id-ID" b="1" dirty="0" smtClean="0"/>
              <a:t>Instruktur/fasilitator</a:t>
            </a:r>
            <a:r>
              <a:rPr lang="id-ID" dirty="0" smtClean="0"/>
              <a:t>, yg menyajikan bahan dan memimpin serta memfasilitasi pengalaman belajar yg terstruktur. Outputnya meliputi pemilihan teknik dan metode pembelajaran yg tepat serta program HRD itu sendiri.</a:t>
            </a:r>
          </a:p>
          <a:p>
            <a:pPr marL="582930" indent="-514350">
              <a:lnSpc>
                <a:spcPct val="80000"/>
              </a:lnSpc>
              <a:spcAft>
                <a:spcPts val="1200"/>
              </a:spcAft>
              <a:buFont typeface="+mj-lt"/>
              <a:buAutoNum type="arabicPeriod" startAt="7"/>
            </a:pPr>
            <a:r>
              <a:rPr lang="id-ID" b="1" dirty="0" smtClean="0"/>
              <a:t>Pengembang individu dan konselor karir</a:t>
            </a:r>
            <a:r>
              <a:rPr lang="id-ID" dirty="0" smtClean="0"/>
              <a:t>, yg membantu para karyawan secara individual dlm menilai kompetensi dan tujuan mrk agar dpt mengembangkan rencana karir yg realistis.  Outputnya meliputi sesi penilaian individual, fasilitasi lokakarya, dan bimbingan karir.</a:t>
            </a:r>
            <a:endParaRPr lang="id-ID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064896" cy="6048672"/>
          </a:xfrm>
        </p:spPr>
        <p:txBody>
          <a:bodyPr>
            <a:normAutofit lnSpcReduction="10000"/>
          </a:bodyPr>
          <a:lstStyle/>
          <a:p>
            <a:pPr marL="582930" indent="-514350">
              <a:lnSpc>
                <a:spcPct val="80000"/>
              </a:lnSpc>
              <a:spcAft>
                <a:spcPts val="1200"/>
              </a:spcAft>
              <a:buFont typeface="+mj-lt"/>
              <a:buAutoNum type="arabicPeriod" startAt="10"/>
            </a:pPr>
            <a:r>
              <a:rPr lang="id-ID" sz="3200" b="1" dirty="0" smtClean="0"/>
              <a:t>Konsultan kinerja atau </a:t>
            </a:r>
            <a:r>
              <a:rPr lang="id-ID" sz="3200" b="1" i="1" dirty="0" smtClean="0"/>
              <a:t>coach</a:t>
            </a:r>
            <a:r>
              <a:rPr lang="id-ID" sz="3200" dirty="0" smtClean="0"/>
              <a:t>, yg memberi nasihat manajemen lini ttg intervensi yg ssi yg dirancang utk meningkatkan kinerja individu dan kelompok. Outputnya meliputi strategi intervensi, desain, dan implementasi </a:t>
            </a:r>
            <a:r>
              <a:rPr lang="id-ID" sz="3200" i="1" dirty="0" smtClean="0"/>
              <a:t>coaching</a:t>
            </a:r>
            <a:r>
              <a:rPr lang="id-ID" sz="3200" dirty="0" smtClean="0"/>
              <a:t>.</a:t>
            </a:r>
          </a:p>
          <a:p>
            <a:pPr marL="582930" indent="-514350">
              <a:lnSpc>
                <a:spcPct val="80000"/>
              </a:lnSpc>
              <a:spcAft>
                <a:spcPts val="1200"/>
              </a:spcAft>
              <a:buFont typeface="+mj-lt"/>
              <a:buAutoNum type="arabicPeriod" startAt="10"/>
            </a:pPr>
            <a:r>
              <a:rPr lang="id-ID" sz="3200" b="1" dirty="0" smtClean="0"/>
              <a:t>Peneliti</a:t>
            </a:r>
            <a:r>
              <a:rPr lang="id-ID" sz="3200" dirty="0" smtClean="0"/>
              <a:t>, yg menilai praktik dan program HRD yg menggunakan prosedur2 statistik yg tepat utk menentukan efektifitas secara keseluruhan dan mengkomunikasikan hsl kpd orgas. Outputnya meliputi desain riset, temuan2, rekomendasi, dan laporan penelitian.</a:t>
            </a:r>
            <a:endParaRPr lang="id-ID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994122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Tantangan2 utk organisasi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643192" cy="484515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id-ID" sz="2800" dirty="0" smtClean="0"/>
              <a:t>Tindakan yg dpt diambil organisasi utk mengatasi ketdkmenentuan dan turbulensi dlm link eksternal, yaitu:</a:t>
            </a:r>
          </a:p>
          <a:p>
            <a:r>
              <a:rPr lang="id-ID" sz="2800" dirty="0" smtClean="0"/>
              <a:t>Pengembangan ketrampilan karyawan</a:t>
            </a:r>
          </a:p>
          <a:p>
            <a:r>
              <a:rPr lang="id-ID" sz="2800" dirty="0" smtClean="0"/>
              <a:t>Menggunakan teknologi baru secara efektif</a:t>
            </a:r>
          </a:p>
          <a:p>
            <a:r>
              <a:rPr lang="id-ID" sz="2800" dirty="0" smtClean="0"/>
              <a:t>Mengembangkan struktur organisasi yg baru</a:t>
            </a:r>
          </a:p>
          <a:p>
            <a:r>
              <a:rPr lang="id-ID" sz="2800" dirty="0" smtClean="0"/>
              <a:t>Membangun kultur yg mengembangkan pembelajaran &amp; inovasi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Tantangan utk profesional hrd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id-ID" dirty="0" smtClean="0"/>
              <a:t>Globalisasi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dirty="0" smtClean="0"/>
              <a:t>Keseragaman tenaga kerja yg meningkat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dirty="0" smtClean="0"/>
              <a:t>Kebutuhan akan kepemimpinan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dirty="0" smtClean="0"/>
              <a:t>Menghilangkan kesenjangan ketrampilan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dirty="0" smtClean="0"/>
              <a:t>Nilai pengetahuan yg semakin meningkat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dirty="0" smtClean="0"/>
              <a:t>Teknologi baru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dirty="0" smtClean="0"/>
              <a:t>Penekanan pd kualitas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dirty="0" smtClean="0"/>
              <a:t>Memenuhi kebutuhan utk pembelajaran sec individual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dirty="0" smtClean="0"/>
              <a:t>Memfasilitasi pembelajaran organisasi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id-ID" dirty="0" smtClean="0"/>
              <a:t>Sistem kerja model kinerja tinggi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</TotalTime>
  <Words>1019</Words>
  <Application>Microsoft Office PowerPoint</Application>
  <PresentationFormat>On-screen Show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Oriel</vt:lpstr>
      <vt:lpstr>Clip</vt:lpstr>
      <vt:lpstr>Slide 1</vt:lpstr>
      <vt:lpstr>Pendahuluan</vt:lpstr>
      <vt:lpstr>Peranan &amp; Kompetensi Profesional HRD</vt:lpstr>
      <vt:lpstr>PERANAN &amp; KOMPETENSI PROFESIONAL HRD</vt:lpstr>
      <vt:lpstr>Slide 5</vt:lpstr>
      <vt:lpstr>Slide 6</vt:lpstr>
      <vt:lpstr>Slide 7</vt:lpstr>
      <vt:lpstr>Tantangan2 utk organisasi</vt:lpstr>
      <vt:lpstr>Tantangan utk profesional hrd</vt:lpstr>
      <vt:lpstr>KECENDERUNGAN TENAGA KERJA</vt:lpstr>
      <vt:lpstr>Perubahan &amp; Tantangan pada pelatihan &amp; pengembangan di masa mendatang</vt:lpstr>
      <vt:lpstr>Slide 12</vt:lpstr>
      <vt:lpstr>Peran pelatihan lintas budaya</vt:lpstr>
      <vt:lpstr>Pelatihan &amp; tantangan sosial</vt:lpstr>
    </vt:vector>
  </TitlesOfParts>
  <Manager>H45TUT1</Manager>
  <Company>PRIBADI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Peranan dan Tantangan PPSDM</dc:title>
  <dc:creator>YENNY</dc:creator>
  <cp:lastModifiedBy>Toshiba</cp:lastModifiedBy>
  <cp:revision>19</cp:revision>
  <dcterms:created xsi:type="dcterms:W3CDTF">2015-08-10T06:40:24Z</dcterms:created>
  <dcterms:modified xsi:type="dcterms:W3CDTF">2015-10-06T04:04:17Z</dcterms:modified>
</cp:coreProperties>
</file>