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5"/>
  </p:notesMasterIdLst>
  <p:sldIdLst>
    <p:sldId id="256" r:id="rId2"/>
    <p:sldId id="274" r:id="rId3"/>
    <p:sldId id="275" r:id="rId4"/>
    <p:sldId id="257" r:id="rId5"/>
    <p:sldId id="258" r:id="rId6"/>
    <p:sldId id="259" r:id="rId7"/>
    <p:sldId id="260" r:id="rId8"/>
    <p:sldId id="261" r:id="rId9"/>
    <p:sldId id="262" r:id="rId10"/>
    <p:sldId id="263" r:id="rId11"/>
    <p:sldId id="264" r:id="rId12"/>
    <p:sldId id="277" r:id="rId13"/>
    <p:sldId id="278" r:id="rId14"/>
    <p:sldId id="280" r:id="rId15"/>
    <p:sldId id="276" r:id="rId16"/>
    <p:sldId id="267" r:id="rId17"/>
    <p:sldId id="266" r:id="rId18"/>
    <p:sldId id="273" r:id="rId19"/>
    <p:sldId id="269" r:id="rId20"/>
    <p:sldId id="270" r:id="rId21"/>
    <p:sldId id="271" r:id="rId22"/>
    <p:sldId id="272" r:id="rId23"/>
    <p:sldId id="265" r:id="rId2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52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9265BC-F5E0-4A21-AE02-F29811FA1A6A}" type="datetimeFigureOut">
              <a:rPr lang="id-ID" smtClean="0"/>
              <a:pPr/>
              <a:t>27/10/2015</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080344-85B2-49CA-898C-AEED04E53F79}"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0373ACDC-8DD0-4E7C-875C-11EB47D6C022}" type="datetime1">
              <a:rPr lang="id-ID" smtClean="0"/>
              <a:pPr/>
              <a:t>27/10/2015</a:t>
            </a:fld>
            <a:endParaRPr lang="id-ID"/>
          </a:p>
        </p:txBody>
      </p:sp>
      <p:sp>
        <p:nvSpPr>
          <p:cNvPr id="17" name="Footer Placeholder 16"/>
          <p:cNvSpPr>
            <a:spLocks noGrp="1"/>
          </p:cNvSpPr>
          <p:nvPr>
            <p:ph type="ftr" sz="quarter" idx="11"/>
          </p:nvPr>
        </p:nvSpPr>
        <p:spPr/>
        <p:txBody>
          <a:bodyPr/>
          <a:lstStyle>
            <a:extLst/>
          </a:lstStyle>
          <a:p>
            <a:r>
              <a:rPr lang="id-ID" smtClean="0"/>
              <a:t>Created by Yenny</a:t>
            </a:r>
            <a:endParaRPr lang="id-ID"/>
          </a:p>
        </p:txBody>
      </p:sp>
      <p:sp>
        <p:nvSpPr>
          <p:cNvPr id="29" name="Slide Number Placeholder 28"/>
          <p:cNvSpPr>
            <a:spLocks noGrp="1"/>
          </p:cNvSpPr>
          <p:nvPr>
            <p:ph type="sldNum" sz="quarter" idx="12"/>
          </p:nvPr>
        </p:nvSpPr>
        <p:spPr/>
        <p:txBody>
          <a:bodyPr/>
          <a:lstStyle>
            <a:extLst/>
          </a:lstStyle>
          <a:p>
            <a:fld id="{4348BA5A-2244-4B26-A5E7-5AD77B67B9DC}" type="slidenum">
              <a:rPr lang="id-ID" smtClean="0"/>
              <a:pPr/>
              <a:t>‹#›</a:t>
            </a:fld>
            <a:endParaRPr lang="id-ID"/>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51064C-FD8D-4C0B-8693-7AB4D012AECA}" type="datetime1">
              <a:rPr lang="id-ID" smtClean="0"/>
              <a:pPr/>
              <a:t>27/10/2015</a:t>
            </a:fld>
            <a:endParaRPr lang="id-ID"/>
          </a:p>
        </p:txBody>
      </p:sp>
      <p:sp>
        <p:nvSpPr>
          <p:cNvPr id="5" name="Footer Placeholder 4"/>
          <p:cNvSpPr>
            <a:spLocks noGrp="1"/>
          </p:cNvSpPr>
          <p:nvPr>
            <p:ph type="ftr" sz="quarter" idx="11"/>
          </p:nvPr>
        </p:nvSpPr>
        <p:spPr/>
        <p:txBody>
          <a:bodyPr/>
          <a:lstStyle>
            <a:extLst/>
          </a:lstStyle>
          <a:p>
            <a:r>
              <a:rPr lang="id-ID" smtClean="0"/>
              <a:t>Created by Yenny</a:t>
            </a:r>
            <a:endParaRPr lang="id-ID"/>
          </a:p>
        </p:txBody>
      </p:sp>
      <p:sp>
        <p:nvSpPr>
          <p:cNvPr id="6" name="Slide Number Placeholder 5"/>
          <p:cNvSpPr>
            <a:spLocks noGrp="1"/>
          </p:cNvSpPr>
          <p:nvPr>
            <p:ph type="sldNum" sz="quarter" idx="12"/>
          </p:nvPr>
        </p:nvSpPr>
        <p:spPr/>
        <p:txBody>
          <a:bodyPr/>
          <a:lstStyle>
            <a:extLst/>
          </a:lstStyle>
          <a:p>
            <a:fld id="{4348BA5A-2244-4B26-A5E7-5AD77B67B9DC}"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267E60D-C698-4073-A362-8678EB6D6C3E}" type="datetime1">
              <a:rPr lang="id-ID" smtClean="0"/>
              <a:pPr/>
              <a:t>27/10/2015</a:t>
            </a:fld>
            <a:endParaRPr lang="id-ID"/>
          </a:p>
        </p:txBody>
      </p:sp>
      <p:sp>
        <p:nvSpPr>
          <p:cNvPr id="5" name="Footer Placeholder 4"/>
          <p:cNvSpPr>
            <a:spLocks noGrp="1"/>
          </p:cNvSpPr>
          <p:nvPr>
            <p:ph type="ftr" sz="quarter" idx="11"/>
          </p:nvPr>
        </p:nvSpPr>
        <p:spPr/>
        <p:txBody>
          <a:bodyPr/>
          <a:lstStyle>
            <a:extLst/>
          </a:lstStyle>
          <a:p>
            <a:r>
              <a:rPr lang="id-ID" smtClean="0"/>
              <a:t>Created by Yenny</a:t>
            </a:r>
            <a:endParaRPr lang="id-ID"/>
          </a:p>
        </p:txBody>
      </p:sp>
      <p:sp>
        <p:nvSpPr>
          <p:cNvPr id="6" name="Slide Number Placeholder 5"/>
          <p:cNvSpPr>
            <a:spLocks noGrp="1"/>
          </p:cNvSpPr>
          <p:nvPr>
            <p:ph type="sldNum" sz="quarter" idx="12"/>
          </p:nvPr>
        </p:nvSpPr>
        <p:spPr/>
        <p:txBody>
          <a:bodyPr/>
          <a:lstStyle>
            <a:extLst/>
          </a:lstStyle>
          <a:p>
            <a:fld id="{4348BA5A-2244-4B26-A5E7-5AD77B67B9DC}"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0A4E8BB-2F12-4F89-AFDD-6BF22CD18A15}" type="datetime1">
              <a:rPr lang="id-ID" smtClean="0"/>
              <a:pPr/>
              <a:t>27/10/2015</a:t>
            </a:fld>
            <a:endParaRPr lang="id-ID"/>
          </a:p>
        </p:txBody>
      </p:sp>
      <p:sp>
        <p:nvSpPr>
          <p:cNvPr id="5" name="Footer Placeholder 4"/>
          <p:cNvSpPr>
            <a:spLocks noGrp="1"/>
          </p:cNvSpPr>
          <p:nvPr>
            <p:ph type="ftr" sz="quarter" idx="11"/>
          </p:nvPr>
        </p:nvSpPr>
        <p:spPr/>
        <p:txBody>
          <a:bodyPr/>
          <a:lstStyle>
            <a:extLst/>
          </a:lstStyle>
          <a:p>
            <a:r>
              <a:rPr lang="id-ID" smtClean="0"/>
              <a:t>Created by Yenny</a:t>
            </a:r>
            <a:endParaRPr lang="id-ID"/>
          </a:p>
        </p:txBody>
      </p:sp>
      <p:sp>
        <p:nvSpPr>
          <p:cNvPr id="6" name="Slide Number Placeholder 5"/>
          <p:cNvSpPr>
            <a:spLocks noGrp="1"/>
          </p:cNvSpPr>
          <p:nvPr>
            <p:ph type="sldNum" sz="quarter" idx="12"/>
          </p:nvPr>
        </p:nvSpPr>
        <p:spPr/>
        <p:txBody>
          <a:bodyPr/>
          <a:lstStyle>
            <a:extLst/>
          </a:lstStyle>
          <a:p>
            <a:fld id="{4348BA5A-2244-4B26-A5E7-5AD77B67B9DC}"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CA0D335-17F2-428D-B779-55B37512ECEB}" type="datetime1">
              <a:rPr lang="id-ID" smtClean="0"/>
              <a:pPr/>
              <a:t>27/10/2015</a:t>
            </a:fld>
            <a:endParaRPr lang="id-ID"/>
          </a:p>
        </p:txBody>
      </p:sp>
      <p:sp>
        <p:nvSpPr>
          <p:cNvPr id="5" name="Footer Placeholder 4"/>
          <p:cNvSpPr>
            <a:spLocks noGrp="1"/>
          </p:cNvSpPr>
          <p:nvPr>
            <p:ph type="ftr" sz="quarter" idx="11"/>
          </p:nvPr>
        </p:nvSpPr>
        <p:spPr/>
        <p:txBody>
          <a:bodyPr/>
          <a:lstStyle>
            <a:extLst/>
          </a:lstStyle>
          <a:p>
            <a:r>
              <a:rPr lang="id-ID" smtClean="0"/>
              <a:t>Created by Yenny</a:t>
            </a:r>
            <a:endParaRPr lang="id-ID"/>
          </a:p>
        </p:txBody>
      </p:sp>
      <p:sp>
        <p:nvSpPr>
          <p:cNvPr id="6" name="Slide Number Placeholder 5"/>
          <p:cNvSpPr>
            <a:spLocks noGrp="1"/>
          </p:cNvSpPr>
          <p:nvPr>
            <p:ph type="sldNum" sz="quarter" idx="12"/>
          </p:nvPr>
        </p:nvSpPr>
        <p:spPr/>
        <p:txBody>
          <a:bodyPr/>
          <a:lstStyle>
            <a:extLst/>
          </a:lstStyle>
          <a:p>
            <a:fld id="{4348BA5A-2244-4B26-A5E7-5AD77B67B9DC}" type="slidenum">
              <a:rPr lang="id-ID" smtClean="0"/>
              <a:pPr/>
              <a:t>‹#›</a:t>
            </a:fld>
            <a:endParaRPr lang="id-ID"/>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84156E-FA1A-40F4-B307-3107A3DC9F7B}" type="datetime1">
              <a:rPr lang="id-ID" smtClean="0"/>
              <a:pPr/>
              <a:t>27/10/2015</a:t>
            </a:fld>
            <a:endParaRPr lang="id-ID"/>
          </a:p>
        </p:txBody>
      </p:sp>
      <p:sp>
        <p:nvSpPr>
          <p:cNvPr id="6" name="Footer Placeholder 5"/>
          <p:cNvSpPr>
            <a:spLocks noGrp="1"/>
          </p:cNvSpPr>
          <p:nvPr>
            <p:ph type="ftr" sz="quarter" idx="11"/>
          </p:nvPr>
        </p:nvSpPr>
        <p:spPr/>
        <p:txBody>
          <a:bodyPr/>
          <a:lstStyle>
            <a:extLst/>
          </a:lstStyle>
          <a:p>
            <a:r>
              <a:rPr lang="id-ID" smtClean="0"/>
              <a:t>Created by Yenny</a:t>
            </a:r>
            <a:endParaRPr lang="id-ID"/>
          </a:p>
        </p:txBody>
      </p:sp>
      <p:sp>
        <p:nvSpPr>
          <p:cNvPr id="7" name="Slide Number Placeholder 6"/>
          <p:cNvSpPr>
            <a:spLocks noGrp="1"/>
          </p:cNvSpPr>
          <p:nvPr>
            <p:ph type="sldNum" sz="quarter" idx="12"/>
          </p:nvPr>
        </p:nvSpPr>
        <p:spPr/>
        <p:txBody>
          <a:bodyPr/>
          <a:lstStyle>
            <a:extLst/>
          </a:lstStyle>
          <a:p>
            <a:fld id="{4348BA5A-2244-4B26-A5E7-5AD77B67B9DC}"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CC4B59A-23F1-420D-AE2C-D9FB90928B79}" type="datetime1">
              <a:rPr lang="id-ID" smtClean="0"/>
              <a:pPr/>
              <a:t>27/10/2015</a:t>
            </a:fld>
            <a:endParaRPr lang="id-ID"/>
          </a:p>
        </p:txBody>
      </p:sp>
      <p:sp>
        <p:nvSpPr>
          <p:cNvPr id="8" name="Footer Placeholder 7"/>
          <p:cNvSpPr>
            <a:spLocks noGrp="1"/>
          </p:cNvSpPr>
          <p:nvPr>
            <p:ph type="ftr" sz="quarter" idx="11"/>
          </p:nvPr>
        </p:nvSpPr>
        <p:spPr/>
        <p:txBody>
          <a:bodyPr/>
          <a:lstStyle>
            <a:extLst/>
          </a:lstStyle>
          <a:p>
            <a:r>
              <a:rPr lang="id-ID" smtClean="0"/>
              <a:t>Created by Yenny</a:t>
            </a:r>
            <a:endParaRPr lang="id-ID"/>
          </a:p>
        </p:txBody>
      </p:sp>
      <p:sp>
        <p:nvSpPr>
          <p:cNvPr id="9" name="Slide Number Placeholder 8"/>
          <p:cNvSpPr>
            <a:spLocks noGrp="1"/>
          </p:cNvSpPr>
          <p:nvPr>
            <p:ph type="sldNum" sz="quarter" idx="12"/>
          </p:nvPr>
        </p:nvSpPr>
        <p:spPr/>
        <p:txBody>
          <a:bodyPr/>
          <a:lstStyle>
            <a:extLst/>
          </a:lstStyle>
          <a:p>
            <a:fld id="{4348BA5A-2244-4B26-A5E7-5AD77B67B9DC}" type="slidenum">
              <a:rPr lang="id-ID" smtClean="0"/>
              <a:pPr/>
              <a:t>‹#›</a:t>
            </a:fld>
            <a:endParaRPr lang="id-ID"/>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3000396-CCB8-42CE-849B-BCEBC27300CA}" type="datetime1">
              <a:rPr lang="id-ID" smtClean="0"/>
              <a:pPr/>
              <a:t>27/10/2015</a:t>
            </a:fld>
            <a:endParaRPr lang="id-ID"/>
          </a:p>
        </p:txBody>
      </p:sp>
      <p:sp>
        <p:nvSpPr>
          <p:cNvPr id="4" name="Footer Placeholder 3"/>
          <p:cNvSpPr>
            <a:spLocks noGrp="1"/>
          </p:cNvSpPr>
          <p:nvPr>
            <p:ph type="ftr" sz="quarter" idx="11"/>
          </p:nvPr>
        </p:nvSpPr>
        <p:spPr/>
        <p:txBody>
          <a:bodyPr/>
          <a:lstStyle>
            <a:extLst/>
          </a:lstStyle>
          <a:p>
            <a:r>
              <a:rPr lang="id-ID" smtClean="0"/>
              <a:t>Created by Yenny</a:t>
            </a:r>
            <a:endParaRPr lang="id-ID"/>
          </a:p>
        </p:txBody>
      </p:sp>
      <p:sp>
        <p:nvSpPr>
          <p:cNvPr id="5" name="Slide Number Placeholder 4"/>
          <p:cNvSpPr>
            <a:spLocks noGrp="1"/>
          </p:cNvSpPr>
          <p:nvPr>
            <p:ph type="sldNum" sz="quarter" idx="12"/>
          </p:nvPr>
        </p:nvSpPr>
        <p:spPr/>
        <p:txBody>
          <a:bodyPr/>
          <a:lstStyle>
            <a:extLst/>
          </a:lstStyle>
          <a:p>
            <a:fld id="{4348BA5A-2244-4B26-A5E7-5AD77B67B9DC}"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1AB2F72-BBC7-460E-B8A8-D2E2251AAD15}" type="datetime1">
              <a:rPr lang="id-ID" smtClean="0"/>
              <a:pPr/>
              <a:t>27/10/2015</a:t>
            </a:fld>
            <a:endParaRPr lang="id-ID"/>
          </a:p>
        </p:txBody>
      </p:sp>
      <p:sp>
        <p:nvSpPr>
          <p:cNvPr id="3" name="Footer Placeholder 2"/>
          <p:cNvSpPr>
            <a:spLocks noGrp="1"/>
          </p:cNvSpPr>
          <p:nvPr>
            <p:ph type="ftr" sz="quarter" idx="11"/>
          </p:nvPr>
        </p:nvSpPr>
        <p:spPr/>
        <p:txBody>
          <a:bodyPr/>
          <a:lstStyle>
            <a:extLst/>
          </a:lstStyle>
          <a:p>
            <a:r>
              <a:rPr lang="id-ID" smtClean="0"/>
              <a:t>Created by Yenny</a:t>
            </a:r>
            <a:endParaRPr lang="id-ID"/>
          </a:p>
        </p:txBody>
      </p:sp>
      <p:sp>
        <p:nvSpPr>
          <p:cNvPr id="4" name="Slide Number Placeholder 3"/>
          <p:cNvSpPr>
            <a:spLocks noGrp="1"/>
          </p:cNvSpPr>
          <p:nvPr>
            <p:ph type="sldNum" sz="quarter" idx="12"/>
          </p:nvPr>
        </p:nvSpPr>
        <p:spPr/>
        <p:txBody>
          <a:bodyPr/>
          <a:lstStyle>
            <a:extLst/>
          </a:lstStyle>
          <a:p>
            <a:fld id="{4348BA5A-2244-4B26-A5E7-5AD77B67B9DC}"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81631AB-17EE-42A1-AA75-89B9B3365988}" type="datetime1">
              <a:rPr lang="id-ID" smtClean="0"/>
              <a:pPr/>
              <a:t>27/10/2015</a:t>
            </a:fld>
            <a:endParaRPr lang="id-ID"/>
          </a:p>
        </p:txBody>
      </p:sp>
      <p:sp>
        <p:nvSpPr>
          <p:cNvPr id="6" name="Footer Placeholder 5"/>
          <p:cNvSpPr>
            <a:spLocks noGrp="1"/>
          </p:cNvSpPr>
          <p:nvPr>
            <p:ph type="ftr" sz="quarter" idx="11"/>
          </p:nvPr>
        </p:nvSpPr>
        <p:spPr/>
        <p:txBody>
          <a:bodyPr/>
          <a:lstStyle>
            <a:extLst/>
          </a:lstStyle>
          <a:p>
            <a:r>
              <a:rPr lang="id-ID" smtClean="0"/>
              <a:t>Created by Yenny</a:t>
            </a:r>
            <a:endParaRPr lang="id-ID"/>
          </a:p>
        </p:txBody>
      </p:sp>
      <p:sp>
        <p:nvSpPr>
          <p:cNvPr id="7" name="Slide Number Placeholder 6"/>
          <p:cNvSpPr>
            <a:spLocks noGrp="1"/>
          </p:cNvSpPr>
          <p:nvPr>
            <p:ph type="sldNum" sz="quarter" idx="12"/>
          </p:nvPr>
        </p:nvSpPr>
        <p:spPr/>
        <p:txBody>
          <a:bodyPr/>
          <a:lstStyle>
            <a:extLst/>
          </a:lstStyle>
          <a:p>
            <a:fld id="{4348BA5A-2244-4B26-A5E7-5AD77B67B9DC}"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C54C647D-F5E4-4A6E-8246-074C9A69014E}" type="datetime1">
              <a:rPr lang="id-ID" smtClean="0"/>
              <a:pPr/>
              <a:t>27/10/2015</a:t>
            </a:fld>
            <a:endParaRPr lang="id-ID"/>
          </a:p>
        </p:txBody>
      </p:sp>
      <p:sp>
        <p:nvSpPr>
          <p:cNvPr id="6" name="Footer Placeholder 5"/>
          <p:cNvSpPr>
            <a:spLocks noGrp="1"/>
          </p:cNvSpPr>
          <p:nvPr>
            <p:ph type="ftr" sz="quarter" idx="11"/>
          </p:nvPr>
        </p:nvSpPr>
        <p:spPr>
          <a:xfrm>
            <a:off x="914400" y="55499"/>
            <a:ext cx="5562600" cy="365125"/>
          </a:xfrm>
        </p:spPr>
        <p:txBody>
          <a:bodyPr/>
          <a:lstStyle>
            <a:extLst/>
          </a:lstStyle>
          <a:p>
            <a:r>
              <a:rPr lang="id-ID" smtClean="0"/>
              <a:t>Created by Yenny</a:t>
            </a:r>
            <a:endParaRPr lang="id-ID"/>
          </a:p>
        </p:txBody>
      </p:sp>
      <p:sp>
        <p:nvSpPr>
          <p:cNvPr id="7" name="Slide Number Placeholder 6"/>
          <p:cNvSpPr>
            <a:spLocks noGrp="1"/>
          </p:cNvSpPr>
          <p:nvPr>
            <p:ph type="sldNum" sz="quarter" idx="12"/>
          </p:nvPr>
        </p:nvSpPr>
        <p:spPr>
          <a:xfrm>
            <a:off x="8610600" y="55499"/>
            <a:ext cx="457200" cy="365125"/>
          </a:xfrm>
        </p:spPr>
        <p:txBody>
          <a:bodyPr/>
          <a:lstStyle>
            <a:extLst/>
          </a:lstStyle>
          <a:p>
            <a:fld id="{4348BA5A-2244-4B26-A5E7-5AD77B67B9DC}"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584A84B3-DB42-43F7-853E-8165B5BE4DBB}" type="datetime1">
              <a:rPr lang="id-ID" smtClean="0"/>
              <a:pPr/>
              <a:t>27/10/2015</a:t>
            </a:fld>
            <a:endParaRPr lang="id-ID"/>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r>
              <a:rPr lang="id-ID" smtClean="0"/>
              <a:t>Created by Yenny</a:t>
            </a:r>
            <a:endParaRPr lang="id-ID"/>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4348BA5A-2244-4B26-A5E7-5AD77B67B9DC}"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4005064"/>
            <a:ext cx="7772400" cy="1872208"/>
          </a:xfrm>
        </p:spPr>
        <p:txBody>
          <a:bodyPr/>
          <a:lstStyle/>
          <a:p>
            <a:r>
              <a:rPr lang="id-ID" sz="4800" dirty="0" smtClean="0"/>
              <a:t>PRINSIP PSIKOLOGI</a:t>
            </a:r>
            <a:br>
              <a:rPr lang="id-ID" sz="4800" dirty="0" smtClean="0"/>
            </a:br>
            <a:r>
              <a:rPr lang="id-ID" sz="4800" dirty="0" smtClean="0"/>
              <a:t>DALAM PEMBELAJARAN</a:t>
            </a:r>
            <a:endParaRPr lang="id-ID" sz="4800" dirty="0"/>
          </a:p>
        </p:txBody>
      </p:sp>
      <p:sp>
        <p:nvSpPr>
          <p:cNvPr id="3" name="Subtitle 2"/>
          <p:cNvSpPr>
            <a:spLocks noGrp="1"/>
          </p:cNvSpPr>
          <p:nvPr>
            <p:ph type="subTitle" idx="1"/>
          </p:nvPr>
        </p:nvSpPr>
        <p:spPr>
          <a:xfrm>
            <a:off x="1043608" y="5949280"/>
            <a:ext cx="6400800" cy="507504"/>
          </a:xfrm>
        </p:spPr>
        <p:txBody>
          <a:bodyPr/>
          <a:lstStyle/>
          <a:p>
            <a:r>
              <a:rPr lang="id-ID" dirty="0" smtClean="0"/>
              <a:t>Dra. Sri Hastuti Handayani, M.Si</a:t>
            </a:r>
            <a:endParaRPr lang="id-ID" dirty="0"/>
          </a:p>
        </p:txBody>
      </p:sp>
      <p:pic>
        <p:nvPicPr>
          <p:cNvPr id="4" name="Picture 31" descr="hummingbirds_hovering_hg_clr"/>
          <p:cNvPicPr>
            <a:picLocks noChangeAspect="1" noChangeArrowheads="1" noCrop="1"/>
          </p:cNvPicPr>
          <p:nvPr/>
        </p:nvPicPr>
        <p:blipFill>
          <a:blip r:embed="rId2" cstate="print"/>
          <a:srcRect/>
          <a:stretch>
            <a:fillRect/>
          </a:stretch>
        </p:blipFill>
        <p:spPr bwMode="auto">
          <a:xfrm>
            <a:off x="755576" y="260648"/>
            <a:ext cx="4495800" cy="3378200"/>
          </a:xfrm>
          <a:prstGeom prst="rect">
            <a:avLst/>
          </a:prstGeom>
          <a:noFill/>
          <a:ln w="9525">
            <a:noFill/>
            <a:miter lim="800000"/>
            <a:headEnd/>
            <a:tailEnd/>
          </a:ln>
        </p:spPr>
      </p:pic>
      <p:pic>
        <p:nvPicPr>
          <p:cNvPr id="5" name="Picture 2" descr="http://2.bp.blogspot.com/-OLusZo2LKRU/UbIA8oP7bGI/AAAAAAAAAVA/HKhABt5a4Zc/s400/Gambar+Animasi+Bergerak.gif"/>
          <p:cNvPicPr>
            <a:picLocks noChangeAspect="1" noChangeArrowheads="1" noCrop="1"/>
          </p:cNvPicPr>
          <p:nvPr/>
        </p:nvPicPr>
        <p:blipFill>
          <a:blip r:embed="rId3" cstate="print"/>
          <a:srcRect/>
          <a:stretch>
            <a:fillRect/>
          </a:stretch>
        </p:blipFill>
        <p:spPr bwMode="auto">
          <a:xfrm>
            <a:off x="5292080" y="404664"/>
            <a:ext cx="3333750" cy="33337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755576" y="532472"/>
          <a:ext cx="7978081" cy="5704840"/>
        </p:xfrm>
        <a:graphic>
          <a:graphicData uri="http://schemas.openxmlformats.org/drawingml/2006/table">
            <a:tbl>
              <a:tblPr firstRow="1" bandRow="1">
                <a:tableStyleId>{5C22544A-7EE6-4342-B048-85BDC9FD1C3A}</a:tableStyleId>
              </a:tblPr>
              <a:tblGrid>
                <a:gridCol w="2088232"/>
                <a:gridCol w="2848776"/>
                <a:gridCol w="3041073"/>
              </a:tblGrid>
              <a:tr h="370840">
                <a:tc>
                  <a:txBody>
                    <a:bodyPr/>
                    <a:lstStyle/>
                    <a:p>
                      <a:pPr algn="ctr"/>
                      <a:r>
                        <a:rPr lang="id-ID" sz="2000" dirty="0" smtClean="0"/>
                        <a:t>KARAKTERISTIK</a:t>
                      </a:r>
                      <a:endParaRPr lang="id-ID" sz="2000" dirty="0"/>
                    </a:p>
                  </a:txBody>
                  <a:tcPr/>
                </a:tc>
                <a:tc>
                  <a:txBody>
                    <a:bodyPr/>
                    <a:lstStyle/>
                    <a:p>
                      <a:pPr algn="ctr"/>
                      <a:r>
                        <a:rPr lang="id-ID" sz="2000" dirty="0" smtClean="0"/>
                        <a:t>PEDAGOGI</a:t>
                      </a:r>
                      <a:endParaRPr lang="id-ID" sz="2000" dirty="0"/>
                    </a:p>
                  </a:txBody>
                  <a:tcPr/>
                </a:tc>
                <a:tc>
                  <a:txBody>
                    <a:bodyPr/>
                    <a:lstStyle/>
                    <a:p>
                      <a:pPr algn="ctr"/>
                      <a:r>
                        <a:rPr lang="id-ID" sz="2000" dirty="0" smtClean="0"/>
                        <a:t>ANDRAGOGI</a:t>
                      </a:r>
                      <a:endParaRPr lang="id-ID" sz="2000" dirty="0"/>
                    </a:p>
                  </a:txBody>
                  <a:tcPr/>
                </a:tc>
              </a:tr>
              <a:tr h="370840">
                <a:tc>
                  <a:txBody>
                    <a:bodyPr/>
                    <a:lstStyle/>
                    <a:p>
                      <a:r>
                        <a:rPr lang="id-ID" sz="1800" dirty="0" smtClean="0"/>
                        <a:t>Hubungan dan kepekaan pendidik dan fasilitator</a:t>
                      </a:r>
                      <a:endParaRPr lang="id-ID" sz="1800" dirty="0"/>
                    </a:p>
                  </a:txBody>
                  <a:tcPr/>
                </a:tc>
                <a:tc>
                  <a:txBody>
                    <a:bodyPr/>
                    <a:lstStyle/>
                    <a:p>
                      <a:pPr marL="0" indent="0">
                        <a:buFont typeface="Arial" pitchFamily="34" charset="0"/>
                        <a:buNone/>
                      </a:pPr>
                      <a:r>
                        <a:rPr lang="id-ID" sz="1800" dirty="0" smtClean="0"/>
                        <a:t>Peraturan pengajaran yg baik,</a:t>
                      </a:r>
                      <a:r>
                        <a:rPr lang="id-ID" sz="1800" baseline="0" dirty="0" smtClean="0"/>
                        <a:t> </a:t>
                      </a:r>
                      <a:r>
                        <a:rPr lang="id-ID" sz="1800" dirty="0" smtClean="0"/>
                        <a:t>ant lain dg menjaga jarak hubungan ant guru-murid (interpersonal) </a:t>
                      </a:r>
                      <a:endParaRPr lang="id-ID" sz="1800" dirty="0"/>
                    </a:p>
                  </a:txBody>
                  <a:tcPr/>
                </a:tc>
                <a:tc>
                  <a:txBody>
                    <a:bodyPr/>
                    <a:lstStyle/>
                    <a:p>
                      <a:pPr marL="0" indent="0">
                        <a:buFont typeface="Arial" pitchFamily="34" charset="0"/>
                        <a:buNone/>
                      </a:pPr>
                      <a:r>
                        <a:rPr lang="id-ID" sz="1800" dirty="0" smtClean="0"/>
                        <a:t>Perhatian utama seorang pendidik adl pd kebutuhan anak didik yg hrs segera dipenuhi</a:t>
                      </a:r>
                      <a:endParaRPr lang="id-ID" sz="1800" dirty="0"/>
                    </a:p>
                  </a:txBody>
                  <a:tcPr/>
                </a:tc>
              </a:tr>
              <a:tr h="370840">
                <a:tc>
                  <a:txBody>
                    <a:bodyPr/>
                    <a:lstStyle/>
                    <a:p>
                      <a:r>
                        <a:rPr lang="id-ID" sz="1800" dirty="0" smtClean="0"/>
                        <a:t>Kematangan peserta didik</a:t>
                      </a:r>
                      <a:endParaRPr lang="id-ID" sz="1800" dirty="0"/>
                    </a:p>
                  </a:txBody>
                  <a:tcPr/>
                </a:tc>
                <a:tc>
                  <a:txBody>
                    <a:bodyPr/>
                    <a:lstStyle/>
                    <a:p>
                      <a:pPr marL="0" indent="0">
                        <a:buFont typeface="Arial" pitchFamily="34" charset="0"/>
                        <a:buNone/>
                      </a:pPr>
                      <a:r>
                        <a:rPr lang="id-ID" sz="1800" dirty="0" smtClean="0"/>
                        <a:t>Membiarkan anak didik menentukan tujuan pembelajarannya sendiri akan membuang wkt dlm diskusi yg tdk relevan, krn peserta dirik msh krg matang</a:t>
                      </a:r>
                      <a:endParaRPr lang="id-ID" sz="1800" dirty="0"/>
                    </a:p>
                  </a:txBody>
                  <a:tcPr/>
                </a:tc>
                <a:tc>
                  <a:txBody>
                    <a:bodyPr/>
                    <a:lstStyle/>
                    <a:p>
                      <a:pPr marL="0" indent="0">
                        <a:buFont typeface="Arial" pitchFamily="34" charset="0"/>
                        <a:buNone/>
                      </a:pPr>
                      <a:r>
                        <a:rPr lang="id-ID" sz="1800" i="0" dirty="0" smtClean="0"/>
                        <a:t>Kematangan lbh banyak</a:t>
                      </a:r>
                      <a:r>
                        <a:rPr lang="id-ID" sz="1800" i="0" baseline="0" dirty="0" smtClean="0"/>
                        <a:t> tgt pd pengembangan pengenalan diri dibandingkan dg pengembangan pengetahuan</a:t>
                      </a:r>
                      <a:endParaRPr lang="id-ID" sz="1800" i="0" dirty="0"/>
                    </a:p>
                  </a:txBody>
                  <a:tcPr/>
                </a:tc>
              </a:tr>
              <a:tr h="370840">
                <a:tc>
                  <a:txBody>
                    <a:bodyPr/>
                    <a:lstStyle/>
                    <a:p>
                      <a:r>
                        <a:rPr lang="id-ID" sz="1800" dirty="0" smtClean="0"/>
                        <a:t>Iklim belajar</a:t>
                      </a:r>
                      <a:endParaRPr lang="id-ID" sz="1800" dirty="0"/>
                    </a:p>
                  </a:txBody>
                  <a:tcPr/>
                </a:tc>
                <a:tc>
                  <a:txBody>
                    <a:bodyPr/>
                    <a:lstStyle/>
                    <a:p>
                      <a:pPr marL="0" indent="0">
                        <a:buFont typeface="Arial" pitchFamily="34" charset="0"/>
                        <a:buNone/>
                      </a:pPr>
                      <a:r>
                        <a:rPr lang="id-ID" sz="1800" dirty="0" smtClean="0"/>
                        <a:t>Pd umumnya peserta </a:t>
                      </a:r>
                      <a:r>
                        <a:rPr lang="id-ID" sz="1800" dirty="0" smtClean="0"/>
                        <a:t>didik </a:t>
                      </a:r>
                      <a:r>
                        <a:rPr lang="id-ID" sz="1800" dirty="0" smtClean="0"/>
                        <a:t>dpt mengendalikan emosinya, shg iklim kerja sama krg perlu diperhatikan</a:t>
                      </a:r>
                      <a:endParaRPr lang="id-ID" sz="1800" dirty="0"/>
                    </a:p>
                  </a:txBody>
                  <a:tcPr/>
                </a:tc>
                <a:tc>
                  <a:txBody>
                    <a:bodyPr/>
                    <a:lstStyle/>
                    <a:p>
                      <a:pPr marL="0" indent="0">
                        <a:buFont typeface="Arial" pitchFamily="34" charset="0"/>
                        <a:buNone/>
                      </a:pPr>
                      <a:r>
                        <a:rPr lang="id-ID" sz="1800" i="0" dirty="0" smtClean="0"/>
                        <a:t>Tanpa adanya iklim kerja</a:t>
                      </a:r>
                      <a:r>
                        <a:rPr lang="id-ID" sz="1800" i="0" baseline="0" dirty="0" smtClean="0"/>
                        <a:t>sama yg baik dan merangsang bg peserta didik utk mengambil resiko dan bereksperimen, mk proses pembelajaran yg signifikan krg dpt terjadi</a:t>
                      </a:r>
                      <a:endParaRPr lang="id-ID" sz="1800" i="0" dirty="0"/>
                    </a:p>
                  </a:txBody>
                  <a:tcPr/>
                </a:tc>
              </a:tr>
              <a:tr h="370840">
                <a:tc>
                  <a:txBody>
                    <a:bodyPr/>
                    <a:lstStyle/>
                    <a:p>
                      <a:endParaRPr lang="id-ID" sz="1800" dirty="0"/>
                    </a:p>
                  </a:txBody>
                  <a:tcPr/>
                </a:tc>
                <a:tc>
                  <a:txBody>
                    <a:bodyPr/>
                    <a:lstStyle/>
                    <a:p>
                      <a:pPr marL="0" indent="0">
                        <a:buFont typeface="Arial" pitchFamily="34" charset="0"/>
                        <a:buNone/>
                      </a:pPr>
                      <a:endParaRPr lang="id-ID" sz="1800" dirty="0"/>
                    </a:p>
                  </a:txBody>
                  <a:tcPr/>
                </a:tc>
                <a:tc>
                  <a:txBody>
                    <a:bodyPr/>
                    <a:lstStyle/>
                    <a:p>
                      <a:pPr marL="0" indent="0">
                        <a:buFont typeface="Arial" pitchFamily="34" charset="0"/>
                        <a:buNone/>
                      </a:pPr>
                      <a:endParaRPr lang="id-ID" sz="1800" i="0" dirty="0"/>
                    </a:p>
                  </a:txBody>
                  <a:tcPr/>
                </a:tc>
              </a:tr>
            </a:tbl>
          </a:graphicData>
        </a:graphic>
      </p:graphicFrame>
      <p:sp>
        <p:nvSpPr>
          <p:cNvPr id="4" name="Footer Placeholder 3"/>
          <p:cNvSpPr>
            <a:spLocks noGrp="1"/>
          </p:cNvSpPr>
          <p:nvPr>
            <p:ph type="ftr" sz="quarter" idx="11"/>
          </p:nvPr>
        </p:nvSpPr>
        <p:spPr/>
        <p:txBody>
          <a:bodyPr/>
          <a:lstStyle/>
          <a:p>
            <a:r>
              <a:rPr lang="id-ID" smtClean="0"/>
              <a:t>Created by Yenny</a:t>
            </a:r>
            <a:endParaRPr lang="id-ID"/>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260752"/>
          </a:xfrm>
        </p:spPr>
        <p:txBody>
          <a:bodyPr/>
          <a:lstStyle/>
          <a:p>
            <a:pPr algn="ctr"/>
            <a:r>
              <a:rPr lang="id-ID" sz="3200" dirty="0" smtClean="0"/>
              <a:t>Implikasi Teori Proses Belajar Orang Dewasa Pada Pelatihan</a:t>
            </a:r>
            <a:endParaRPr lang="id-ID" sz="3200" dirty="0"/>
          </a:p>
        </p:txBody>
      </p:sp>
      <p:sp>
        <p:nvSpPr>
          <p:cNvPr id="5" name="Footer Placeholder 4"/>
          <p:cNvSpPr>
            <a:spLocks noGrp="1"/>
          </p:cNvSpPr>
          <p:nvPr>
            <p:ph type="ftr" sz="quarter" idx="11"/>
          </p:nvPr>
        </p:nvSpPr>
        <p:spPr/>
        <p:txBody>
          <a:bodyPr/>
          <a:lstStyle/>
          <a:p>
            <a:r>
              <a:rPr lang="id-ID" smtClean="0"/>
              <a:t>Created by Yenny</a:t>
            </a:r>
            <a:endParaRPr lang="id-ID"/>
          </a:p>
        </p:txBody>
      </p:sp>
      <p:graphicFrame>
        <p:nvGraphicFramePr>
          <p:cNvPr id="6" name="Table 5"/>
          <p:cNvGraphicFramePr>
            <a:graphicFrameLocks noGrp="1"/>
          </p:cNvGraphicFramePr>
          <p:nvPr/>
        </p:nvGraphicFramePr>
        <p:xfrm>
          <a:off x="539552" y="1628800"/>
          <a:ext cx="8064896" cy="4572000"/>
        </p:xfrm>
        <a:graphic>
          <a:graphicData uri="http://schemas.openxmlformats.org/drawingml/2006/table">
            <a:tbl>
              <a:tblPr firstRow="1" bandRow="1">
                <a:tableStyleId>{5C22544A-7EE6-4342-B048-85BDC9FD1C3A}</a:tableStyleId>
              </a:tblPr>
              <a:tblGrid>
                <a:gridCol w="3456384"/>
                <a:gridCol w="4608512"/>
              </a:tblGrid>
              <a:tr h="370840">
                <a:tc>
                  <a:txBody>
                    <a:bodyPr/>
                    <a:lstStyle/>
                    <a:p>
                      <a:pPr algn="ctr"/>
                      <a:r>
                        <a:rPr lang="id-ID" sz="2200" dirty="0" smtClean="0"/>
                        <a:t>KARAKTERISTIK</a:t>
                      </a:r>
                      <a:endParaRPr lang="id-ID" sz="2200" dirty="0"/>
                    </a:p>
                  </a:txBody>
                  <a:tcPr/>
                </a:tc>
                <a:tc>
                  <a:txBody>
                    <a:bodyPr/>
                    <a:lstStyle/>
                    <a:p>
                      <a:pPr algn="ctr"/>
                      <a:r>
                        <a:rPr lang="id-ID" sz="2200" dirty="0" smtClean="0"/>
                        <a:t>IMPLIKASI</a:t>
                      </a:r>
                      <a:endParaRPr lang="id-ID" sz="2200" dirty="0"/>
                    </a:p>
                  </a:txBody>
                  <a:tcPr/>
                </a:tc>
              </a:tr>
              <a:tr h="370840">
                <a:tc>
                  <a:txBody>
                    <a:bodyPr/>
                    <a:lstStyle/>
                    <a:p>
                      <a:r>
                        <a:rPr lang="id-ID" sz="2200" dirty="0" smtClean="0"/>
                        <a:t>KONSEP DIRI</a:t>
                      </a:r>
                      <a:endParaRPr lang="id-ID" sz="2200" dirty="0"/>
                    </a:p>
                  </a:txBody>
                  <a:tcPr/>
                </a:tc>
                <a:tc>
                  <a:txBody>
                    <a:bodyPr/>
                    <a:lstStyle/>
                    <a:p>
                      <a:r>
                        <a:rPr lang="id-ID" sz="2200" dirty="0" smtClean="0"/>
                        <a:t>Perencanaan bersama dan kolaborasi dlm instruksi</a:t>
                      </a:r>
                      <a:endParaRPr lang="id-ID" sz="2200" dirty="0"/>
                    </a:p>
                  </a:txBody>
                  <a:tcPr/>
                </a:tc>
              </a:tr>
              <a:tr h="370840">
                <a:tc>
                  <a:txBody>
                    <a:bodyPr/>
                    <a:lstStyle/>
                    <a:p>
                      <a:r>
                        <a:rPr lang="id-ID" sz="2200" dirty="0" smtClean="0"/>
                        <a:t>PENGALAMAN</a:t>
                      </a:r>
                      <a:endParaRPr lang="id-ID" sz="2200" dirty="0"/>
                    </a:p>
                  </a:txBody>
                  <a:tcPr/>
                </a:tc>
                <a:tc>
                  <a:txBody>
                    <a:bodyPr/>
                    <a:lstStyle/>
                    <a:p>
                      <a:r>
                        <a:rPr lang="id-ID" sz="2200" dirty="0" smtClean="0"/>
                        <a:t>Menggunakan pengalaman </a:t>
                      </a:r>
                      <a:r>
                        <a:rPr lang="id-ID" sz="2200" i="1" dirty="0" smtClean="0"/>
                        <a:t>trainee </a:t>
                      </a:r>
                      <a:r>
                        <a:rPr lang="id-ID" sz="2200" i="0" dirty="0" smtClean="0"/>
                        <a:t>sbg dasar pemberian contoh dan aplikasi</a:t>
                      </a:r>
                      <a:endParaRPr lang="id-ID" sz="2200" dirty="0"/>
                    </a:p>
                  </a:txBody>
                  <a:tcPr/>
                </a:tc>
              </a:tr>
              <a:tr h="370840">
                <a:tc>
                  <a:txBody>
                    <a:bodyPr/>
                    <a:lstStyle/>
                    <a:p>
                      <a:r>
                        <a:rPr lang="id-ID" sz="2200" dirty="0" smtClean="0"/>
                        <a:t>KESIAPAN</a:t>
                      </a:r>
                      <a:endParaRPr lang="id-ID" sz="2200" dirty="0"/>
                    </a:p>
                  </a:txBody>
                  <a:tcPr/>
                </a:tc>
                <a:tc>
                  <a:txBody>
                    <a:bodyPr/>
                    <a:lstStyle/>
                    <a:p>
                      <a:r>
                        <a:rPr lang="id-ID" sz="2200" dirty="0" smtClean="0"/>
                        <a:t>Membuat tujuan berdasarkan minat dan kompetensi </a:t>
                      </a:r>
                      <a:r>
                        <a:rPr lang="id-ID" sz="2200" i="1" dirty="0" smtClean="0"/>
                        <a:t>trainee</a:t>
                      </a:r>
                      <a:endParaRPr lang="id-ID" sz="2200" dirty="0"/>
                    </a:p>
                  </a:txBody>
                  <a:tcPr/>
                </a:tc>
              </a:tr>
              <a:tr h="370840">
                <a:tc>
                  <a:txBody>
                    <a:bodyPr/>
                    <a:lstStyle/>
                    <a:p>
                      <a:r>
                        <a:rPr lang="id-ID" sz="2200" dirty="0" smtClean="0"/>
                        <a:t>PERSPEKTIF WAKTU</a:t>
                      </a:r>
                      <a:endParaRPr lang="id-ID" sz="2200" dirty="0"/>
                    </a:p>
                  </a:txBody>
                  <a:tcPr/>
                </a:tc>
                <a:tc>
                  <a:txBody>
                    <a:bodyPr/>
                    <a:lstStyle/>
                    <a:p>
                      <a:r>
                        <a:rPr lang="id-ID" sz="2200" dirty="0" smtClean="0"/>
                        <a:t>Aplikasi/penerapan</a:t>
                      </a:r>
                      <a:r>
                        <a:rPr lang="id-ID" sz="2200" baseline="0" dirty="0" smtClean="0"/>
                        <a:t> langsung dr materi yg telah dipelajari</a:t>
                      </a:r>
                      <a:endParaRPr lang="id-ID" sz="2200" dirty="0"/>
                    </a:p>
                  </a:txBody>
                  <a:tcPr/>
                </a:tc>
              </a:tr>
              <a:tr h="370840">
                <a:tc>
                  <a:txBody>
                    <a:bodyPr/>
                    <a:lstStyle/>
                    <a:p>
                      <a:r>
                        <a:rPr lang="id-ID" sz="2200" dirty="0" smtClean="0"/>
                        <a:t>ORIENTASI PADA</a:t>
                      </a:r>
                      <a:r>
                        <a:rPr lang="id-ID" sz="2200" baseline="0" dirty="0" smtClean="0"/>
                        <a:t> BELAJAR</a:t>
                      </a:r>
                      <a:endParaRPr lang="id-ID" sz="2200" dirty="0"/>
                    </a:p>
                  </a:txBody>
                  <a:tcPr/>
                </a:tc>
                <a:tc>
                  <a:txBody>
                    <a:bodyPr/>
                    <a:lstStyle/>
                    <a:p>
                      <a:r>
                        <a:rPr lang="id-ID" sz="2200" dirty="0" smtClean="0"/>
                        <a:t>Terfokus pd masalah dan bkn berfokus</a:t>
                      </a:r>
                      <a:r>
                        <a:rPr lang="id-ID" sz="2200" baseline="0" dirty="0" smtClean="0"/>
                        <a:t> pd subyek</a:t>
                      </a:r>
                      <a:endParaRPr lang="id-ID" sz="2200"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32656"/>
            <a:ext cx="7772400" cy="576064"/>
          </a:xfrm>
        </p:spPr>
        <p:txBody>
          <a:bodyPr/>
          <a:lstStyle/>
          <a:p>
            <a:r>
              <a:rPr lang="id-ID" sz="3200" dirty="0" smtClean="0"/>
              <a:t>Prinsip2 Pembelajaran dlm Pelatihan</a:t>
            </a:r>
            <a:endParaRPr lang="id-ID" sz="3200" dirty="0"/>
          </a:p>
        </p:txBody>
      </p:sp>
      <p:sp>
        <p:nvSpPr>
          <p:cNvPr id="3" name="Content Placeholder 2"/>
          <p:cNvSpPr>
            <a:spLocks noGrp="1"/>
          </p:cNvSpPr>
          <p:nvPr>
            <p:ph idx="1"/>
          </p:nvPr>
        </p:nvSpPr>
        <p:spPr>
          <a:xfrm>
            <a:off x="611560" y="1124744"/>
            <a:ext cx="8280920" cy="5230816"/>
          </a:xfrm>
        </p:spPr>
        <p:txBody>
          <a:bodyPr>
            <a:normAutofit fontScale="92500" lnSpcReduction="10000"/>
          </a:bodyPr>
          <a:lstStyle/>
          <a:p>
            <a:r>
              <a:rPr lang="id-ID" dirty="0" smtClean="0"/>
              <a:t>Semua mns dpt belajar.</a:t>
            </a:r>
          </a:p>
          <a:p>
            <a:r>
              <a:rPr lang="id-ID" dirty="0" smtClean="0"/>
              <a:t>Setiap ind hrs termotivasi utk belajar.</a:t>
            </a:r>
          </a:p>
          <a:p>
            <a:r>
              <a:rPr lang="id-ID" dirty="0" smtClean="0"/>
              <a:t>Belajar itu aktif, bkn pasif.</a:t>
            </a:r>
          </a:p>
          <a:p>
            <a:r>
              <a:rPr lang="id-ID" dirty="0" smtClean="0"/>
              <a:t>Perlu umpan balik.</a:t>
            </a:r>
          </a:p>
          <a:p>
            <a:r>
              <a:rPr lang="id-ID" dirty="0" smtClean="0"/>
              <a:t>Tersedia materi.</a:t>
            </a:r>
          </a:p>
          <a:p>
            <a:r>
              <a:rPr lang="id-ID" dirty="0" smtClean="0"/>
              <a:t>Meluangkan waktu.</a:t>
            </a:r>
          </a:p>
          <a:p>
            <a:r>
              <a:rPr lang="id-ID" dirty="0" smtClean="0"/>
              <a:t>Metode belajar hrs bervariasi.</a:t>
            </a:r>
          </a:p>
          <a:p>
            <a:r>
              <a:rPr lang="id-ID" dirty="0" smtClean="0"/>
              <a:t>Memenuhi harapan peserta.</a:t>
            </a:r>
          </a:p>
          <a:p>
            <a:r>
              <a:rPr lang="id-ID" dirty="0" smtClean="0"/>
              <a:t>Perlu penguatan thd perilaku yg benar.</a:t>
            </a:r>
          </a:p>
          <a:p>
            <a:r>
              <a:rPr lang="id-ID" dirty="0" smtClean="0"/>
              <a:t>Standar kinerja hrs ditetapkan.</a:t>
            </a:r>
          </a:p>
          <a:p>
            <a:r>
              <a:rPr lang="id-ID" dirty="0" smtClean="0"/>
              <a:t>Ada tingkatan2 yg berbeda dlm pembelajaran.</a:t>
            </a:r>
          </a:p>
          <a:p>
            <a:pPr>
              <a:buNone/>
            </a:pPr>
            <a:endParaRPr lang="id-ID" dirty="0"/>
          </a:p>
        </p:txBody>
      </p:sp>
      <p:sp>
        <p:nvSpPr>
          <p:cNvPr id="4" name="Footer Placeholder 3"/>
          <p:cNvSpPr>
            <a:spLocks noGrp="1"/>
          </p:cNvSpPr>
          <p:nvPr>
            <p:ph type="ftr" sz="quarter" idx="11"/>
          </p:nvPr>
        </p:nvSpPr>
        <p:spPr/>
        <p:txBody>
          <a:bodyPr/>
          <a:lstStyle/>
          <a:p>
            <a:r>
              <a:rPr lang="id-ID" smtClean="0"/>
              <a:t>Created by Yenny</a:t>
            </a:r>
            <a:endParaRPr lang="id-ID"/>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404664"/>
            <a:ext cx="8208912" cy="5950896"/>
          </a:xfrm>
        </p:spPr>
        <p:txBody>
          <a:bodyPr>
            <a:normAutofit lnSpcReduction="10000"/>
          </a:bodyPr>
          <a:lstStyle/>
          <a:p>
            <a:r>
              <a:rPr lang="id-ID" dirty="0" smtClean="0"/>
              <a:t>Pembelajaran mrpk penyesuaikan pd diri ind.</a:t>
            </a:r>
          </a:p>
          <a:p>
            <a:r>
              <a:rPr lang="id-ID" dirty="0" smtClean="0"/>
              <a:t>Perbedaan individu berprean dlm efektifitas proses pembelajaran.</a:t>
            </a:r>
          </a:p>
          <a:p>
            <a:r>
              <a:rPr lang="id-ID" dirty="0" smtClean="0"/>
              <a:t>Belajar mrpk proses kumulatif.</a:t>
            </a:r>
          </a:p>
          <a:p>
            <a:r>
              <a:rPr lang="id-ID" dirty="0" smtClean="0"/>
              <a:t>Keterlibatan ego mrpk faktor utama dlm belajar.</a:t>
            </a:r>
          </a:p>
          <a:p>
            <a:r>
              <a:rPr lang="id-ID" dirty="0" smtClean="0"/>
              <a:t>Kecepatan belajar dipengaruhi oleh ketrampilan kompleks vs sederhana.</a:t>
            </a:r>
          </a:p>
          <a:p>
            <a:r>
              <a:rPr lang="id-ID" dirty="0" smtClean="0"/>
              <a:t>Gangguan/hambatan belajar hrs disingkirkan.</a:t>
            </a:r>
          </a:p>
          <a:p>
            <a:r>
              <a:rPr lang="id-ID" dirty="0" smtClean="0"/>
              <a:t>Belajar melibatkan </a:t>
            </a:r>
            <a:r>
              <a:rPr lang="id-ID" i="1" dirty="0" smtClean="0"/>
              <a:t>long term memory</a:t>
            </a:r>
            <a:r>
              <a:rPr lang="id-ID" dirty="0" smtClean="0"/>
              <a:t>.</a:t>
            </a:r>
          </a:p>
          <a:p>
            <a:r>
              <a:rPr lang="id-ID" dirty="0" smtClean="0"/>
              <a:t>Perlu pengulangan dlm proses belajar.</a:t>
            </a:r>
          </a:p>
          <a:p>
            <a:r>
              <a:rPr lang="id-ID" dirty="0" smtClean="0"/>
              <a:t>Tidur mempengaruhi belajar.</a:t>
            </a:r>
          </a:p>
          <a:p>
            <a:r>
              <a:rPr lang="id-ID" dirty="0" smtClean="0"/>
              <a:t>Belajar seharusnya berbasis kenyataan.</a:t>
            </a:r>
          </a:p>
          <a:p>
            <a:endParaRPr lang="id-ID" dirty="0"/>
          </a:p>
        </p:txBody>
      </p:sp>
      <p:sp>
        <p:nvSpPr>
          <p:cNvPr id="4" name="Footer Placeholder 3"/>
          <p:cNvSpPr>
            <a:spLocks noGrp="1"/>
          </p:cNvSpPr>
          <p:nvPr>
            <p:ph type="ftr" sz="quarter" idx="11"/>
          </p:nvPr>
        </p:nvSpPr>
        <p:spPr/>
        <p:txBody>
          <a:bodyPr/>
          <a:lstStyle/>
          <a:p>
            <a:r>
              <a:rPr lang="id-ID" smtClean="0"/>
              <a:t>Created by Yenny</a:t>
            </a:r>
            <a:endParaRPr lang="id-ID"/>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Hambatan Pembelajaran</a:t>
            </a:r>
            <a:endParaRPr lang="id-ID" dirty="0"/>
          </a:p>
        </p:txBody>
      </p:sp>
      <p:sp>
        <p:nvSpPr>
          <p:cNvPr id="3" name="Text Placeholder 2"/>
          <p:cNvSpPr>
            <a:spLocks noGrp="1"/>
          </p:cNvSpPr>
          <p:nvPr>
            <p:ph type="body" idx="1"/>
          </p:nvPr>
        </p:nvSpPr>
        <p:spPr>
          <a:solidFill>
            <a:schemeClr val="tx1">
              <a:lumMod val="75000"/>
            </a:schemeClr>
          </a:solidFill>
          <a:ln>
            <a:solidFill>
              <a:schemeClr val="tx1"/>
            </a:solidFill>
          </a:ln>
        </p:spPr>
        <p:txBody>
          <a:bodyPr>
            <a:normAutofit/>
          </a:bodyPr>
          <a:lstStyle/>
          <a:p>
            <a:pPr algn="ctr"/>
            <a:r>
              <a:rPr lang="id-ID" sz="2800" dirty="0" smtClean="0"/>
              <a:t>Hambatan Internal</a:t>
            </a:r>
            <a:endParaRPr lang="id-ID" sz="2800" dirty="0"/>
          </a:p>
        </p:txBody>
      </p:sp>
      <p:sp>
        <p:nvSpPr>
          <p:cNvPr id="4" name="Text Placeholder 3"/>
          <p:cNvSpPr>
            <a:spLocks noGrp="1"/>
          </p:cNvSpPr>
          <p:nvPr>
            <p:ph type="body" sz="half" idx="3"/>
          </p:nvPr>
        </p:nvSpPr>
        <p:spPr>
          <a:solidFill>
            <a:schemeClr val="tx1">
              <a:lumMod val="75000"/>
            </a:schemeClr>
          </a:solidFill>
          <a:ln>
            <a:solidFill>
              <a:schemeClr val="tx1"/>
            </a:solidFill>
          </a:ln>
        </p:spPr>
        <p:txBody>
          <a:bodyPr>
            <a:normAutofit/>
          </a:bodyPr>
          <a:lstStyle/>
          <a:p>
            <a:pPr algn="ctr"/>
            <a:r>
              <a:rPr lang="id-ID" sz="2800" dirty="0" smtClean="0"/>
              <a:t>Hambatan Eksternal</a:t>
            </a:r>
            <a:endParaRPr lang="id-ID" sz="2800" dirty="0"/>
          </a:p>
        </p:txBody>
      </p:sp>
      <p:sp>
        <p:nvSpPr>
          <p:cNvPr id="5" name="Content Placeholder 4"/>
          <p:cNvSpPr>
            <a:spLocks noGrp="1"/>
          </p:cNvSpPr>
          <p:nvPr>
            <p:ph sz="quarter" idx="2"/>
          </p:nvPr>
        </p:nvSpPr>
        <p:spPr>
          <a:ln>
            <a:solidFill>
              <a:schemeClr val="tx1"/>
            </a:solidFill>
          </a:ln>
        </p:spPr>
        <p:txBody>
          <a:bodyPr>
            <a:normAutofit/>
          </a:bodyPr>
          <a:lstStyle/>
          <a:p>
            <a:r>
              <a:rPr lang="id-ID" sz="2800" dirty="0" smtClean="0"/>
              <a:t>Kurangnya Motivasi</a:t>
            </a:r>
          </a:p>
          <a:p>
            <a:r>
              <a:rPr lang="id-ID" sz="2800" dirty="0" smtClean="0"/>
              <a:t>Kurangnya Komitmen</a:t>
            </a:r>
          </a:p>
          <a:p>
            <a:r>
              <a:rPr lang="id-ID" sz="2800" dirty="0" smtClean="0"/>
              <a:t>Penolakan, sudah merasa puas.</a:t>
            </a:r>
          </a:p>
          <a:p>
            <a:r>
              <a:rPr lang="id-ID" sz="2800" dirty="0" smtClean="0"/>
              <a:t>Tidak ingin tahu</a:t>
            </a:r>
          </a:p>
          <a:p>
            <a:r>
              <a:rPr lang="id-ID" sz="2800" dirty="0" smtClean="0"/>
              <a:t>Kemampuan mental</a:t>
            </a:r>
            <a:endParaRPr lang="id-ID" sz="2800" dirty="0"/>
          </a:p>
        </p:txBody>
      </p:sp>
      <p:sp>
        <p:nvSpPr>
          <p:cNvPr id="6" name="Content Placeholder 5"/>
          <p:cNvSpPr>
            <a:spLocks noGrp="1"/>
          </p:cNvSpPr>
          <p:nvPr>
            <p:ph sz="quarter" idx="4"/>
          </p:nvPr>
        </p:nvSpPr>
        <p:spPr>
          <a:ln>
            <a:solidFill>
              <a:schemeClr val="tx1"/>
            </a:solidFill>
          </a:ln>
        </p:spPr>
        <p:txBody>
          <a:bodyPr>
            <a:normAutofit/>
          </a:bodyPr>
          <a:lstStyle/>
          <a:p>
            <a:r>
              <a:rPr lang="id-ID" sz="2800" dirty="0" smtClean="0"/>
              <a:t>Dinamika kelompok</a:t>
            </a:r>
          </a:p>
          <a:p>
            <a:r>
              <a:rPr lang="id-ID" sz="2800" dirty="0" smtClean="0"/>
              <a:t>Perilaku pemimpin/manajer</a:t>
            </a:r>
            <a:endParaRPr lang="id-ID" sz="2800" dirty="0"/>
          </a:p>
        </p:txBody>
      </p:sp>
      <p:sp>
        <p:nvSpPr>
          <p:cNvPr id="7" name="Footer Placeholder 6"/>
          <p:cNvSpPr>
            <a:spLocks noGrp="1"/>
          </p:cNvSpPr>
          <p:nvPr>
            <p:ph type="ftr" sz="quarter" idx="11"/>
          </p:nvPr>
        </p:nvSpPr>
        <p:spPr/>
        <p:txBody>
          <a:bodyPr/>
          <a:lstStyle/>
          <a:p>
            <a:r>
              <a:rPr lang="id-ID" smtClean="0"/>
              <a:t>Created by Yenny</a:t>
            </a:r>
            <a:endParaRPr lang="id-ID"/>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Proses Pembelajaran</a:t>
            </a:r>
            <a:endParaRPr lang="id-ID" dirty="0"/>
          </a:p>
        </p:txBody>
      </p:sp>
      <p:sp>
        <p:nvSpPr>
          <p:cNvPr id="3" name="Content Placeholder 2"/>
          <p:cNvSpPr>
            <a:spLocks noGrp="1"/>
          </p:cNvSpPr>
          <p:nvPr>
            <p:ph idx="1"/>
          </p:nvPr>
        </p:nvSpPr>
        <p:spPr>
          <a:xfrm>
            <a:off x="914400" y="1556792"/>
            <a:ext cx="7772400" cy="4798768"/>
          </a:xfrm>
        </p:spPr>
        <p:txBody>
          <a:bodyPr>
            <a:normAutofit lnSpcReduction="10000"/>
          </a:bodyPr>
          <a:lstStyle/>
          <a:p>
            <a:r>
              <a:rPr lang="id-ID" dirty="0" smtClean="0"/>
              <a:t>Harapan (</a:t>
            </a:r>
            <a:r>
              <a:rPr lang="id-ID" i="1" dirty="0" smtClean="0"/>
              <a:t>expectancy</a:t>
            </a:r>
            <a:r>
              <a:rPr lang="id-ID" dirty="0" smtClean="0"/>
              <a:t>)</a:t>
            </a:r>
          </a:p>
          <a:p>
            <a:r>
              <a:rPr lang="id-ID" dirty="0" smtClean="0"/>
              <a:t>Persepsi (</a:t>
            </a:r>
            <a:r>
              <a:rPr lang="id-ID" i="1" dirty="0" smtClean="0"/>
              <a:t>perception</a:t>
            </a:r>
            <a:r>
              <a:rPr lang="id-ID" dirty="0" smtClean="0"/>
              <a:t>)</a:t>
            </a:r>
          </a:p>
          <a:p>
            <a:r>
              <a:rPr lang="id-ID" dirty="0" smtClean="0"/>
              <a:t>Memori Kerja (</a:t>
            </a:r>
            <a:r>
              <a:rPr lang="id-ID" i="1" dirty="0" smtClean="0"/>
              <a:t>working memory</a:t>
            </a:r>
            <a:r>
              <a:rPr lang="id-ID" dirty="0" smtClean="0"/>
              <a:t>)</a:t>
            </a:r>
          </a:p>
          <a:p>
            <a:r>
              <a:rPr lang="id-ID" dirty="0" smtClean="0"/>
              <a:t>Penyandian Semantik (</a:t>
            </a:r>
            <a:r>
              <a:rPr lang="id-ID" i="1" dirty="0" smtClean="0"/>
              <a:t>semantic encodingi)</a:t>
            </a:r>
            <a:endParaRPr lang="id-ID" dirty="0" smtClean="0"/>
          </a:p>
          <a:p>
            <a:r>
              <a:rPr lang="id-ID" dirty="0" smtClean="0"/>
              <a:t>Penyimpanan Jangka Panjang (</a:t>
            </a:r>
            <a:r>
              <a:rPr lang="id-ID" i="1" dirty="0" smtClean="0"/>
              <a:t>long term memory</a:t>
            </a:r>
            <a:r>
              <a:rPr lang="id-ID" dirty="0" smtClean="0"/>
              <a:t>)</a:t>
            </a:r>
          </a:p>
          <a:p>
            <a:r>
              <a:rPr lang="id-ID" dirty="0" smtClean="0"/>
              <a:t>Pemerolehan kembali (</a:t>
            </a:r>
            <a:r>
              <a:rPr lang="id-ID" i="1" dirty="0" smtClean="0"/>
              <a:t>retrieval</a:t>
            </a:r>
            <a:r>
              <a:rPr lang="id-ID" dirty="0" smtClean="0"/>
              <a:t>)</a:t>
            </a:r>
          </a:p>
          <a:p>
            <a:r>
              <a:rPr lang="id-ID" dirty="0" smtClean="0"/>
              <a:t>Menarik Generalisasi (</a:t>
            </a:r>
            <a:r>
              <a:rPr lang="id-ID" i="1" dirty="0" smtClean="0"/>
              <a:t>generalizing</a:t>
            </a:r>
            <a:r>
              <a:rPr lang="id-ID" dirty="0" smtClean="0"/>
              <a:t>)</a:t>
            </a:r>
          </a:p>
          <a:p>
            <a:r>
              <a:rPr lang="id-ID" dirty="0" smtClean="0"/>
              <a:t>Kepuasan (</a:t>
            </a:r>
            <a:r>
              <a:rPr lang="id-ID" i="1" dirty="0" smtClean="0"/>
              <a:t>gratification</a:t>
            </a:r>
            <a:r>
              <a:rPr lang="id-ID" dirty="0" smtClean="0"/>
              <a:t>)</a:t>
            </a:r>
            <a:endParaRPr lang="id-ID" dirty="0"/>
          </a:p>
        </p:txBody>
      </p:sp>
      <p:sp>
        <p:nvSpPr>
          <p:cNvPr id="4" name="Footer Placeholder 3"/>
          <p:cNvSpPr>
            <a:spLocks noGrp="1"/>
          </p:cNvSpPr>
          <p:nvPr>
            <p:ph type="ftr" sz="quarter" idx="11"/>
          </p:nvPr>
        </p:nvSpPr>
        <p:spPr/>
        <p:txBody>
          <a:bodyPr/>
          <a:lstStyle/>
          <a:p>
            <a:r>
              <a:rPr lang="id-ID" smtClean="0"/>
              <a:t>Created by Yenny</a:t>
            </a:r>
            <a:endParaRPr lang="id-ID"/>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1476776"/>
          </a:xfrm>
        </p:spPr>
        <p:txBody>
          <a:bodyPr/>
          <a:lstStyle/>
          <a:p>
            <a:pPr algn="ctr"/>
            <a:r>
              <a:rPr lang="id-ID" dirty="0" smtClean="0"/>
              <a:t>Tahapan Proses Belajar Orang Dewasa</a:t>
            </a:r>
            <a:endParaRPr lang="id-ID" dirty="0"/>
          </a:p>
        </p:txBody>
      </p:sp>
      <p:sp>
        <p:nvSpPr>
          <p:cNvPr id="3" name="Content Placeholder 2"/>
          <p:cNvSpPr>
            <a:spLocks noGrp="1"/>
          </p:cNvSpPr>
          <p:nvPr>
            <p:ph idx="1"/>
          </p:nvPr>
        </p:nvSpPr>
        <p:spPr>
          <a:xfrm>
            <a:off x="914400" y="2636912"/>
            <a:ext cx="7772400" cy="3718648"/>
          </a:xfrm>
        </p:spPr>
        <p:txBody>
          <a:bodyPr>
            <a:normAutofit/>
          </a:bodyPr>
          <a:lstStyle/>
          <a:p>
            <a:pPr marL="582930" indent="-514350">
              <a:buFont typeface="+mj-lt"/>
              <a:buAutoNum type="arabicPeriod"/>
            </a:pPr>
            <a:r>
              <a:rPr lang="id-ID" sz="4000" dirty="0" smtClean="0"/>
              <a:t>Kesadaran Diri</a:t>
            </a:r>
          </a:p>
          <a:p>
            <a:pPr marL="582930" indent="-514350">
              <a:buFont typeface="+mj-lt"/>
              <a:buAutoNum type="arabicPeriod"/>
            </a:pPr>
            <a:r>
              <a:rPr lang="id-ID" sz="4000" dirty="0" smtClean="0"/>
              <a:t>Keinginan Meningkatkan Diri</a:t>
            </a:r>
          </a:p>
          <a:p>
            <a:pPr marL="582930" indent="-514350">
              <a:buFont typeface="+mj-lt"/>
              <a:buAutoNum type="arabicPeriod"/>
            </a:pPr>
            <a:r>
              <a:rPr lang="id-ID" sz="4000" dirty="0" smtClean="0"/>
              <a:t>Kondisi untuk Belajar</a:t>
            </a:r>
          </a:p>
          <a:p>
            <a:pPr marL="582930" indent="-514350">
              <a:buFont typeface="+mj-lt"/>
              <a:buAutoNum type="arabicPeriod"/>
            </a:pPr>
            <a:r>
              <a:rPr lang="id-ID" sz="4000" dirty="0" smtClean="0"/>
              <a:t>Pemeliharaan Sikap Perubahan</a:t>
            </a:r>
            <a:endParaRPr lang="id-ID" sz="4000" dirty="0"/>
          </a:p>
        </p:txBody>
      </p:sp>
      <p:sp>
        <p:nvSpPr>
          <p:cNvPr id="4" name="Footer Placeholder 3"/>
          <p:cNvSpPr>
            <a:spLocks noGrp="1"/>
          </p:cNvSpPr>
          <p:nvPr>
            <p:ph type="ftr" sz="quarter" idx="11"/>
          </p:nvPr>
        </p:nvSpPr>
        <p:spPr/>
        <p:txBody>
          <a:bodyPr/>
          <a:lstStyle/>
          <a:p>
            <a:r>
              <a:rPr lang="id-ID" smtClean="0"/>
              <a:t>Created by Yenny</a:t>
            </a:r>
            <a:endParaRPr lang="id-ID"/>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32656"/>
            <a:ext cx="7772400" cy="720080"/>
          </a:xfrm>
        </p:spPr>
        <p:txBody>
          <a:bodyPr/>
          <a:lstStyle/>
          <a:p>
            <a:pPr algn="ctr"/>
            <a:r>
              <a:rPr lang="id-ID" sz="2800" dirty="0" smtClean="0"/>
              <a:t>Manfaat Pengenalan Gaya Belajar</a:t>
            </a:r>
            <a:endParaRPr lang="id-ID" sz="2800" dirty="0"/>
          </a:p>
        </p:txBody>
      </p:sp>
      <p:sp>
        <p:nvSpPr>
          <p:cNvPr id="3" name="Content Placeholder 2"/>
          <p:cNvSpPr>
            <a:spLocks noGrp="1"/>
          </p:cNvSpPr>
          <p:nvPr>
            <p:ph idx="1"/>
          </p:nvPr>
        </p:nvSpPr>
        <p:spPr>
          <a:xfrm>
            <a:off x="683568" y="1196752"/>
            <a:ext cx="8208912" cy="5158808"/>
          </a:xfrm>
        </p:spPr>
        <p:txBody>
          <a:bodyPr>
            <a:normAutofit fontScale="77500" lnSpcReduction="20000"/>
          </a:bodyPr>
          <a:lstStyle/>
          <a:p>
            <a:pPr>
              <a:buNone/>
            </a:pPr>
            <a:r>
              <a:rPr lang="id-ID" dirty="0" smtClean="0"/>
              <a:t>Mengantisipasi </a:t>
            </a:r>
            <a:r>
              <a:rPr lang="id-ID" i="1" dirty="0" smtClean="0"/>
              <a:t>trainee </a:t>
            </a:r>
            <a:r>
              <a:rPr lang="id-ID" dirty="0" smtClean="0"/>
              <a:t>yang:</a:t>
            </a:r>
          </a:p>
          <a:p>
            <a:r>
              <a:rPr lang="id-ID" dirty="0" smtClean="0"/>
              <a:t>Banyak/sedikit bicara</a:t>
            </a:r>
          </a:p>
          <a:p>
            <a:r>
              <a:rPr lang="id-ID" dirty="0" smtClean="0"/>
              <a:t>Bertanya utk mengetahui prinsip dasar atau menjajagi aplikasi penerapan</a:t>
            </a:r>
          </a:p>
          <a:p>
            <a:r>
              <a:rPr lang="id-ID" dirty="0" smtClean="0"/>
              <a:t>Merasa sesi berjalan tll cepat/lambat</a:t>
            </a:r>
          </a:p>
          <a:p>
            <a:r>
              <a:rPr lang="id-ID" dirty="0" smtClean="0"/>
              <a:t>Mau jd relawan</a:t>
            </a:r>
          </a:p>
          <a:p>
            <a:r>
              <a:rPr lang="id-ID" dirty="0" smtClean="0"/>
              <a:t>Serius/senang humor</a:t>
            </a:r>
          </a:p>
          <a:p>
            <a:r>
              <a:rPr lang="id-ID" dirty="0" smtClean="0"/>
              <a:t>Membaca materi terlebih dahulu</a:t>
            </a:r>
          </a:p>
          <a:p>
            <a:r>
              <a:rPr lang="id-ID" dirty="0" smtClean="0"/>
              <a:t>Memberikan ide2 baru secara spontan</a:t>
            </a:r>
          </a:p>
          <a:p>
            <a:r>
              <a:rPr lang="id-ID" dirty="0" smtClean="0"/>
              <a:t>Memberikan ide dg pemikiran yg matang</a:t>
            </a:r>
          </a:p>
          <a:p>
            <a:r>
              <a:rPr lang="id-ID" dirty="0" smtClean="0"/>
              <a:t>Mau mencoba hal2 baru</a:t>
            </a:r>
          </a:p>
          <a:p>
            <a:r>
              <a:rPr lang="id-ID" dirty="0" smtClean="0"/>
              <a:t>Mau berpartisipasi/menjadi pemantau</a:t>
            </a:r>
          </a:p>
          <a:p>
            <a:r>
              <a:rPr lang="id-ID" dirty="0" smtClean="0"/>
              <a:t>Menerima/menolak umpan balik</a:t>
            </a:r>
            <a:endParaRPr lang="id-ID" dirty="0"/>
          </a:p>
        </p:txBody>
      </p:sp>
      <p:sp>
        <p:nvSpPr>
          <p:cNvPr id="4" name="Footer Placeholder 3"/>
          <p:cNvSpPr>
            <a:spLocks noGrp="1"/>
          </p:cNvSpPr>
          <p:nvPr>
            <p:ph type="ftr" sz="quarter" idx="11"/>
          </p:nvPr>
        </p:nvSpPr>
        <p:spPr/>
        <p:txBody>
          <a:bodyPr/>
          <a:lstStyle/>
          <a:p>
            <a:r>
              <a:rPr lang="id-ID" smtClean="0"/>
              <a:t>Created by Yenny</a:t>
            </a:r>
            <a:endParaRPr lang="id-ID"/>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Gaya Belajar</a:t>
            </a:r>
            <a:endParaRPr lang="id-ID" dirty="0"/>
          </a:p>
        </p:txBody>
      </p:sp>
      <p:sp>
        <p:nvSpPr>
          <p:cNvPr id="3" name="Content Placeholder 2"/>
          <p:cNvSpPr>
            <a:spLocks noGrp="1"/>
          </p:cNvSpPr>
          <p:nvPr>
            <p:ph idx="1"/>
          </p:nvPr>
        </p:nvSpPr>
        <p:spPr>
          <a:xfrm>
            <a:off x="899592" y="1783560"/>
            <a:ext cx="7776864" cy="4572000"/>
          </a:xfrm>
        </p:spPr>
        <p:txBody>
          <a:bodyPr>
            <a:normAutofit/>
          </a:bodyPr>
          <a:lstStyle/>
          <a:p>
            <a:pPr marL="582930" indent="-514350">
              <a:spcAft>
                <a:spcPts val="600"/>
              </a:spcAft>
              <a:buFont typeface="+mj-lt"/>
              <a:buAutoNum type="arabicPeriod"/>
            </a:pPr>
            <a:r>
              <a:rPr lang="id-ID" sz="3200" dirty="0" smtClean="0"/>
              <a:t>Gaya Belajar Aktivis (</a:t>
            </a:r>
            <a:r>
              <a:rPr lang="id-ID" sz="3200" i="1" dirty="0" smtClean="0"/>
              <a:t>Concrete Experience</a:t>
            </a:r>
            <a:r>
              <a:rPr lang="id-ID" sz="3200" dirty="0" smtClean="0"/>
              <a:t>)</a:t>
            </a:r>
          </a:p>
          <a:p>
            <a:pPr marL="582930" indent="-514350">
              <a:spcAft>
                <a:spcPts val="600"/>
              </a:spcAft>
              <a:buFont typeface="+mj-lt"/>
              <a:buAutoNum type="arabicPeriod"/>
            </a:pPr>
            <a:r>
              <a:rPr lang="id-ID" sz="3200" dirty="0" smtClean="0"/>
              <a:t>Gaya Belajar Reflektor (</a:t>
            </a:r>
            <a:r>
              <a:rPr lang="id-ID" sz="3200" i="1" dirty="0" smtClean="0"/>
              <a:t>Reflective Observation</a:t>
            </a:r>
            <a:r>
              <a:rPr lang="id-ID" sz="3200" dirty="0" smtClean="0"/>
              <a:t>)</a:t>
            </a:r>
          </a:p>
          <a:p>
            <a:pPr marL="582930" indent="-514350">
              <a:spcAft>
                <a:spcPts val="600"/>
              </a:spcAft>
              <a:buFont typeface="+mj-lt"/>
              <a:buAutoNum type="arabicPeriod"/>
            </a:pPr>
            <a:r>
              <a:rPr lang="id-ID" sz="3200" dirty="0" smtClean="0"/>
              <a:t>Gaya Belajar Teoritis (</a:t>
            </a:r>
            <a:r>
              <a:rPr lang="id-ID" sz="3200" i="1" dirty="0" smtClean="0"/>
              <a:t>Abstract Conceptualization</a:t>
            </a:r>
            <a:r>
              <a:rPr lang="id-ID" sz="3200" dirty="0" smtClean="0"/>
              <a:t>)</a:t>
            </a:r>
          </a:p>
          <a:p>
            <a:pPr marL="582930" indent="-514350">
              <a:spcAft>
                <a:spcPts val="600"/>
              </a:spcAft>
              <a:buFont typeface="+mj-lt"/>
              <a:buAutoNum type="arabicPeriod"/>
            </a:pPr>
            <a:r>
              <a:rPr lang="id-ID" sz="3200" dirty="0" smtClean="0"/>
              <a:t>Gaya Belajar Pragmatis (</a:t>
            </a:r>
            <a:r>
              <a:rPr lang="id-ID" sz="3200" i="1" dirty="0" smtClean="0"/>
              <a:t>Active Experimentation</a:t>
            </a:r>
            <a:r>
              <a:rPr lang="id-ID" sz="3200" dirty="0" smtClean="0"/>
              <a:t>)</a:t>
            </a:r>
            <a:endParaRPr lang="id-ID" sz="3200" dirty="0"/>
          </a:p>
        </p:txBody>
      </p:sp>
      <p:sp>
        <p:nvSpPr>
          <p:cNvPr id="4" name="Footer Placeholder 3"/>
          <p:cNvSpPr>
            <a:spLocks noGrp="1"/>
          </p:cNvSpPr>
          <p:nvPr>
            <p:ph type="ftr" sz="quarter" idx="11"/>
          </p:nvPr>
        </p:nvSpPr>
        <p:spPr/>
        <p:txBody>
          <a:bodyPr/>
          <a:lstStyle/>
          <a:p>
            <a:r>
              <a:rPr lang="id-ID" smtClean="0"/>
              <a:t>Created by Yenny</a:t>
            </a:r>
            <a:endParaRPr lang="id-ID"/>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60648"/>
            <a:ext cx="7772400" cy="792088"/>
          </a:xfrm>
        </p:spPr>
        <p:txBody>
          <a:bodyPr/>
          <a:lstStyle/>
          <a:p>
            <a:pPr algn="ctr"/>
            <a:r>
              <a:rPr lang="id-ID" dirty="0" smtClean="0"/>
              <a:t>GAYA BELAJAR AKTIVIS</a:t>
            </a:r>
            <a:endParaRPr lang="id-ID" dirty="0"/>
          </a:p>
        </p:txBody>
      </p:sp>
      <p:sp>
        <p:nvSpPr>
          <p:cNvPr id="3" name="Content Placeholder 2"/>
          <p:cNvSpPr>
            <a:spLocks noGrp="1"/>
          </p:cNvSpPr>
          <p:nvPr>
            <p:ph idx="1"/>
          </p:nvPr>
        </p:nvSpPr>
        <p:spPr>
          <a:xfrm>
            <a:off x="611560" y="1196752"/>
            <a:ext cx="8280920" cy="5158808"/>
          </a:xfrm>
        </p:spPr>
        <p:txBody>
          <a:bodyPr>
            <a:normAutofit fontScale="92500" lnSpcReduction="20000"/>
          </a:bodyPr>
          <a:lstStyle/>
          <a:p>
            <a:pPr>
              <a:buNone/>
            </a:pPr>
            <a:r>
              <a:rPr lang="id-ID" dirty="0" smtClean="0">
                <a:solidFill>
                  <a:schemeClr val="accent3"/>
                </a:solidFill>
              </a:rPr>
              <a:t>Akan lebih dpt belajar dari:</a:t>
            </a:r>
          </a:p>
          <a:p>
            <a:r>
              <a:rPr lang="id-ID" dirty="0" smtClean="0"/>
              <a:t>Pengalaman, masalah, dan kesempatan baru.</a:t>
            </a:r>
          </a:p>
          <a:p>
            <a:r>
              <a:rPr lang="id-ID" dirty="0" smtClean="0"/>
              <a:t>Analisis situasi saat ini, mis: permainan bisnis, tgs kerjasama tim, bermain peran, dll.</a:t>
            </a:r>
          </a:p>
          <a:p>
            <a:r>
              <a:rPr lang="id-ID" dirty="0" smtClean="0"/>
              <a:t>Pencarian ide tanpa adanya batasan.</a:t>
            </a:r>
          </a:p>
          <a:p>
            <a:r>
              <a:rPr lang="id-ID" dirty="0" smtClean="0"/>
              <a:t>Melakukan tgs2 yg menantang.</a:t>
            </a:r>
          </a:p>
          <a:p>
            <a:r>
              <a:rPr lang="id-ID" dirty="0" smtClean="0"/>
              <a:t>Kegiatan bersama dg org lain.</a:t>
            </a:r>
          </a:p>
          <a:p>
            <a:r>
              <a:rPr lang="id-ID" dirty="0" smtClean="0"/>
              <a:t>Adanya kesenjangan dlm melakukan berbagai aktivitas.</a:t>
            </a:r>
          </a:p>
          <a:p>
            <a:r>
              <a:rPr lang="id-ID" dirty="0" smtClean="0"/>
              <a:t>Aktivitas yg memungkinkan utk tampil,                   mis: memimpin, memberi presentasi, dll</a:t>
            </a:r>
          </a:p>
          <a:p>
            <a:r>
              <a:rPr lang="id-ID" dirty="0" smtClean="0"/>
              <a:t>Aktivitas yg memungkinkan partisipasi aktif.</a:t>
            </a:r>
            <a:endParaRPr lang="id-ID" dirty="0"/>
          </a:p>
        </p:txBody>
      </p:sp>
      <p:sp>
        <p:nvSpPr>
          <p:cNvPr id="4" name="Footer Placeholder 3"/>
          <p:cNvSpPr>
            <a:spLocks noGrp="1"/>
          </p:cNvSpPr>
          <p:nvPr>
            <p:ph type="ftr" sz="quarter" idx="11"/>
          </p:nvPr>
        </p:nvSpPr>
        <p:spPr/>
        <p:txBody>
          <a:bodyPr/>
          <a:lstStyle/>
          <a:p>
            <a:r>
              <a:rPr lang="id-ID" smtClean="0"/>
              <a:t>Created by Yenny</a:t>
            </a:r>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4294967295"/>
          </p:nvPr>
        </p:nvSpPr>
        <p:spPr>
          <a:xfrm>
            <a:off x="323528" y="1844824"/>
            <a:ext cx="8604448" cy="4464496"/>
          </a:xfrm>
        </p:spPr>
        <p:txBody>
          <a:bodyPr>
            <a:normAutofit fontScale="77500" lnSpcReduction="20000"/>
          </a:bodyPr>
          <a:lstStyle/>
          <a:p>
            <a:pPr marL="273050" indent="-273050" eaLnBrk="1" hangingPunct="1">
              <a:spcAft>
                <a:spcPts val="600"/>
              </a:spcAft>
            </a:pPr>
            <a:r>
              <a:rPr lang="en-US" sz="3100" b="1" dirty="0" err="1" smtClean="0"/>
              <a:t>Witherington</a:t>
            </a:r>
            <a:r>
              <a:rPr lang="en-US" sz="3100" dirty="0" smtClean="0"/>
              <a:t> (1952) : “</a:t>
            </a:r>
            <a:r>
              <a:rPr lang="id-ID" sz="3100" dirty="0" err="1" smtClean="0"/>
              <a:t>B</a:t>
            </a:r>
            <a:r>
              <a:rPr lang="en-US" sz="3100" dirty="0" err="1" smtClean="0"/>
              <a:t>elajar</a:t>
            </a:r>
            <a:r>
              <a:rPr lang="en-US" sz="3100" dirty="0" smtClean="0"/>
              <a:t> </a:t>
            </a:r>
            <a:r>
              <a:rPr lang="en-US" sz="3100" dirty="0" err="1" smtClean="0"/>
              <a:t>merupakan</a:t>
            </a:r>
            <a:r>
              <a:rPr lang="en-US" sz="3100" dirty="0" smtClean="0"/>
              <a:t> </a:t>
            </a:r>
            <a:r>
              <a:rPr lang="en-US" sz="3100" dirty="0" err="1" smtClean="0"/>
              <a:t>perubahan</a:t>
            </a:r>
            <a:r>
              <a:rPr lang="en-US" sz="3100" dirty="0" smtClean="0"/>
              <a:t> </a:t>
            </a:r>
            <a:r>
              <a:rPr lang="en-US" sz="3100" dirty="0" err="1" smtClean="0"/>
              <a:t>dalam</a:t>
            </a:r>
            <a:r>
              <a:rPr lang="en-US" sz="3100" dirty="0" smtClean="0"/>
              <a:t> </a:t>
            </a:r>
            <a:r>
              <a:rPr lang="en-US" sz="3100" dirty="0" err="1" smtClean="0"/>
              <a:t>kepribadian</a:t>
            </a:r>
            <a:r>
              <a:rPr lang="en-US" sz="3100" dirty="0" smtClean="0"/>
              <a:t> yang </a:t>
            </a:r>
            <a:r>
              <a:rPr lang="en-US" sz="3100" dirty="0" err="1" smtClean="0"/>
              <a:t>dimanifestasikan</a:t>
            </a:r>
            <a:r>
              <a:rPr lang="en-US" sz="3100" dirty="0" smtClean="0"/>
              <a:t> </a:t>
            </a:r>
            <a:r>
              <a:rPr lang="en-US" sz="3100" dirty="0" err="1" smtClean="0"/>
              <a:t>sebagai</a:t>
            </a:r>
            <a:r>
              <a:rPr lang="en-US" sz="3100" dirty="0" smtClean="0"/>
              <a:t> </a:t>
            </a:r>
            <a:r>
              <a:rPr lang="en-US" sz="3100" dirty="0" err="1" smtClean="0"/>
              <a:t>pola</a:t>
            </a:r>
            <a:r>
              <a:rPr lang="id-ID" sz="3100" dirty="0" smtClean="0"/>
              <a:t>2 </a:t>
            </a:r>
            <a:r>
              <a:rPr lang="en-US" sz="3100" dirty="0" err="1" smtClean="0"/>
              <a:t>respons</a:t>
            </a:r>
            <a:r>
              <a:rPr lang="en-US" sz="3100" dirty="0" smtClean="0"/>
              <a:t> </a:t>
            </a:r>
            <a:r>
              <a:rPr lang="id-ID" sz="3100" dirty="0" smtClean="0"/>
              <a:t>yg </a:t>
            </a:r>
            <a:r>
              <a:rPr lang="en-US" sz="3100" dirty="0" err="1" smtClean="0"/>
              <a:t>baru</a:t>
            </a:r>
            <a:r>
              <a:rPr lang="en-US" sz="3100" dirty="0" smtClean="0"/>
              <a:t> </a:t>
            </a:r>
            <a:r>
              <a:rPr lang="en-US" sz="3100" dirty="0" err="1" smtClean="0"/>
              <a:t>berbentuk</a:t>
            </a:r>
            <a:r>
              <a:rPr lang="en-US" sz="3100" dirty="0" smtClean="0"/>
              <a:t> </a:t>
            </a:r>
            <a:r>
              <a:rPr lang="en-US" sz="3100" dirty="0" err="1" smtClean="0"/>
              <a:t>keterampilan</a:t>
            </a:r>
            <a:r>
              <a:rPr lang="en-US" sz="3100" dirty="0" smtClean="0"/>
              <a:t>, </a:t>
            </a:r>
            <a:r>
              <a:rPr lang="en-US" sz="3100" dirty="0" err="1" smtClean="0"/>
              <a:t>sikap</a:t>
            </a:r>
            <a:r>
              <a:rPr lang="en-US" sz="3100" dirty="0" smtClean="0"/>
              <a:t>, </a:t>
            </a:r>
            <a:r>
              <a:rPr lang="en-US" sz="3100" dirty="0" err="1" smtClean="0"/>
              <a:t>kebiasaan</a:t>
            </a:r>
            <a:r>
              <a:rPr lang="en-US" sz="3100" dirty="0" smtClean="0"/>
              <a:t>, </a:t>
            </a:r>
            <a:r>
              <a:rPr lang="en-US" sz="3100" dirty="0" err="1" smtClean="0"/>
              <a:t>pengetahuan</a:t>
            </a:r>
            <a:r>
              <a:rPr lang="en-US" sz="3100" dirty="0" smtClean="0"/>
              <a:t> </a:t>
            </a:r>
            <a:r>
              <a:rPr lang="en-US" sz="3100" dirty="0" err="1" smtClean="0"/>
              <a:t>dan</a:t>
            </a:r>
            <a:r>
              <a:rPr lang="en-US" sz="3100" dirty="0" smtClean="0"/>
              <a:t> </a:t>
            </a:r>
            <a:r>
              <a:rPr lang="en-US" sz="3100" dirty="0" err="1" smtClean="0"/>
              <a:t>kecakapan</a:t>
            </a:r>
            <a:r>
              <a:rPr lang="en-US" sz="3100" dirty="0" smtClean="0"/>
              <a:t>”. </a:t>
            </a:r>
          </a:p>
          <a:p>
            <a:pPr marL="273050" indent="-273050" eaLnBrk="1" hangingPunct="1">
              <a:spcAft>
                <a:spcPts val="600"/>
              </a:spcAft>
            </a:pPr>
            <a:r>
              <a:rPr lang="en-US" sz="3100" b="1" dirty="0" smtClean="0"/>
              <a:t>Di </a:t>
            </a:r>
            <a:r>
              <a:rPr lang="en-US" sz="3100" b="1" dirty="0" err="1" smtClean="0"/>
              <a:t>Vesta</a:t>
            </a:r>
            <a:r>
              <a:rPr lang="en-US" sz="3100" b="1" dirty="0" smtClean="0"/>
              <a:t> </a:t>
            </a:r>
            <a:r>
              <a:rPr lang="en-US" sz="3100" b="1" dirty="0" err="1" smtClean="0"/>
              <a:t>dan</a:t>
            </a:r>
            <a:r>
              <a:rPr lang="en-US" sz="3100" b="1" dirty="0" smtClean="0"/>
              <a:t> Thompson</a:t>
            </a:r>
            <a:r>
              <a:rPr lang="en-US" sz="3100" dirty="0" smtClean="0"/>
              <a:t> (1970) : “ </a:t>
            </a:r>
            <a:r>
              <a:rPr lang="id-ID" sz="3100" dirty="0" err="1" smtClean="0"/>
              <a:t>B</a:t>
            </a:r>
            <a:r>
              <a:rPr lang="en-US" sz="3100" dirty="0" err="1" smtClean="0"/>
              <a:t>elajar</a:t>
            </a:r>
            <a:r>
              <a:rPr lang="en-US" sz="3100" dirty="0" smtClean="0"/>
              <a:t> </a:t>
            </a:r>
            <a:r>
              <a:rPr lang="id-ID" sz="3100" dirty="0" smtClean="0"/>
              <a:t>adl </a:t>
            </a:r>
            <a:r>
              <a:rPr lang="en-US" sz="3100" dirty="0" err="1" smtClean="0"/>
              <a:t>perub</a:t>
            </a:r>
            <a:r>
              <a:rPr lang="id-ID" sz="3100" dirty="0" smtClean="0"/>
              <a:t>hn</a:t>
            </a:r>
            <a:r>
              <a:rPr lang="en-US" sz="3100" dirty="0" smtClean="0"/>
              <a:t> </a:t>
            </a:r>
            <a:r>
              <a:rPr lang="en-US" sz="3100" dirty="0" err="1" smtClean="0"/>
              <a:t>perilaku</a:t>
            </a:r>
            <a:r>
              <a:rPr lang="en-US" sz="3100" dirty="0" smtClean="0"/>
              <a:t> yang </a:t>
            </a:r>
            <a:r>
              <a:rPr lang="en-US" sz="3100" dirty="0" err="1" smtClean="0"/>
              <a:t>relatif</a:t>
            </a:r>
            <a:r>
              <a:rPr lang="en-US" sz="3100" dirty="0" smtClean="0"/>
              <a:t> </a:t>
            </a:r>
            <a:r>
              <a:rPr lang="en-US" sz="3100" dirty="0" err="1" smtClean="0"/>
              <a:t>menetap</a:t>
            </a:r>
            <a:r>
              <a:rPr lang="en-US" sz="3100" dirty="0" smtClean="0"/>
              <a:t> </a:t>
            </a:r>
            <a:r>
              <a:rPr lang="en-US" sz="3100" dirty="0" err="1" smtClean="0"/>
              <a:t>sebagai</a:t>
            </a:r>
            <a:r>
              <a:rPr lang="en-US" sz="3100" dirty="0" smtClean="0"/>
              <a:t> </a:t>
            </a:r>
            <a:r>
              <a:rPr lang="en-US" sz="3100" dirty="0" err="1" smtClean="0"/>
              <a:t>hasil</a:t>
            </a:r>
            <a:r>
              <a:rPr lang="en-US" sz="3100" dirty="0" smtClean="0"/>
              <a:t> </a:t>
            </a:r>
            <a:r>
              <a:rPr lang="en-US" sz="3100" dirty="0" err="1" smtClean="0"/>
              <a:t>dari</a:t>
            </a:r>
            <a:r>
              <a:rPr lang="en-US" sz="3100" dirty="0" smtClean="0"/>
              <a:t> </a:t>
            </a:r>
            <a:r>
              <a:rPr lang="en-US" sz="3100" dirty="0" err="1" smtClean="0"/>
              <a:t>pengalaman</a:t>
            </a:r>
            <a:r>
              <a:rPr lang="en-US" sz="3100" dirty="0" smtClean="0"/>
              <a:t>”. </a:t>
            </a:r>
          </a:p>
          <a:p>
            <a:pPr marL="273050" indent="-273050" eaLnBrk="1" hangingPunct="1">
              <a:spcAft>
                <a:spcPts val="1200"/>
              </a:spcAft>
            </a:pPr>
            <a:r>
              <a:rPr lang="en-US" sz="3100" b="1" dirty="0" smtClean="0"/>
              <a:t>Gage &amp; Berliner </a:t>
            </a:r>
            <a:r>
              <a:rPr lang="en-US" sz="3100" dirty="0" smtClean="0"/>
              <a:t>: “</a:t>
            </a:r>
            <a:r>
              <a:rPr lang="id-ID" sz="3100" dirty="0" err="1" smtClean="0"/>
              <a:t>B</a:t>
            </a:r>
            <a:r>
              <a:rPr lang="en-US" sz="3100" dirty="0" err="1" smtClean="0"/>
              <a:t>elajar</a:t>
            </a:r>
            <a:r>
              <a:rPr lang="en-US" sz="3100" dirty="0" smtClean="0"/>
              <a:t> </a:t>
            </a:r>
            <a:r>
              <a:rPr lang="id-ID" sz="3100" dirty="0" smtClean="0"/>
              <a:t>adl </a:t>
            </a:r>
            <a:r>
              <a:rPr lang="en-US" sz="3100" dirty="0" err="1" smtClean="0"/>
              <a:t>suatu</a:t>
            </a:r>
            <a:r>
              <a:rPr lang="en-US" sz="3100" dirty="0" smtClean="0"/>
              <a:t> </a:t>
            </a:r>
            <a:r>
              <a:rPr lang="en-US" sz="3100" dirty="0" err="1" smtClean="0"/>
              <a:t>proses</a:t>
            </a:r>
            <a:r>
              <a:rPr lang="en-US" sz="3100" dirty="0" smtClean="0"/>
              <a:t> </a:t>
            </a:r>
            <a:r>
              <a:rPr lang="en-US" sz="3100" dirty="0" err="1" smtClean="0"/>
              <a:t>perubahan</a:t>
            </a:r>
            <a:r>
              <a:rPr lang="en-US" sz="3100" dirty="0" smtClean="0"/>
              <a:t> </a:t>
            </a:r>
            <a:r>
              <a:rPr lang="en-US" sz="3100" dirty="0" err="1" smtClean="0"/>
              <a:t>perilaku</a:t>
            </a:r>
            <a:r>
              <a:rPr lang="en-US" sz="3100" dirty="0" smtClean="0"/>
              <a:t> yang </a:t>
            </a:r>
            <a:r>
              <a:rPr lang="en-US" sz="3100" dirty="0" err="1" smtClean="0"/>
              <a:t>yang</a:t>
            </a:r>
            <a:r>
              <a:rPr lang="en-US" sz="3100" dirty="0" smtClean="0"/>
              <a:t> </a:t>
            </a:r>
            <a:r>
              <a:rPr lang="en-US" sz="3100" dirty="0" err="1" smtClean="0"/>
              <a:t>muncul</a:t>
            </a:r>
            <a:r>
              <a:rPr lang="en-US" sz="3100" dirty="0" smtClean="0"/>
              <a:t> </a:t>
            </a:r>
            <a:r>
              <a:rPr lang="en-US" sz="3100" dirty="0" err="1" smtClean="0"/>
              <a:t>karena</a:t>
            </a:r>
            <a:r>
              <a:rPr lang="en-US" sz="3100" dirty="0" smtClean="0"/>
              <a:t> </a:t>
            </a:r>
            <a:r>
              <a:rPr lang="en-US" sz="3100" dirty="0" err="1" smtClean="0"/>
              <a:t>pengalaman</a:t>
            </a:r>
            <a:r>
              <a:rPr lang="en-US" sz="3100" dirty="0" smtClean="0"/>
              <a:t>” </a:t>
            </a:r>
            <a:endParaRPr lang="id-ID" sz="3100" dirty="0" smtClean="0"/>
          </a:p>
          <a:p>
            <a:pPr marL="273050" indent="-273050" eaLnBrk="1" hangingPunct="1"/>
            <a:r>
              <a:rPr lang="id-ID" sz="3100" b="1" dirty="0" smtClean="0">
                <a:solidFill>
                  <a:srgbClr val="FFFF00"/>
                </a:solidFill>
              </a:rPr>
              <a:t>Belajar : perub yg relatif permanen dlm perilaku, kognisi/ pemikiran atau afeksi/emosi yg tjd akibat interaksi sso dg lingkungan.</a:t>
            </a:r>
            <a:endParaRPr lang="en-US" sz="3100" b="1" dirty="0" smtClean="0">
              <a:solidFill>
                <a:srgbClr val="FFFF00"/>
              </a:solidFill>
            </a:endParaRPr>
          </a:p>
          <a:p>
            <a:pPr marL="273050" indent="-273050" eaLnBrk="1" hangingPunct="1"/>
            <a:endParaRPr lang="en-US" sz="2800" dirty="0" smtClean="0"/>
          </a:p>
        </p:txBody>
      </p:sp>
      <p:sp>
        <p:nvSpPr>
          <p:cNvPr id="3" name="Title 2"/>
          <p:cNvSpPr>
            <a:spLocks noGrp="1"/>
          </p:cNvSpPr>
          <p:nvPr>
            <p:ph type="title" idx="4294967295"/>
          </p:nvPr>
        </p:nvSpPr>
        <p:spPr>
          <a:xfrm>
            <a:off x="2555776" y="260648"/>
            <a:ext cx="5760640" cy="990600"/>
          </a:xfrm>
          <a:ln w="6350" cap="rnd"/>
        </p:spPr>
        <p:txBody>
          <a:bodyPr rtlCol="0" anchor="b"/>
          <a:lstStyle/>
          <a:p>
            <a:pPr marL="484632" indent="0" eaLnBrk="1" fontAlgn="auto" hangingPunct="1">
              <a:spcAft>
                <a:spcPts val="0"/>
              </a:spcAft>
              <a:defRPr/>
            </a:pPr>
            <a:r>
              <a:rPr lang="en-US" sz="4800" spc="-100" dirty="0" err="1">
                <a:ln w="3200">
                  <a:solidFill>
                    <a:schemeClr val="bg2">
                      <a:shade val="75000"/>
                      <a:alpha val="25000"/>
                    </a:schemeClr>
                  </a:solidFill>
                  <a:prstDash val="solid"/>
                  <a:round/>
                </a:ln>
                <a:solidFill>
                  <a:srgbClr val="FFFF00"/>
                </a:solidFill>
                <a:effectLst>
                  <a:innerShdw blurRad="50800" dist="25400" dir="13500000">
                    <a:prstClr val="black">
                      <a:alpha val="70000"/>
                    </a:prstClr>
                  </a:innerShdw>
                </a:effectLst>
                <a:latin typeface="Bauhaus 93" pitchFamily="82" charset="0"/>
              </a:rPr>
              <a:t>Apa</a:t>
            </a:r>
            <a:r>
              <a:rPr lang="en-US" sz="4800" spc="-100" dirty="0">
                <a:ln w="3200">
                  <a:solidFill>
                    <a:schemeClr val="bg2">
                      <a:shade val="75000"/>
                      <a:alpha val="25000"/>
                    </a:schemeClr>
                  </a:solidFill>
                  <a:prstDash val="solid"/>
                  <a:round/>
                </a:ln>
                <a:solidFill>
                  <a:srgbClr val="FFFF00"/>
                </a:solidFill>
                <a:effectLst>
                  <a:innerShdw blurRad="50800" dist="25400" dir="13500000">
                    <a:prstClr val="black">
                      <a:alpha val="70000"/>
                    </a:prstClr>
                  </a:innerShdw>
                </a:effectLst>
                <a:latin typeface="Bauhaus 93" pitchFamily="82" charset="0"/>
              </a:rPr>
              <a:t> </a:t>
            </a:r>
            <a:r>
              <a:rPr lang="en-US" sz="4800" spc="-100" dirty="0" err="1">
                <a:ln w="3200">
                  <a:solidFill>
                    <a:schemeClr val="bg2">
                      <a:shade val="75000"/>
                      <a:alpha val="25000"/>
                    </a:schemeClr>
                  </a:solidFill>
                  <a:prstDash val="solid"/>
                  <a:round/>
                </a:ln>
                <a:solidFill>
                  <a:srgbClr val="FFFF00"/>
                </a:solidFill>
                <a:effectLst>
                  <a:innerShdw blurRad="50800" dist="25400" dir="13500000">
                    <a:prstClr val="black">
                      <a:alpha val="70000"/>
                    </a:prstClr>
                  </a:innerShdw>
                </a:effectLst>
                <a:latin typeface="Bauhaus 93" pitchFamily="82" charset="0"/>
              </a:rPr>
              <a:t>itu</a:t>
            </a:r>
            <a:r>
              <a:rPr lang="en-US" sz="4800" spc="-100" dirty="0">
                <a:ln w="3200">
                  <a:solidFill>
                    <a:schemeClr val="bg2">
                      <a:shade val="75000"/>
                      <a:alpha val="25000"/>
                    </a:schemeClr>
                  </a:solidFill>
                  <a:prstDash val="solid"/>
                  <a:round/>
                </a:ln>
                <a:solidFill>
                  <a:srgbClr val="FFFF00"/>
                </a:solidFill>
                <a:effectLst>
                  <a:innerShdw blurRad="50800" dist="25400" dir="13500000">
                    <a:prstClr val="black">
                      <a:alpha val="70000"/>
                    </a:prstClr>
                  </a:innerShdw>
                </a:effectLst>
                <a:latin typeface="Bauhaus 93" pitchFamily="82" charset="0"/>
              </a:rPr>
              <a:t> </a:t>
            </a:r>
            <a:r>
              <a:rPr lang="en-US" sz="4800" spc="-100" dirty="0" err="1">
                <a:ln w="3200">
                  <a:solidFill>
                    <a:schemeClr val="bg2">
                      <a:shade val="75000"/>
                      <a:alpha val="25000"/>
                    </a:schemeClr>
                  </a:solidFill>
                  <a:prstDash val="solid"/>
                  <a:round/>
                </a:ln>
                <a:solidFill>
                  <a:srgbClr val="FFFF00"/>
                </a:solidFill>
                <a:effectLst>
                  <a:innerShdw blurRad="50800" dist="25400" dir="13500000">
                    <a:prstClr val="black">
                      <a:alpha val="70000"/>
                    </a:prstClr>
                  </a:innerShdw>
                </a:effectLst>
                <a:latin typeface="Bauhaus 93" pitchFamily="82" charset="0"/>
              </a:rPr>
              <a:t>belajar</a:t>
            </a:r>
            <a:r>
              <a:rPr lang="en-US" sz="4800" spc="-100" dirty="0">
                <a:ln w="3200">
                  <a:solidFill>
                    <a:schemeClr val="bg2">
                      <a:shade val="75000"/>
                      <a:alpha val="25000"/>
                    </a:schemeClr>
                  </a:solidFill>
                  <a:prstDash val="solid"/>
                  <a:round/>
                </a:ln>
                <a:solidFill>
                  <a:srgbClr val="FFFF00"/>
                </a:solidFill>
                <a:effectLst>
                  <a:innerShdw blurRad="50800" dist="25400" dir="13500000">
                    <a:prstClr val="black">
                      <a:alpha val="70000"/>
                    </a:prstClr>
                  </a:innerShdw>
                </a:effectLst>
                <a:latin typeface="Bauhaus 93" pitchFamily="82" charset="0"/>
              </a:rPr>
              <a:t> ??</a:t>
            </a:r>
          </a:p>
        </p:txBody>
      </p:sp>
      <p:pic>
        <p:nvPicPr>
          <p:cNvPr id="5" name="Picture 4" descr="Psikologi Pendidikan"/>
          <p:cNvPicPr/>
          <p:nvPr/>
        </p:nvPicPr>
        <p:blipFill>
          <a:blip r:embed="rId2" cstate="print"/>
          <a:srcRect/>
          <a:stretch>
            <a:fillRect/>
          </a:stretch>
        </p:blipFill>
        <p:spPr bwMode="auto">
          <a:xfrm>
            <a:off x="467544" y="116632"/>
            <a:ext cx="1944216" cy="1656184"/>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r>
              <a:rPr lang="id-ID" smtClean="0"/>
              <a:t>Created by Yenny</a:t>
            </a:r>
            <a:endParaRPr lang="id-ID"/>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60648"/>
            <a:ext cx="7772400" cy="792088"/>
          </a:xfrm>
        </p:spPr>
        <p:txBody>
          <a:bodyPr/>
          <a:lstStyle/>
          <a:p>
            <a:pPr algn="ctr"/>
            <a:r>
              <a:rPr lang="id-ID" dirty="0" smtClean="0"/>
              <a:t>GAYA BELAJAR REFLEKTOR</a:t>
            </a:r>
            <a:endParaRPr lang="id-ID" dirty="0"/>
          </a:p>
        </p:txBody>
      </p:sp>
      <p:sp>
        <p:nvSpPr>
          <p:cNvPr id="3" name="Content Placeholder 2"/>
          <p:cNvSpPr>
            <a:spLocks noGrp="1"/>
          </p:cNvSpPr>
          <p:nvPr>
            <p:ph idx="1"/>
          </p:nvPr>
        </p:nvSpPr>
        <p:spPr>
          <a:xfrm>
            <a:off x="611560" y="1196752"/>
            <a:ext cx="8280920" cy="5158808"/>
          </a:xfrm>
        </p:spPr>
        <p:txBody>
          <a:bodyPr>
            <a:normAutofit lnSpcReduction="10000"/>
          </a:bodyPr>
          <a:lstStyle/>
          <a:p>
            <a:pPr>
              <a:buNone/>
            </a:pPr>
            <a:r>
              <a:rPr lang="id-ID" dirty="0" smtClean="0">
                <a:solidFill>
                  <a:schemeClr val="accent3"/>
                </a:solidFill>
              </a:rPr>
              <a:t>Akan lebih dpt belajar dari:</a:t>
            </a:r>
          </a:p>
          <a:p>
            <a:r>
              <a:rPr lang="id-ID" dirty="0" smtClean="0"/>
              <a:t>Mengamati dan memikirkan suatu aktivitas.</a:t>
            </a:r>
          </a:p>
          <a:p>
            <a:r>
              <a:rPr lang="id-ID" dirty="0" smtClean="0"/>
              <a:t>Mengamati dan mendengarkan.</a:t>
            </a:r>
          </a:p>
          <a:p>
            <a:r>
              <a:rPr lang="id-ID" dirty="0" smtClean="0"/>
              <a:t>Berpikir sebelum bertindak.</a:t>
            </a:r>
          </a:p>
          <a:p>
            <a:r>
              <a:rPr lang="id-ID" dirty="0" smtClean="0"/>
              <a:t>Meneliti.</a:t>
            </a:r>
          </a:p>
          <a:p>
            <a:r>
              <a:rPr lang="id-ID" dirty="0" smtClean="0"/>
              <a:t>Menilai dan menganalisis hal yg telah terjadi/ dipelajari.</a:t>
            </a:r>
          </a:p>
          <a:p>
            <a:r>
              <a:rPr lang="id-ID" dirty="0" smtClean="0"/>
              <a:t>Menghasilkan analisis yg hati2.</a:t>
            </a:r>
          </a:p>
          <a:p>
            <a:r>
              <a:rPr lang="id-ID" dirty="0" smtClean="0"/>
              <a:t>Mengampil keputusan tanpa ada batasan waktu.</a:t>
            </a:r>
          </a:p>
          <a:p>
            <a:r>
              <a:rPr lang="id-ID" dirty="0" smtClean="0"/>
              <a:t>Bertukar info dg org lain tanpa hambatan.</a:t>
            </a:r>
            <a:endParaRPr lang="id-ID" dirty="0"/>
          </a:p>
        </p:txBody>
      </p:sp>
      <p:sp>
        <p:nvSpPr>
          <p:cNvPr id="4" name="Footer Placeholder 3"/>
          <p:cNvSpPr>
            <a:spLocks noGrp="1"/>
          </p:cNvSpPr>
          <p:nvPr>
            <p:ph type="ftr" sz="quarter" idx="11"/>
          </p:nvPr>
        </p:nvSpPr>
        <p:spPr/>
        <p:txBody>
          <a:bodyPr/>
          <a:lstStyle/>
          <a:p>
            <a:r>
              <a:rPr lang="id-ID" smtClean="0"/>
              <a:t>Created by Yenny</a:t>
            </a:r>
            <a:endParaRPr lang="id-ID"/>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60648"/>
            <a:ext cx="7772400" cy="792088"/>
          </a:xfrm>
        </p:spPr>
        <p:txBody>
          <a:bodyPr/>
          <a:lstStyle/>
          <a:p>
            <a:pPr algn="ctr"/>
            <a:r>
              <a:rPr lang="id-ID" dirty="0" smtClean="0"/>
              <a:t>GAYA BELAJAR TEORITIS</a:t>
            </a:r>
            <a:endParaRPr lang="id-ID" dirty="0"/>
          </a:p>
        </p:txBody>
      </p:sp>
      <p:sp>
        <p:nvSpPr>
          <p:cNvPr id="3" name="Content Placeholder 2"/>
          <p:cNvSpPr>
            <a:spLocks noGrp="1"/>
          </p:cNvSpPr>
          <p:nvPr>
            <p:ph idx="1"/>
          </p:nvPr>
        </p:nvSpPr>
        <p:spPr>
          <a:xfrm>
            <a:off x="611560" y="1196752"/>
            <a:ext cx="8280920" cy="5158808"/>
          </a:xfrm>
        </p:spPr>
        <p:txBody>
          <a:bodyPr>
            <a:normAutofit fontScale="77500" lnSpcReduction="20000"/>
          </a:bodyPr>
          <a:lstStyle/>
          <a:p>
            <a:pPr>
              <a:buNone/>
            </a:pPr>
            <a:r>
              <a:rPr lang="id-ID" dirty="0" smtClean="0">
                <a:solidFill>
                  <a:schemeClr val="accent3"/>
                </a:solidFill>
              </a:rPr>
              <a:t>Akan lebih dpt belajar dari:</a:t>
            </a:r>
          </a:p>
          <a:p>
            <a:r>
              <a:rPr lang="id-ID" dirty="0" smtClean="0"/>
              <a:t>Mempelajari konsep, sistem, model, dan teori.</a:t>
            </a:r>
          </a:p>
          <a:p>
            <a:r>
              <a:rPr lang="id-ID" dirty="0" smtClean="0"/>
              <a:t>Waktu utk menjajagi hub ant ide, situasi, dan peristiwa.</a:t>
            </a:r>
          </a:p>
          <a:p>
            <a:r>
              <a:rPr lang="id-ID" dirty="0" smtClean="0"/>
              <a:t>Kesempatan utk menanyakan dan menjajagi metode, asumsi, dan logika yg mendasari.</a:t>
            </a:r>
          </a:p>
          <a:p>
            <a:r>
              <a:rPr lang="id-ID" dirty="0" smtClean="0"/>
              <a:t>Kesempatan utk memperluas puan intelektual, dg cara menganalisis situasi kompleks.</a:t>
            </a:r>
          </a:p>
          <a:p>
            <a:r>
              <a:rPr lang="id-ID" dirty="0" smtClean="0"/>
              <a:t>Situasi berstruktur dg tujuan jelas.</a:t>
            </a:r>
          </a:p>
          <a:p>
            <a:r>
              <a:rPr lang="id-ID" dirty="0" smtClean="0"/>
              <a:t>Kesempatan utk mendengarkan ide2 dan konsep2 secara rasional.</a:t>
            </a:r>
          </a:p>
          <a:p>
            <a:r>
              <a:rPr lang="id-ID" dirty="0" smtClean="0"/>
              <a:t>Kesempatan utk menganalisis dan menggeneralisasi alasan kesuksesan dan/atau kegagalan.</a:t>
            </a:r>
          </a:p>
          <a:p>
            <a:r>
              <a:rPr lang="id-ID" dirty="0" smtClean="0"/>
              <a:t>Pembahasan ide dan konsep.</a:t>
            </a:r>
          </a:p>
          <a:p>
            <a:r>
              <a:rPr lang="id-ID" dirty="0" smtClean="0"/>
              <a:t>Kesempatan utk memahami dan berpartisipasi dlm situasi kompleks.</a:t>
            </a:r>
            <a:endParaRPr lang="id-ID" dirty="0"/>
          </a:p>
        </p:txBody>
      </p:sp>
      <p:sp>
        <p:nvSpPr>
          <p:cNvPr id="4" name="Footer Placeholder 3"/>
          <p:cNvSpPr>
            <a:spLocks noGrp="1"/>
          </p:cNvSpPr>
          <p:nvPr>
            <p:ph type="ftr" sz="quarter" idx="11"/>
          </p:nvPr>
        </p:nvSpPr>
        <p:spPr/>
        <p:txBody>
          <a:bodyPr/>
          <a:lstStyle/>
          <a:p>
            <a:r>
              <a:rPr lang="id-ID" smtClean="0"/>
              <a:t>Created by Yenny</a:t>
            </a:r>
            <a:endParaRPr lang="id-ID"/>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60648"/>
            <a:ext cx="7772400" cy="576064"/>
          </a:xfrm>
        </p:spPr>
        <p:txBody>
          <a:bodyPr/>
          <a:lstStyle/>
          <a:p>
            <a:pPr algn="ctr"/>
            <a:r>
              <a:rPr lang="id-ID" dirty="0" smtClean="0"/>
              <a:t>GAYA BELAJAR PRAGMATIS</a:t>
            </a:r>
            <a:endParaRPr lang="id-ID" dirty="0"/>
          </a:p>
        </p:txBody>
      </p:sp>
      <p:sp>
        <p:nvSpPr>
          <p:cNvPr id="3" name="Content Placeholder 2"/>
          <p:cNvSpPr>
            <a:spLocks noGrp="1"/>
          </p:cNvSpPr>
          <p:nvPr>
            <p:ph idx="1"/>
          </p:nvPr>
        </p:nvSpPr>
        <p:spPr>
          <a:xfrm>
            <a:off x="611560" y="980728"/>
            <a:ext cx="8280920" cy="5374832"/>
          </a:xfrm>
        </p:spPr>
        <p:txBody>
          <a:bodyPr>
            <a:normAutofit fontScale="85000" lnSpcReduction="20000"/>
          </a:bodyPr>
          <a:lstStyle/>
          <a:p>
            <a:pPr>
              <a:buNone/>
            </a:pPr>
            <a:r>
              <a:rPr lang="id-ID" dirty="0" smtClean="0">
                <a:solidFill>
                  <a:schemeClr val="accent3"/>
                </a:solidFill>
              </a:rPr>
              <a:t>Akan lebih dpt belajar dari:</a:t>
            </a:r>
          </a:p>
          <a:p>
            <a:r>
              <a:rPr lang="id-ID" dirty="0" smtClean="0"/>
              <a:t>Melihat hub ant topik dan masalah/kesempatan di pekerjaan.</a:t>
            </a:r>
          </a:p>
          <a:p>
            <a:r>
              <a:rPr lang="id-ID" dirty="0" smtClean="0"/>
              <a:t>Penunjukkan teknik melakukan sst dg keuntungan praktis.</a:t>
            </a:r>
          </a:p>
          <a:p>
            <a:r>
              <a:rPr lang="id-ID" dirty="0" smtClean="0"/>
              <a:t>Kesempatan utk mencoba dan melatih berbagai teknik dg adanya pengarahan dan umpan balik dari pakar.</a:t>
            </a:r>
          </a:p>
          <a:p>
            <a:r>
              <a:rPr lang="id-ID" dirty="0" smtClean="0"/>
              <a:t>Model utk panutan.</a:t>
            </a:r>
          </a:p>
          <a:p>
            <a:r>
              <a:rPr lang="id-ID" dirty="0" smtClean="0"/>
              <a:t>Teknik yg dpt diaplikasikan di dlm pekerjaan.</a:t>
            </a:r>
          </a:p>
          <a:p>
            <a:r>
              <a:rPr lang="id-ID" dirty="0" smtClean="0"/>
              <a:t>Kesempatan utk mengaplikasikan langsung apa yg telah dipelajari.</a:t>
            </a:r>
          </a:p>
          <a:p>
            <a:r>
              <a:rPr lang="id-ID" dirty="0" smtClean="0"/>
              <a:t>Kegiatan pelatihan yg efektif, mis: simulasi dan contoh nyata.</a:t>
            </a:r>
          </a:p>
          <a:p>
            <a:r>
              <a:rPr lang="id-ID" dirty="0" smtClean="0"/>
              <a:t>Kesempatan utk konsentrasi pada isu praktis.</a:t>
            </a:r>
            <a:endParaRPr lang="id-ID" dirty="0"/>
          </a:p>
        </p:txBody>
      </p:sp>
      <p:sp>
        <p:nvSpPr>
          <p:cNvPr id="4" name="Footer Placeholder 3"/>
          <p:cNvSpPr>
            <a:spLocks noGrp="1"/>
          </p:cNvSpPr>
          <p:nvPr>
            <p:ph type="ftr" sz="quarter" idx="11"/>
          </p:nvPr>
        </p:nvSpPr>
        <p:spPr/>
        <p:txBody>
          <a:bodyPr/>
          <a:lstStyle/>
          <a:p>
            <a:r>
              <a:rPr lang="id-ID" smtClean="0"/>
              <a:t>Created by Yenny</a:t>
            </a:r>
            <a:endParaRPr lang="id-ID"/>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764704"/>
            <a:ext cx="8280920" cy="5544616"/>
          </a:xfrm>
        </p:spPr>
        <p:txBody>
          <a:bodyPr/>
          <a:lstStyle/>
          <a:p>
            <a:pPr algn="ctr"/>
            <a:r>
              <a:rPr lang="id-ID" cap="none" dirty="0" smtClean="0">
                <a:latin typeface="Bradley Hand ITC" pitchFamily="66" charset="0"/>
              </a:rPr>
              <a:t>Siapapun yg berhenti belajar berarti sudah tua, entah pd usia dua puluh atau delapan puluh tahun. </a:t>
            </a:r>
            <a:br>
              <a:rPr lang="id-ID" cap="none" dirty="0" smtClean="0">
                <a:latin typeface="Bradley Hand ITC" pitchFamily="66" charset="0"/>
              </a:rPr>
            </a:br>
            <a:r>
              <a:rPr lang="id-ID" cap="none" dirty="0" smtClean="0">
                <a:latin typeface="Bradley Hand ITC" pitchFamily="66" charset="0"/>
              </a:rPr>
              <a:t>Siapa pun yg tetap belajar akan senantiasa muda. </a:t>
            </a:r>
            <a:br>
              <a:rPr lang="id-ID" cap="none" dirty="0" smtClean="0">
                <a:latin typeface="Bradley Hand ITC" pitchFamily="66" charset="0"/>
              </a:rPr>
            </a:br>
            <a:r>
              <a:rPr lang="id-ID" cap="none" dirty="0" smtClean="0">
                <a:latin typeface="Bradley Hand ITC" pitchFamily="66" charset="0"/>
              </a:rPr>
              <a:t>Hal terbesar dlm hidup adalah membuat pikiran awet muda.</a:t>
            </a:r>
            <a:br>
              <a:rPr lang="id-ID" cap="none" dirty="0" smtClean="0">
                <a:latin typeface="Bradley Hand ITC" pitchFamily="66" charset="0"/>
              </a:rPr>
            </a:br>
            <a:r>
              <a:rPr lang="id-ID" cap="none" dirty="0" smtClean="0">
                <a:latin typeface="Bradley Hand ITC" pitchFamily="66" charset="0"/>
              </a:rPr>
              <a:t>(Henry ford)</a:t>
            </a:r>
            <a:endParaRPr lang="id-ID" cap="none" dirty="0">
              <a:latin typeface="Bradley Hand ITC"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4294967295"/>
          </p:nvPr>
        </p:nvSpPr>
        <p:spPr>
          <a:xfrm>
            <a:off x="251520" y="1968500"/>
            <a:ext cx="8424936" cy="4484836"/>
          </a:xfrm>
        </p:spPr>
        <p:txBody>
          <a:bodyPr>
            <a:noAutofit/>
          </a:bodyPr>
          <a:lstStyle/>
          <a:p>
            <a:pPr marL="273050" indent="-273050" eaLnBrk="1" hangingPunct="1"/>
            <a:r>
              <a:rPr lang="id-ID" sz="2400" dirty="0" smtClean="0"/>
              <a:t>P</a:t>
            </a:r>
            <a:r>
              <a:rPr lang="en-US" sz="2400" dirty="0" err="1" smtClean="0"/>
              <a:t>rinsip</a:t>
            </a:r>
            <a:r>
              <a:rPr lang="en-US" sz="2400" dirty="0" smtClean="0"/>
              <a:t> </a:t>
            </a:r>
            <a:r>
              <a:rPr lang="en-US" sz="2400" dirty="0" err="1" smtClean="0"/>
              <a:t>belajar</a:t>
            </a:r>
            <a:r>
              <a:rPr lang="en-US" sz="2400" dirty="0" smtClean="0"/>
              <a:t> </a:t>
            </a:r>
            <a:r>
              <a:rPr lang="en-US" sz="2400" dirty="0" err="1" smtClean="0"/>
              <a:t>ialah</a:t>
            </a:r>
            <a:r>
              <a:rPr lang="en-US" sz="2400" dirty="0" smtClean="0"/>
              <a:t> </a:t>
            </a:r>
            <a:r>
              <a:rPr lang="en-US" sz="2400" dirty="0" err="1" smtClean="0"/>
              <a:t>mengubah</a:t>
            </a:r>
            <a:r>
              <a:rPr lang="en-US" sz="2400" dirty="0" smtClean="0"/>
              <a:t> </a:t>
            </a:r>
            <a:r>
              <a:rPr lang="en-US" sz="2400" dirty="0" err="1" smtClean="0"/>
              <a:t>dari</a:t>
            </a:r>
            <a:r>
              <a:rPr lang="en-US" sz="2400" dirty="0" smtClean="0"/>
              <a:t> </a:t>
            </a:r>
            <a:r>
              <a:rPr lang="en-US" sz="2400" dirty="0" err="1" smtClean="0"/>
              <a:t>tidak</a:t>
            </a:r>
            <a:r>
              <a:rPr lang="en-US" sz="2400" dirty="0" smtClean="0"/>
              <a:t> </a:t>
            </a:r>
            <a:r>
              <a:rPr lang="en-US" sz="2400" dirty="0" err="1" smtClean="0"/>
              <a:t>tahu</a:t>
            </a:r>
            <a:r>
              <a:rPr lang="en-US" sz="2400" dirty="0" smtClean="0"/>
              <a:t> </a:t>
            </a:r>
            <a:r>
              <a:rPr lang="en-US" sz="2400" dirty="0" err="1" smtClean="0"/>
              <a:t>menjadi</a:t>
            </a:r>
            <a:r>
              <a:rPr lang="en-US" sz="2400" dirty="0" smtClean="0"/>
              <a:t> </a:t>
            </a:r>
            <a:r>
              <a:rPr lang="en-US" sz="2400" dirty="0" err="1" smtClean="0"/>
              <a:t>tahu</a:t>
            </a:r>
            <a:r>
              <a:rPr lang="en-US" sz="2400" dirty="0" smtClean="0"/>
              <a:t>, </a:t>
            </a:r>
            <a:r>
              <a:rPr lang="en-US" sz="2400" dirty="0" err="1" smtClean="0"/>
              <a:t>merubah</a:t>
            </a:r>
            <a:r>
              <a:rPr lang="en-US" sz="2400" dirty="0" smtClean="0"/>
              <a:t> </a:t>
            </a:r>
            <a:r>
              <a:rPr lang="en-US" sz="2400" dirty="0" err="1" smtClean="0"/>
              <a:t>hal</a:t>
            </a:r>
            <a:r>
              <a:rPr lang="en-US" sz="2400" dirty="0" smtClean="0"/>
              <a:t> yang </a:t>
            </a:r>
            <a:r>
              <a:rPr lang="en-US" sz="2400" dirty="0" err="1" smtClean="0"/>
              <a:t>buruk</a:t>
            </a:r>
            <a:r>
              <a:rPr lang="en-US" sz="2400" dirty="0" smtClean="0"/>
              <a:t> </a:t>
            </a:r>
            <a:r>
              <a:rPr lang="en-US" sz="2400" dirty="0" err="1" smtClean="0"/>
              <a:t>pada</a:t>
            </a:r>
            <a:r>
              <a:rPr lang="en-US" sz="2400" dirty="0" smtClean="0"/>
              <a:t> yang </a:t>
            </a:r>
            <a:r>
              <a:rPr lang="en-US" sz="2400" dirty="0" err="1" smtClean="0"/>
              <a:t>baik</a:t>
            </a:r>
            <a:r>
              <a:rPr lang="en-US" sz="2400" dirty="0" smtClean="0"/>
              <a:t>, </a:t>
            </a:r>
            <a:r>
              <a:rPr lang="en-US" sz="2400" dirty="0" err="1" smtClean="0"/>
              <a:t>serta</a:t>
            </a:r>
            <a:r>
              <a:rPr lang="en-US" sz="2400" dirty="0" smtClean="0"/>
              <a:t> </a:t>
            </a:r>
            <a:r>
              <a:rPr lang="en-US" sz="2400" dirty="0" err="1" smtClean="0"/>
              <a:t>proses</a:t>
            </a:r>
            <a:r>
              <a:rPr lang="en-US" sz="2400" dirty="0" smtClean="0"/>
              <a:t> </a:t>
            </a:r>
            <a:r>
              <a:rPr lang="en-US" sz="2400" dirty="0" err="1" smtClean="0"/>
              <a:t>perubahan</a:t>
            </a:r>
            <a:r>
              <a:rPr lang="en-US" sz="2400" dirty="0" smtClean="0"/>
              <a:t> </a:t>
            </a:r>
            <a:r>
              <a:rPr lang="en-US" sz="2400" dirty="0" err="1" smtClean="0"/>
              <a:t>tingkah</a:t>
            </a:r>
            <a:r>
              <a:rPr lang="en-US" sz="2400" dirty="0" smtClean="0"/>
              <a:t> </a:t>
            </a:r>
            <a:r>
              <a:rPr lang="en-US" sz="2400" dirty="0" err="1" smtClean="0"/>
              <a:t>laku</a:t>
            </a:r>
            <a:r>
              <a:rPr lang="en-US" sz="2400" dirty="0" smtClean="0"/>
              <a:t>, </a:t>
            </a:r>
            <a:r>
              <a:rPr lang="en-US" sz="2400" dirty="0" err="1" smtClean="0"/>
              <a:t>baik</a:t>
            </a:r>
            <a:r>
              <a:rPr lang="en-US" sz="2400" dirty="0" smtClean="0"/>
              <a:t> </a:t>
            </a:r>
            <a:r>
              <a:rPr lang="en-US" sz="2400" dirty="0" err="1" smtClean="0"/>
              <a:t>di</a:t>
            </a:r>
            <a:r>
              <a:rPr lang="en-US" sz="2400" dirty="0" smtClean="0"/>
              <a:t>  </a:t>
            </a:r>
            <a:r>
              <a:rPr lang="en-US" sz="2400" dirty="0" err="1" smtClean="0"/>
              <a:t>ranah</a:t>
            </a:r>
            <a:r>
              <a:rPr lang="en-US" sz="2400" dirty="0" smtClean="0"/>
              <a:t> </a:t>
            </a:r>
            <a:r>
              <a:rPr lang="en-US" sz="2400" dirty="0" err="1" smtClean="0"/>
              <a:t>kognitif</a:t>
            </a:r>
            <a:r>
              <a:rPr lang="en-US" sz="2400" dirty="0" smtClean="0"/>
              <a:t>, </a:t>
            </a:r>
            <a:r>
              <a:rPr lang="en-US" sz="2400" dirty="0" err="1" smtClean="0"/>
              <a:t>afektif</a:t>
            </a:r>
            <a:r>
              <a:rPr lang="en-US" sz="2400" dirty="0" smtClean="0"/>
              <a:t>, </a:t>
            </a:r>
            <a:r>
              <a:rPr lang="en-US" sz="2400" dirty="0" err="1" smtClean="0"/>
              <a:t>maupun</a:t>
            </a:r>
            <a:r>
              <a:rPr lang="en-US" sz="2400" dirty="0" smtClean="0"/>
              <a:t> </a:t>
            </a:r>
            <a:r>
              <a:rPr lang="en-US" sz="2400" dirty="0" err="1" smtClean="0"/>
              <a:t>psikomotor</a:t>
            </a:r>
            <a:r>
              <a:rPr lang="id-ID" sz="2400" dirty="0" smtClean="0"/>
              <a:t>.</a:t>
            </a:r>
          </a:p>
          <a:p>
            <a:pPr marL="273050" indent="-273050" eaLnBrk="1" hangingPunct="1"/>
            <a:r>
              <a:rPr lang="id-ID" sz="2400" dirty="0" smtClean="0"/>
              <a:t>P</a:t>
            </a:r>
            <a:r>
              <a:rPr lang="en-US" sz="2400" dirty="0" err="1" smtClean="0"/>
              <a:t>elatihan</a:t>
            </a:r>
            <a:r>
              <a:rPr lang="en-US" sz="2400" dirty="0" smtClean="0"/>
              <a:t> </a:t>
            </a:r>
            <a:r>
              <a:rPr lang="en-US" sz="2400" dirty="0" err="1" smtClean="0"/>
              <a:t>membutuhkan</a:t>
            </a:r>
            <a:r>
              <a:rPr lang="en-US" sz="2400" dirty="0" smtClean="0"/>
              <a:t> </a:t>
            </a:r>
            <a:r>
              <a:rPr lang="en-US" sz="2400" dirty="0" err="1" smtClean="0"/>
              <a:t>proses</a:t>
            </a:r>
            <a:r>
              <a:rPr lang="en-US" sz="2400" dirty="0" smtClean="0"/>
              <a:t> </a:t>
            </a:r>
            <a:r>
              <a:rPr lang="en-US" sz="2400" dirty="0" err="1" smtClean="0"/>
              <a:t>belajar</a:t>
            </a:r>
            <a:r>
              <a:rPr lang="en-US" sz="2400" dirty="0" smtClean="0"/>
              <a:t> </a:t>
            </a:r>
            <a:r>
              <a:rPr lang="en-US" sz="2400" dirty="0" err="1" smtClean="0"/>
              <a:t>dan</a:t>
            </a:r>
            <a:r>
              <a:rPr lang="en-US" sz="2400" dirty="0" smtClean="0"/>
              <a:t> </a:t>
            </a:r>
            <a:r>
              <a:rPr lang="en-US" sz="2400" dirty="0" err="1" smtClean="0"/>
              <a:t>pembelajaran</a:t>
            </a:r>
            <a:r>
              <a:rPr lang="en-US" sz="2400" dirty="0" smtClean="0"/>
              <a:t>. </a:t>
            </a:r>
            <a:r>
              <a:rPr lang="en-US" sz="2400" dirty="0" err="1" smtClean="0"/>
              <a:t>Terutama</a:t>
            </a:r>
            <a:r>
              <a:rPr lang="en-US" sz="2400" dirty="0" smtClean="0"/>
              <a:t> </a:t>
            </a:r>
            <a:r>
              <a:rPr lang="en-US" sz="2400" dirty="0" err="1" smtClean="0"/>
              <a:t>proses</a:t>
            </a:r>
            <a:r>
              <a:rPr lang="en-US" sz="2400" dirty="0" smtClean="0"/>
              <a:t> </a:t>
            </a:r>
            <a:r>
              <a:rPr lang="en-US" sz="2400" dirty="0" err="1" smtClean="0"/>
              <a:t>belajar</a:t>
            </a:r>
            <a:r>
              <a:rPr lang="en-US" sz="2400" dirty="0" smtClean="0"/>
              <a:t>, </a:t>
            </a:r>
            <a:r>
              <a:rPr lang="en-US" sz="2400" dirty="0" err="1" smtClean="0"/>
              <a:t>karena</a:t>
            </a:r>
            <a:r>
              <a:rPr lang="en-US" sz="2400" dirty="0" smtClean="0"/>
              <a:t> </a:t>
            </a:r>
            <a:r>
              <a:rPr lang="en-US" sz="2400" dirty="0" err="1" smtClean="0"/>
              <a:t>tanpa</a:t>
            </a:r>
            <a:r>
              <a:rPr lang="en-US" sz="2400" dirty="0" smtClean="0"/>
              <a:t> </a:t>
            </a:r>
            <a:r>
              <a:rPr lang="en-US" sz="2400" dirty="0" err="1" smtClean="0"/>
              <a:t>adanya</a:t>
            </a:r>
            <a:r>
              <a:rPr lang="en-US" sz="2400" dirty="0" smtClean="0"/>
              <a:t> </a:t>
            </a:r>
            <a:r>
              <a:rPr lang="en-US" sz="2400" dirty="0" err="1" smtClean="0"/>
              <a:t>sebuah</a:t>
            </a:r>
            <a:r>
              <a:rPr lang="en-US" sz="2400" dirty="0" smtClean="0"/>
              <a:t> </a:t>
            </a:r>
            <a:r>
              <a:rPr lang="en-US" sz="2400" dirty="0" err="1" smtClean="0"/>
              <a:t>proses</a:t>
            </a:r>
            <a:r>
              <a:rPr lang="en-US" sz="2400" dirty="0" smtClean="0"/>
              <a:t> </a:t>
            </a:r>
            <a:r>
              <a:rPr lang="en-US" sz="2400" dirty="0" err="1" smtClean="0"/>
              <a:t>belajar</a:t>
            </a:r>
            <a:r>
              <a:rPr lang="en-US" sz="2400" dirty="0" smtClean="0"/>
              <a:t>, </a:t>
            </a:r>
            <a:r>
              <a:rPr lang="en-US" sz="2400" dirty="0" err="1" smtClean="0"/>
              <a:t>pelatihan</a:t>
            </a:r>
            <a:r>
              <a:rPr lang="en-US" sz="2400" dirty="0" smtClean="0"/>
              <a:t> </a:t>
            </a:r>
            <a:r>
              <a:rPr lang="en-US" sz="2400" dirty="0" err="1" smtClean="0"/>
              <a:t>diangap</a:t>
            </a:r>
            <a:r>
              <a:rPr lang="en-US" sz="2400" dirty="0" smtClean="0"/>
              <a:t> </a:t>
            </a:r>
            <a:r>
              <a:rPr lang="en-US" sz="2400" dirty="0" err="1" smtClean="0"/>
              <a:t>sia-sia</a:t>
            </a:r>
            <a:r>
              <a:rPr lang="en-US" sz="2400" dirty="0" smtClean="0"/>
              <a:t> </a:t>
            </a:r>
            <a:r>
              <a:rPr lang="en-US" sz="2400" dirty="0" err="1" smtClean="0"/>
              <a:t>dan</a:t>
            </a:r>
            <a:r>
              <a:rPr lang="en-US" sz="2400" dirty="0" smtClean="0"/>
              <a:t> </a:t>
            </a:r>
            <a:r>
              <a:rPr lang="en-US" sz="2400" dirty="0" err="1" smtClean="0"/>
              <a:t>tidak</a:t>
            </a:r>
            <a:r>
              <a:rPr lang="en-US" sz="2400" dirty="0" smtClean="0"/>
              <a:t> </a:t>
            </a:r>
            <a:r>
              <a:rPr lang="en-US" sz="2400" dirty="0" err="1" smtClean="0"/>
              <a:t>akan</a:t>
            </a:r>
            <a:r>
              <a:rPr lang="en-US" sz="2400" dirty="0" smtClean="0"/>
              <a:t> </a:t>
            </a:r>
            <a:r>
              <a:rPr lang="en-US" sz="2400" dirty="0" err="1" smtClean="0"/>
              <a:t>bernilai</a:t>
            </a:r>
            <a:r>
              <a:rPr lang="en-US" sz="2400" dirty="0" smtClean="0"/>
              <a:t> </a:t>
            </a:r>
            <a:r>
              <a:rPr lang="en-US" sz="2400" dirty="0" err="1" smtClean="0"/>
              <a:t>guna</a:t>
            </a:r>
            <a:r>
              <a:rPr lang="en-US" sz="2400" dirty="0" smtClean="0"/>
              <a:t>. </a:t>
            </a:r>
            <a:endParaRPr lang="id-ID" sz="2400" dirty="0" smtClean="0"/>
          </a:p>
          <a:p>
            <a:pPr marL="273050" indent="-273050" eaLnBrk="1" hangingPunct="1"/>
            <a:r>
              <a:rPr lang="en-US" sz="2400" dirty="0" err="1" smtClean="0"/>
              <a:t>Tujuan</a:t>
            </a:r>
            <a:r>
              <a:rPr lang="en-US" sz="2400" dirty="0" smtClean="0"/>
              <a:t> </a:t>
            </a:r>
            <a:r>
              <a:rPr lang="en-US" sz="2400" dirty="0" err="1" smtClean="0"/>
              <a:t>dari</a:t>
            </a:r>
            <a:r>
              <a:rPr lang="en-US" sz="2400" dirty="0" smtClean="0"/>
              <a:t> </a:t>
            </a:r>
            <a:r>
              <a:rPr lang="en-US" sz="2400" dirty="0" err="1" smtClean="0"/>
              <a:t>pelatihan</a:t>
            </a:r>
            <a:r>
              <a:rPr lang="en-US" sz="2400" dirty="0" smtClean="0"/>
              <a:t> </a:t>
            </a:r>
            <a:r>
              <a:rPr lang="en-US" sz="2400" dirty="0" err="1" smtClean="0"/>
              <a:t>juga</a:t>
            </a:r>
            <a:r>
              <a:rPr lang="en-US" sz="2400" dirty="0" smtClean="0"/>
              <a:t> </a:t>
            </a:r>
            <a:r>
              <a:rPr lang="en-US" sz="2400" dirty="0" err="1" smtClean="0"/>
              <a:t>seperti</a:t>
            </a:r>
            <a:r>
              <a:rPr lang="en-US" sz="2400" dirty="0" smtClean="0"/>
              <a:t> </a:t>
            </a:r>
            <a:r>
              <a:rPr lang="en-US" sz="2400" dirty="0" err="1" smtClean="0"/>
              <a:t>itu</a:t>
            </a:r>
            <a:r>
              <a:rPr lang="en-US" sz="2400" dirty="0" smtClean="0"/>
              <a:t>, </a:t>
            </a:r>
            <a:r>
              <a:rPr lang="en-US" sz="2400" dirty="0" err="1" smtClean="0"/>
              <a:t>yaitu</a:t>
            </a:r>
            <a:r>
              <a:rPr lang="en-US" sz="2400" dirty="0" smtClean="0"/>
              <a:t> </a:t>
            </a:r>
            <a:r>
              <a:rPr lang="en-US" sz="2400" dirty="0" err="1" smtClean="0"/>
              <a:t>dapat</a:t>
            </a:r>
            <a:r>
              <a:rPr lang="en-US" sz="2400" dirty="0" smtClean="0"/>
              <a:t> </a:t>
            </a:r>
            <a:r>
              <a:rPr lang="en-US" sz="2400" dirty="0" err="1" smtClean="0"/>
              <a:t>merubah</a:t>
            </a:r>
            <a:r>
              <a:rPr lang="en-US" sz="2400" dirty="0" smtClean="0"/>
              <a:t> </a:t>
            </a:r>
            <a:r>
              <a:rPr lang="en-US" sz="2400" dirty="0" err="1" smtClean="0"/>
              <a:t>tingkah</a:t>
            </a:r>
            <a:r>
              <a:rPr lang="en-US" sz="2400" dirty="0" smtClean="0"/>
              <a:t> </a:t>
            </a:r>
            <a:r>
              <a:rPr lang="en-US" sz="2400" dirty="0" err="1" smtClean="0"/>
              <a:t>laku</a:t>
            </a:r>
            <a:r>
              <a:rPr lang="en-US" sz="2400" dirty="0" smtClean="0"/>
              <a:t> </a:t>
            </a:r>
            <a:r>
              <a:rPr lang="en-US" sz="2400" dirty="0" err="1" smtClean="0"/>
              <a:t>seseorang</a:t>
            </a:r>
            <a:r>
              <a:rPr lang="en-US" sz="2400" dirty="0" smtClean="0"/>
              <a:t> </a:t>
            </a:r>
            <a:r>
              <a:rPr lang="en-US" sz="2400" dirty="0" err="1" smtClean="0"/>
              <a:t>serta</a:t>
            </a:r>
            <a:r>
              <a:rPr lang="en-US" sz="2400" dirty="0" smtClean="0"/>
              <a:t> </a:t>
            </a:r>
            <a:r>
              <a:rPr lang="en-US" sz="2400" dirty="0" err="1" smtClean="0"/>
              <a:t>mengembangkan</a:t>
            </a:r>
            <a:r>
              <a:rPr lang="en-US" sz="2400" dirty="0" smtClean="0"/>
              <a:t> </a:t>
            </a:r>
            <a:r>
              <a:rPr lang="en-US" sz="2400" dirty="0" err="1" smtClean="0"/>
              <a:t>keahlian</a:t>
            </a:r>
            <a:r>
              <a:rPr lang="en-US" sz="2400" dirty="0" smtClean="0"/>
              <a:t> </a:t>
            </a:r>
            <a:r>
              <a:rPr lang="en-US" sz="2400" dirty="0" err="1" smtClean="0"/>
              <a:t>dan</a:t>
            </a:r>
            <a:r>
              <a:rPr lang="en-US" sz="2400" dirty="0" smtClean="0"/>
              <a:t> </a:t>
            </a:r>
            <a:r>
              <a:rPr lang="en-US" sz="2400" dirty="0" err="1" smtClean="0"/>
              <a:t>pengetahuan</a:t>
            </a:r>
            <a:r>
              <a:rPr lang="en-US" sz="2400" dirty="0" smtClean="0"/>
              <a:t> yang </a:t>
            </a:r>
            <a:r>
              <a:rPr lang="en-US" sz="2400" dirty="0" err="1" smtClean="0"/>
              <a:t>dibutuhkan</a:t>
            </a:r>
            <a:r>
              <a:rPr lang="en-US" sz="2400" dirty="0" smtClean="0"/>
              <a:t> </a:t>
            </a:r>
            <a:r>
              <a:rPr lang="en-US" sz="2400" dirty="0" err="1" smtClean="0"/>
              <a:t>guna</a:t>
            </a:r>
            <a:r>
              <a:rPr lang="en-US" sz="2400" dirty="0" smtClean="0"/>
              <a:t> </a:t>
            </a:r>
            <a:r>
              <a:rPr lang="en-US" sz="2400" dirty="0" err="1" smtClean="0"/>
              <a:t>kelangsungan</a:t>
            </a:r>
            <a:r>
              <a:rPr lang="en-US" sz="2400" dirty="0" smtClean="0"/>
              <a:t> </a:t>
            </a:r>
            <a:r>
              <a:rPr lang="en-US" sz="2400" dirty="0" err="1" smtClean="0"/>
              <a:t>hidup</a:t>
            </a:r>
            <a:r>
              <a:rPr lang="en-US" sz="2400" dirty="0" smtClean="0"/>
              <a:t> </a:t>
            </a:r>
            <a:r>
              <a:rPr lang="en-US" sz="2400" dirty="0" err="1" smtClean="0"/>
              <a:t>tiap-tiap</a:t>
            </a:r>
            <a:r>
              <a:rPr lang="en-US" sz="2400" dirty="0" smtClean="0"/>
              <a:t> </a:t>
            </a:r>
            <a:r>
              <a:rPr lang="en-US" sz="2400" dirty="0" err="1" smtClean="0"/>
              <a:t>individu</a:t>
            </a:r>
            <a:r>
              <a:rPr lang="en-US" sz="2400" dirty="0" smtClean="0"/>
              <a:t> </a:t>
            </a:r>
            <a:r>
              <a:rPr lang="en-US" sz="2400" dirty="0" err="1" smtClean="0"/>
              <a:t>dan</a:t>
            </a:r>
            <a:r>
              <a:rPr lang="en-US" sz="2400" dirty="0" smtClean="0"/>
              <a:t> </a:t>
            </a:r>
            <a:r>
              <a:rPr lang="en-US" sz="2400" dirty="0" err="1" smtClean="0"/>
              <a:t>organisasi</a:t>
            </a:r>
            <a:r>
              <a:rPr lang="en-US" sz="2400" dirty="0" smtClean="0"/>
              <a:t> . </a:t>
            </a:r>
          </a:p>
        </p:txBody>
      </p:sp>
      <p:sp>
        <p:nvSpPr>
          <p:cNvPr id="3" name="Title 2"/>
          <p:cNvSpPr>
            <a:spLocks noGrp="1"/>
          </p:cNvSpPr>
          <p:nvPr>
            <p:ph type="title" idx="4294967295"/>
          </p:nvPr>
        </p:nvSpPr>
        <p:spPr>
          <a:xfrm>
            <a:off x="0" y="381000"/>
            <a:ext cx="8229600" cy="1219200"/>
          </a:xfrm>
          <a:ln w="6350" cap="rnd"/>
        </p:spPr>
        <p:txBody>
          <a:bodyPr rtlCol="0" anchor="b">
            <a:normAutofit fontScale="90000"/>
          </a:bodyPr>
          <a:lstStyle/>
          <a:p>
            <a:pPr marL="484632">
              <a:defRPr/>
            </a:pPr>
            <a:r>
              <a:rPr lang="en-US" spc="-100" dirty="0" err="1">
                <a:ln w="3200">
                  <a:solidFill>
                    <a:schemeClr val="bg2">
                      <a:shade val="75000"/>
                      <a:alpha val="25000"/>
                    </a:schemeClr>
                  </a:solidFill>
                  <a:prstDash val="solid"/>
                  <a:round/>
                </a:ln>
                <a:solidFill>
                  <a:srgbClr val="FFFF00"/>
                </a:solidFill>
                <a:effectLst>
                  <a:innerShdw blurRad="50800" dist="25400" dir="13500000">
                    <a:prstClr val="black">
                      <a:alpha val="70000"/>
                    </a:prstClr>
                  </a:innerShdw>
                </a:effectLst>
                <a:latin typeface="Bauhaus 93" pitchFamily="82" charset="0"/>
              </a:rPr>
              <a:t>Apa</a:t>
            </a:r>
            <a:r>
              <a:rPr lang="en-US" spc="-100" dirty="0">
                <a:ln w="3200">
                  <a:solidFill>
                    <a:schemeClr val="bg2">
                      <a:shade val="75000"/>
                      <a:alpha val="25000"/>
                    </a:schemeClr>
                  </a:solidFill>
                  <a:prstDash val="solid"/>
                  <a:round/>
                </a:ln>
                <a:solidFill>
                  <a:srgbClr val="FFFF00"/>
                </a:solidFill>
                <a:effectLst>
                  <a:innerShdw blurRad="50800" dist="25400" dir="13500000">
                    <a:prstClr val="black">
                      <a:alpha val="70000"/>
                    </a:prstClr>
                  </a:innerShdw>
                </a:effectLst>
                <a:latin typeface="Bauhaus 93" pitchFamily="82" charset="0"/>
              </a:rPr>
              <a:t> </a:t>
            </a:r>
            <a:r>
              <a:rPr lang="en-US" spc="-100" dirty="0" err="1">
                <a:ln w="3200">
                  <a:solidFill>
                    <a:schemeClr val="bg2">
                      <a:shade val="75000"/>
                      <a:alpha val="25000"/>
                    </a:schemeClr>
                  </a:solidFill>
                  <a:prstDash val="solid"/>
                  <a:round/>
                </a:ln>
                <a:solidFill>
                  <a:srgbClr val="FFFF00"/>
                </a:solidFill>
                <a:effectLst>
                  <a:innerShdw blurRad="50800" dist="25400" dir="13500000">
                    <a:prstClr val="black">
                      <a:alpha val="70000"/>
                    </a:prstClr>
                  </a:innerShdw>
                </a:effectLst>
                <a:latin typeface="Bauhaus 93" pitchFamily="82" charset="0"/>
              </a:rPr>
              <a:t>kaitan</a:t>
            </a:r>
            <a:r>
              <a:rPr lang="en-US" spc="-100" dirty="0">
                <a:ln w="3200">
                  <a:solidFill>
                    <a:schemeClr val="bg2">
                      <a:shade val="75000"/>
                      <a:alpha val="25000"/>
                    </a:schemeClr>
                  </a:solidFill>
                  <a:prstDash val="solid"/>
                  <a:round/>
                </a:ln>
                <a:solidFill>
                  <a:srgbClr val="FFFF00"/>
                </a:solidFill>
                <a:effectLst>
                  <a:innerShdw blurRad="50800" dist="25400" dir="13500000">
                    <a:prstClr val="black">
                      <a:alpha val="70000"/>
                    </a:prstClr>
                  </a:innerShdw>
                </a:effectLst>
                <a:latin typeface="Bauhaus 93" pitchFamily="82" charset="0"/>
              </a:rPr>
              <a:t> </a:t>
            </a:r>
            <a:r>
              <a:rPr lang="en-US" spc="-100" dirty="0" err="1">
                <a:ln w="3200">
                  <a:solidFill>
                    <a:schemeClr val="bg2">
                      <a:shade val="75000"/>
                      <a:alpha val="25000"/>
                    </a:schemeClr>
                  </a:solidFill>
                  <a:prstDash val="solid"/>
                  <a:round/>
                </a:ln>
                <a:solidFill>
                  <a:srgbClr val="FFFF00"/>
                </a:solidFill>
                <a:effectLst>
                  <a:innerShdw blurRad="50800" dist="25400" dir="13500000">
                    <a:prstClr val="black">
                      <a:alpha val="70000"/>
                    </a:prstClr>
                  </a:innerShdw>
                </a:effectLst>
                <a:latin typeface="Bauhaus 93" pitchFamily="82" charset="0"/>
              </a:rPr>
              <a:t>antara</a:t>
            </a:r>
            <a:r>
              <a:rPr lang="en-US" spc="-100" dirty="0">
                <a:ln w="3200">
                  <a:solidFill>
                    <a:schemeClr val="bg2">
                      <a:shade val="75000"/>
                      <a:alpha val="25000"/>
                    </a:schemeClr>
                  </a:solidFill>
                  <a:prstDash val="solid"/>
                  <a:round/>
                </a:ln>
                <a:solidFill>
                  <a:srgbClr val="FFFF00"/>
                </a:solidFill>
                <a:effectLst>
                  <a:innerShdw blurRad="50800" dist="25400" dir="13500000">
                    <a:prstClr val="black">
                      <a:alpha val="70000"/>
                    </a:prstClr>
                  </a:innerShdw>
                </a:effectLst>
                <a:latin typeface="Bauhaus 93" pitchFamily="82" charset="0"/>
              </a:rPr>
              <a:t> </a:t>
            </a:r>
            <a:r>
              <a:rPr lang="en-US" dirty="0" err="1" smtClean="0">
                <a:ln w="3200">
                  <a:solidFill>
                    <a:schemeClr val="bg2">
                      <a:shade val="75000"/>
                      <a:alpha val="25000"/>
                    </a:schemeClr>
                  </a:solidFill>
                  <a:prstDash val="solid"/>
                  <a:round/>
                </a:ln>
                <a:solidFill>
                  <a:srgbClr val="FFFF00"/>
                </a:solidFill>
                <a:effectLst>
                  <a:innerShdw blurRad="50800" dist="25400" dir="13500000">
                    <a:prstClr val="black">
                      <a:alpha val="70000"/>
                    </a:prstClr>
                  </a:innerShdw>
                </a:effectLst>
                <a:latin typeface="Bauhaus 93" pitchFamily="82" charset="0"/>
              </a:rPr>
              <a:t>belajar</a:t>
            </a:r>
            <a:r>
              <a:rPr lang="en-US" dirty="0" smtClean="0">
                <a:ln w="3200">
                  <a:solidFill>
                    <a:schemeClr val="bg2">
                      <a:shade val="75000"/>
                      <a:alpha val="25000"/>
                    </a:schemeClr>
                  </a:solidFill>
                  <a:prstDash val="solid"/>
                  <a:round/>
                </a:ln>
                <a:solidFill>
                  <a:srgbClr val="FFFF00"/>
                </a:solidFill>
                <a:effectLst>
                  <a:innerShdw blurRad="50800" dist="25400" dir="13500000">
                    <a:prstClr val="black">
                      <a:alpha val="70000"/>
                    </a:prstClr>
                  </a:innerShdw>
                </a:effectLst>
                <a:latin typeface="Bauhaus 93" pitchFamily="82" charset="0"/>
              </a:rPr>
              <a:t> </a:t>
            </a:r>
            <a:r>
              <a:rPr lang="en-US" dirty="0" err="1" smtClean="0">
                <a:ln w="3200">
                  <a:solidFill>
                    <a:schemeClr val="bg2">
                      <a:shade val="75000"/>
                      <a:alpha val="25000"/>
                    </a:schemeClr>
                  </a:solidFill>
                  <a:prstDash val="solid"/>
                  <a:round/>
                </a:ln>
                <a:solidFill>
                  <a:srgbClr val="FFFF00"/>
                </a:solidFill>
                <a:effectLst>
                  <a:innerShdw blurRad="50800" dist="25400" dir="13500000">
                    <a:prstClr val="black">
                      <a:alpha val="70000"/>
                    </a:prstClr>
                  </a:innerShdw>
                </a:effectLst>
                <a:latin typeface="Bauhaus 93" pitchFamily="82" charset="0"/>
              </a:rPr>
              <a:t>dan</a:t>
            </a:r>
            <a:r>
              <a:rPr lang="id-ID" dirty="0" smtClean="0">
                <a:ln w="3200">
                  <a:solidFill>
                    <a:schemeClr val="bg2">
                      <a:shade val="75000"/>
                      <a:alpha val="25000"/>
                    </a:schemeClr>
                  </a:solidFill>
                  <a:prstDash val="solid"/>
                  <a:round/>
                </a:ln>
                <a:solidFill>
                  <a:srgbClr val="FFFF00"/>
                </a:solidFill>
                <a:effectLst>
                  <a:innerShdw blurRad="50800" dist="25400" dir="13500000">
                    <a:prstClr val="black">
                      <a:alpha val="70000"/>
                    </a:prstClr>
                  </a:innerShdw>
                </a:effectLst>
                <a:latin typeface="Bauhaus 93" pitchFamily="82" charset="0"/>
              </a:rPr>
              <a:t> </a:t>
            </a:r>
            <a:r>
              <a:rPr lang="en-US" spc="-100" dirty="0" err="1" smtClean="0">
                <a:ln w="3200">
                  <a:solidFill>
                    <a:schemeClr val="bg2">
                      <a:shade val="75000"/>
                      <a:alpha val="25000"/>
                    </a:schemeClr>
                  </a:solidFill>
                  <a:prstDash val="solid"/>
                  <a:round/>
                </a:ln>
                <a:solidFill>
                  <a:srgbClr val="FFFF00"/>
                </a:solidFill>
                <a:effectLst>
                  <a:innerShdw blurRad="50800" dist="25400" dir="13500000">
                    <a:prstClr val="black">
                      <a:alpha val="70000"/>
                    </a:prstClr>
                  </a:innerShdw>
                </a:effectLst>
                <a:latin typeface="Bauhaus 93" pitchFamily="82" charset="0"/>
              </a:rPr>
              <a:t>pelatihan</a:t>
            </a:r>
            <a:r>
              <a:rPr lang="id-ID" spc="-100" dirty="0" smtClean="0">
                <a:ln w="3200">
                  <a:solidFill>
                    <a:schemeClr val="bg2">
                      <a:shade val="75000"/>
                      <a:alpha val="25000"/>
                    </a:schemeClr>
                  </a:solidFill>
                  <a:prstDash val="solid"/>
                  <a:round/>
                </a:ln>
                <a:solidFill>
                  <a:srgbClr val="FFFF00"/>
                </a:solidFill>
                <a:effectLst>
                  <a:innerShdw blurRad="50800" dist="25400" dir="13500000">
                    <a:prstClr val="black">
                      <a:alpha val="70000"/>
                    </a:prstClr>
                  </a:innerShdw>
                </a:effectLst>
                <a:latin typeface="Bauhaus 93" pitchFamily="82" charset="0"/>
              </a:rPr>
              <a:t> </a:t>
            </a:r>
            <a:r>
              <a:rPr lang="en-US" spc="-100" dirty="0" smtClean="0">
                <a:ln w="3200">
                  <a:solidFill>
                    <a:schemeClr val="bg2">
                      <a:shade val="75000"/>
                      <a:alpha val="25000"/>
                    </a:schemeClr>
                  </a:solidFill>
                  <a:prstDash val="solid"/>
                  <a:round/>
                </a:ln>
                <a:solidFill>
                  <a:srgbClr val="FFFF00"/>
                </a:solidFill>
                <a:effectLst>
                  <a:innerShdw blurRad="50800" dist="25400" dir="13500000">
                    <a:prstClr val="black">
                      <a:alpha val="70000"/>
                    </a:prstClr>
                  </a:innerShdw>
                </a:effectLst>
                <a:latin typeface="Bauhaus 93" pitchFamily="82" charset="0"/>
              </a:rPr>
              <a:t>??</a:t>
            </a:r>
            <a:endParaRPr lang="en-US" spc="-100" dirty="0">
              <a:ln w="3200">
                <a:solidFill>
                  <a:schemeClr val="bg2">
                    <a:shade val="75000"/>
                    <a:alpha val="25000"/>
                  </a:schemeClr>
                </a:solidFill>
                <a:prstDash val="solid"/>
                <a:round/>
              </a:ln>
              <a:solidFill>
                <a:srgbClr val="FFFF00"/>
              </a:solidFill>
              <a:effectLst>
                <a:innerShdw blurRad="50800" dist="25400" dir="13500000">
                  <a:prstClr val="black">
                    <a:alpha val="70000"/>
                  </a:prstClr>
                </a:innerShdw>
              </a:effectLst>
              <a:latin typeface="Bauhaus 93" pitchFamily="82" charset="0"/>
            </a:endParaRPr>
          </a:p>
        </p:txBody>
      </p:sp>
      <p:pic>
        <p:nvPicPr>
          <p:cNvPr id="18436" name="Picture 4" descr="53"/>
          <p:cNvPicPr>
            <a:picLocks noChangeAspect="1" noChangeArrowheads="1" noCrop="1"/>
          </p:cNvPicPr>
          <p:nvPr/>
        </p:nvPicPr>
        <p:blipFill>
          <a:blip r:embed="rId2" cstate="print"/>
          <a:srcRect/>
          <a:stretch>
            <a:fillRect/>
          </a:stretch>
        </p:blipFill>
        <p:spPr bwMode="auto">
          <a:xfrm>
            <a:off x="6998146" y="152400"/>
            <a:ext cx="2038350" cy="2038350"/>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id-ID" smtClean="0"/>
              <a:t>Created by Yenny</a:t>
            </a:r>
            <a:endParaRPr lang="id-ID"/>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600" dirty="0" smtClean="0"/>
              <a:t>Prakondisi Proses Pembelajaran</a:t>
            </a:r>
            <a:endParaRPr lang="id-ID" sz="3600" dirty="0"/>
          </a:p>
        </p:txBody>
      </p:sp>
      <p:sp>
        <p:nvSpPr>
          <p:cNvPr id="4" name="Content Placeholder 3"/>
          <p:cNvSpPr>
            <a:spLocks noGrp="1"/>
          </p:cNvSpPr>
          <p:nvPr>
            <p:ph idx="1"/>
          </p:nvPr>
        </p:nvSpPr>
        <p:spPr>
          <a:xfrm>
            <a:off x="914400" y="1412776"/>
            <a:ext cx="7978080" cy="4942784"/>
          </a:xfrm>
        </p:spPr>
        <p:txBody>
          <a:bodyPr>
            <a:normAutofit fontScale="92500" lnSpcReduction="20000"/>
          </a:bodyPr>
          <a:lstStyle/>
          <a:p>
            <a:r>
              <a:rPr lang="id-ID" dirty="0" smtClean="0"/>
              <a:t>Diperlukan adanya kesiapan kondisi psikologis/ mental.</a:t>
            </a:r>
          </a:p>
          <a:p>
            <a:r>
              <a:rPr lang="id-ID" dirty="0" smtClean="0"/>
              <a:t>Diperlukan kemampuan dan kesiapan trainee utk dilatih</a:t>
            </a:r>
          </a:p>
          <a:p>
            <a:r>
              <a:rPr lang="id-ID" dirty="0" smtClean="0"/>
              <a:t>Situasi terbaik adl dimana sso dpt belajar krn adanya kemauan belajar (memiliki motivasi)</a:t>
            </a:r>
          </a:p>
          <a:p>
            <a:r>
              <a:rPr lang="id-ID" dirty="0" smtClean="0"/>
              <a:t>Keingintahuan, kebutuhan utk berprestasi, dan peningkatan harga diri sso akan meningkatkan motivasi internal.</a:t>
            </a:r>
          </a:p>
          <a:p>
            <a:r>
              <a:rPr lang="id-ID" dirty="0" smtClean="0"/>
              <a:t>Perlu mempertimbangkan harapan trainee, krn akan mempengaruhi reaksi secara keseluruhan suatu program pelatihan.</a:t>
            </a:r>
            <a:endParaRPr lang="id-ID" dirty="0"/>
          </a:p>
        </p:txBody>
      </p:sp>
      <p:sp>
        <p:nvSpPr>
          <p:cNvPr id="3" name="Footer Placeholder 2"/>
          <p:cNvSpPr>
            <a:spLocks noGrp="1"/>
          </p:cNvSpPr>
          <p:nvPr>
            <p:ph type="ftr" sz="quarter" idx="11"/>
          </p:nvPr>
        </p:nvSpPr>
        <p:spPr/>
        <p:txBody>
          <a:bodyPr/>
          <a:lstStyle/>
          <a:p>
            <a:r>
              <a:rPr lang="id-ID" smtClean="0"/>
              <a:t>Created by Yenny</a:t>
            </a:r>
            <a:endParaRPr lang="id-ID"/>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60648"/>
            <a:ext cx="7772400" cy="914400"/>
          </a:xfrm>
        </p:spPr>
        <p:txBody>
          <a:bodyPr/>
          <a:lstStyle/>
          <a:p>
            <a:r>
              <a:rPr lang="id-ID" dirty="0" smtClean="0"/>
              <a:t>Konsep Dasar Pembelajaran</a:t>
            </a:r>
            <a:endParaRPr lang="id-ID" dirty="0"/>
          </a:p>
        </p:txBody>
      </p:sp>
      <p:sp>
        <p:nvSpPr>
          <p:cNvPr id="3" name="Content Placeholder 2"/>
          <p:cNvSpPr>
            <a:spLocks noGrp="1"/>
          </p:cNvSpPr>
          <p:nvPr>
            <p:ph idx="1"/>
          </p:nvPr>
        </p:nvSpPr>
        <p:spPr>
          <a:xfrm>
            <a:off x="914400" y="1340768"/>
            <a:ext cx="7772400" cy="5014792"/>
          </a:xfrm>
        </p:spPr>
        <p:txBody>
          <a:bodyPr>
            <a:normAutofit fontScale="92500" lnSpcReduction="20000"/>
          </a:bodyPr>
          <a:lstStyle/>
          <a:p>
            <a:r>
              <a:rPr lang="id-ID" dirty="0" smtClean="0"/>
              <a:t>Pengarahan</a:t>
            </a:r>
          </a:p>
          <a:p>
            <a:r>
              <a:rPr lang="id-ID" dirty="0" smtClean="0"/>
              <a:t>Belajar yg berlebihan (</a:t>
            </a:r>
            <a:r>
              <a:rPr lang="id-ID" i="1" dirty="0" smtClean="0"/>
              <a:t>over training</a:t>
            </a:r>
            <a:r>
              <a:rPr lang="id-ID" dirty="0" smtClean="0"/>
              <a:t>)</a:t>
            </a:r>
          </a:p>
          <a:p>
            <a:r>
              <a:rPr lang="id-ID" dirty="0" smtClean="0"/>
              <a:t>Konsep pertama dan terakhir</a:t>
            </a:r>
          </a:p>
          <a:p>
            <a:r>
              <a:rPr lang="id-ID" dirty="0" smtClean="0"/>
              <a:t>Gaya belajar</a:t>
            </a:r>
          </a:p>
          <a:p>
            <a:r>
              <a:rPr lang="id-ID" dirty="0" smtClean="0"/>
              <a:t>Menciptakan kesan pertama yg positif</a:t>
            </a:r>
          </a:p>
          <a:p>
            <a:r>
              <a:rPr lang="id-ID" dirty="0" smtClean="0"/>
              <a:t>Menciptakan antusiasme dan lingk yg kondusif</a:t>
            </a:r>
          </a:p>
          <a:p>
            <a:r>
              <a:rPr lang="id-ID" dirty="0" smtClean="0"/>
              <a:t>Tdp hub ant kepuasan dan proses belajar</a:t>
            </a:r>
          </a:p>
          <a:p>
            <a:r>
              <a:rPr lang="id-ID" dirty="0" smtClean="0"/>
              <a:t>Pencapaian tujuan adl tg jwb bersama (</a:t>
            </a:r>
            <a:r>
              <a:rPr lang="id-ID" i="1" dirty="0" smtClean="0"/>
              <a:t>trainee &amp; trainer</a:t>
            </a:r>
            <a:r>
              <a:rPr lang="id-ID" dirty="0" smtClean="0"/>
              <a:t>)</a:t>
            </a:r>
          </a:p>
          <a:p>
            <a:r>
              <a:rPr lang="id-ID" dirty="0" smtClean="0"/>
              <a:t>Motivasi utk belajar adalah penting</a:t>
            </a:r>
          </a:p>
          <a:p>
            <a:r>
              <a:rPr lang="id-ID" dirty="0" smtClean="0"/>
              <a:t>Sistem nilai akan mempengaruhi proses belajar</a:t>
            </a:r>
            <a:endParaRPr lang="id-ID" dirty="0"/>
          </a:p>
        </p:txBody>
      </p:sp>
      <p:sp>
        <p:nvSpPr>
          <p:cNvPr id="4" name="Footer Placeholder 3"/>
          <p:cNvSpPr>
            <a:spLocks noGrp="1"/>
          </p:cNvSpPr>
          <p:nvPr>
            <p:ph type="ftr" sz="quarter" idx="11"/>
          </p:nvPr>
        </p:nvSpPr>
        <p:spPr/>
        <p:txBody>
          <a:bodyPr/>
          <a:lstStyle/>
          <a:p>
            <a:r>
              <a:rPr lang="id-ID" smtClean="0"/>
              <a:t>Created by Yenny</a:t>
            </a:r>
            <a:endParaRPr lang="id-ID"/>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88640"/>
            <a:ext cx="7772400" cy="936104"/>
          </a:xfrm>
        </p:spPr>
        <p:txBody>
          <a:bodyPr/>
          <a:lstStyle/>
          <a:p>
            <a:pPr algn="ctr"/>
            <a:r>
              <a:rPr lang="id-ID" sz="3200" dirty="0" smtClean="0"/>
              <a:t>Prinsip Belajar pd Org Dewasa (</a:t>
            </a:r>
            <a:r>
              <a:rPr lang="id-ID" sz="3200" i="1" dirty="0" smtClean="0"/>
              <a:t>Andragogi</a:t>
            </a:r>
            <a:r>
              <a:rPr lang="id-ID" sz="3200" dirty="0" smtClean="0"/>
              <a:t>)</a:t>
            </a:r>
            <a:endParaRPr lang="id-ID" sz="3200" dirty="0"/>
          </a:p>
        </p:txBody>
      </p:sp>
      <p:sp>
        <p:nvSpPr>
          <p:cNvPr id="3" name="Content Placeholder 2"/>
          <p:cNvSpPr>
            <a:spLocks noGrp="1"/>
          </p:cNvSpPr>
          <p:nvPr>
            <p:ph idx="1"/>
          </p:nvPr>
        </p:nvSpPr>
        <p:spPr>
          <a:xfrm>
            <a:off x="914400" y="1268760"/>
            <a:ext cx="7772400" cy="5589240"/>
          </a:xfrm>
        </p:spPr>
        <p:txBody>
          <a:bodyPr>
            <a:noAutofit/>
          </a:bodyPr>
          <a:lstStyle/>
          <a:p>
            <a:r>
              <a:rPr lang="id-ID" sz="2300" dirty="0" smtClean="0"/>
              <a:t>Kebutuhan utk mengetahui</a:t>
            </a:r>
          </a:p>
          <a:p>
            <a:r>
              <a:rPr lang="id-ID" sz="2300" dirty="0" smtClean="0"/>
              <a:t>Kebutuhan utk mengarahkan diri sendiri (</a:t>
            </a:r>
            <a:r>
              <a:rPr lang="id-ID" sz="2300" i="1" dirty="0" smtClean="0"/>
              <a:t>self directed</a:t>
            </a:r>
            <a:r>
              <a:rPr lang="id-ID" sz="2300" dirty="0" smtClean="0"/>
              <a:t>)</a:t>
            </a:r>
          </a:p>
          <a:p>
            <a:r>
              <a:rPr lang="id-ID" sz="2300" dirty="0" smtClean="0"/>
              <a:t>Belajar melalui perbuatan/partisipasi</a:t>
            </a:r>
          </a:p>
          <a:p>
            <a:r>
              <a:rPr lang="id-ID" sz="2300" dirty="0" smtClean="0"/>
              <a:t>Terfokus pd tugas dan masalah</a:t>
            </a:r>
          </a:p>
          <a:p>
            <a:r>
              <a:rPr lang="id-ID" sz="2300" dirty="0" smtClean="0"/>
              <a:t>Pentingnya kesiapan belajar</a:t>
            </a:r>
          </a:p>
          <a:p>
            <a:r>
              <a:rPr lang="id-ID" sz="2300" dirty="0" smtClean="0"/>
              <a:t>Memperhatikan perbedaan individual</a:t>
            </a:r>
          </a:p>
          <a:p>
            <a:r>
              <a:rPr lang="id-ID" sz="2300" dirty="0" smtClean="0"/>
              <a:t>Kurang menyukai adanya sistem penilaian</a:t>
            </a:r>
          </a:p>
          <a:p>
            <a:r>
              <a:rPr lang="id-ID" sz="2300" dirty="0" smtClean="0"/>
              <a:t>Memiliki kebutuhan utk dihargai</a:t>
            </a:r>
          </a:p>
          <a:p>
            <a:r>
              <a:rPr lang="id-ID" sz="2300" dirty="0" smtClean="0"/>
              <a:t>Menginginkan lingk yg kondusif</a:t>
            </a:r>
          </a:p>
          <a:p>
            <a:r>
              <a:rPr lang="id-ID" sz="2300" dirty="0" smtClean="0"/>
              <a:t>Termotivasi secara intrinsik dan ekstrinsik</a:t>
            </a:r>
          </a:p>
          <a:p>
            <a:r>
              <a:rPr lang="id-ID" sz="2300" dirty="0" smtClean="0"/>
              <a:t>Peran fasilitator sbg agen perubahan</a:t>
            </a:r>
          </a:p>
          <a:p>
            <a:r>
              <a:rPr lang="id-ID" sz="2300" dirty="0" smtClean="0"/>
              <a:t>Memerlukan stimulan yg variatif</a:t>
            </a:r>
          </a:p>
        </p:txBody>
      </p:sp>
      <p:sp>
        <p:nvSpPr>
          <p:cNvPr id="4" name="Footer Placeholder 3"/>
          <p:cNvSpPr>
            <a:spLocks noGrp="1"/>
          </p:cNvSpPr>
          <p:nvPr>
            <p:ph type="ftr" sz="quarter" idx="11"/>
          </p:nvPr>
        </p:nvSpPr>
        <p:spPr/>
        <p:txBody>
          <a:bodyPr/>
          <a:lstStyle/>
          <a:p>
            <a:r>
              <a:rPr lang="id-ID" smtClean="0"/>
              <a:t>Created by Yenny</a:t>
            </a:r>
            <a:endParaRPr lang="id-ID"/>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sz="3600" dirty="0" smtClean="0"/>
              <a:t>Perbedaan PEDAGOGI &amp; ANDRAGOGI</a:t>
            </a:r>
            <a:endParaRPr lang="id-ID" sz="3600" dirty="0"/>
          </a:p>
        </p:txBody>
      </p:sp>
      <p:graphicFrame>
        <p:nvGraphicFramePr>
          <p:cNvPr id="5" name="Content Placeholder 4"/>
          <p:cNvGraphicFramePr>
            <a:graphicFrameLocks noGrp="1"/>
          </p:cNvGraphicFramePr>
          <p:nvPr>
            <p:ph idx="1"/>
          </p:nvPr>
        </p:nvGraphicFramePr>
        <p:xfrm>
          <a:off x="755576" y="1679664"/>
          <a:ext cx="7978081" cy="4511040"/>
        </p:xfrm>
        <a:graphic>
          <a:graphicData uri="http://schemas.openxmlformats.org/drawingml/2006/table">
            <a:tbl>
              <a:tblPr firstRow="1" bandRow="1">
                <a:tableStyleId>{5C22544A-7EE6-4342-B048-85BDC9FD1C3A}</a:tableStyleId>
              </a:tblPr>
              <a:tblGrid>
                <a:gridCol w="2088232"/>
                <a:gridCol w="2848776"/>
                <a:gridCol w="3041073"/>
              </a:tblGrid>
              <a:tr h="370840">
                <a:tc>
                  <a:txBody>
                    <a:bodyPr/>
                    <a:lstStyle/>
                    <a:p>
                      <a:pPr algn="ctr"/>
                      <a:r>
                        <a:rPr lang="id-ID" sz="2000" dirty="0" smtClean="0"/>
                        <a:t>KARAKTERISTIK</a:t>
                      </a:r>
                      <a:endParaRPr lang="id-ID" sz="2000" dirty="0"/>
                    </a:p>
                  </a:txBody>
                  <a:tcPr/>
                </a:tc>
                <a:tc>
                  <a:txBody>
                    <a:bodyPr/>
                    <a:lstStyle/>
                    <a:p>
                      <a:pPr algn="ctr"/>
                      <a:r>
                        <a:rPr lang="id-ID" sz="2000" dirty="0" smtClean="0"/>
                        <a:t>PEDAGOGI</a:t>
                      </a:r>
                      <a:endParaRPr lang="id-ID" sz="2000" dirty="0"/>
                    </a:p>
                  </a:txBody>
                  <a:tcPr/>
                </a:tc>
                <a:tc>
                  <a:txBody>
                    <a:bodyPr/>
                    <a:lstStyle/>
                    <a:p>
                      <a:pPr algn="ctr"/>
                      <a:r>
                        <a:rPr lang="id-ID" sz="2000" dirty="0" smtClean="0"/>
                        <a:t>ANDRAGOGI</a:t>
                      </a:r>
                      <a:endParaRPr lang="id-ID" sz="2000" dirty="0"/>
                    </a:p>
                  </a:txBody>
                  <a:tcPr/>
                </a:tc>
              </a:tr>
              <a:tr h="370840">
                <a:tc>
                  <a:txBody>
                    <a:bodyPr/>
                    <a:lstStyle/>
                    <a:p>
                      <a:r>
                        <a:rPr lang="id-ID" dirty="0" smtClean="0"/>
                        <a:t>Peran </a:t>
                      </a:r>
                      <a:r>
                        <a:rPr lang="id-ID" i="1" dirty="0" smtClean="0"/>
                        <a:t>Trainee</a:t>
                      </a:r>
                      <a:endParaRPr lang="id-ID" dirty="0"/>
                    </a:p>
                  </a:txBody>
                  <a:tcPr/>
                </a:tc>
                <a:tc>
                  <a:txBody>
                    <a:bodyPr/>
                    <a:lstStyle/>
                    <a:p>
                      <a:pPr marL="180000" indent="-180000">
                        <a:buFont typeface="Arial" pitchFamily="34" charset="0"/>
                        <a:buChar char="•"/>
                      </a:pPr>
                      <a:r>
                        <a:rPr lang="id-ID" dirty="0" smtClean="0"/>
                        <a:t>Mengikuti instruksi</a:t>
                      </a:r>
                    </a:p>
                    <a:p>
                      <a:pPr marL="180000" indent="-180000">
                        <a:buFont typeface="Arial" pitchFamily="34" charset="0"/>
                        <a:buChar char="•"/>
                      </a:pPr>
                      <a:r>
                        <a:rPr lang="id-ID" dirty="0" smtClean="0"/>
                        <a:t>Penerima</a:t>
                      </a:r>
                      <a:r>
                        <a:rPr lang="id-ID" baseline="0" dirty="0" smtClean="0"/>
                        <a:t> pasif</a:t>
                      </a:r>
                    </a:p>
                    <a:p>
                      <a:pPr marL="180000" indent="-180000">
                        <a:buFont typeface="Arial" pitchFamily="34" charset="0"/>
                        <a:buChar char="•"/>
                      </a:pPr>
                      <a:r>
                        <a:rPr lang="id-ID" baseline="0" dirty="0" smtClean="0"/>
                        <a:t>Menerima informasi</a:t>
                      </a:r>
                    </a:p>
                    <a:p>
                      <a:pPr marL="180000" indent="-180000">
                        <a:buFont typeface="Arial" pitchFamily="34" charset="0"/>
                        <a:buChar char="•"/>
                      </a:pPr>
                      <a:r>
                        <a:rPr lang="id-ID" baseline="0" dirty="0" smtClean="0"/>
                        <a:t>Memiliki tg jwb yg kecil pd proses belajar</a:t>
                      </a:r>
                      <a:endParaRPr lang="id-ID" dirty="0"/>
                    </a:p>
                  </a:txBody>
                  <a:tcPr/>
                </a:tc>
                <a:tc>
                  <a:txBody>
                    <a:bodyPr/>
                    <a:lstStyle/>
                    <a:p>
                      <a:pPr marL="180000" indent="-180000">
                        <a:buFont typeface="Arial" pitchFamily="34" charset="0"/>
                        <a:buChar char="•"/>
                      </a:pPr>
                      <a:r>
                        <a:rPr lang="id-ID" dirty="0" smtClean="0"/>
                        <a:t>Memberikan ide berdasarkan pengalaman</a:t>
                      </a:r>
                    </a:p>
                    <a:p>
                      <a:pPr marL="180000" indent="-180000">
                        <a:buFont typeface="Arial" pitchFamily="34" charset="0"/>
                        <a:buChar char="•"/>
                      </a:pPr>
                      <a:r>
                        <a:rPr lang="id-ID" dirty="0" smtClean="0"/>
                        <a:t>Saling tgt (interdependensi)</a:t>
                      </a:r>
                    </a:p>
                    <a:p>
                      <a:pPr marL="180000" indent="-180000">
                        <a:buFont typeface="Arial" pitchFamily="34" charset="0"/>
                        <a:buChar char="•"/>
                      </a:pPr>
                      <a:r>
                        <a:rPr lang="id-ID" dirty="0" smtClean="0"/>
                        <a:t>Partisipasi aktif (</a:t>
                      </a:r>
                      <a:r>
                        <a:rPr lang="id-ID" i="1" dirty="0" smtClean="0"/>
                        <a:t>active learning</a:t>
                      </a:r>
                      <a:r>
                        <a:rPr lang="id-ID" i="0" dirty="0" smtClean="0"/>
                        <a:t>)</a:t>
                      </a:r>
                      <a:endParaRPr lang="id-ID" dirty="0" smtClean="0"/>
                    </a:p>
                    <a:p>
                      <a:pPr marL="180000" indent="-180000">
                        <a:buFont typeface="Arial" pitchFamily="34" charset="0"/>
                        <a:buChar char="•"/>
                      </a:pPr>
                      <a:r>
                        <a:rPr lang="id-ID" dirty="0" smtClean="0"/>
                        <a:t>Bertg jwb pd proses belajar</a:t>
                      </a:r>
                      <a:endParaRPr lang="id-ID" dirty="0"/>
                    </a:p>
                  </a:txBody>
                  <a:tcPr/>
                </a:tc>
              </a:tr>
              <a:tr h="370840">
                <a:tc>
                  <a:txBody>
                    <a:bodyPr/>
                    <a:lstStyle/>
                    <a:p>
                      <a:r>
                        <a:rPr lang="id-ID" dirty="0" smtClean="0"/>
                        <a:t>Motivasi </a:t>
                      </a:r>
                      <a:r>
                        <a:rPr lang="id-ID" i="1" dirty="0" smtClean="0"/>
                        <a:t>trainee </a:t>
                      </a:r>
                      <a:r>
                        <a:rPr lang="id-ID" i="0" dirty="0" smtClean="0"/>
                        <a:t>utk belajar</a:t>
                      </a:r>
                      <a:endParaRPr lang="id-ID" dirty="0"/>
                    </a:p>
                  </a:txBody>
                  <a:tcPr/>
                </a:tc>
                <a:tc>
                  <a:txBody>
                    <a:bodyPr/>
                    <a:lstStyle/>
                    <a:p>
                      <a:pPr marL="180000" indent="-180000">
                        <a:buFont typeface="Arial" pitchFamily="34" charset="0"/>
                        <a:buNone/>
                      </a:pPr>
                      <a:r>
                        <a:rPr lang="id-ID" b="1" dirty="0" smtClean="0"/>
                        <a:t>Eksternal</a:t>
                      </a:r>
                    </a:p>
                    <a:p>
                      <a:pPr marL="180000" indent="-180000">
                        <a:buFont typeface="Arial" pitchFamily="34" charset="0"/>
                        <a:buChar char="•"/>
                      </a:pPr>
                      <a:r>
                        <a:rPr lang="id-ID" dirty="0" smtClean="0"/>
                        <a:t>Tuntutan/desakan</a:t>
                      </a:r>
                      <a:r>
                        <a:rPr lang="id-ID" baseline="0" dirty="0" smtClean="0"/>
                        <a:t> dr masy (keluarga/tradisi)</a:t>
                      </a:r>
                    </a:p>
                    <a:p>
                      <a:pPr marL="180000" indent="-180000">
                        <a:buFont typeface="Arial" pitchFamily="34" charset="0"/>
                        <a:buChar char="•"/>
                      </a:pPr>
                      <a:r>
                        <a:rPr lang="id-ID" baseline="0" dirty="0" smtClean="0"/>
                        <a:t>Peserta tdk dpt melihat langsung manfaatnya</a:t>
                      </a:r>
                      <a:endParaRPr lang="id-ID" dirty="0"/>
                    </a:p>
                  </a:txBody>
                  <a:tcPr/>
                </a:tc>
                <a:tc>
                  <a:txBody>
                    <a:bodyPr/>
                    <a:lstStyle/>
                    <a:p>
                      <a:pPr marL="180000" indent="-180000">
                        <a:buFont typeface="Arial" pitchFamily="34" charset="0"/>
                        <a:buNone/>
                      </a:pPr>
                      <a:r>
                        <a:rPr lang="id-ID" b="1" dirty="0" smtClean="0"/>
                        <a:t>Internal</a:t>
                      </a:r>
                    </a:p>
                    <a:p>
                      <a:pPr marL="180000" indent="-180000">
                        <a:buFont typeface="Arial" pitchFamily="34" charset="0"/>
                        <a:buChar char="•"/>
                      </a:pPr>
                      <a:r>
                        <a:rPr lang="id-ID" dirty="0" smtClean="0"/>
                        <a:t>Datang dr dalam diri sendiri</a:t>
                      </a:r>
                    </a:p>
                    <a:p>
                      <a:pPr marL="180000" indent="-180000">
                        <a:buFont typeface="Arial" pitchFamily="34" charset="0"/>
                        <a:buChar char="•"/>
                      </a:pPr>
                      <a:r>
                        <a:rPr lang="id-ID" dirty="0" smtClean="0"/>
                        <a:t>Peserta dpt melihat langsung penerapannya</a:t>
                      </a:r>
                      <a:endParaRPr lang="id-ID" dirty="0"/>
                    </a:p>
                  </a:txBody>
                  <a:tcPr/>
                </a:tc>
              </a:tr>
              <a:tr h="370840">
                <a:tc>
                  <a:txBody>
                    <a:bodyPr/>
                    <a:lstStyle/>
                    <a:p>
                      <a:r>
                        <a:rPr lang="id-ID" dirty="0" smtClean="0"/>
                        <a:t>Pemilihan Materi</a:t>
                      </a:r>
                      <a:endParaRPr lang="id-ID" dirty="0"/>
                    </a:p>
                  </a:txBody>
                  <a:tcPr/>
                </a:tc>
                <a:tc>
                  <a:txBody>
                    <a:bodyPr/>
                    <a:lstStyle/>
                    <a:p>
                      <a:pPr marL="180000" indent="-180000">
                        <a:buFont typeface="Arial" pitchFamily="34" charset="0"/>
                        <a:buChar char="•"/>
                      </a:pPr>
                      <a:r>
                        <a:rPr lang="id-ID" dirty="0" smtClean="0"/>
                        <a:t>Dikendalikan oleh guru</a:t>
                      </a:r>
                    </a:p>
                    <a:p>
                      <a:pPr marL="180000" indent="-180000">
                        <a:buFont typeface="Arial" pitchFamily="34" charset="0"/>
                        <a:buChar char="•"/>
                      </a:pPr>
                      <a:r>
                        <a:rPr lang="id-ID" dirty="0" smtClean="0"/>
                        <a:t>Peserta tdk/krg memiliki pilihan</a:t>
                      </a:r>
                      <a:endParaRPr lang="id-ID" dirty="0"/>
                    </a:p>
                  </a:txBody>
                  <a:tcPr/>
                </a:tc>
                <a:tc>
                  <a:txBody>
                    <a:bodyPr/>
                    <a:lstStyle/>
                    <a:p>
                      <a:pPr marL="0" indent="0">
                        <a:buFont typeface="Arial" pitchFamily="34" charset="0"/>
                        <a:buNone/>
                      </a:pPr>
                      <a:r>
                        <a:rPr lang="id-ID" dirty="0" smtClean="0"/>
                        <a:t>Berorientasi pd masalah kerja atau kehidupan yg diekspresikan oleh peserta</a:t>
                      </a:r>
                      <a:endParaRPr lang="id-ID" dirty="0"/>
                    </a:p>
                  </a:txBody>
                  <a:tcPr/>
                </a:tc>
              </a:tr>
            </a:tbl>
          </a:graphicData>
        </a:graphic>
      </p:graphicFrame>
      <p:sp>
        <p:nvSpPr>
          <p:cNvPr id="4" name="Footer Placeholder 3"/>
          <p:cNvSpPr>
            <a:spLocks noGrp="1"/>
          </p:cNvSpPr>
          <p:nvPr>
            <p:ph type="ftr" sz="quarter" idx="11"/>
          </p:nvPr>
        </p:nvSpPr>
        <p:spPr/>
        <p:txBody>
          <a:bodyPr/>
          <a:lstStyle/>
          <a:p>
            <a:r>
              <a:rPr lang="id-ID" smtClean="0"/>
              <a:t>Created by Yenny</a:t>
            </a:r>
            <a:endParaRPr lang="id-ID"/>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755576" y="798160"/>
          <a:ext cx="7978081" cy="5151120"/>
        </p:xfrm>
        <a:graphic>
          <a:graphicData uri="http://schemas.openxmlformats.org/drawingml/2006/table">
            <a:tbl>
              <a:tblPr firstRow="1" bandRow="1">
                <a:tableStyleId>{5C22544A-7EE6-4342-B048-85BDC9FD1C3A}</a:tableStyleId>
              </a:tblPr>
              <a:tblGrid>
                <a:gridCol w="2088232"/>
                <a:gridCol w="2848776"/>
                <a:gridCol w="3041073"/>
              </a:tblGrid>
              <a:tr h="370840">
                <a:tc>
                  <a:txBody>
                    <a:bodyPr/>
                    <a:lstStyle/>
                    <a:p>
                      <a:pPr algn="ctr"/>
                      <a:r>
                        <a:rPr lang="id-ID" sz="2000" dirty="0" smtClean="0"/>
                        <a:t>KARAKTERISTIK</a:t>
                      </a:r>
                      <a:endParaRPr lang="id-ID" sz="2000" dirty="0"/>
                    </a:p>
                  </a:txBody>
                  <a:tcPr/>
                </a:tc>
                <a:tc>
                  <a:txBody>
                    <a:bodyPr/>
                    <a:lstStyle/>
                    <a:p>
                      <a:pPr algn="ctr"/>
                      <a:r>
                        <a:rPr lang="id-ID" sz="2000" dirty="0" smtClean="0"/>
                        <a:t>PEDAGOGI</a:t>
                      </a:r>
                      <a:endParaRPr lang="id-ID" sz="2000" dirty="0"/>
                    </a:p>
                  </a:txBody>
                  <a:tcPr/>
                </a:tc>
                <a:tc>
                  <a:txBody>
                    <a:bodyPr/>
                    <a:lstStyle/>
                    <a:p>
                      <a:pPr algn="ctr"/>
                      <a:r>
                        <a:rPr lang="id-ID" sz="2000" dirty="0" smtClean="0"/>
                        <a:t>ANDRAGOGI</a:t>
                      </a:r>
                      <a:endParaRPr lang="id-ID" sz="2000" dirty="0"/>
                    </a:p>
                  </a:txBody>
                  <a:tcPr/>
                </a:tc>
              </a:tr>
              <a:tr h="370840">
                <a:tc>
                  <a:txBody>
                    <a:bodyPr/>
                    <a:lstStyle/>
                    <a:p>
                      <a:r>
                        <a:rPr lang="id-ID" dirty="0" smtClean="0"/>
                        <a:t>Penekanan Metode</a:t>
                      </a:r>
                      <a:endParaRPr lang="id-ID" dirty="0"/>
                    </a:p>
                  </a:txBody>
                  <a:tcPr/>
                </a:tc>
                <a:tc>
                  <a:txBody>
                    <a:bodyPr/>
                    <a:lstStyle/>
                    <a:p>
                      <a:pPr marL="0" indent="0">
                        <a:buFont typeface="Arial" pitchFamily="34" charset="0"/>
                        <a:buNone/>
                      </a:pPr>
                      <a:r>
                        <a:rPr lang="id-ID" dirty="0" smtClean="0"/>
                        <a:t>Memberi fakta dan informasi</a:t>
                      </a:r>
                      <a:endParaRPr lang="id-ID" dirty="0"/>
                    </a:p>
                  </a:txBody>
                  <a:tcPr/>
                </a:tc>
                <a:tc>
                  <a:txBody>
                    <a:bodyPr/>
                    <a:lstStyle/>
                    <a:p>
                      <a:pPr marL="0" indent="0">
                        <a:buFont typeface="Arial" pitchFamily="34" charset="0"/>
                        <a:buNone/>
                      </a:pPr>
                      <a:r>
                        <a:rPr lang="id-ID" dirty="0" smtClean="0"/>
                        <a:t>Berbagi pengetahuan</a:t>
                      </a:r>
                      <a:r>
                        <a:rPr lang="id-ID" baseline="0" dirty="0" smtClean="0"/>
                        <a:t> dan pengalaman</a:t>
                      </a:r>
                      <a:endParaRPr lang="id-ID" dirty="0"/>
                    </a:p>
                  </a:txBody>
                  <a:tcPr/>
                </a:tc>
              </a:tr>
              <a:tr h="370840">
                <a:tc>
                  <a:txBody>
                    <a:bodyPr/>
                    <a:lstStyle/>
                    <a:p>
                      <a:r>
                        <a:rPr lang="id-ID" dirty="0" smtClean="0"/>
                        <a:t>Prinsip dan pengertian belajar</a:t>
                      </a:r>
                      <a:endParaRPr lang="id-ID" dirty="0"/>
                    </a:p>
                  </a:txBody>
                  <a:tcPr/>
                </a:tc>
                <a:tc>
                  <a:txBody>
                    <a:bodyPr/>
                    <a:lstStyle/>
                    <a:p>
                      <a:pPr marL="0" indent="0">
                        <a:buFont typeface="Arial" pitchFamily="34" charset="0"/>
                        <a:buNone/>
                      </a:pPr>
                      <a:r>
                        <a:rPr lang="id-ID" dirty="0" smtClean="0"/>
                        <a:t>Belajar adl</a:t>
                      </a:r>
                      <a:r>
                        <a:rPr lang="id-ID" baseline="0" dirty="0" smtClean="0"/>
                        <a:t> proses intelektual dlm memahami konsep2 dan penguasaan ketrampilan</a:t>
                      </a:r>
                      <a:endParaRPr lang="id-ID" dirty="0"/>
                    </a:p>
                  </a:txBody>
                  <a:tcPr/>
                </a:tc>
                <a:tc>
                  <a:txBody>
                    <a:bodyPr/>
                    <a:lstStyle/>
                    <a:p>
                      <a:pPr marL="0" indent="0">
                        <a:buFont typeface="Arial" pitchFamily="34" charset="0"/>
                        <a:buNone/>
                      </a:pPr>
                      <a:r>
                        <a:rPr lang="id-ID" dirty="0" smtClean="0"/>
                        <a:t>Seseorang sukar utk menghindarkan diri dr belajar</a:t>
                      </a:r>
                      <a:endParaRPr lang="id-ID" dirty="0"/>
                    </a:p>
                  </a:txBody>
                  <a:tcPr/>
                </a:tc>
              </a:tr>
              <a:tr h="370840">
                <a:tc>
                  <a:txBody>
                    <a:bodyPr/>
                    <a:lstStyle/>
                    <a:p>
                      <a:r>
                        <a:rPr lang="id-ID" dirty="0" smtClean="0"/>
                        <a:t>Cara memotivasi </a:t>
                      </a:r>
                      <a:r>
                        <a:rPr lang="id-ID" i="1" dirty="0" smtClean="0"/>
                        <a:t>trainee</a:t>
                      </a:r>
                      <a:endParaRPr lang="id-ID" dirty="0"/>
                    </a:p>
                  </a:txBody>
                  <a:tcPr/>
                </a:tc>
                <a:tc>
                  <a:txBody>
                    <a:bodyPr/>
                    <a:lstStyle/>
                    <a:p>
                      <a:pPr marL="0" indent="0">
                        <a:buFont typeface="Arial" pitchFamily="34" charset="0"/>
                        <a:buNone/>
                      </a:pPr>
                      <a:r>
                        <a:rPr lang="id-ID" dirty="0" smtClean="0"/>
                        <a:t>Memberikan sejumlah tes dan ujian adalah cara yg baik dlm memotivasi sso utk belajar</a:t>
                      </a:r>
                      <a:endParaRPr lang="id-ID" dirty="0"/>
                    </a:p>
                  </a:txBody>
                  <a:tcPr/>
                </a:tc>
                <a:tc>
                  <a:txBody>
                    <a:bodyPr/>
                    <a:lstStyle/>
                    <a:p>
                      <a:pPr marL="0" indent="0">
                        <a:buFont typeface="Arial" pitchFamily="34" charset="0"/>
                        <a:buNone/>
                      </a:pPr>
                      <a:r>
                        <a:rPr lang="id-ID" dirty="0" smtClean="0"/>
                        <a:t>Proses belajar yg efektif srg tjd pd wkt </a:t>
                      </a:r>
                      <a:r>
                        <a:rPr lang="id-ID" i="1" dirty="0" smtClean="0"/>
                        <a:t>trainee </a:t>
                      </a:r>
                      <a:r>
                        <a:rPr lang="id-ID" i="0" dirty="0" smtClean="0"/>
                        <a:t>aktif berpartisipasi dlm menentukan apa yg hrs dipelajari</a:t>
                      </a:r>
                      <a:endParaRPr lang="id-ID" dirty="0"/>
                    </a:p>
                  </a:txBody>
                  <a:tcPr/>
                </a:tc>
              </a:tr>
              <a:tr h="370840">
                <a:tc>
                  <a:txBody>
                    <a:bodyPr/>
                    <a:lstStyle/>
                    <a:p>
                      <a:r>
                        <a:rPr lang="id-ID" dirty="0" smtClean="0"/>
                        <a:t>Peningkatan proses pembelajaran</a:t>
                      </a:r>
                      <a:endParaRPr lang="id-ID" dirty="0"/>
                    </a:p>
                  </a:txBody>
                  <a:tcPr/>
                </a:tc>
                <a:tc>
                  <a:txBody>
                    <a:bodyPr/>
                    <a:lstStyle/>
                    <a:p>
                      <a:pPr marL="0" indent="0">
                        <a:buFont typeface="Arial" pitchFamily="34" charset="0"/>
                        <a:buNone/>
                      </a:pPr>
                      <a:r>
                        <a:rPr lang="id-ID" dirty="0" smtClean="0"/>
                        <a:t>Mrpk tg jwb guru utk mengevaluasi kemajuan &amp; proses belajar muridnya</a:t>
                      </a:r>
                      <a:endParaRPr lang="id-ID" dirty="0"/>
                    </a:p>
                  </a:txBody>
                  <a:tcPr/>
                </a:tc>
                <a:tc>
                  <a:txBody>
                    <a:bodyPr/>
                    <a:lstStyle/>
                    <a:p>
                      <a:pPr marL="0" indent="0">
                        <a:buFont typeface="Arial" pitchFamily="34" charset="0"/>
                        <a:buNone/>
                      </a:pPr>
                      <a:r>
                        <a:rPr lang="id-ID" dirty="0" smtClean="0"/>
                        <a:t>Cara &amp; sumber yg baik utk meningkatkan pengajaran dan pendidikan tdp pd diri </a:t>
                      </a:r>
                      <a:r>
                        <a:rPr lang="id-ID" i="1" dirty="0" smtClean="0"/>
                        <a:t>trainee</a:t>
                      </a:r>
                      <a:r>
                        <a:rPr lang="id-ID" i="0" dirty="0" smtClean="0"/>
                        <a:t>/peserta didik itu sendiri</a:t>
                      </a:r>
                      <a:endParaRPr lang="id-ID" dirty="0"/>
                    </a:p>
                  </a:txBody>
                  <a:tcPr/>
                </a:tc>
              </a:tr>
            </a:tbl>
          </a:graphicData>
        </a:graphic>
      </p:graphicFrame>
      <p:sp>
        <p:nvSpPr>
          <p:cNvPr id="4" name="Footer Placeholder 3"/>
          <p:cNvSpPr>
            <a:spLocks noGrp="1"/>
          </p:cNvSpPr>
          <p:nvPr>
            <p:ph type="ftr" sz="quarter" idx="11"/>
          </p:nvPr>
        </p:nvSpPr>
        <p:spPr/>
        <p:txBody>
          <a:bodyPr/>
          <a:lstStyle/>
          <a:p>
            <a:r>
              <a:rPr lang="id-ID" smtClean="0"/>
              <a:t>Created by Yenny</a:t>
            </a:r>
            <a:endParaRPr lang="id-ID"/>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755576" y="404664"/>
          <a:ext cx="7978081" cy="5882640"/>
        </p:xfrm>
        <a:graphic>
          <a:graphicData uri="http://schemas.openxmlformats.org/drawingml/2006/table">
            <a:tbl>
              <a:tblPr firstRow="1" bandRow="1">
                <a:tableStyleId>{5C22544A-7EE6-4342-B048-85BDC9FD1C3A}</a:tableStyleId>
              </a:tblPr>
              <a:tblGrid>
                <a:gridCol w="2088232"/>
                <a:gridCol w="2848776"/>
                <a:gridCol w="3041073"/>
              </a:tblGrid>
              <a:tr h="370840">
                <a:tc>
                  <a:txBody>
                    <a:bodyPr/>
                    <a:lstStyle/>
                    <a:p>
                      <a:pPr algn="ctr"/>
                      <a:r>
                        <a:rPr lang="id-ID" sz="2000" dirty="0" smtClean="0"/>
                        <a:t>KARAKTERISTIK</a:t>
                      </a:r>
                      <a:endParaRPr lang="id-ID" sz="2000" dirty="0"/>
                    </a:p>
                  </a:txBody>
                  <a:tcPr/>
                </a:tc>
                <a:tc>
                  <a:txBody>
                    <a:bodyPr/>
                    <a:lstStyle/>
                    <a:p>
                      <a:pPr algn="ctr"/>
                      <a:r>
                        <a:rPr lang="id-ID" sz="2000" dirty="0" smtClean="0"/>
                        <a:t>PEDAGOGI</a:t>
                      </a:r>
                      <a:endParaRPr lang="id-ID" sz="2000" dirty="0"/>
                    </a:p>
                  </a:txBody>
                  <a:tcPr/>
                </a:tc>
                <a:tc>
                  <a:txBody>
                    <a:bodyPr/>
                    <a:lstStyle/>
                    <a:p>
                      <a:pPr algn="ctr"/>
                      <a:r>
                        <a:rPr lang="id-ID" sz="2000" dirty="0" smtClean="0"/>
                        <a:t>ANDRAGOGI</a:t>
                      </a:r>
                      <a:endParaRPr lang="id-ID" sz="2000" dirty="0"/>
                    </a:p>
                  </a:txBody>
                  <a:tcPr/>
                </a:tc>
              </a:tr>
              <a:tr h="370840">
                <a:tc>
                  <a:txBody>
                    <a:bodyPr/>
                    <a:lstStyle/>
                    <a:p>
                      <a:r>
                        <a:rPr lang="id-ID" sz="1600" dirty="0" smtClean="0"/>
                        <a:t>Efektifitas pengajaran</a:t>
                      </a:r>
                      <a:endParaRPr lang="id-ID" sz="1600" dirty="0"/>
                    </a:p>
                  </a:txBody>
                  <a:tcPr/>
                </a:tc>
                <a:tc>
                  <a:txBody>
                    <a:bodyPr/>
                    <a:lstStyle/>
                    <a:p>
                      <a:pPr marL="0" indent="0">
                        <a:buFont typeface="Arial" pitchFamily="34" charset="0"/>
                        <a:buNone/>
                      </a:pPr>
                      <a:r>
                        <a:rPr lang="id-ID" sz="1600" dirty="0" smtClean="0"/>
                        <a:t>Murid memerlukan guru yg kuat utk dpt mengarahkan proses bljr spy dpt diperoleh hsl yg efektif</a:t>
                      </a:r>
                      <a:endParaRPr lang="id-ID" sz="1600" dirty="0"/>
                    </a:p>
                  </a:txBody>
                  <a:tcPr/>
                </a:tc>
                <a:tc>
                  <a:txBody>
                    <a:bodyPr/>
                    <a:lstStyle/>
                    <a:p>
                      <a:pPr marL="0" indent="0">
                        <a:buFont typeface="Arial" pitchFamily="34" charset="0"/>
                        <a:buNone/>
                      </a:pPr>
                      <a:r>
                        <a:rPr lang="id-ID" sz="1600" dirty="0" smtClean="0"/>
                        <a:t>Efektifitas suatu pengajaran seharusnya dpt diukur dr peningkatan puan </a:t>
                      </a:r>
                      <a:r>
                        <a:rPr lang="id-ID" sz="1600" i="1" dirty="0" smtClean="0"/>
                        <a:t>trainee </a:t>
                      </a:r>
                      <a:r>
                        <a:rPr lang="id-ID" sz="1600" i="0" dirty="0" smtClean="0"/>
                        <a:t>dlm melakukan asesmen ttg perasaan, sikap, dan perilaku</a:t>
                      </a:r>
                      <a:endParaRPr lang="id-ID" sz="1600" dirty="0"/>
                    </a:p>
                  </a:txBody>
                  <a:tcPr/>
                </a:tc>
              </a:tr>
              <a:tr h="370840">
                <a:tc>
                  <a:txBody>
                    <a:bodyPr/>
                    <a:lstStyle/>
                    <a:p>
                      <a:r>
                        <a:rPr lang="id-ID" sz="1600" dirty="0" smtClean="0"/>
                        <a:t>Tanggung jawab belajar</a:t>
                      </a:r>
                      <a:endParaRPr lang="id-ID" sz="1600" dirty="0"/>
                    </a:p>
                  </a:txBody>
                  <a:tcPr/>
                </a:tc>
                <a:tc>
                  <a:txBody>
                    <a:bodyPr/>
                    <a:lstStyle/>
                    <a:p>
                      <a:pPr marL="0" indent="0">
                        <a:buFont typeface="Arial" pitchFamily="34" charset="0"/>
                        <a:buNone/>
                      </a:pPr>
                      <a:r>
                        <a:rPr lang="id-ID" sz="1600" dirty="0" smtClean="0"/>
                        <a:t>Mrpk tg jwb guru utk memotivasi murid dan apa yg hrs mrk lakukan</a:t>
                      </a:r>
                      <a:endParaRPr lang="id-ID" sz="1600" dirty="0"/>
                    </a:p>
                  </a:txBody>
                  <a:tcPr/>
                </a:tc>
                <a:tc>
                  <a:txBody>
                    <a:bodyPr/>
                    <a:lstStyle/>
                    <a:p>
                      <a:pPr marL="0" indent="0">
                        <a:buFont typeface="Arial" pitchFamily="34" charset="0"/>
                        <a:buNone/>
                      </a:pPr>
                      <a:r>
                        <a:rPr lang="id-ID" sz="1600" i="1" dirty="0" smtClean="0"/>
                        <a:t>Trainee</a:t>
                      </a:r>
                      <a:r>
                        <a:rPr lang="id-ID" sz="1600" i="0" dirty="0" smtClean="0"/>
                        <a:t>/peserta</a:t>
                      </a:r>
                      <a:r>
                        <a:rPr lang="id-ID" sz="1600" i="0" baseline="0" dirty="0" smtClean="0"/>
                        <a:t> didik cukup memiliki kompetensi utk memilih dan melakukan  tugas2nya dlm belajar</a:t>
                      </a:r>
                      <a:endParaRPr lang="id-ID" sz="1600" i="1" dirty="0"/>
                    </a:p>
                  </a:txBody>
                  <a:tcPr/>
                </a:tc>
              </a:tr>
              <a:tr h="370840">
                <a:tc>
                  <a:txBody>
                    <a:bodyPr/>
                    <a:lstStyle/>
                    <a:p>
                      <a:r>
                        <a:rPr lang="id-ID" sz="1600" dirty="0" smtClean="0"/>
                        <a:t>Penggunaan standar evaluasi</a:t>
                      </a:r>
                      <a:endParaRPr lang="id-ID" sz="1600" dirty="0"/>
                    </a:p>
                  </a:txBody>
                  <a:tcPr/>
                </a:tc>
                <a:tc>
                  <a:txBody>
                    <a:bodyPr/>
                    <a:lstStyle/>
                    <a:p>
                      <a:pPr marL="0" indent="0">
                        <a:buFont typeface="Arial" pitchFamily="34" charset="0"/>
                        <a:buNone/>
                      </a:pPr>
                      <a:r>
                        <a:rPr lang="id-ID" sz="1600" dirty="0" smtClean="0"/>
                        <a:t>Program dik org dewasa hrs direncanakan dan dievaluasi menggunakan standar yg sama dg standar program2 dik lainnya</a:t>
                      </a:r>
                      <a:endParaRPr lang="id-ID" sz="1600" dirty="0"/>
                    </a:p>
                  </a:txBody>
                  <a:tcPr/>
                </a:tc>
                <a:tc>
                  <a:txBody>
                    <a:bodyPr/>
                    <a:lstStyle/>
                    <a:p>
                      <a:pPr marL="0" indent="0">
                        <a:buFont typeface="Arial" pitchFamily="34" charset="0"/>
                        <a:buNone/>
                      </a:pPr>
                      <a:r>
                        <a:rPr lang="id-ID" sz="1600" smtClean="0"/>
                        <a:t>Penggunaan perencanaan</a:t>
                      </a:r>
                      <a:r>
                        <a:rPr lang="id-ID" sz="1600" baseline="0" smtClean="0"/>
                        <a:t> dan evaluasi berdasarkan standar umum kadangkala dpt menghambat persepsi pendidik ttg keb murud2nya</a:t>
                      </a:r>
                      <a:endParaRPr lang="id-ID" sz="1600" dirty="0"/>
                    </a:p>
                  </a:txBody>
                  <a:tcPr/>
                </a:tc>
              </a:tr>
              <a:tr h="370840">
                <a:tc>
                  <a:txBody>
                    <a:bodyPr/>
                    <a:lstStyle/>
                    <a:p>
                      <a:r>
                        <a:rPr lang="id-ID" sz="1600" dirty="0" smtClean="0"/>
                        <a:t>Tuntutan puan</a:t>
                      </a:r>
                      <a:r>
                        <a:rPr lang="id-ID" sz="1600" baseline="0" dirty="0" smtClean="0"/>
                        <a:t> pendidik/fasilitator</a:t>
                      </a:r>
                      <a:endParaRPr lang="id-ID" sz="1600" dirty="0"/>
                    </a:p>
                  </a:txBody>
                  <a:tcPr/>
                </a:tc>
                <a:tc>
                  <a:txBody>
                    <a:bodyPr/>
                    <a:lstStyle/>
                    <a:p>
                      <a:pPr marL="0" indent="0">
                        <a:buFont typeface="Arial" pitchFamily="34" charset="0"/>
                        <a:buNone/>
                      </a:pPr>
                      <a:r>
                        <a:rPr lang="id-ID" sz="1600" dirty="0" smtClean="0"/>
                        <a:t>Persyaratan utama dr seorg guru adl dpt menangkap suatu mata pelajaran ttt dan puan utk menerangkan atau mendemostrasikan secara jelas dan menarik</a:t>
                      </a:r>
                      <a:endParaRPr lang="id-ID" sz="1600" dirty="0"/>
                    </a:p>
                  </a:txBody>
                  <a:tcPr/>
                </a:tc>
                <a:tc>
                  <a:txBody>
                    <a:bodyPr/>
                    <a:lstStyle/>
                    <a:p>
                      <a:pPr marL="0" indent="0">
                        <a:buFont typeface="Arial" pitchFamily="34" charset="0"/>
                        <a:buNone/>
                      </a:pPr>
                      <a:r>
                        <a:rPr lang="id-ID" sz="1600" dirty="0" smtClean="0"/>
                        <a:t>Proses pembelajaran yg efektif menuntut aktivitas klpk yg menggunakan pengalaman dan sumber daya peserta didik dan tdk hanya sekedar ceramah shg dituntut adanya puan fasilitasi yg baik</a:t>
                      </a:r>
                      <a:endParaRPr lang="id-ID" sz="1600" dirty="0"/>
                    </a:p>
                  </a:txBody>
                  <a:tcPr/>
                </a:tc>
              </a:tr>
            </a:tbl>
          </a:graphicData>
        </a:graphic>
      </p:graphicFrame>
      <p:sp>
        <p:nvSpPr>
          <p:cNvPr id="4" name="Footer Placeholder 3"/>
          <p:cNvSpPr>
            <a:spLocks noGrp="1"/>
          </p:cNvSpPr>
          <p:nvPr>
            <p:ph type="ftr" sz="quarter" idx="11"/>
          </p:nvPr>
        </p:nvSpPr>
        <p:spPr/>
        <p:txBody>
          <a:bodyPr/>
          <a:lstStyle/>
          <a:p>
            <a:r>
              <a:rPr lang="id-ID" smtClean="0"/>
              <a:t>Created by Yenny</a:t>
            </a:r>
            <a:endParaRPr lang="id-ID"/>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322</TotalTime>
  <Words>1592</Words>
  <Application>Microsoft Office PowerPoint</Application>
  <PresentationFormat>On-screen Show (4:3)</PresentationFormat>
  <Paragraphs>247</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Metro</vt:lpstr>
      <vt:lpstr>PRINSIP PSIKOLOGI DALAM PEMBELAJARAN</vt:lpstr>
      <vt:lpstr>Apa itu belajar ??</vt:lpstr>
      <vt:lpstr>Apa kaitan antara belajar dan pelatihan ??</vt:lpstr>
      <vt:lpstr>Prakondisi Proses Pembelajaran</vt:lpstr>
      <vt:lpstr>Konsep Dasar Pembelajaran</vt:lpstr>
      <vt:lpstr>Prinsip Belajar pd Org Dewasa (Andragogi)</vt:lpstr>
      <vt:lpstr>Perbedaan PEDAGOGI &amp; ANDRAGOGI</vt:lpstr>
      <vt:lpstr>Slide 8</vt:lpstr>
      <vt:lpstr>Slide 9</vt:lpstr>
      <vt:lpstr>Slide 10</vt:lpstr>
      <vt:lpstr>Implikasi Teori Proses Belajar Orang Dewasa Pada Pelatihan</vt:lpstr>
      <vt:lpstr>Prinsip2 Pembelajaran dlm Pelatihan</vt:lpstr>
      <vt:lpstr>Slide 13</vt:lpstr>
      <vt:lpstr>Hambatan Pembelajaran</vt:lpstr>
      <vt:lpstr>Proses Pembelajaran</vt:lpstr>
      <vt:lpstr>Tahapan Proses Belajar Orang Dewasa</vt:lpstr>
      <vt:lpstr>Manfaat Pengenalan Gaya Belajar</vt:lpstr>
      <vt:lpstr>Gaya Belajar</vt:lpstr>
      <vt:lpstr>GAYA BELAJAR AKTIVIS</vt:lpstr>
      <vt:lpstr>GAYA BELAJAR REFLEKTOR</vt:lpstr>
      <vt:lpstr>GAYA BELAJAR TEORITIS</vt:lpstr>
      <vt:lpstr>GAYA BELAJAR PRAGMATIS</vt:lpstr>
      <vt:lpstr>Siapapun yg berhenti belajar berarti sudah tua, entah pd usia dua puluh atau delapan puluh tahun.  Siapa pun yg tetap belajar akan senantiasa muda.  Hal terbesar dlm hidup adalah membuat pikiran awet muda. (Henry ford)</vt:lpstr>
    </vt:vector>
  </TitlesOfParts>
  <Manager>H45TUT1</Manager>
  <Company>PRIBADI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Prinsip Psikologi Dlm Pembelajaran</dc:title>
  <dc:creator>YENNY</dc:creator>
  <cp:lastModifiedBy>Toshiba</cp:lastModifiedBy>
  <cp:revision>38</cp:revision>
  <dcterms:created xsi:type="dcterms:W3CDTF">2015-08-10T06:40:24Z</dcterms:created>
  <dcterms:modified xsi:type="dcterms:W3CDTF">2015-10-27T15:44:20Z</dcterms:modified>
</cp:coreProperties>
</file>