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sldIdLst>
    <p:sldId id="256" r:id="rId2"/>
    <p:sldId id="257" r:id="rId3"/>
    <p:sldId id="258" r:id="rId4"/>
    <p:sldId id="296" r:id="rId5"/>
    <p:sldId id="260" r:id="rId6"/>
    <p:sldId id="261" r:id="rId7"/>
    <p:sldId id="272" r:id="rId8"/>
    <p:sldId id="289" r:id="rId9"/>
    <p:sldId id="273" r:id="rId10"/>
    <p:sldId id="274" r:id="rId11"/>
    <p:sldId id="292" r:id="rId12"/>
    <p:sldId id="262" r:id="rId13"/>
    <p:sldId id="276" r:id="rId14"/>
    <p:sldId id="280" r:id="rId15"/>
    <p:sldId id="290" r:id="rId16"/>
    <p:sldId id="291" r:id="rId17"/>
    <p:sldId id="281" r:id="rId18"/>
    <p:sldId id="279" r:id="rId19"/>
    <p:sldId id="282" r:id="rId20"/>
    <p:sldId id="263" r:id="rId21"/>
    <p:sldId id="285" r:id="rId22"/>
    <p:sldId id="278" r:id="rId23"/>
    <p:sldId id="283" r:id="rId24"/>
    <p:sldId id="286" r:id="rId25"/>
    <p:sldId id="287" r:id="rId26"/>
    <p:sldId id="284" r:id="rId27"/>
    <p:sldId id="275" r:id="rId28"/>
    <p:sldId id="277" r:id="rId29"/>
    <p:sldId id="266" r:id="rId30"/>
    <p:sldId id="267" r:id="rId31"/>
    <p:sldId id="268" r:id="rId32"/>
    <p:sldId id="269" r:id="rId33"/>
    <p:sldId id="294" r:id="rId34"/>
    <p:sldId id="295" r:id="rId35"/>
    <p:sldId id="271"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109"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C56B85-896E-43C1-8373-645C8C41E821}" type="datetimeFigureOut">
              <a:rPr lang="id-ID" smtClean="0"/>
              <a:pPr/>
              <a:t>12/08/2016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54BAEF-6229-41B4-9783-8D9D66AC3BB1}" type="slidenum">
              <a:rPr lang="id-ID" smtClean="0"/>
              <a:pPr/>
              <a:t>‹#›</a:t>
            </a:fld>
            <a:endParaRPr lang="id-ID"/>
          </a:p>
        </p:txBody>
      </p:sp>
    </p:spTree>
    <p:extLst>
      <p:ext uri="{BB962C8B-B14F-4D97-AF65-F5344CB8AC3E}">
        <p14:creationId xmlns:p14="http://schemas.microsoft.com/office/powerpoint/2010/main" val="2363105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BB45215-2F80-4A1F-907A-5974E9E56809}" type="datetime1">
              <a:rPr lang="id-ID" smtClean="0"/>
              <a:pPr/>
              <a:t>12/08/2016</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id-ID" smtClean="0"/>
              <a:t>Created by Yenny</a:t>
            </a:r>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348BA5A-2244-4B26-A5E7-5AD77B67B9D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5AF86E-74EB-475F-850C-BB119FD51B0E}" type="datetime1">
              <a:rPr lang="id-ID" smtClean="0"/>
              <a:pPr/>
              <a:t>12/08/2016</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2784B97-9842-4DC7-9691-83EB03FBF9A7}" type="datetime1">
              <a:rPr lang="id-ID" smtClean="0"/>
              <a:pPr/>
              <a:t>12/08/2016</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348BA5A-2244-4B26-A5E7-5AD77B67B9D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273A7D-2B7E-4B80-AB3B-B67C9E1FD224}" type="datetime1">
              <a:rPr lang="id-ID" smtClean="0"/>
              <a:pPr/>
              <a:t>12/08/2016</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A515248-1296-41BD-AE0E-78A3AA17D559}" type="datetime1">
              <a:rPr lang="id-ID" smtClean="0"/>
              <a:pPr/>
              <a:t>12/08/2016</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id-ID" smtClean="0"/>
              <a:t>Created by Yenny</a:t>
            </a:r>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348BA5A-2244-4B26-A5E7-5AD77B67B9D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11E424-F4FA-4660-BB09-BCE4C9871D96}" type="datetime1">
              <a:rPr lang="id-ID" smtClean="0"/>
              <a:pPr/>
              <a:t>12/08/2016</a:t>
            </a:fld>
            <a:endParaRPr lang="id-ID"/>
          </a:p>
        </p:txBody>
      </p:sp>
      <p:sp>
        <p:nvSpPr>
          <p:cNvPr id="6" name="Footer Placeholder 5"/>
          <p:cNvSpPr>
            <a:spLocks noGrp="1"/>
          </p:cNvSpPr>
          <p:nvPr>
            <p:ph type="ftr" sz="quarter" idx="11"/>
          </p:nvPr>
        </p:nvSpPr>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26CB03-B630-485E-8693-97B26BE6C704}" type="datetime1">
              <a:rPr lang="id-ID" smtClean="0"/>
              <a:pPr/>
              <a:t>12/08/2016</a:t>
            </a:fld>
            <a:endParaRPr lang="id-ID"/>
          </a:p>
        </p:txBody>
      </p:sp>
      <p:sp>
        <p:nvSpPr>
          <p:cNvPr id="8" name="Footer Placeholder 7"/>
          <p:cNvSpPr>
            <a:spLocks noGrp="1"/>
          </p:cNvSpPr>
          <p:nvPr>
            <p:ph type="ftr" sz="quarter" idx="11"/>
          </p:nvPr>
        </p:nvSpPr>
        <p:spPr/>
        <p:txBody>
          <a:bodyPr/>
          <a:lstStyle>
            <a:extLst/>
          </a:lstStyle>
          <a:p>
            <a:r>
              <a:rPr lang="id-ID" smtClean="0"/>
              <a:t>Created by Yenny</a:t>
            </a:r>
            <a:endParaRPr lang="id-ID"/>
          </a:p>
        </p:txBody>
      </p:sp>
      <p:sp>
        <p:nvSpPr>
          <p:cNvPr id="9" name="Slide Number Placeholder 8"/>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D099FF-CBD1-4866-BFFC-AF0BE6E1FD6B}" type="datetime1">
              <a:rPr lang="id-ID" smtClean="0"/>
              <a:pPr/>
              <a:t>12/08/2016</a:t>
            </a:fld>
            <a:endParaRPr lang="id-ID"/>
          </a:p>
        </p:txBody>
      </p:sp>
      <p:sp>
        <p:nvSpPr>
          <p:cNvPr id="4" name="Footer Placeholder 3"/>
          <p:cNvSpPr>
            <a:spLocks noGrp="1"/>
          </p:cNvSpPr>
          <p:nvPr>
            <p:ph type="ftr" sz="quarter" idx="11"/>
          </p:nvPr>
        </p:nvSpPr>
        <p:spPr/>
        <p:txBody>
          <a:bodyPr/>
          <a:lstStyle>
            <a:extLst/>
          </a:lstStyle>
          <a:p>
            <a:r>
              <a:rPr lang="id-ID" smtClean="0"/>
              <a:t>Created by Yenny</a:t>
            </a:r>
            <a:endParaRPr lang="id-ID"/>
          </a:p>
        </p:txBody>
      </p:sp>
      <p:sp>
        <p:nvSpPr>
          <p:cNvPr id="5" name="Slide Number Placeholder 4"/>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2904E7E-9098-4BE6-B059-ECFC5F2BEB09}" type="datetime1">
              <a:rPr lang="id-ID" smtClean="0"/>
              <a:pPr/>
              <a:t>12/08/2016</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id-ID" smtClean="0"/>
              <a:t>Created by Yenny</a:t>
            </a:r>
            <a:endParaRPr lang="id-ID"/>
          </a:p>
        </p:txBody>
      </p:sp>
      <p:sp>
        <p:nvSpPr>
          <p:cNvPr id="4" name="Slide Number Placeholder 3"/>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01ED4C-7313-4357-BCD7-DBA28FF19F57}" type="datetime1">
              <a:rPr lang="id-ID" smtClean="0"/>
              <a:pPr/>
              <a:t>12/08/2016</a:t>
            </a:fld>
            <a:endParaRPr lang="id-ID"/>
          </a:p>
        </p:txBody>
      </p:sp>
      <p:sp>
        <p:nvSpPr>
          <p:cNvPr id="6" name="Footer Placeholder 5"/>
          <p:cNvSpPr>
            <a:spLocks noGrp="1"/>
          </p:cNvSpPr>
          <p:nvPr>
            <p:ph type="ftr" sz="quarter" idx="11"/>
          </p:nvPr>
        </p:nvSpPr>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60F3B94-8724-4813-9CA4-84F05AE39D7C}" type="datetime1">
              <a:rPr lang="id-ID" smtClean="0"/>
              <a:pPr/>
              <a:t>12/08/2016</a:t>
            </a:fld>
            <a:endParaRPr lang="id-ID"/>
          </a:p>
        </p:txBody>
      </p:sp>
      <p:sp>
        <p:nvSpPr>
          <p:cNvPr id="6" name="Footer Placeholder 5"/>
          <p:cNvSpPr>
            <a:spLocks noGrp="1"/>
          </p:cNvSpPr>
          <p:nvPr>
            <p:ph type="ftr" sz="quarter" idx="11"/>
          </p:nvPr>
        </p:nvSpPr>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p:txBody>
          <a:bodyPr/>
          <a:lstStyle>
            <a:extLst/>
          </a:lstStyle>
          <a:p>
            <a:fld id="{4348BA5A-2244-4B26-A5E7-5AD77B67B9DC}"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22F0BD2-00B9-4A40-9556-08CE88D7E5DB}" type="datetime1">
              <a:rPr lang="id-ID" smtClean="0"/>
              <a:pPr/>
              <a:t>12/08/2016</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id-ID" smtClean="0"/>
              <a:t>Created by Yenny</a:t>
            </a:r>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348BA5A-2244-4B26-A5E7-5AD77B67B9D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5817288"/>
            <a:ext cx="5114778" cy="564040"/>
          </a:xfrm>
        </p:spPr>
        <p:txBody>
          <a:bodyPr/>
          <a:lstStyle/>
          <a:p>
            <a:r>
              <a:rPr lang="id-ID" dirty="0" smtClean="0"/>
              <a:t>Dra. Sri Hastuti Handayani, M.Si, Psi</a:t>
            </a:r>
            <a:endParaRPr lang="id-ID" dirty="0"/>
          </a:p>
        </p:txBody>
      </p:sp>
      <p:sp>
        <p:nvSpPr>
          <p:cNvPr id="5" name="Rectangle 4"/>
          <p:cNvSpPr/>
          <p:nvPr/>
        </p:nvSpPr>
        <p:spPr>
          <a:xfrm>
            <a:off x="2870089" y="476672"/>
            <a:ext cx="6094399" cy="2952328"/>
          </a:xfrm>
          <a:prstGeom prst="rect">
            <a:avLst/>
          </a:prstGeom>
          <a:noFill/>
        </p:spPr>
        <p:txBody>
          <a:bodyPr wrap="none" lIns="91440" tIns="45720" rIns="91440" bIns="45720">
            <a:prstTxWarp prst="textCurveDown">
              <a:avLst/>
            </a:prstTxWarp>
            <a:spAutoFit/>
          </a:bodyPr>
          <a:lstStyle/>
          <a:p>
            <a:pPr algn="ctr"/>
            <a:r>
              <a:rPr lang="id-ID"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Analisis</a:t>
            </a:r>
            <a:r>
              <a:rPr lang="id-ID"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Kebutuhan </a:t>
            </a:r>
          </a:p>
          <a:p>
            <a:pPr algn="ctr"/>
            <a:r>
              <a:rPr lang="id-ID"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Pelatihan</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6" name="Subtitle 2"/>
          <p:cNvSpPr txBox="1">
            <a:spLocks/>
          </p:cNvSpPr>
          <p:nvPr/>
        </p:nvSpPr>
        <p:spPr>
          <a:xfrm>
            <a:off x="3347864" y="3933056"/>
            <a:ext cx="5114778" cy="564040"/>
          </a:xfrm>
          <a:prstGeom prst="rect">
            <a:avLst/>
          </a:prstGeom>
        </p:spPr>
        <p:txBody>
          <a:bodyPr vert="horz" lIns="45720" tIns="0" rIns="45720" bIns="0">
            <a:noAutofit/>
          </a:bodyPr>
          <a:lstStyle/>
          <a:p>
            <a:pPr marL="0" marR="0" lvl="0" indent="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id-ID" sz="3200" b="0" i="0" u="none" strike="noStrike" kern="1200" cap="none" spc="0" normalizeH="0" baseline="0" noProof="0" dirty="0" smtClean="0">
                <a:ln>
                  <a:noFill/>
                </a:ln>
                <a:solidFill>
                  <a:srgbClr val="FFFFFF"/>
                </a:solidFill>
                <a:effectLst/>
                <a:uLnTx/>
                <a:uFillTx/>
                <a:latin typeface="+mn-lt"/>
                <a:ea typeface="+mn-ea"/>
                <a:cs typeface="+mn-cs"/>
              </a:rPr>
              <a:t>TRAINING NEED ANALYSIS</a:t>
            </a:r>
            <a:r>
              <a:rPr kumimoji="0" lang="id-ID" sz="3200" b="0" i="0" u="none" strike="noStrike" kern="1200" cap="none" spc="0" normalizeH="0" noProof="0" dirty="0" smtClean="0">
                <a:ln>
                  <a:noFill/>
                </a:ln>
                <a:solidFill>
                  <a:srgbClr val="FFFFFF"/>
                </a:solidFill>
                <a:effectLst/>
                <a:uLnTx/>
                <a:uFillTx/>
                <a:latin typeface="+mn-lt"/>
                <a:ea typeface="+mn-ea"/>
                <a:cs typeface="+mn-cs"/>
              </a:rPr>
              <a:t> (TNA)</a:t>
            </a:r>
            <a:endParaRPr kumimoji="0" lang="id-ID" sz="32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20040"/>
            <a:ext cx="7776864" cy="588680"/>
          </a:xfrm>
        </p:spPr>
        <p:txBody>
          <a:bodyPr/>
          <a:lstStyle/>
          <a:p>
            <a:r>
              <a:rPr lang="id-ID" dirty="0" smtClean="0"/>
              <a:t>TUJUAN TNA</a:t>
            </a:r>
            <a:endParaRPr lang="id-ID" dirty="0"/>
          </a:p>
        </p:txBody>
      </p:sp>
      <p:sp>
        <p:nvSpPr>
          <p:cNvPr id="3" name="Content Placeholder 2"/>
          <p:cNvSpPr>
            <a:spLocks noGrp="1"/>
          </p:cNvSpPr>
          <p:nvPr>
            <p:ph idx="1"/>
          </p:nvPr>
        </p:nvSpPr>
        <p:spPr>
          <a:xfrm>
            <a:off x="251520" y="1124744"/>
            <a:ext cx="7920880" cy="5330992"/>
          </a:xfrm>
        </p:spPr>
        <p:txBody>
          <a:bodyPr/>
          <a:lstStyle/>
          <a:p>
            <a:pPr>
              <a:spcAft>
                <a:spcPts val="600"/>
              </a:spcAft>
            </a:pPr>
            <a:r>
              <a:rPr lang="id-ID" dirty="0" smtClean="0"/>
              <a:t>Menurut Wener dan DeSimone, 2006), dapat mengidentifikasi:</a:t>
            </a:r>
          </a:p>
          <a:p>
            <a:pPr marL="720000" lvl="1" indent="-360000">
              <a:spcAft>
                <a:spcPts val="600"/>
              </a:spcAft>
              <a:buSzPct val="100000"/>
              <a:buFont typeface="+mj-lt"/>
              <a:buAutoNum type="alphaLcPeriod"/>
            </a:pPr>
            <a:r>
              <a:rPr lang="id-ID" sz="2400" dirty="0" smtClean="0"/>
              <a:t>Sasaran orgas dg efektivitasnya dlm mencapai sasaran itu.</a:t>
            </a:r>
          </a:p>
          <a:p>
            <a:pPr marL="720000" lvl="1" indent="-360000">
              <a:spcAft>
                <a:spcPts val="600"/>
              </a:spcAft>
              <a:buSzPct val="100000"/>
              <a:buFont typeface="+mj-lt"/>
              <a:buAutoNum type="alphaLcPeriod"/>
            </a:pPr>
            <a:r>
              <a:rPr lang="id-ID" sz="2400" dirty="0" smtClean="0"/>
              <a:t>Perbedaan dan kesenjangan ant ketrampilan karyawan dg ketrampilan yg dibutuhkan utk kinerja pekerjaan yg efektif pd saat itu.</a:t>
            </a:r>
          </a:p>
          <a:p>
            <a:pPr marL="720000" lvl="1" indent="-360000">
              <a:spcAft>
                <a:spcPts val="600"/>
              </a:spcAft>
              <a:buSzPct val="100000"/>
              <a:buFont typeface="+mj-lt"/>
              <a:buAutoNum type="alphaLcPeriod"/>
            </a:pPr>
            <a:r>
              <a:rPr lang="id-ID" sz="2400" dirty="0" smtClean="0"/>
              <a:t>Perbedaan atau kesenjangan ant ketrampilan karyawan pd saat ini dg ketrampilan yg dibutuhkan utk melakukan pekerjaan dg sukses di masa yad.</a:t>
            </a:r>
          </a:p>
          <a:p>
            <a:pPr marL="720000" lvl="1" indent="-360000">
              <a:buSzPct val="100000"/>
              <a:buFont typeface="+mj-lt"/>
              <a:buAutoNum type="alphaLcPeriod"/>
            </a:pPr>
            <a:r>
              <a:rPr lang="id-ID" sz="2400" dirty="0" smtClean="0"/>
              <a:t>Kondisi2 dimana kegiatan pelatihan akan berlangsung.</a:t>
            </a:r>
            <a:endParaRPr lang="id-ID" sz="2400"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10</a:t>
            </a:fld>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251520" y="1609416"/>
            <a:ext cx="7848872" cy="4846320"/>
          </a:xfrm>
        </p:spPr>
        <p:txBody>
          <a:bodyPr>
            <a:normAutofit/>
          </a:bodyPr>
          <a:lstStyle/>
          <a:p>
            <a:pPr marL="360000" lvl="1" eaLnBrk="1" hangingPunct="1">
              <a:spcAft>
                <a:spcPts val="600"/>
              </a:spcAft>
            </a:pPr>
            <a:r>
              <a:rPr lang="en-US" sz="2800" dirty="0" err="1" smtClean="0"/>
              <a:t>Mengumpulkan</a:t>
            </a:r>
            <a:r>
              <a:rPr lang="en-US" sz="2800" dirty="0" smtClean="0"/>
              <a:t> </a:t>
            </a:r>
            <a:r>
              <a:rPr lang="en-US" sz="2800" dirty="0" err="1" smtClean="0"/>
              <a:t>informasi</a:t>
            </a:r>
            <a:r>
              <a:rPr lang="en-US" sz="2800" dirty="0" smtClean="0"/>
              <a:t> </a:t>
            </a:r>
            <a:r>
              <a:rPr lang="en-US" sz="2800" dirty="0" err="1" smtClean="0"/>
              <a:t>tentang</a:t>
            </a:r>
            <a:r>
              <a:rPr lang="en-US" sz="2800" dirty="0" smtClean="0"/>
              <a:t> </a:t>
            </a:r>
            <a:r>
              <a:rPr lang="en-US" sz="2800" i="1" dirty="0" smtClean="0"/>
              <a:t>skill,</a:t>
            </a:r>
            <a:r>
              <a:rPr lang="id-ID" sz="2800" i="1" dirty="0" smtClean="0"/>
              <a:t> </a:t>
            </a:r>
            <a:r>
              <a:rPr lang="en-US" sz="2800" i="1" dirty="0" smtClean="0"/>
              <a:t>knowledge </a:t>
            </a:r>
            <a:r>
              <a:rPr lang="en-US" sz="2800" i="1" dirty="0" err="1" smtClean="0"/>
              <a:t>dan</a:t>
            </a:r>
            <a:r>
              <a:rPr lang="en-US" sz="2800" i="1" dirty="0" smtClean="0"/>
              <a:t> feeling</a:t>
            </a:r>
            <a:r>
              <a:rPr lang="en-US" sz="2800" dirty="0" smtClean="0"/>
              <a:t> </a:t>
            </a:r>
            <a:r>
              <a:rPr lang="en-US" sz="2800" dirty="0" err="1" smtClean="0"/>
              <a:t>pekerja</a:t>
            </a:r>
            <a:r>
              <a:rPr lang="id-ID" sz="2800" dirty="0" smtClean="0"/>
              <a:t>.</a:t>
            </a:r>
            <a:endParaRPr lang="en-US" sz="2800" dirty="0" smtClean="0"/>
          </a:p>
          <a:p>
            <a:pPr marL="360000" lvl="1" eaLnBrk="1" hangingPunct="1">
              <a:spcAft>
                <a:spcPts val="600"/>
              </a:spcAft>
            </a:pPr>
            <a:r>
              <a:rPr lang="en-US" sz="2800" dirty="0" err="1" smtClean="0"/>
              <a:t>Mengumpulkan</a:t>
            </a:r>
            <a:r>
              <a:rPr lang="en-US" sz="2800" dirty="0" smtClean="0"/>
              <a:t> </a:t>
            </a:r>
            <a:r>
              <a:rPr lang="en-US" sz="2800" dirty="0" err="1" smtClean="0"/>
              <a:t>informasi</a:t>
            </a:r>
            <a:r>
              <a:rPr lang="en-US" sz="2800" dirty="0" smtClean="0"/>
              <a:t> </a:t>
            </a:r>
            <a:r>
              <a:rPr lang="en-US" sz="2800" dirty="0" err="1" smtClean="0"/>
              <a:t>tentang</a:t>
            </a:r>
            <a:r>
              <a:rPr lang="en-US" sz="2800" dirty="0" smtClean="0"/>
              <a:t> </a:t>
            </a:r>
            <a:r>
              <a:rPr lang="en-US" sz="2800" i="1" dirty="0" smtClean="0"/>
              <a:t>job conten</a:t>
            </a:r>
            <a:r>
              <a:rPr lang="en-US" sz="2800" dirty="0" smtClean="0"/>
              <a:t>t </a:t>
            </a:r>
            <a:r>
              <a:rPr lang="en-US" sz="2800" dirty="0" err="1" smtClean="0"/>
              <a:t>dan</a:t>
            </a:r>
            <a:r>
              <a:rPr lang="en-US" sz="2800" i="1" dirty="0" smtClean="0"/>
              <a:t> job context</a:t>
            </a:r>
            <a:r>
              <a:rPr lang="id-ID" sz="2800" dirty="0" smtClean="0"/>
              <a:t>.</a:t>
            </a:r>
            <a:endParaRPr lang="en-US" sz="2800" dirty="0" smtClean="0"/>
          </a:p>
          <a:p>
            <a:pPr marL="360000" lvl="1" eaLnBrk="1" hangingPunct="1">
              <a:spcAft>
                <a:spcPts val="600"/>
              </a:spcAft>
            </a:pPr>
            <a:r>
              <a:rPr lang="en-US" sz="2800" dirty="0" smtClean="0"/>
              <a:t>Me</a:t>
            </a:r>
            <a:r>
              <a:rPr lang="id-ID" sz="2800" dirty="0" smtClean="0"/>
              <a:t>n</a:t>
            </a:r>
            <a:r>
              <a:rPr lang="en-US" sz="2800" dirty="0" err="1" smtClean="0"/>
              <a:t>definisikan</a:t>
            </a:r>
            <a:r>
              <a:rPr lang="en-US" sz="2800" dirty="0" smtClean="0"/>
              <a:t> </a:t>
            </a:r>
            <a:r>
              <a:rPr lang="en-US" sz="2800" dirty="0" err="1" smtClean="0"/>
              <a:t>kinerja</a:t>
            </a:r>
            <a:r>
              <a:rPr lang="en-US" sz="2800" dirty="0" smtClean="0"/>
              <a:t> </a:t>
            </a:r>
            <a:r>
              <a:rPr lang="en-US" sz="2800" dirty="0" err="1" smtClean="0"/>
              <a:t>standar</a:t>
            </a:r>
            <a:r>
              <a:rPr lang="en-US" sz="2800" dirty="0" smtClean="0"/>
              <a:t> </a:t>
            </a:r>
            <a:r>
              <a:rPr lang="en-US" sz="2800" dirty="0" err="1" smtClean="0"/>
              <a:t>dan</a:t>
            </a:r>
            <a:r>
              <a:rPr lang="en-US" sz="2800" dirty="0" smtClean="0"/>
              <a:t> </a:t>
            </a:r>
            <a:r>
              <a:rPr lang="en-US" sz="2800" dirty="0" err="1" smtClean="0"/>
              <a:t>kinerja</a:t>
            </a:r>
            <a:r>
              <a:rPr lang="en-US" sz="2800" dirty="0" smtClean="0"/>
              <a:t> </a:t>
            </a:r>
            <a:r>
              <a:rPr lang="en-US" sz="2800" dirty="0" err="1" smtClean="0"/>
              <a:t>aktual</a:t>
            </a:r>
            <a:r>
              <a:rPr lang="en-US" sz="2800" dirty="0" smtClean="0"/>
              <a:t> </a:t>
            </a:r>
            <a:r>
              <a:rPr lang="en-US" sz="2800" dirty="0" err="1" smtClean="0"/>
              <a:t>dalam</a:t>
            </a:r>
            <a:r>
              <a:rPr lang="en-US" sz="2800" dirty="0" smtClean="0"/>
              <a:t> </a:t>
            </a:r>
            <a:r>
              <a:rPr lang="en-US" sz="2800" dirty="0" err="1" smtClean="0"/>
              <a:t>rincian</a:t>
            </a:r>
            <a:r>
              <a:rPr lang="en-US" sz="2800" dirty="0" smtClean="0"/>
              <a:t> yang </a:t>
            </a:r>
            <a:r>
              <a:rPr lang="en-US" sz="2800" dirty="0" err="1" smtClean="0"/>
              <a:t>operasional</a:t>
            </a:r>
            <a:r>
              <a:rPr lang="id-ID" sz="2800" dirty="0" smtClean="0"/>
              <a:t>.</a:t>
            </a:r>
            <a:endParaRPr lang="en-US" sz="2800" dirty="0" smtClean="0"/>
          </a:p>
          <a:p>
            <a:pPr marL="360000" lvl="1" eaLnBrk="1" hangingPunct="1">
              <a:spcAft>
                <a:spcPts val="600"/>
              </a:spcAft>
            </a:pPr>
            <a:r>
              <a:rPr lang="en-US" sz="2800" dirty="0" err="1" smtClean="0"/>
              <a:t>Melibatkan</a:t>
            </a:r>
            <a:r>
              <a:rPr lang="en-US" sz="2800" dirty="0" smtClean="0"/>
              <a:t> stakeholders </a:t>
            </a:r>
            <a:r>
              <a:rPr lang="en-US" sz="2800" dirty="0" err="1" smtClean="0"/>
              <a:t>dan</a:t>
            </a:r>
            <a:r>
              <a:rPr lang="en-US" sz="2800" dirty="0" smtClean="0"/>
              <a:t> </a:t>
            </a:r>
            <a:r>
              <a:rPr lang="en-US" sz="2800" dirty="0" err="1" smtClean="0"/>
              <a:t>membentuk</a:t>
            </a:r>
            <a:r>
              <a:rPr lang="en-US" sz="2800" dirty="0" smtClean="0"/>
              <a:t> </a:t>
            </a:r>
            <a:r>
              <a:rPr lang="en-US" sz="2800" dirty="0" err="1" smtClean="0"/>
              <a:t>dukungan</a:t>
            </a:r>
            <a:r>
              <a:rPr lang="id-ID" sz="2800" dirty="0" smtClean="0"/>
              <a:t>.</a:t>
            </a:r>
            <a:endParaRPr lang="en-US" sz="2800" dirty="0" smtClean="0"/>
          </a:p>
          <a:p>
            <a:pPr marL="360000" lvl="1" eaLnBrk="1" hangingPunct="1">
              <a:spcAft>
                <a:spcPts val="600"/>
              </a:spcAft>
            </a:pPr>
            <a:r>
              <a:rPr lang="en-US" sz="2800" dirty="0" err="1" smtClean="0"/>
              <a:t>Memberi</a:t>
            </a:r>
            <a:r>
              <a:rPr lang="en-US" sz="2800" dirty="0" smtClean="0"/>
              <a:t> data </a:t>
            </a:r>
            <a:r>
              <a:rPr lang="en-US" sz="2800" dirty="0" err="1" smtClean="0"/>
              <a:t>untuk</a:t>
            </a:r>
            <a:r>
              <a:rPr lang="en-US" sz="2800" dirty="0" smtClean="0"/>
              <a:t> </a:t>
            </a:r>
            <a:r>
              <a:rPr lang="en-US" sz="2800" dirty="0" err="1" smtClean="0"/>
              <a:t>keperluan</a:t>
            </a:r>
            <a:r>
              <a:rPr lang="en-US" sz="2800" dirty="0" smtClean="0"/>
              <a:t> </a:t>
            </a:r>
            <a:r>
              <a:rPr lang="en-US" sz="2800" dirty="0" err="1" smtClean="0"/>
              <a:t>perencanaan</a:t>
            </a:r>
            <a:r>
              <a:rPr lang="id-ID" sz="2800" dirty="0" smtClean="0"/>
              <a:t>.</a:t>
            </a:r>
            <a:endParaRPr lang="en-US" sz="2800" dirty="0" smtClean="0"/>
          </a:p>
          <a:p>
            <a:endParaRPr lang="id-ID" sz="2400" dirty="0" smtClean="0"/>
          </a:p>
        </p:txBody>
      </p:sp>
      <p:sp>
        <p:nvSpPr>
          <p:cNvPr id="4" name="Footer Placeholder 3"/>
          <p:cNvSpPr>
            <a:spLocks noGrp="1"/>
          </p:cNvSpPr>
          <p:nvPr>
            <p:ph type="ftr" sz="quarter" idx="11"/>
          </p:nvPr>
        </p:nvSpPr>
        <p:spPr/>
        <p:txBody>
          <a:bodyPr/>
          <a:lstStyle/>
          <a:p>
            <a:pPr>
              <a:defRPr/>
            </a:pPr>
            <a:r>
              <a:rPr lang="en-US" smtClean="0"/>
              <a:t>Tony Soebijono</a:t>
            </a:r>
            <a:endParaRPr lang="en-US"/>
          </a:p>
        </p:txBody>
      </p:sp>
      <p:sp>
        <p:nvSpPr>
          <p:cNvPr id="3077" name="Slide Number Placeholder 4"/>
          <p:cNvSpPr>
            <a:spLocks noGrp="1"/>
          </p:cNvSpPr>
          <p:nvPr>
            <p:ph type="sldNum" sz="quarter" idx="12"/>
          </p:nvPr>
        </p:nvSpPr>
        <p:spPr bwMode="auto">
          <a:noFill/>
          <a:ln>
            <a:miter lim="800000"/>
            <a:headEnd/>
            <a:tailEnd/>
          </a:ln>
        </p:spPr>
        <p:txBody>
          <a:bodyPr/>
          <a:lstStyle/>
          <a:p>
            <a:fld id="{6DCCAFE5-2A2E-40E5-96B6-07F37B63226C}" type="slidenum">
              <a:rPr lang="en-US" smtClean="0"/>
              <a:pPr/>
              <a:t>11</a:t>
            </a:fld>
            <a:endParaRPr lang="en-US" smtClean="0"/>
          </a:p>
        </p:txBody>
      </p:sp>
      <p:sp>
        <p:nvSpPr>
          <p:cNvPr id="6" name="Title 5"/>
          <p:cNvSpPr>
            <a:spLocks noGrp="1"/>
          </p:cNvSpPr>
          <p:nvPr>
            <p:ph type="title"/>
          </p:nvPr>
        </p:nvSpPr>
        <p:spPr>
          <a:xfrm>
            <a:off x="457200" y="320040"/>
            <a:ext cx="7239000" cy="948720"/>
          </a:xfrm>
        </p:spPr>
        <p:txBody>
          <a:bodyPr/>
          <a:lstStyle/>
          <a:p>
            <a:r>
              <a:rPr lang="id-ID" dirty="0" smtClean="0"/>
              <a:t>Fungsi tna</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6064"/>
            <a:ext cx="7239000" cy="1308760"/>
          </a:xfrm>
        </p:spPr>
        <p:txBody>
          <a:bodyPr>
            <a:noAutofit/>
          </a:bodyPr>
          <a:lstStyle/>
          <a:p>
            <a:pPr algn="ctr"/>
            <a:r>
              <a:rPr lang="id-ID" sz="4400" dirty="0" smtClean="0"/>
              <a:t>Tingkatan TNA</a:t>
            </a:r>
            <a:endParaRPr lang="id-ID" sz="4400" dirty="0"/>
          </a:p>
        </p:txBody>
      </p:sp>
      <p:sp>
        <p:nvSpPr>
          <p:cNvPr id="3" name="Content Placeholder 2"/>
          <p:cNvSpPr>
            <a:spLocks noGrp="1"/>
          </p:cNvSpPr>
          <p:nvPr>
            <p:ph idx="1"/>
          </p:nvPr>
        </p:nvSpPr>
        <p:spPr>
          <a:xfrm>
            <a:off x="457200" y="2348880"/>
            <a:ext cx="7239000" cy="4106856"/>
          </a:xfrm>
        </p:spPr>
        <p:txBody>
          <a:bodyPr>
            <a:normAutofit/>
          </a:bodyPr>
          <a:lstStyle/>
          <a:p>
            <a:pPr marL="360000" indent="-360000"/>
            <a:r>
              <a:rPr lang="id-ID" sz="4000" dirty="0" smtClean="0"/>
              <a:t>Masukan dari calon peserta/ trainee</a:t>
            </a:r>
          </a:p>
          <a:p>
            <a:pPr marL="360000" indent="-360000"/>
            <a:r>
              <a:rPr lang="id-ID" sz="4000" dirty="0" smtClean="0"/>
              <a:t>Masukan dari atasan calon peserta/trainee</a:t>
            </a:r>
          </a:p>
          <a:p>
            <a:pPr marL="360000" indent="-360000"/>
            <a:r>
              <a:rPr lang="id-ID" sz="4000" dirty="0" smtClean="0"/>
              <a:t>Masukan dari pihak ketiga</a:t>
            </a:r>
            <a:endParaRPr lang="id-ID" sz="4000"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12</a:t>
            </a:fld>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6672"/>
          </a:xfrm>
        </p:spPr>
        <p:txBody>
          <a:bodyPr>
            <a:normAutofit/>
          </a:bodyPr>
          <a:lstStyle/>
          <a:p>
            <a:r>
              <a:rPr lang="id-ID" sz="2800" dirty="0" smtClean="0"/>
              <a:t>CARA MELAKUKAN TNA</a:t>
            </a:r>
            <a:endParaRPr lang="id-ID" sz="2800" dirty="0"/>
          </a:p>
        </p:txBody>
      </p:sp>
      <p:sp>
        <p:nvSpPr>
          <p:cNvPr id="3" name="Content Placeholder 2"/>
          <p:cNvSpPr>
            <a:spLocks noGrp="1"/>
          </p:cNvSpPr>
          <p:nvPr>
            <p:ph idx="1"/>
          </p:nvPr>
        </p:nvSpPr>
        <p:spPr>
          <a:xfrm>
            <a:off x="457200" y="1196752"/>
            <a:ext cx="7499176" cy="5112568"/>
          </a:xfrm>
        </p:spPr>
        <p:txBody>
          <a:bodyPr>
            <a:normAutofit fontScale="92500" lnSpcReduction="10000"/>
          </a:bodyPr>
          <a:lstStyle/>
          <a:p>
            <a:r>
              <a:rPr lang="id-ID" b="1" dirty="0" smtClean="0">
                <a:solidFill>
                  <a:schemeClr val="tx2"/>
                </a:solidFill>
              </a:rPr>
              <a:t>Asesmen melalui Analisis Organisasional</a:t>
            </a:r>
          </a:p>
          <a:p>
            <a:pPr lvl="1" indent="-590400">
              <a:spcAft>
                <a:spcPts val="600"/>
              </a:spcAft>
              <a:buNone/>
            </a:pPr>
            <a:r>
              <a:rPr lang="id-ID" sz="2400" dirty="0" smtClean="0"/>
              <a:t>	M</a:t>
            </a:r>
            <a:r>
              <a:rPr lang="en-US" sz="2400" dirty="0" err="1" smtClean="0"/>
              <a:t>engidentifikasi</a:t>
            </a:r>
            <a:r>
              <a:rPr lang="en-US" sz="2400" dirty="0" smtClean="0"/>
              <a:t> </a:t>
            </a:r>
            <a:r>
              <a:rPr lang="en-US" sz="2400" dirty="0" err="1" smtClean="0"/>
              <a:t>strategi</a:t>
            </a:r>
            <a:r>
              <a:rPr lang="en-US" sz="2400" dirty="0" smtClean="0"/>
              <a:t> </a:t>
            </a:r>
            <a:r>
              <a:rPr lang="en-US" sz="2400" dirty="0" err="1" smtClean="0"/>
              <a:t>organisasi</a:t>
            </a:r>
            <a:r>
              <a:rPr lang="en-US" sz="2400" dirty="0" smtClean="0"/>
              <a:t>, </a:t>
            </a:r>
            <a:r>
              <a:rPr lang="en-US" sz="2400" dirty="0" err="1" smtClean="0"/>
              <a:t>lingkungan</a:t>
            </a:r>
            <a:r>
              <a:rPr lang="en-US" sz="2400" dirty="0" smtClean="0"/>
              <a:t> </a:t>
            </a:r>
            <a:r>
              <a:rPr lang="en-US" sz="2400" dirty="0" err="1" smtClean="0"/>
              <a:t>organisasi</a:t>
            </a:r>
            <a:r>
              <a:rPr lang="en-US" sz="2400" dirty="0" smtClean="0"/>
              <a:t> </a:t>
            </a:r>
            <a:r>
              <a:rPr lang="en-US" sz="2400" dirty="0" err="1" smtClean="0"/>
              <a:t>pada</a:t>
            </a:r>
            <a:r>
              <a:rPr lang="en-US" sz="2400" dirty="0" smtClean="0"/>
              <a:t> </a:t>
            </a:r>
            <a:r>
              <a:rPr lang="en-US" sz="2400" dirty="0" err="1" smtClean="0"/>
              <a:t>saat</a:t>
            </a:r>
            <a:r>
              <a:rPr lang="en-US" sz="2400" dirty="0" smtClean="0"/>
              <a:t> </a:t>
            </a:r>
            <a:r>
              <a:rPr lang="en-US" sz="2400" dirty="0" err="1" smtClean="0"/>
              <a:t>ini</a:t>
            </a:r>
            <a:r>
              <a:rPr lang="en-US" sz="2400" dirty="0" smtClean="0"/>
              <a:t> </a:t>
            </a:r>
            <a:r>
              <a:rPr lang="en-US" sz="2400" dirty="0" err="1" smtClean="0"/>
              <a:t>dan</a:t>
            </a:r>
            <a:r>
              <a:rPr lang="en-US" sz="2400" dirty="0" smtClean="0"/>
              <a:t> </a:t>
            </a:r>
            <a:r>
              <a:rPr lang="en-US" sz="2400" dirty="0" err="1" smtClean="0"/>
              <a:t>masa</a:t>
            </a:r>
            <a:r>
              <a:rPr lang="en-US" sz="2400" dirty="0" smtClean="0"/>
              <a:t> yang </a:t>
            </a:r>
            <a:r>
              <a:rPr lang="en-US" sz="2400" dirty="0" err="1" smtClean="0"/>
              <a:t>akan</a:t>
            </a:r>
            <a:r>
              <a:rPr lang="en-US" sz="2400" dirty="0" smtClean="0"/>
              <a:t> </a:t>
            </a:r>
            <a:r>
              <a:rPr lang="en-US" sz="2400" dirty="0" err="1" smtClean="0"/>
              <a:t>datang</a:t>
            </a:r>
            <a:r>
              <a:rPr lang="en-US" sz="2400" dirty="0" smtClean="0"/>
              <a:t> </a:t>
            </a:r>
            <a:r>
              <a:rPr lang="en-US" sz="2400" dirty="0" err="1" smtClean="0"/>
              <a:t>untuk</a:t>
            </a:r>
            <a:r>
              <a:rPr lang="en-US" sz="2400" dirty="0" smtClean="0"/>
              <a:t> </a:t>
            </a:r>
            <a:r>
              <a:rPr lang="en-US" sz="2400" dirty="0" err="1" smtClean="0"/>
              <a:t>mencapai</a:t>
            </a:r>
            <a:r>
              <a:rPr lang="en-US" sz="2400" dirty="0" smtClean="0"/>
              <a:t> </a:t>
            </a:r>
            <a:r>
              <a:rPr lang="en-US" sz="2400" dirty="0" err="1" smtClean="0"/>
              <a:t>tujuan</a:t>
            </a:r>
            <a:r>
              <a:rPr lang="en-US" sz="2400" dirty="0" smtClean="0"/>
              <a:t>.</a:t>
            </a:r>
            <a:endParaRPr lang="id-ID" dirty="0" smtClean="0"/>
          </a:p>
          <a:p>
            <a:r>
              <a:rPr lang="id-ID" b="1" dirty="0" smtClean="0">
                <a:solidFill>
                  <a:schemeClr val="tx2"/>
                </a:solidFill>
              </a:rPr>
              <a:t>Identifikasi melalui Analisis Individu</a:t>
            </a:r>
          </a:p>
          <a:p>
            <a:pPr lvl="1"/>
            <a:r>
              <a:rPr lang="id-ID" dirty="0" smtClean="0"/>
              <a:t>M’jwb pertanyaan “siapa” ind dlm orgas yg membutuhkan pelatihan dan pelatihan apa yg dibutuhkannya.</a:t>
            </a:r>
          </a:p>
          <a:p>
            <a:pPr lvl="1"/>
            <a:r>
              <a:rPr lang="id-ID" dirty="0" smtClean="0"/>
              <a:t>Caranya dg membandingkan kinerja/prestasi aktual dr s’org karyawan at unit kerja dg standar atau harapan yg ditetapkan.</a:t>
            </a:r>
          </a:p>
          <a:p>
            <a:r>
              <a:rPr lang="id-ID" b="1" dirty="0" smtClean="0">
                <a:solidFill>
                  <a:schemeClr val="tx2"/>
                </a:solidFill>
              </a:rPr>
              <a:t>Asesmen melalui Analisis Tugas/Pekerjaan</a:t>
            </a:r>
          </a:p>
          <a:p>
            <a:pPr lvl="1"/>
            <a:r>
              <a:rPr lang="id-ID" dirty="0" smtClean="0"/>
              <a:t>Memanfaatkan anjab, dimana sdh ditentukan dimensi, level dan profil kompetensi, yg digunakan sbg pedoman dlm menentukan pelatihan.</a:t>
            </a:r>
          </a:p>
          <a:p>
            <a:pPr lvl="1"/>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13</a:t>
            </a:fld>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88680"/>
          </a:xfrm>
        </p:spPr>
        <p:txBody>
          <a:bodyPr>
            <a:normAutofit fontScale="90000"/>
          </a:bodyPr>
          <a:lstStyle/>
          <a:p>
            <a:r>
              <a:rPr lang="id-ID" dirty="0" smtClean="0"/>
              <a:t>ANALISIS KEBUTUHAN ORGANISASI</a:t>
            </a:r>
            <a:endParaRPr lang="id-ID" dirty="0"/>
          </a:p>
        </p:txBody>
      </p:sp>
      <p:sp>
        <p:nvSpPr>
          <p:cNvPr id="3" name="Content Placeholder 2"/>
          <p:cNvSpPr>
            <a:spLocks noGrp="1"/>
          </p:cNvSpPr>
          <p:nvPr>
            <p:ph idx="1"/>
          </p:nvPr>
        </p:nvSpPr>
        <p:spPr>
          <a:xfrm>
            <a:off x="323528" y="1124744"/>
            <a:ext cx="7776864" cy="5330992"/>
          </a:xfrm>
        </p:spPr>
        <p:txBody>
          <a:bodyPr>
            <a:normAutofit fontScale="92500" lnSpcReduction="10000"/>
          </a:bodyPr>
          <a:lstStyle/>
          <a:p>
            <a:pPr>
              <a:spcAft>
                <a:spcPts val="600"/>
              </a:spcAft>
            </a:pPr>
            <a:r>
              <a:rPr lang="id-ID" b="1" dirty="0" smtClean="0">
                <a:solidFill>
                  <a:schemeClr val="tx2"/>
                </a:solidFill>
              </a:rPr>
              <a:t>Tujuan</a:t>
            </a:r>
            <a:r>
              <a:rPr lang="id-ID" b="1" dirty="0" smtClean="0"/>
              <a:t>: utk mengidentifikasi keb orgas sec menyeluruh dan tk dukungan pelatihan. </a:t>
            </a:r>
          </a:p>
          <a:p>
            <a:pPr>
              <a:spcAft>
                <a:spcPts val="600"/>
              </a:spcAft>
            </a:pPr>
            <a:r>
              <a:rPr lang="id-ID" b="1" dirty="0" smtClean="0">
                <a:solidFill>
                  <a:schemeClr val="tx2"/>
                </a:solidFill>
              </a:rPr>
              <a:t>Menurut Irwin Goldstein (2006)</a:t>
            </a:r>
            <a:r>
              <a:rPr lang="id-ID" b="1" dirty="0" smtClean="0"/>
              <a:t>, analisis organisasi meliputi identifikasi thd:</a:t>
            </a:r>
          </a:p>
          <a:p>
            <a:pPr marL="749808" lvl="1" indent="-457200">
              <a:spcAft>
                <a:spcPts val="600"/>
              </a:spcAft>
              <a:buSzPct val="100000"/>
              <a:buFont typeface="+mj-lt"/>
              <a:buAutoNum type="arabicPeriod"/>
            </a:pPr>
            <a:r>
              <a:rPr lang="id-ID" b="1" dirty="0" smtClean="0">
                <a:solidFill>
                  <a:schemeClr val="tx2"/>
                </a:solidFill>
              </a:rPr>
              <a:t>Tujuan organisasi, </a:t>
            </a:r>
            <a:r>
              <a:rPr lang="id-ID" b="1" dirty="0" smtClean="0">
                <a:solidFill>
                  <a:schemeClr val="tx1"/>
                </a:solidFill>
              </a:rPr>
              <a:t>memahami tujuan dan strategi orgas dlm mengidentifikasi efektifitas orgas.</a:t>
            </a:r>
            <a:endParaRPr lang="id-ID" b="1" dirty="0" smtClean="0">
              <a:solidFill>
                <a:schemeClr val="tx2"/>
              </a:solidFill>
            </a:endParaRPr>
          </a:p>
          <a:p>
            <a:pPr marL="749808" lvl="1" indent="-457200">
              <a:spcAft>
                <a:spcPts val="600"/>
              </a:spcAft>
              <a:buSzPct val="100000"/>
              <a:buFont typeface="+mj-lt"/>
              <a:buAutoNum type="arabicPeriod"/>
            </a:pPr>
            <a:r>
              <a:rPr lang="id-ID" b="1" dirty="0" smtClean="0">
                <a:solidFill>
                  <a:schemeClr val="tx2"/>
                </a:solidFill>
              </a:rPr>
              <a:t>Sumber daya organisasi, </a:t>
            </a:r>
            <a:r>
              <a:rPr lang="id-ID" b="1" dirty="0" smtClean="0">
                <a:solidFill>
                  <a:schemeClr val="tx1"/>
                </a:solidFill>
              </a:rPr>
              <a:t>kesadaran bhw sumber daya orgas berguna dlm menentapkn keb pelatihan.</a:t>
            </a:r>
            <a:endParaRPr lang="id-ID" b="1" dirty="0" smtClean="0">
              <a:solidFill>
                <a:schemeClr val="tx2"/>
              </a:solidFill>
            </a:endParaRPr>
          </a:p>
          <a:p>
            <a:pPr marL="749808" lvl="1" indent="-457200">
              <a:spcAft>
                <a:spcPts val="600"/>
              </a:spcAft>
              <a:buSzPct val="100000"/>
              <a:buFont typeface="+mj-lt"/>
              <a:buAutoNum type="arabicPeriod"/>
            </a:pPr>
            <a:r>
              <a:rPr lang="id-ID" b="1" dirty="0" smtClean="0">
                <a:solidFill>
                  <a:schemeClr val="tx2"/>
                </a:solidFill>
              </a:rPr>
              <a:t>Iklim organisasi</a:t>
            </a:r>
            <a:r>
              <a:rPr lang="id-ID" b="1" dirty="0" smtClean="0">
                <a:solidFill>
                  <a:schemeClr val="tx1"/>
                </a:solidFill>
              </a:rPr>
              <a:t>, mrpk faktor penting dlm kesuksesan pelatihan, mis: jk manajer/pimpinan &amp; karyawan tdk slg mpercaya, karyawan tdk mungkin berpartisipasi sepenuhnya.</a:t>
            </a:r>
          </a:p>
          <a:p>
            <a:pPr marL="749808" lvl="1" indent="-457200">
              <a:buSzPct val="100000"/>
              <a:buFont typeface="+mj-lt"/>
              <a:buAutoNum type="arabicPeriod"/>
            </a:pPr>
            <a:r>
              <a:rPr lang="id-ID" b="1" dirty="0" smtClean="0">
                <a:solidFill>
                  <a:schemeClr val="tx2"/>
                </a:solidFill>
              </a:rPr>
              <a:t>Kendala lingkungan, </a:t>
            </a:r>
            <a:r>
              <a:rPr lang="id-ID" b="1" dirty="0" smtClean="0">
                <a:solidFill>
                  <a:schemeClr val="tx1"/>
                </a:solidFill>
              </a:rPr>
              <a:t>meliputi isu2 hukum, politik, dan ekonomi yg dihadapi orgas.</a:t>
            </a:r>
            <a:endParaRPr lang="id-ID" b="1" dirty="0">
              <a:solidFill>
                <a:schemeClr val="tx2"/>
              </a:solidFill>
            </a:endParaRPr>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14</a:t>
            </a:fld>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395536" y="1609416"/>
            <a:ext cx="7632848" cy="4846320"/>
          </a:xfrm>
        </p:spPr>
        <p:txBody>
          <a:bodyPr>
            <a:normAutofit/>
          </a:bodyPr>
          <a:lstStyle/>
          <a:p>
            <a:pPr marL="0" indent="0" eaLnBrk="1" hangingPunct="1">
              <a:lnSpc>
                <a:spcPct val="90000"/>
              </a:lnSpc>
              <a:buFont typeface="Wingdings" pitchFamily="2" charset="2"/>
              <a:buNone/>
              <a:defRPr/>
            </a:pPr>
            <a:r>
              <a:rPr lang="id-ID" sz="2800" dirty="0" err="1" smtClean="0"/>
              <a:t>M</a:t>
            </a:r>
            <a:r>
              <a:rPr lang="en-US" sz="2800" dirty="0" err="1" smtClean="0"/>
              <a:t>enghendaki</a:t>
            </a:r>
            <a:r>
              <a:rPr lang="en-US" sz="2800" dirty="0" smtClean="0"/>
              <a:t> </a:t>
            </a:r>
            <a:r>
              <a:rPr lang="en-US" sz="2800" dirty="0" err="1" smtClean="0"/>
              <a:t>kompetensi</a:t>
            </a:r>
            <a:r>
              <a:rPr lang="en-US" sz="2800" dirty="0" smtClean="0"/>
              <a:t> </a:t>
            </a:r>
            <a:r>
              <a:rPr lang="id-ID" sz="2800" dirty="0" smtClean="0"/>
              <a:t>karyawan</a:t>
            </a:r>
            <a:r>
              <a:rPr lang="en-US" sz="2800" dirty="0" smtClean="0"/>
              <a:t>, </a:t>
            </a:r>
            <a:r>
              <a:rPr lang="id-ID" sz="2800" dirty="0" smtClean="0"/>
              <a:t>yg </a:t>
            </a:r>
            <a:r>
              <a:rPr lang="en-US" sz="2800" dirty="0" err="1" smtClean="0"/>
              <a:t>ditandai</a:t>
            </a:r>
            <a:r>
              <a:rPr lang="en-US" sz="2800" dirty="0" smtClean="0"/>
              <a:t> </a:t>
            </a:r>
            <a:r>
              <a:rPr lang="en-US" sz="2800" dirty="0" err="1" smtClean="0"/>
              <a:t>dengan</a:t>
            </a:r>
            <a:r>
              <a:rPr lang="en-US" sz="2800" dirty="0" smtClean="0"/>
              <a:t> :</a:t>
            </a:r>
            <a:endParaRPr lang="id-ID" sz="2800" dirty="0" smtClean="0"/>
          </a:p>
          <a:p>
            <a:pPr marL="0" indent="0" eaLnBrk="1" hangingPunct="1">
              <a:lnSpc>
                <a:spcPct val="90000"/>
              </a:lnSpc>
              <a:buFont typeface="Wingdings" pitchFamily="2" charset="2"/>
              <a:buNone/>
              <a:defRPr/>
            </a:pPr>
            <a:endParaRPr lang="en-US" sz="2800" dirty="0" smtClean="0"/>
          </a:p>
          <a:p>
            <a:pPr marL="495300" indent="-495300" eaLnBrk="1" hangingPunct="1">
              <a:lnSpc>
                <a:spcPct val="90000"/>
              </a:lnSpc>
              <a:spcAft>
                <a:spcPts val="1200"/>
              </a:spcAft>
              <a:buFont typeface="Wingdings" pitchFamily="2" charset="2"/>
              <a:buNone/>
              <a:defRPr/>
            </a:pPr>
            <a:r>
              <a:rPr lang="en-US" sz="2800" dirty="0" smtClean="0"/>
              <a:t>a.	</a:t>
            </a:r>
            <a:r>
              <a:rPr lang="en-US" sz="2800" dirty="0" err="1" smtClean="0"/>
              <a:t>Lingkungan</a:t>
            </a:r>
            <a:r>
              <a:rPr lang="en-US" sz="2800" dirty="0" smtClean="0"/>
              <a:t> </a:t>
            </a:r>
            <a:r>
              <a:rPr lang="en-US" sz="2800" dirty="0" err="1" smtClean="0"/>
              <a:t>persaingan</a:t>
            </a:r>
            <a:r>
              <a:rPr lang="en-US" sz="2800" dirty="0" smtClean="0"/>
              <a:t> yang </a:t>
            </a:r>
            <a:r>
              <a:rPr lang="en-US" sz="2800" dirty="0" err="1" smtClean="0"/>
              <a:t>semakin</a:t>
            </a:r>
            <a:r>
              <a:rPr lang="en-US" sz="2800" dirty="0" smtClean="0"/>
              <a:t> </a:t>
            </a:r>
            <a:r>
              <a:rPr lang="en-US" sz="2800" dirty="0" err="1" smtClean="0"/>
              <a:t>ketat</a:t>
            </a:r>
            <a:r>
              <a:rPr lang="en-US" sz="2800" dirty="0" smtClean="0"/>
              <a:t> </a:t>
            </a:r>
            <a:r>
              <a:rPr lang="en-US" sz="2800" dirty="0" err="1" smtClean="0"/>
              <a:t>sebagai</a:t>
            </a:r>
            <a:r>
              <a:rPr lang="en-US" sz="2800" dirty="0" smtClean="0"/>
              <a:t> </a:t>
            </a:r>
            <a:r>
              <a:rPr lang="en-US" sz="2800" dirty="0" err="1" smtClean="0"/>
              <a:t>akibat</a:t>
            </a:r>
            <a:r>
              <a:rPr lang="en-US" sz="2800" dirty="0" smtClean="0"/>
              <a:t> </a:t>
            </a:r>
            <a:r>
              <a:rPr lang="en-US" sz="2800" dirty="0" err="1" smtClean="0"/>
              <a:t>globalisasi</a:t>
            </a:r>
            <a:r>
              <a:rPr lang="en-US" sz="2800" dirty="0" smtClean="0"/>
              <a:t>.</a:t>
            </a:r>
          </a:p>
          <a:p>
            <a:pPr marL="495300" indent="-495300" eaLnBrk="1" hangingPunct="1">
              <a:lnSpc>
                <a:spcPct val="90000"/>
              </a:lnSpc>
              <a:spcAft>
                <a:spcPts val="1200"/>
              </a:spcAft>
              <a:buFont typeface="Wingdings" pitchFamily="2" charset="2"/>
              <a:buNone/>
              <a:defRPr/>
            </a:pPr>
            <a:r>
              <a:rPr lang="en-US" sz="2800" dirty="0" smtClean="0"/>
              <a:t>b.	</a:t>
            </a:r>
            <a:r>
              <a:rPr lang="en-US" sz="2800" dirty="0" err="1" smtClean="0"/>
              <a:t>Kecendeungan</a:t>
            </a:r>
            <a:r>
              <a:rPr lang="en-US" sz="2800" dirty="0" smtClean="0"/>
              <a:t> </a:t>
            </a:r>
            <a:r>
              <a:rPr lang="en-US" sz="2800" dirty="0" err="1" smtClean="0"/>
              <a:t>peningkatan</a:t>
            </a:r>
            <a:r>
              <a:rPr lang="en-US" sz="2800" dirty="0" smtClean="0"/>
              <a:t> </a:t>
            </a:r>
            <a:r>
              <a:rPr lang="en-US" sz="2800" i="1" dirty="0" smtClean="0"/>
              <a:t>outsourcing</a:t>
            </a:r>
            <a:r>
              <a:rPr lang="en-US" sz="2800" dirty="0" smtClean="0"/>
              <a:t>.</a:t>
            </a:r>
          </a:p>
          <a:p>
            <a:pPr marL="495300" indent="-495300" eaLnBrk="1" hangingPunct="1">
              <a:lnSpc>
                <a:spcPct val="90000"/>
              </a:lnSpc>
              <a:spcAft>
                <a:spcPts val="1200"/>
              </a:spcAft>
              <a:buFont typeface="Wingdings" pitchFamily="2" charset="2"/>
              <a:buNone/>
              <a:defRPr/>
            </a:pPr>
            <a:r>
              <a:rPr lang="en-US" sz="2800" dirty="0" smtClean="0"/>
              <a:t>c.	</a:t>
            </a:r>
            <a:r>
              <a:rPr lang="en-US" sz="2800" dirty="0" err="1" smtClean="0"/>
              <a:t>Perubahan-perubahan</a:t>
            </a:r>
            <a:r>
              <a:rPr lang="en-US" sz="2800" dirty="0" smtClean="0"/>
              <a:t> </a:t>
            </a:r>
            <a:r>
              <a:rPr lang="en-US" sz="2800" dirty="0" err="1" smtClean="0"/>
              <a:t>teknologi</a:t>
            </a:r>
            <a:r>
              <a:rPr lang="en-US" sz="2800" dirty="0" smtClean="0"/>
              <a:t>.</a:t>
            </a:r>
          </a:p>
          <a:p>
            <a:pPr marL="495300" indent="-495300" eaLnBrk="1" hangingPunct="1">
              <a:lnSpc>
                <a:spcPct val="90000"/>
              </a:lnSpc>
              <a:buFont typeface="Wingdings" pitchFamily="2" charset="2"/>
              <a:buNone/>
              <a:defRPr/>
            </a:pPr>
            <a:r>
              <a:rPr lang="en-US" sz="2800" dirty="0" smtClean="0"/>
              <a:t>d.	</a:t>
            </a:r>
            <a:r>
              <a:rPr lang="en-US" sz="2800" dirty="0" err="1" smtClean="0"/>
              <a:t>Keanekaragaman</a:t>
            </a:r>
            <a:r>
              <a:rPr lang="en-US" sz="2800" dirty="0" smtClean="0"/>
              <a:t> </a:t>
            </a:r>
            <a:r>
              <a:rPr lang="en-US" sz="2800" dirty="0" err="1" smtClean="0"/>
              <a:t>pegawai</a:t>
            </a:r>
            <a:r>
              <a:rPr lang="en-US" sz="2800" dirty="0" smtClean="0"/>
              <a:t>.</a:t>
            </a:r>
            <a:endParaRPr lang="en-GB" sz="2800" dirty="0" smtClean="0"/>
          </a:p>
        </p:txBody>
      </p:sp>
      <p:sp>
        <p:nvSpPr>
          <p:cNvPr id="5" name="Title 4"/>
          <p:cNvSpPr>
            <a:spLocks noGrp="1"/>
          </p:cNvSpPr>
          <p:nvPr>
            <p:ph type="title"/>
          </p:nvPr>
        </p:nvSpPr>
        <p:spPr/>
        <p:txBody>
          <a:bodyPr/>
          <a:lstStyle/>
          <a:p>
            <a:r>
              <a:rPr lang="id-ID" dirty="0" smtClean="0"/>
              <a:t>TANTANGAN LINGKUNGAN</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323528" y="548680"/>
            <a:ext cx="7859216" cy="5907056"/>
          </a:xfrm>
        </p:spPr>
        <p:txBody>
          <a:bodyPr>
            <a:normAutofit/>
          </a:bodyPr>
          <a:lstStyle/>
          <a:p>
            <a:pPr marL="0" indent="0" eaLnBrk="1" hangingPunct="1">
              <a:lnSpc>
                <a:spcPct val="80000"/>
              </a:lnSpc>
              <a:spcAft>
                <a:spcPts val="1200"/>
              </a:spcAft>
              <a:buFont typeface="Wingdings" pitchFamily="2" charset="2"/>
              <a:buNone/>
              <a:defRPr/>
            </a:pPr>
            <a:r>
              <a:rPr lang="en-US" dirty="0" err="1" smtClean="0"/>
              <a:t>Kompetensi</a:t>
            </a:r>
            <a:r>
              <a:rPr lang="en-US" dirty="0" smtClean="0"/>
              <a:t> </a:t>
            </a:r>
            <a:r>
              <a:rPr lang="en-US" dirty="0" err="1" smtClean="0"/>
              <a:t>dan</a:t>
            </a:r>
            <a:r>
              <a:rPr lang="en-US" dirty="0" smtClean="0"/>
              <a:t> </a:t>
            </a:r>
            <a:r>
              <a:rPr lang="en-US" dirty="0" err="1" smtClean="0"/>
              <a:t>perilaku</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manusia</a:t>
            </a:r>
            <a:r>
              <a:rPr lang="en-US" dirty="0" smtClean="0"/>
              <a:t> agar </a:t>
            </a:r>
            <a:r>
              <a:rPr lang="en-US" dirty="0" err="1" smtClean="0"/>
              <a:t>dapat</a:t>
            </a:r>
            <a:r>
              <a:rPr lang="en-US" dirty="0" smtClean="0"/>
              <a:t> </a:t>
            </a:r>
            <a:r>
              <a:rPr lang="en-US" dirty="0" err="1" smtClean="0"/>
              <a:t>bersaing</a:t>
            </a:r>
            <a:r>
              <a:rPr lang="en-US" dirty="0" smtClean="0"/>
              <a:t>, </a:t>
            </a:r>
            <a:r>
              <a:rPr lang="en-US" dirty="0" err="1" smtClean="0"/>
              <a:t>harus</a:t>
            </a:r>
            <a:r>
              <a:rPr lang="en-US" dirty="0" smtClean="0"/>
              <a:t> </a:t>
            </a:r>
            <a:r>
              <a:rPr lang="en-US" dirty="0" err="1" smtClean="0"/>
              <a:t>memiliki</a:t>
            </a:r>
            <a:r>
              <a:rPr lang="en-US" dirty="0" smtClean="0"/>
              <a:t> :</a:t>
            </a:r>
          </a:p>
          <a:p>
            <a:pPr marL="571500" indent="-571500" eaLnBrk="1" hangingPunct="1">
              <a:lnSpc>
                <a:spcPct val="80000"/>
              </a:lnSpc>
              <a:spcAft>
                <a:spcPts val="600"/>
              </a:spcAft>
              <a:buFont typeface="Wingdings" pitchFamily="2" charset="2"/>
              <a:buNone/>
              <a:defRPr/>
            </a:pPr>
            <a:r>
              <a:rPr lang="en-US" dirty="0" smtClean="0"/>
              <a:t>1.	</a:t>
            </a:r>
            <a:r>
              <a:rPr lang="en-US" dirty="0" err="1" smtClean="0"/>
              <a:t>Inisiatif</a:t>
            </a:r>
            <a:r>
              <a:rPr lang="en-US" dirty="0" smtClean="0"/>
              <a:t>, </a:t>
            </a:r>
            <a:r>
              <a:rPr lang="en-US" dirty="0" err="1" smtClean="0"/>
              <a:t>mampu</a:t>
            </a:r>
            <a:r>
              <a:rPr lang="en-US" dirty="0" smtClean="0"/>
              <a:t> </a:t>
            </a:r>
            <a:r>
              <a:rPr lang="en-US" dirty="0" err="1" smtClean="0"/>
              <a:t>bekerja</a:t>
            </a:r>
            <a:r>
              <a:rPr lang="en-US" dirty="0" smtClean="0"/>
              <a:t> </a:t>
            </a:r>
            <a:r>
              <a:rPr lang="en-US" dirty="0" err="1" smtClean="0"/>
              <a:t>sama</a:t>
            </a:r>
            <a:r>
              <a:rPr lang="en-US" dirty="0" smtClean="0"/>
              <a:t>.</a:t>
            </a:r>
          </a:p>
          <a:p>
            <a:pPr marL="571500" indent="-571500" eaLnBrk="1" hangingPunct="1">
              <a:lnSpc>
                <a:spcPct val="80000"/>
              </a:lnSpc>
              <a:spcAft>
                <a:spcPts val="600"/>
              </a:spcAft>
              <a:buFont typeface="Wingdings" pitchFamily="2" charset="2"/>
              <a:buNone/>
              <a:defRPr/>
            </a:pPr>
            <a:r>
              <a:rPr lang="en-US" dirty="0" smtClean="0"/>
              <a:t>2.	</a:t>
            </a:r>
            <a:r>
              <a:rPr lang="en-US" dirty="0" err="1" smtClean="0"/>
              <a:t>Kemampuan</a:t>
            </a:r>
            <a:r>
              <a:rPr lang="en-US" dirty="0" smtClean="0"/>
              <a:t> </a:t>
            </a:r>
            <a:r>
              <a:rPr lang="en-US" dirty="0" err="1" smtClean="0"/>
              <a:t>bekerja</a:t>
            </a:r>
            <a:r>
              <a:rPr lang="en-US" dirty="0" smtClean="0"/>
              <a:t> </a:t>
            </a:r>
            <a:r>
              <a:rPr lang="en-US" dirty="0" err="1" smtClean="0"/>
              <a:t>dalam</a:t>
            </a:r>
            <a:r>
              <a:rPr lang="en-US" dirty="0" smtClean="0"/>
              <a:t> </a:t>
            </a:r>
            <a:r>
              <a:rPr lang="en-US" dirty="0" err="1" smtClean="0"/>
              <a:t>kelompok</a:t>
            </a:r>
            <a:r>
              <a:rPr lang="en-US" dirty="0" smtClean="0"/>
              <a:t>.</a:t>
            </a:r>
          </a:p>
          <a:p>
            <a:pPr marL="571500" indent="-571500" eaLnBrk="1" hangingPunct="1">
              <a:lnSpc>
                <a:spcPct val="80000"/>
              </a:lnSpc>
              <a:spcAft>
                <a:spcPts val="600"/>
              </a:spcAft>
              <a:buFont typeface="Wingdings" pitchFamily="2" charset="2"/>
              <a:buNone/>
              <a:defRPr/>
            </a:pPr>
            <a:r>
              <a:rPr lang="en-US" dirty="0" smtClean="0"/>
              <a:t>3.	</a:t>
            </a:r>
            <a:r>
              <a:rPr lang="en-US" dirty="0" err="1" smtClean="0"/>
              <a:t>Kemampuan</a:t>
            </a:r>
            <a:r>
              <a:rPr lang="en-US" dirty="0" smtClean="0"/>
              <a:t> </a:t>
            </a:r>
            <a:r>
              <a:rPr lang="en-US" dirty="0" err="1" smtClean="0"/>
              <a:t>evaluasi</a:t>
            </a:r>
            <a:r>
              <a:rPr lang="en-US" dirty="0" smtClean="0"/>
              <a:t> </a:t>
            </a:r>
            <a:r>
              <a:rPr lang="en-US" dirty="0" err="1" smtClean="0"/>
              <a:t>kinerja</a:t>
            </a:r>
            <a:r>
              <a:rPr lang="en-US" dirty="0" smtClean="0"/>
              <a:t>.</a:t>
            </a:r>
          </a:p>
          <a:p>
            <a:pPr marL="571500" indent="-571500" eaLnBrk="1" hangingPunct="1">
              <a:lnSpc>
                <a:spcPct val="80000"/>
              </a:lnSpc>
              <a:spcAft>
                <a:spcPts val="600"/>
              </a:spcAft>
              <a:buFont typeface="Wingdings" pitchFamily="2" charset="2"/>
              <a:buNone/>
              <a:defRPr/>
            </a:pPr>
            <a:r>
              <a:rPr lang="en-US" dirty="0" smtClean="0"/>
              <a:t>4.	</a:t>
            </a:r>
            <a:r>
              <a:rPr lang="en-US" dirty="0" err="1" smtClean="0"/>
              <a:t>Kemampuan</a:t>
            </a:r>
            <a:r>
              <a:rPr lang="en-US" dirty="0" smtClean="0"/>
              <a:t> </a:t>
            </a:r>
            <a:r>
              <a:rPr lang="en-US" dirty="0" err="1" smtClean="0"/>
              <a:t>berkomunikasi</a:t>
            </a:r>
            <a:r>
              <a:rPr lang="en-US" dirty="0" smtClean="0"/>
              <a:t> </a:t>
            </a:r>
            <a:r>
              <a:rPr lang="en-US" dirty="0" err="1" smtClean="0"/>
              <a:t>dan</a:t>
            </a:r>
            <a:r>
              <a:rPr lang="en-US" dirty="0" smtClean="0"/>
              <a:t> </a:t>
            </a:r>
            <a:r>
              <a:rPr lang="en-US" dirty="0" err="1" smtClean="0"/>
              <a:t>mendengarkan</a:t>
            </a:r>
            <a:r>
              <a:rPr lang="en-US" dirty="0" smtClean="0"/>
              <a:t>.</a:t>
            </a:r>
          </a:p>
          <a:p>
            <a:pPr marL="571500" indent="-571500" eaLnBrk="1" hangingPunct="1">
              <a:lnSpc>
                <a:spcPct val="80000"/>
              </a:lnSpc>
              <a:spcAft>
                <a:spcPts val="600"/>
              </a:spcAft>
              <a:buFont typeface="Wingdings" pitchFamily="2" charset="2"/>
              <a:buNone/>
              <a:defRPr/>
            </a:pPr>
            <a:r>
              <a:rPr lang="en-US" dirty="0" smtClean="0"/>
              <a:t>5.	</a:t>
            </a:r>
            <a:r>
              <a:rPr lang="en-US" dirty="0" err="1" smtClean="0"/>
              <a:t>Kemampuan</a:t>
            </a:r>
            <a:r>
              <a:rPr lang="en-US" dirty="0" smtClean="0"/>
              <a:t> </a:t>
            </a:r>
            <a:r>
              <a:rPr lang="en-US" dirty="0" err="1" smtClean="0"/>
              <a:t>menganalisis</a:t>
            </a:r>
            <a:r>
              <a:rPr lang="en-US" dirty="0" smtClean="0"/>
              <a:t> </a:t>
            </a:r>
            <a:r>
              <a:rPr lang="en-US" dirty="0" err="1" smtClean="0"/>
              <a:t>masalah</a:t>
            </a:r>
            <a:r>
              <a:rPr lang="en-US" dirty="0" smtClean="0"/>
              <a:t>.</a:t>
            </a:r>
          </a:p>
          <a:p>
            <a:pPr marL="571500" indent="-571500" eaLnBrk="1" hangingPunct="1">
              <a:lnSpc>
                <a:spcPct val="80000"/>
              </a:lnSpc>
              <a:spcAft>
                <a:spcPts val="600"/>
              </a:spcAft>
              <a:buFont typeface="Wingdings" pitchFamily="2" charset="2"/>
              <a:buNone/>
              <a:defRPr/>
            </a:pPr>
            <a:r>
              <a:rPr lang="en-US" dirty="0" smtClean="0"/>
              <a:t>6.	</a:t>
            </a:r>
            <a:r>
              <a:rPr lang="en-US" dirty="0" err="1" smtClean="0"/>
              <a:t>Kemampuan</a:t>
            </a:r>
            <a:r>
              <a:rPr lang="en-US" dirty="0" smtClean="0"/>
              <a:t> </a:t>
            </a:r>
            <a:r>
              <a:rPr lang="en-US" dirty="0" err="1" smtClean="0"/>
              <a:t>mengambil</a:t>
            </a:r>
            <a:r>
              <a:rPr lang="en-US" dirty="0" smtClean="0"/>
              <a:t> </a:t>
            </a:r>
            <a:r>
              <a:rPr lang="en-US" dirty="0" err="1" smtClean="0"/>
              <a:t>keputusan</a:t>
            </a:r>
            <a:r>
              <a:rPr lang="en-US" dirty="0" smtClean="0"/>
              <a:t>.</a:t>
            </a:r>
          </a:p>
          <a:p>
            <a:pPr marL="571500" indent="-571500" eaLnBrk="1" hangingPunct="1">
              <a:lnSpc>
                <a:spcPct val="80000"/>
              </a:lnSpc>
              <a:spcAft>
                <a:spcPts val="600"/>
              </a:spcAft>
              <a:buFont typeface="Wingdings" pitchFamily="2" charset="2"/>
              <a:buNone/>
              <a:defRPr/>
            </a:pPr>
            <a:r>
              <a:rPr lang="en-US" dirty="0" smtClean="0"/>
              <a:t>7.	</a:t>
            </a:r>
            <a:r>
              <a:rPr lang="en-US" dirty="0" err="1" smtClean="0"/>
              <a:t>Kemampuan</a:t>
            </a:r>
            <a:r>
              <a:rPr lang="en-US" dirty="0" smtClean="0"/>
              <a:t> </a:t>
            </a:r>
            <a:r>
              <a:rPr lang="en-US" dirty="0" err="1" smtClean="0"/>
              <a:t>mendapatkan</a:t>
            </a:r>
            <a:r>
              <a:rPr lang="en-US" dirty="0" smtClean="0"/>
              <a:t> </a:t>
            </a:r>
            <a:r>
              <a:rPr lang="en-US" dirty="0" err="1" smtClean="0"/>
              <a:t>dan</a:t>
            </a:r>
            <a:r>
              <a:rPr lang="en-US" dirty="0" smtClean="0"/>
              <a:t> </a:t>
            </a:r>
            <a:r>
              <a:rPr lang="en-US" dirty="0" err="1" smtClean="0"/>
              <a:t>memahami</a:t>
            </a:r>
            <a:r>
              <a:rPr lang="en-US" dirty="0" smtClean="0"/>
              <a:t> </a:t>
            </a:r>
            <a:r>
              <a:rPr lang="en-US" dirty="0" err="1" smtClean="0"/>
              <a:t>informasi</a:t>
            </a:r>
            <a:r>
              <a:rPr lang="en-US" dirty="0" smtClean="0"/>
              <a:t>.</a:t>
            </a:r>
          </a:p>
          <a:p>
            <a:pPr marL="571500" indent="-571500" eaLnBrk="1" hangingPunct="1">
              <a:lnSpc>
                <a:spcPct val="80000"/>
              </a:lnSpc>
              <a:spcAft>
                <a:spcPts val="600"/>
              </a:spcAft>
              <a:buFont typeface="Wingdings" pitchFamily="2" charset="2"/>
              <a:buNone/>
              <a:defRPr/>
            </a:pPr>
            <a:r>
              <a:rPr lang="en-US" dirty="0" smtClean="0"/>
              <a:t>8.	</a:t>
            </a:r>
            <a:r>
              <a:rPr lang="en-US" dirty="0" err="1" smtClean="0"/>
              <a:t>Kemampuan</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rencana</a:t>
            </a:r>
            <a:r>
              <a:rPr lang="en-US" dirty="0" smtClean="0"/>
              <a:t>.</a:t>
            </a:r>
          </a:p>
          <a:p>
            <a:pPr marL="571500" indent="-571500" eaLnBrk="1" hangingPunct="1">
              <a:lnSpc>
                <a:spcPct val="80000"/>
              </a:lnSpc>
              <a:spcAft>
                <a:spcPts val="600"/>
              </a:spcAft>
              <a:buFont typeface="Wingdings" pitchFamily="2" charset="2"/>
              <a:buNone/>
              <a:defRPr/>
            </a:pPr>
            <a:r>
              <a:rPr lang="en-US" dirty="0" smtClean="0"/>
              <a:t>9.	</a:t>
            </a:r>
            <a:r>
              <a:rPr lang="en-US" dirty="0" err="1" smtClean="0"/>
              <a:t>Kemampuan</a:t>
            </a:r>
            <a:r>
              <a:rPr lang="en-US" dirty="0" smtClean="0"/>
              <a:t> </a:t>
            </a:r>
            <a:r>
              <a:rPr lang="en-US" dirty="0" err="1" smtClean="0"/>
              <a:t>multikultural</a:t>
            </a:r>
            <a:endParaRPr lang="en-GB"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20728"/>
          </a:xfrm>
        </p:spPr>
        <p:txBody>
          <a:bodyPr>
            <a:normAutofit fontScale="90000"/>
          </a:bodyPr>
          <a:lstStyle/>
          <a:p>
            <a:r>
              <a:rPr lang="id-ID" dirty="0" smtClean="0"/>
              <a:t>Analisis Kebutuhan individu/ karyawan</a:t>
            </a:r>
            <a:endParaRPr lang="id-ID" dirty="0"/>
          </a:p>
        </p:txBody>
      </p:sp>
      <p:sp>
        <p:nvSpPr>
          <p:cNvPr id="3" name="Content Placeholder 2"/>
          <p:cNvSpPr>
            <a:spLocks noGrp="1"/>
          </p:cNvSpPr>
          <p:nvPr>
            <p:ph idx="1"/>
          </p:nvPr>
        </p:nvSpPr>
        <p:spPr>
          <a:xfrm>
            <a:off x="323528" y="1628800"/>
            <a:ext cx="7776864" cy="4608512"/>
          </a:xfrm>
        </p:spPr>
        <p:txBody>
          <a:bodyPr>
            <a:normAutofit fontScale="85000" lnSpcReduction="20000"/>
          </a:bodyPr>
          <a:lstStyle/>
          <a:p>
            <a:pPr>
              <a:spcAft>
                <a:spcPts val="1200"/>
              </a:spcAft>
            </a:pPr>
            <a:r>
              <a:rPr lang="en-US" sz="3200" dirty="0" err="1" smtClean="0"/>
              <a:t>Analisis</a:t>
            </a:r>
            <a:r>
              <a:rPr lang="en-US" sz="3200" dirty="0" smtClean="0"/>
              <a:t> </a:t>
            </a:r>
            <a:r>
              <a:rPr lang="en-US" sz="3200" dirty="0" err="1" smtClean="0"/>
              <a:t>kebutuhan</a:t>
            </a:r>
            <a:r>
              <a:rPr lang="en-US" sz="3200" dirty="0" smtClean="0"/>
              <a:t> </a:t>
            </a:r>
            <a:r>
              <a:rPr lang="id-ID" sz="3200" dirty="0" smtClean="0"/>
              <a:t>karyawan </a:t>
            </a:r>
            <a:r>
              <a:rPr lang="en-US" sz="3200" dirty="0" smtClean="0"/>
              <a:t>ad</a:t>
            </a:r>
            <a:r>
              <a:rPr lang="id-ID" sz="3200" dirty="0" smtClean="0"/>
              <a:t>l</a:t>
            </a:r>
            <a:r>
              <a:rPr lang="en-US" sz="3200" dirty="0" smtClean="0"/>
              <a:t> </a:t>
            </a:r>
            <a:r>
              <a:rPr lang="en-US" sz="3200" dirty="0" err="1" smtClean="0"/>
              <a:t>menganalisis</a:t>
            </a:r>
            <a:r>
              <a:rPr lang="en-US" sz="3200" dirty="0" smtClean="0"/>
              <a:t> </a:t>
            </a:r>
            <a:r>
              <a:rPr lang="id-ID" sz="3200" dirty="0" smtClean="0"/>
              <a:t>mgn </a:t>
            </a:r>
            <a:r>
              <a:rPr lang="en-US" sz="3200" dirty="0" err="1" smtClean="0"/>
              <a:t>apakah</a:t>
            </a:r>
            <a:r>
              <a:rPr lang="en-US" sz="3200" dirty="0" smtClean="0"/>
              <a:t> </a:t>
            </a:r>
            <a:r>
              <a:rPr lang="en-US" sz="3200" dirty="0" err="1" smtClean="0"/>
              <a:t>ada</a:t>
            </a:r>
            <a:r>
              <a:rPr lang="en-US" sz="3200" dirty="0" smtClean="0"/>
              <a:t> </a:t>
            </a:r>
            <a:r>
              <a:rPr lang="id-ID" sz="3200" dirty="0" smtClean="0"/>
              <a:t>karyawan </a:t>
            </a:r>
            <a:r>
              <a:rPr lang="en-US" sz="3200" dirty="0" smtClean="0"/>
              <a:t>yang </a:t>
            </a:r>
            <a:r>
              <a:rPr lang="en-US" sz="3200" dirty="0" err="1" smtClean="0"/>
              <a:t>kurang</a:t>
            </a:r>
            <a:r>
              <a:rPr lang="en-US" sz="3200" dirty="0" smtClean="0"/>
              <a:t> </a:t>
            </a:r>
            <a:r>
              <a:rPr lang="en-US" sz="3200" dirty="0" err="1" smtClean="0"/>
              <a:t>dalam</a:t>
            </a:r>
            <a:r>
              <a:rPr lang="en-US" sz="3200" dirty="0" smtClean="0"/>
              <a:t> </a:t>
            </a:r>
            <a:r>
              <a:rPr lang="en-US" sz="3200" dirty="0" err="1" smtClean="0"/>
              <a:t>kesiapan</a:t>
            </a:r>
            <a:r>
              <a:rPr lang="en-US" sz="3200" dirty="0" smtClean="0"/>
              <a:t> </a:t>
            </a:r>
            <a:r>
              <a:rPr lang="en-US" sz="3200" dirty="0" err="1" smtClean="0"/>
              <a:t>tugas</a:t>
            </a:r>
            <a:r>
              <a:rPr lang="id-ID" sz="3200" dirty="0" smtClean="0"/>
              <a:t>2</a:t>
            </a:r>
            <a:r>
              <a:rPr lang="en-US" sz="3200" dirty="0" smtClean="0"/>
              <a:t> </a:t>
            </a:r>
            <a:r>
              <a:rPr lang="en-US" sz="3200" dirty="0" err="1" smtClean="0"/>
              <a:t>atau</a:t>
            </a:r>
            <a:r>
              <a:rPr lang="en-US" sz="3200" dirty="0" smtClean="0"/>
              <a:t> </a:t>
            </a:r>
            <a:r>
              <a:rPr lang="en-US" sz="3200" dirty="0" err="1" smtClean="0"/>
              <a:t>kurangnya</a:t>
            </a:r>
            <a:r>
              <a:rPr lang="en-US" sz="3200" dirty="0" smtClean="0"/>
              <a:t> </a:t>
            </a:r>
            <a:r>
              <a:rPr lang="en-US" sz="3200" dirty="0" err="1" smtClean="0"/>
              <a:t>kemampuan</a:t>
            </a:r>
            <a:r>
              <a:rPr lang="en-US" sz="3200" dirty="0" smtClean="0"/>
              <a:t>, </a:t>
            </a:r>
            <a:r>
              <a:rPr lang="en-US" sz="3200" dirty="0" err="1" smtClean="0"/>
              <a:t>keterampilan</a:t>
            </a:r>
            <a:r>
              <a:rPr lang="en-US" sz="3200" dirty="0" smtClean="0"/>
              <a:t> </a:t>
            </a:r>
            <a:r>
              <a:rPr lang="en-US" sz="3200" dirty="0" err="1" smtClean="0"/>
              <a:t>dan</a:t>
            </a:r>
            <a:r>
              <a:rPr lang="en-US" sz="3200" dirty="0" smtClean="0"/>
              <a:t> </a:t>
            </a:r>
            <a:r>
              <a:rPr lang="en-US" sz="3200" dirty="0" err="1" smtClean="0"/>
              <a:t>pengetahuan</a:t>
            </a:r>
            <a:r>
              <a:rPr lang="en-US" sz="3200" dirty="0" smtClean="0"/>
              <a:t> yang </a:t>
            </a:r>
            <a:r>
              <a:rPr lang="en-US" sz="3200" dirty="0" err="1" smtClean="0"/>
              <a:t>dapat</a:t>
            </a:r>
            <a:r>
              <a:rPr lang="en-US" sz="3200" dirty="0" smtClean="0"/>
              <a:t> </a:t>
            </a:r>
            <a:r>
              <a:rPr lang="en-US" sz="3200" dirty="0" err="1" smtClean="0"/>
              <a:t>diketahui</a:t>
            </a:r>
            <a:r>
              <a:rPr lang="en-US" sz="3200" dirty="0" smtClean="0"/>
              <a:t> </a:t>
            </a:r>
            <a:r>
              <a:rPr lang="en-US" sz="3200" dirty="0" err="1" smtClean="0"/>
              <a:t>dari</a:t>
            </a:r>
            <a:r>
              <a:rPr lang="en-US" sz="3200" dirty="0" smtClean="0"/>
              <a:t> </a:t>
            </a:r>
            <a:r>
              <a:rPr lang="en-US" sz="3200" dirty="0" err="1" smtClean="0"/>
              <a:t>penilaian</a:t>
            </a:r>
            <a:r>
              <a:rPr lang="en-US" sz="3200" dirty="0" smtClean="0"/>
              <a:t> </a:t>
            </a:r>
            <a:r>
              <a:rPr lang="en-US" sz="3200" dirty="0" err="1" smtClean="0"/>
              <a:t>kinerja</a:t>
            </a:r>
            <a:r>
              <a:rPr lang="en-US" sz="3200" dirty="0" smtClean="0"/>
              <a:t>, </a:t>
            </a:r>
            <a:r>
              <a:rPr lang="en-US" sz="3200" dirty="0" err="1" smtClean="0"/>
              <a:t>observasi</a:t>
            </a:r>
            <a:r>
              <a:rPr lang="en-US" sz="3200" dirty="0" smtClean="0"/>
              <a:t> </a:t>
            </a:r>
            <a:r>
              <a:rPr lang="en-US" sz="3200" dirty="0" err="1" smtClean="0"/>
              <a:t>ke</a:t>
            </a:r>
            <a:r>
              <a:rPr lang="en-US" sz="3200" dirty="0" smtClean="0"/>
              <a:t> </a:t>
            </a:r>
            <a:r>
              <a:rPr lang="en-US" sz="3200" dirty="0" err="1" smtClean="0"/>
              <a:t>lapangan</a:t>
            </a:r>
            <a:r>
              <a:rPr lang="en-US" sz="3200" dirty="0" smtClean="0"/>
              <a:t>, </a:t>
            </a:r>
            <a:r>
              <a:rPr lang="en-US" sz="3200" dirty="0" err="1" smtClean="0"/>
              <a:t>kuesioner</a:t>
            </a:r>
            <a:r>
              <a:rPr lang="en-US" sz="3200" dirty="0" smtClean="0"/>
              <a:t>.</a:t>
            </a:r>
            <a:endParaRPr lang="id-ID" sz="3200" dirty="0" smtClean="0"/>
          </a:p>
          <a:p>
            <a:pPr>
              <a:spcAft>
                <a:spcPts val="1200"/>
              </a:spcAft>
            </a:pPr>
            <a:r>
              <a:rPr lang="id-ID" sz="3200" dirty="0" smtClean="0"/>
              <a:t>Menentukan karyawan yg mana yg mbutuhkan pelatihan dg menilai sejauh mana karyawan melaksanakan kinerjanya.</a:t>
            </a:r>
          </a:p>
          <a:p>
            <a:r>
              <a:rPr lang="id-ID" sz="3200" dirty="0" smtClean="0"/>
              <a:t>Jika ada kesenjangan antara kinerja karyawan dg harapan at standar organisasi, mk dibutuhkan pelatihan.</a:t>
            </a:r>
          </a:p>
          <a:p>
            <a:endParaRPr lang="id-ID" dirty="0" smtClean="0"/>
          </a:p>
          <a:p>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17</a:t>
            </a:fld>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Ilustrasi TNA melalui analisis manusia</a:t>
            </a:r>
            <a:endParaRPr lang="id-ID" dirty="0"/>
          </a:p>
        </p:txBody>
      </p:sp>
      <p:sp>
        <p:nvSpPr>
          <p:cNvPr id="3" name="Content Placeholder 2"/>
          <p:cNvSpPr>
            <a:spLocks noGrp="1"/>
          </p:cNvSpPr>
          <p:nvPr>
            <p:ph idx="1"/>
          </p:nvPr>
        </p:nvSpPr>
        <p:spPr>
          <a:xfrm>
            <a:off x="323528" y="4869160"/>
            <a:ext cx="7704856" cy="1586576"/>
          </a:xfrm>
        </p:spPr>
        <p:txBody>
          <a:bodyPr>
            <a:normAutofit fontScale="92500" lnSpcReduction="20000"/>
          </a:bodyPr>
          <a:lstStyle/>
          <a:p>
            <a:pPr marL="0" indent="0" algn="ctr">
              <a:buNone/>
            </a:pPr>
            <a:r>
              <a:rPr lang="id-ID" dirty="0" smtClean="0"/>
              <a:t>Kesenjangan yg ditemukan kmd dianalisis. Bila penyebabnya memang kekurangan </a:t>
            </a:r>
            <a:r>
              <a:rPr lang="id-ID" i="1" dirty="0" smtClean="0"/>
              <a:t>skills </a:t>
            </a:r>
            <a:r>
              <a:rPr lang="id-ID" dirty="0" smtClean="0"/>
              <a:t>atau </a:t>
            </a:r>
            <a:r>
              <a:rPr lang="id-ID" i="1" dirty="0" smtClean="0"/>
              <a:t>knowledge</a:t>
            </a:r>
            <a:r>
              <a:rPr lang="id-ID" dirty="0" smtClean="0"/>
              <a:t>, solusinya adl pelatihan. Bila trkait dg sikap motivasi, yg diperlukan adl intervensi jenis lain (</a:t>
            </a:r>
            <a:r>
              <a:rPr lang="id-ID" i="1" dirty="0" smtClean="0"/>
              <a:t>non-training intervention</a:t>
            </a:r>
            <a:r>
              <a:rPr lang="id-ID" dirty="0" smtClean="0"/>
              <a:t>)</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18</a:t>
            </a:fld>
            <a:endParaRPr lang="id-ID"/>
          </a:p>
        </p:txBody>
      </p:sp>
      <p:sp>
        <p:nvSpPr>
          <p:cNvPr id="6" name="Rectangle 5"/>
          <p:cNvSpPr/>
          <p:nvPr/>
        </p:nvSpPr>
        <p:spPr>
          <a:xfrm>
            <a:off x="1259632" y="2420888"/>
            <a:ext cx="1152128"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p:nvSpPr>
        <p:spPr>
          <a:xfrm>
            <a:off x="899592" y="1628800"/>
            <a:ext cx="1872208" cy="646331"/>
          </a:xfrm>
          <a:prstGeom prst="rect">
            <a:avLst/>
          </a:prstGeom>
          <a:noFill/>
        </p:spPr>
        <p:txBody>
          <a:bodyPr wrap="square" rtlCol="0">
            <a:spAutoFit/>
          </a:bodyPr>
          <a:lstStyle/>
          <a:p>
            <a:r>
              <a:rPr lang="id-ID" dirty="0" smtClean="0"/>
              <a:t>Kinerja Standar (yg diinginkan)</a:t>
            </a:r>
            <a:endParaRPr lang="id-ID" dirty="0"/>
          </a:p>
        </p:txBody>
      </p:sp>
      <p:sp>
        <p:nvSpPr>
          <p:cNvPr id="8" name="Rectangle 7"/>
          <p:cNvSpPr/>
          <p:nvPr/>
        </p:nvSpPr>
        <p:spPr>
          <a:xfrm>
            <a:off x="3563888" y="2420888"/>
            <a:ext cx="115212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p:cNvSpPr/>
          <p:nvPr/>
        </p:nvSpPr>
        <p:spPr>
          <a:xfrm>
            <a:off x="3563888" y="3501008"/>
            <a:ext cx="1152128" cy="108012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ight Brace 9"/>
          <p:cNvSpPr/>
          <p:nvPr/>
        </p:nvSpPr>
        <p:spPr>
          <a:xfrm>
            <a:off x="4860032" y="2420888"/>
            <a:ext cx="288032" cy="1008112"/>
          </a:xfrm>
          <a:prstGeom prst="rightBrace">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id-ID"/>
          </a:p>
        </p:txBody>
      </p:sp>
      <p:sp>
        <p:nvSpPr>
          <p:cNvPr id="11" name="TextBox 10"/>
          <p:cNvSpPr txBox="1"/>
          <p:nvPr/>
        </p:nvSpPr>
        <p:spPr>
          <a:xfrm>
            <a:off x="5220072" y="2733536"/>
            <a:ext cx="2160240" cy="369332"/>
          </a:xfrm>
          <a:prstGeom prst="rect">
            <a:avLst/>
          </a:prstGeom>
          <a:noFill/>
        </p:spPr>
        <p:txBody>
          <a:bodyPr wrap="square" rtlCol="0">
            <a:spAutoFit/>
          </a:bodyPr>
          <a:lstStyle/>
          <a:p>
            <a:r>
              <a:rPr lang="id-ID" dirty="0" smtClean="0"/>
              <a:t>Kesenjangan (gap)</a:t>
            </a:r>
            <a:endParaRPr lang="id-ID" dirty="0"/>
          </a:p>
        </p:txBody>
      </p:sp>
      <p:cxnSp>
        <p:nvCxnSpPr>
          <p:cNvPr id="13" name="Straight Arrow Connector 12"/>
          <p:cNvCxnSpPr/>
          <p:nvPr/>
        </p:nvCxnSpPr>
        <p:spPr>
          <a:xfrm flipH="1">
            <a:off x="4860032" y="4005064"/>
            <a:ext cx="64807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5724128" y="3693790"/>
            <a:ext cx="1800200" cy="646331"/>
          </a:xfrm>
          <a:prstGeom prst="rect">
            <a:avLst/>
          </a:prstGeom>
          <a:noFill/>
        </p:spPr>
        <p:txBody>
          <a:bodyPr wrap="square" rtlCol="0">
            <a:spAutoFit/>
          </a:bodyPr>
          <a:lstStyle/>
          <a:p>
            <a:r>
              <a:rPr lang="id-ID" dirty="0" smtClean="0"/>
              <a:t>Kinerja Aktual (Real/Nyata)</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6672"/>
          </a:xfrm>
        </p:spPr>
        <p:txBody>
          <a:bodyPr>
            <a:normAutofit fontScale="90000"/>
          </a:bodyPr>
          <a:lstStyle/>
          <a:p>
            <a:r>
              <a:rPr lang="id-ID" dirty="0" smtClean="0"/>
              <a:t>ANALISIS TUGAS/PEKERJAAN</a:t>
            </a:r>
            <a:endParaRPr lang="id-ID" dirty="0"/>
          </a:p>
        </p:txBody>
      </p:sp>
      <p:sp>
        <p:nvSpPr>
          <p:cNvPr id="3" name="Content Placeholder 2"/>
          <p:cNvSpPr>
            <a:spLocks noGrp="1"/>
          </p:cNvSpPr>
          <p:nvPr>
            <p:ph idx="1"/>
          </p:nvPr>
        </p:nvSpPr>
        <p:spPr>
          <a:xfrm>
            <a:off x="251520" y="908720"/>
            <a:ext cx="7848872" cy="5547016"/>
          </a:xfrm>
        </p:spPr>
        <p:txBody>
          <a:bodyPr>
            <a:normAutofit/>
          </a:bodyPr>
          <a:lstStyle/>
          <a:p>
            <a:pPr>
              <a:spcAft>
                <a:spcPts val="600"/>
              </a:spcAft>
            </a:pPr>
            <a:r>
              <a:rPr lang="en-US" sz="2800" dirty="0" err="1" smtClean="0"/>
              <a:t>Analisis</a:t>
            </a:r>
            <a:r>
              <a:rPr lang="en-US" sz="2800" dirty="0" smtClean="0"/>
              <a:t> </a:t>
            </a:r>
            <a:r>
              <a:rPr lang="en-US" sz="2800" dirty="0" err="1" smtClean="0"/>
              <a:t>tugas</a:t>
            </a:r>
            <a:r>
              <a:rPr lang="en-US" sz="2800" dirty="0" smtClean="0"/>
              <a:t> </a:t>
            </a:r>
            <a:r>
              <a:rPr lang="en-US" sz="2800" dirty="0" err="1" smtClean="0"/>
              <a:t>yaitu</a:t>
            </a:r>
            <a:r>
              <a:rPr lang="en-US" sz="2800" dirty="0" smtClean="0"/>
              <a:t> </a:t>
            </a:r>
            <a:r>
              <a:rPr lang="en-US" sz="2800" dirty="0" err="1" smtClean="0"/>
              <a:t>menganalisis</a:t>
            </a:r>
            <a:r>
              <a:rPr lang="en-US" sz="2800" dirty="0" smtClean="0"/>
              <a:t> </a:t>
            </a:r>
            <a:r>
              <a:rPr lang="en-US" sz="2800" dirty="0" err="1" smtClean="0"/>
              <a:t>tugas</a:t>
            </a:r>
            <a:r>
              <a:rPr lang="id-ID" sz="2800" dirty="0" smtClean="0"/>
              <a:t>2</a:t>
            </a:r>
            <a:r>
              <a:rPr lang="en-US" sz="2800" dirty="0" smtClean="0"/>
              <a:t> </a:t>
            </a:r>
            <a:r>
              <a:rPr lang="id-ID" sz="2800" dirty="0" smtClean="0"/>
              <a:t>yg </a:t>
            </a:r>
            <a:r>
              <a:rPr lang="en-US" sz="2800" dirty="0" err="1" smtClean="0"/>
              <a:t>harus</a:t>
            </a:r>
            <a:r>
              <a:rPr lang="en-US" sz="2800" dirty="0" smtClean="0"/>
              <a:t> </a:t>
            </a:r>
            <a:r>
              <a:rPr lang="en-US" sz="2800" dirty="0" err="1" smtClean="0"/>
              <a:t>dilakukan</a:t>
            </a:r>
            <a:r>
              <a:rPr lang="en-US" sz="2800" dirty="0" smtClean="0"/>
              <a:t> </a:t>
            </a:r>
            <a:r>
              <a:rPr lang="id-ID" sz="2800" dirty="0" smtClean="0"/>
              <a:t>dlm </a:t>
            </a:r>
            <a:r>
              <a:rPr lang="en-US" sz="2800" dirty="0" err="1" smtClean="0"/>
              <a:t>setiap</a:t>
            </a:r>
            <a:r>
              <a:rPr lang="en-US" sz="2800" dirty="0" smtClean="0"/>
              <a:t> </a:t>
            </a:r>
            <a:r>
              <a:rPr lang="en-US" sz="2800" dirty="0" err="1" smtClean="0"/>
              <a:t>jabatan</a:t>
            </a:r>
            <a:r>
              <a:rPr lang="en-US" sz="2800" dirty="0" smtClean="0"/>
              <a:t>, </a:t>
            </a:r>
            <a:r>
              <a:rPr lang="id-ID" sz="2800" dirty="0" smtClean="0"/>
              <a:t>yg </a:t>
            </a:r>
            <a:r>
              <a:rPr lang="en-US" sz="2800" dirty="0" err="1" smtClean="0"/>
              <a:t>dapat</a:t>
            </a:r>
            <a:r>
              <a:rPr lang="en-US" sz="2800" dirty="0" smtClean="0"/>
              <a:t> </a:t>
            </a:r>
            <a:r>
              <a:rPr lang="en-US" sz="2800" dirty="0" err="1" smtClean="0"/>
              <a:t>dipelajari</a:t>
            </a:r>
            <a:r>
              <a:rPr lang="en-US" sz="2800" dirty="0" smtClean="0"/>
              <a:t> </a:t>
            </a:r>
            <a:r>
              <a:rPr lang="en-US" sz="2800" dirty="0" err="1" smtClean="0"/>
              <a:t>dari</a:t>
            </a:r>
            <a:r>
              <a:rPr lang="en-US" sz="2800" dirty="0" smtClean="0"/>
              <a:t> </a:t>
            </a:r>
            <a:r>
              <a:rPr lang="en-US" sz="2800" dirty="0" err="1" smtClean="0"/>
              <a:t>perilaku</a:t>
            </a:r>
            <a:r>
              <a:rPr lang="en-US" sz="2800" dirty="0" smtClean="0"/>
              <a:t> </a:t>
            </a:r>
            <a:r>
              <a:rPr lang="en-US" sz="2800" dirty="0" err="1" smtClean="0"/>
              <a:t>peran</a:t>
            </a:r>
            <a:r>
              <a:rPr lang="en-US" sz="2800" dirty="0" smtClean="0"/>
              <a:t> </a:t>
            </a:r>
            <a:r>
              <a:rPr lang="en-US" sz="2800" dirty="0" err="1" smtClean="0"/>
              <a:t>tersebut</a:t>
            </a:r>
            <a:r>
              <a:rPr lang="en-US" sz="2800" dirty="0" smtClean="0"/>
              <a:t>, </a:t>
            </a:r>
            <a:r>
              <a:rPr lang="en-US" sz="2800" dirty="0" err="1" smtClean="0"/>
              <a:t>dan</a:t>
            </a:r>
            <a:r>
              <a:rPr lang="en-US" sz="2800" dirty="0" smtClean="0"/>
              <a:t> </a:t>
            </a:r>
            <a:r>
              <a:rPr lang="en-US" sz="2800" dirty="0" err="1" smtClean="0"/>
              <a:t>informasi</a:t>
            </a:r>
            <a:r>
              <a:rPr lang="en-US" sz="2800" dirty="0" smtClean="0"/>
              <a:t> </a:t>
            </a:r>
            <a:r>
              <a:rPr lang="en-US" sz="2800" dirty="0" err="1" smtClean="0"/>
              <a:t>analisis</a:t>
            </a:r>
            <a:r>
              <a:rPr lang="en-US" sz="2800" dirty="0" smtClean="0"/>
              <a:t> </a:t>
            </a:r>
            <a:r>
              <a:rPr lang="en-US" sz="2800" dirty="0" err="1" smtClean="0"/>
              <a:t>jabatan</a:t>
            </a:r>
            <a:r>
              <a:rPr lang="en-US" sz="2800" dirty="0" smtClean="0"/>
              <a:t> </a:t>
            </a:r>
            <a:r>
              <a:rPr lang="en-US" sz="2800" dirty="0" err="1" smtClean="0"/>
              <a:t>yaitu</a:t>
            </a:r>
            <a:r>
              <a:rPr lang="en-US" sz="2800" dirty="0" smtClean="0"/>
              <a:t> </a:t>
            </a:r>
            <a:r>
              <a:rPr lang="en-US" sz="2800" dirty="0" err="1" smtClean="0"/>
              <a:t>uraian</a:t>
            </a:r>
            <a:r>
              <a:rPr lang="en-US" sz="2800" dirty="0" smtClean="0"/>
              <a:t> </a:t>
            </a:r>
            <a:r>
              <a:rPr lang="en-US" sz="2800" dirty="0" err="1" smtClean="0"/>
              <a:t>tugas</a:t>
            </a:r>
            <a:r>
              <a:rPr lang="en-US" sz="2800" dirty="0" smtClean="0"/>
              <a:t>, </a:t>
            </a:r>
            <a:r>
              <a:rPr lang="en-US" sz="2800" dirty="0" err="1" smtClean="0"/>
              <a:t>persyaratan</a:t>
            </a:r>
            <a:r>
              <a:rPr lang="en-US" sz="2800" dirty="0" smtClean="0"/>
              <a:t> </a:t>
            </a:r>
            <a:r>
              <a:rPr lang="en-US" sz="2800" dirty="0" err="1" smtClean="0"/>
              <a:t>tugas</a:t>
            </a:r>
            <a:r>
              <a:rPr lang="en-US" sz="2800" dirty="0" smtClean="0"/>
              <a:t> </a:t>
            </a:r>
            <a:r>
              <a:rPr lang="en-US" sz="2800" dirty="0" err="1" smtClean="0"/>
              <a:t>dan</a:t>
            </a:r>
            <a:r>
              <a:rPr lang="en-US" sz="2800" dirty="0" smtClean="0"/>
              <a:t> </a:t>
            </a:r>
            <a:r>
              <a:rPr lang="en-US" sz="2800" dirty="0" err="1" smtClean="0"/>
              <a:t>standar</a:t>
            </a:r>
            <a:r>
              <a:rPr lang="en-US" sz="2800" dirty="0" smtClean="0"/>
              <a:t> </a:t>
            </a:r>
            <a:r>
              <a:rPr lang="en-US" sz="2800" dirty="0" err="1" smtClean="0"/>
              <a:t>unjuk</a:t>
            </a:r>
            <a:r>
              <a:rPr lang="en-US" sz="2800" dirty="0" smtClean="0"/>
              <a:t> </a:t>
            </a:r>
            <a:r>
              <a:rPr lang="en-US" sz="2800" dirty="0" err="1" smtClean="0"/>
              <a:t>kerja</a:t>
            </a:r>
            <a:r>
              <a:rPr lang="en-US" sz="2800" dirty="0" smtClean="0"/>
              <a:t> yang </a:t>
            </a:r>
            <a:r>
              <a:rPr lang="en-US" sz="2800" dirty="0" err="1" smtClean="0"/>
              <a:t>terhimpun</a:t>
            </a:r>
            <a:r>
              <a:rPr lang="en-US" sz="2800" dirty="0" smtClean="0"/>
              <a:t> </a:t>
            </a:r>
            <a:r>
              <a:rPr lang="en-US" sz="2800" dirty="0" err="1" smtClean="0"/>
              <a:t>dalam</a:t>
            </a:r>
            <a:r>
              <a:rPr lang="en-US" sz="2800" dirty="0" smtClean="0"/>
              <a:t> </a:t>
            </a:r>
            <a:r>
              <a:rPr lang="en-US" sz="2800" dirty="0" err="1" smtClean="0"/>
              <a:t>informasi</a:t>
            </a:r>
            <a:r>
              <a:rPr lang="en-US" sz="2800" dirty="0" smtClean="0"/>
              <a:t> </a:t>
            </a:r>
            <a:r>
              <a:rPr lang="en-US" sz="2800" dirty="0" err="1" smtClean="0"/>
              <a:t>sumber</a:t>
            </a:r>
            <a:r>
              <a:rPr lang="en-US" sz="2800" dirty="0" smtClean="0"/>
              <a:t> </a:t>
            </a:r>
            <a:r>
              <a:rPr lang="en-US" sz="2800" dirty="0" err="1" smtClean="0"/>
              <a:t>daya</a:t>
            </a:r>
            <a:r>
              <a:rPr lang="en-US" sz="2800" dirty="0" smtClean="0"/>
              <a:t> </a:t>
            </a:r>
            <a:r>
              <a:rPr lang="en-US" sz="2800" dirty="0" err="1" smtClean="0"/>
              <a:t>manusia</a:t>
            </a:r>
            <a:r>
              <a:rPr lang="en-US" sz="2800" dirty="0" smtClean="0"/>
              <a:t> </a:t>
            </a:r>
            <a:r>
              <a:rPr lang="en-US" sz="2800" dirty="0" err="1" smtClean="0"/>
              <a:t>organisasi</a:t>
            </a:r>
            <a:r>
              <a:rPr lang="en-US" sz="2800" dirty="0" smtClean="0"/>
              <a:t>.</a:t>
            </a:r>
            <a:endParaRPr lang="id-ID" sz="2800" dirty="0" smtClean="0"/>
          </a:p>
          <a:p>
            <a:r>
              <a:rPr lang="id-ID" sz="2800" dirty="0" smtClean="0"/>
              <a:t>Caranya dg memanfaatkan anjab utk mengidentifikasi pengetahuan, ketrampilan, kemampuan, dan karakteristik lain (KSAO), yg dituntut utk melaksanakan pekerjaan dg memadai.</a:t>
            </a:r>
            <a:endParaRPr lang="id-ID" sz="2800"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19</a:t>
            </a:fld>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Siklus &amp; tahapan pelatihan</a:t>
            </a:r>
            <a:endParaRPr lang="id-ID" dirty="0"/>
          </a:p>
        </p:txBody>
      </p:sp>
      <p:grpSp>
        <p:nvGrpSpPr>
          <p:cNvPr id="6" name="Group 5"/>
          <p:cNvGrpSpPr/>
          <p:nvPr/>
        </p:nvGrpSpPr>
        <p:grpSpPr>
          <a:xfrm>
            <a:off x="467544" y="3140968"/>
            <a:ext cx="2232248" cy="1584176"/>
            <a:chOff x="467544" y="2852936"/>
            <a:chExt cx="1872208" cy="1440160"/>
          </a:xfrm>
        </p:grpSpPr>
        <p:sp>
          <p:nvSpPr>
            <p:cNvPr id="4" name="Flowchart: Connector 3"/>
            <p:cNvSpPr/>
            <p:nvPr/>
          </p:nvSpPr>
          <p:spPr>
            <a:xfrm>
              <a:off x="467544" y="2852936"/>
              <a:ext cx="1872208" cy="14401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611560" y="3140968"/>
              <a:ext cx="1512168" cy="1015663"/>
            </a:xfrm>
            <a:prstGeom prst="rect">
              <a:avLst/>
            </a:prstGeom>
            <a:noFill/>
          </p:spPr>
          <p:txBody>
            <a:bodyPr wrap="square" rtlCol="0">
              <a:spAutoFit/>
            </a:bodyPr>
            <a:lstStyle/>
            <a:p>
              <a:pPr algn="ctr"/>
              <a:r>
                <a:rPr lang="id-ID" sz="2000" b="1" dirty="0" smtClean="0"/>
                <a:t>EVALUASI</a:t>
              </a:r>
            </a:p>
            <a:p>
              <a:pPr algn="ctr"/>
              <a:r>
                <a:rPr lang="id-ID" sz="2000" b="1" dirty="0" smtClean="0"/>
                <a:t>TRANSFER</a:t>
              </a:r>
            </a:p>
            <a:p>
              <a:pPr algn="ctr"/>
              <a:r>
                <a:rPr lang="id-ID" sz="2000" b="1" dirty="0" smtClean="0"/>
                <a:t>IV</a:t>
              </a:r>
              <a:endParaRPr lang="id-ID" sz="2000" b="1" dirty="0"/>
            </a:p>
          </p:txBody>
        </p:sp>
      </p:grpSp>
      <p:grpSp>
        <p:nvGrpSpPr>
          <p:cNvPr id="7" name="Group 6"/>
          <p:cNvGrpSpPr/>
          <p:nvPr/>
        </p:nvGrpSpPr>
        <p:grpSpPr>
          <a:xfrm>
            <a:off x="2987824" y="1772816"/>
            <a:ext cx="2160240" cy="1440160"/>
            <a:chOff x="467544" y="2852936"/>
            <a:chExt cx="1872208" cy="1440160"/>
          </a:xfrm>
        </p:grpSpPr>
        <p:sp>
          <p:nvSpPr>
            <p:cNvPr id="8" name="Flowchart: Connector 7"/>
            <p:cNvSpPr/>
            <p:nvPr/>
          </p:nvSpPr>
          <p:spPr>
            <a:xfrm>
              <a:off x="467544" y="2852936"/>
              <a:ext cx="1872208" cy="14401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p:nvSpPr>
          <p:spPr>
            <a:xfrm>
              <a:off x="611560" y="2969657"/>
              <a:ext cx="1603378" cy="1323439"/>
            </a:xfrm>
            <a:prstGeom prst="rect">
              <a:avLst/>
            </a:prstGeom>
            <a:noFill/>
          </p:spPr>
          <p:txBody>
            <a:bodyPr wrap="square" rtlCol="0">
              <a:spAutoFit/>
            </a:bodyPr>
            <a:lstStyle/>
            <a:p>
              <a:pPr algn="ctr"/>
              <a:r>
                <a:rPr lang="id-ID" sz="2000" b="1" dirty="0" smtClean="0"/>
                <a:t>ANALISIS KEBUTUHAN PELATIHAN</a:t>
              </a:r>
            </a:p>
            <a:p>
              <a:pPr algn="ctr"/>
              <a:r>
                <a:rPr lang="id-ID" sz="2000" b="1" dirty="0" smtClean="0"/>
                <a:t>I</a:t>
              </a:r>
              <a:endParaRPr lang="id-ID" sz="2000" b="1" dirty="0"/>
            </a:p>
          </p:txBody>
        </p:sp>
      </p:grpSp>
      <p:grpSp>
        <p:nvGrpSpPr>
          <p:cNvPr id="10" name="Group 9"/>
          <p:cNvGrpSpPr/>
          <p:nvPr/>
        </p:nvGrpSpPr>
        <p:grpSpPr>
          <a:xfrm>
            <a:off x="5292080" y="3068960"/>
            <a:ext cx="2448272" cy="1641089"/>
            <a:chOff x="407150" y="2852936"/>
            <a:chExt cx="2053390" cy="1440160"/>
          </a:xfrm>
        </p:grpSpPr>
        <p:sp>
          <p:nvSpPr>
            <p:cNvPr id="11" name="Flowchart: Connector 10"/>
            <p:cNvSpPr/>
            <p:nvPr/>
          </p:nvSpPr>
          <p:spPr>
            <a:xfrm>
              <a:off x="467544" y="2852936"/>
              <a:ext cx="1872208" cy="14401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Box 11"/>
            <p:cNvSpPr txBox="1"/>
            <p:nvPr/>
          </p:nvSpPr>
          <p:spPr>
            <a:xfrm>
              <a:off x="407150" y="3072576"/>
              <a:ext cx="2053390" cy="1107383"/>
            </a:xfrm>
            <a:prstGeom prst="rect">
              <a:avLst/>
            </a:prstGeom>
            <a:noFill/>
          </p:spPr>
          <p:txBody>
            <a:bodyPr wrap="square" rtlCol="0">
              <a:spAutoFit/>
            </a:bodyPr>
            <a:lstStyle/>
            <a:p>
              <a:pPr algn="ctr"/>
              <a:r>
                <a:rPr lang="id-ID" sz="1900" b="1" dirty="0" smtClean="0"/>
                <a:t>DESAIN, </a:t>
              </a:r>
            </a:p>
            <a:p>
              <a:pPr algn="ctr"/>
              <a:r>
                <a:rPr lang="id-ID" sz="1900" b="1" dirty="0" smtClean="0"/>
                <a:t>TUJUAN, KRITERIA, METODE,MATERI</a:t>
              </a:r>
            </a:p>
            <a:p>
              <a:pPr algn="ctr"/>
              <a:r>
                <a:rPr lang="id-ID" sz="1900" b="1" dirty="0" smtClean="0"/>
                <a:t>II</a:t>
              </a:r>
              <a:endParaRPr lang="id-ID" sz="1900" b="1" dirty="0"/>
            </a:p>
          </p:txBody>
        </p:sp>
      </p:grpSp>
      <p:grpSp>
        <p:nvGrpSpPr>
          <p:cNvPr id="13" name="Group 12"/>
          <p:cNvGrpSpPr/>
          <p:nvPr/>
        </p:nvGrpSpPr>
        <p:grpSpPr>
          <a:xfrm>
            <a:off x="2987824" y="4653136"/>
            <a:ext cx="2304256" cy="1584176"/>
            <a:chOff x="467544" y="2852936"/>
            <a:chExt cx="1872208" cy="1440160"/>
          </a:xfrm>
        </p:grpSpPr>
        <p:sp>
          <p:nvSpPr>
            <p:cNvPr id="14" name="Flowchart: Connector 13"/>
            <p:cNvSpPr/>
            <p:nvPr/>
          </p:nvSpPr>
          <p:spPr>
            <a:xfrm>
              <a:off x="467544" y="2852936"/>
              <a:ext cx="1872208" cy="14401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Box 14"/>
            <p:cNvSpPr txBox="1"/>
            <p:nvPr/>
          </p:nvSpPr>
          <p:spPr>
            <a:xfrm>
              <a:off x="611560" y="3140968"/>
              <a:ext cx="1669686" cy="923330"/>
            </a:xfrm>
            <a:prstGeom prst="rect">
              <a:avLst/>
            </a:prstGeom>
            <a:noFill/>
          </p:spPr>
          <p:txBody>
            <a:bodyPr wrap="square" rtlCol="0">
              <a:spAutoFit/>
            </a:bodyPr>
            <a:lstStyle/>
            <a:p>
              <a:pPr algn="ctr"/>
              <a:r>
                <a:rPr lang="id-ID" sz="2000" b="1" dirty="0" smtClean="0"/>
                <a:t>PERCOBAAN, IMPLEMENTASI</a:t>
              </a:r>
            </a:p>
            <a:p>
              <a:pPr algn="ctr"/>
              <a:r>
                <a:rPr lang="id-ID" sz="2000" b="1" dirty="0" smtClean="0"/>
                <a:t>III</a:t>
              </a:r>
              <a:endParaRPr lang="id-ID" sz="2000" b="1" dirty="0"/>
            </a:p>
          </p:txBody>
        </p:sp>
      </p:grpSp>
      <p:sp>
        <p:nvSpPr>
          <p:cNvPr id="17" name="Arc 16"/>
          <p:cNvSpPr/>
          <p:nvPr/>
        </p:nvSpPr>
        <p:spPr>
          <a:xfrm rot="1738127">
            <a:off x="4416753" y="2347792"/>
            <a:ext cx="1822661" cy="1019164"/>
          </a:xfrm>
          <a:prstGeom prst="arc">
            <a:avLst>
              <a:gd name="adj1" fmla="val 13086864"/>
              <a:gd name="adj2" fmla="val 2084938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ln w="38100">
                <a:solidFill>
                  <a:sysClr val="windowText" lastClr="000000"/>
                </a:solidFill>
              </a:ln>
            </a:endParaRPr>
          </a:p>
        </p:txBody>
      </p:sp>
      <p:sp>
        <p:nvSpPr>
          <p:cNvPr id="18" name="Arc 17"/>
          <p:cNvSpPr/>
          <p:nvPr/>
        </p:nvSpPr>
        <p:spPr>
          <a:xfrm rot="18191463">
            <a:off x="1693887" y="2586014"/>
            <a:ext cx="1972749" cy="1054049"/>
          </a:xfrm>
          <a:prstGeom prst="arc">
            <a:avLst>
              <a:gd name="adj1" fmla="val 13612091"/>
              <a:gd name="adj2" fmla="val 210808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ln w="38100">
                <a:solidFill>
                  <a:sysClr val="windowText" lastClr="000000"/>
                </a:solidFill>
              </a:ln>
            </a:endParaRPr>
          </a:p>
        </p:txBody>
      </p:sp>
      <p:sp>
        <p:nvSpPr>
          <p:cNvPr id="19" name="Arc 18"/>
          <p:cNvSpPr/>
          <p:nvPr/>
        </p:nvSpPr>
        <p:spPr>
          <a:xfrm rot="12885612">
            <a:off x="1829566" y="4586676"/>
            <a:ext cx="1858135" cy="812691"/>
          </a:xfrm>
          <a:prstGeom prst="arc">
            <a:avLst>
              <a:gd name="adj1" fmla="val 12215132"/>
              <a:gd name="adj2" fmla="val 206424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ln w="38100">
                <a:solidFill>
                  <a:sysClr val="windowText" lastClr="000000"/>
                </a:solidFill>
              </a:ln>
            </a:endParaRPr>
          </a:p>
        </p:txBody>
      </p:sp>
      <p:sp>
        <p:nvSpPr>
          <p:cNvPr id="20" name="Arc 19"/>
          <p:cNvSpPr/>
          <p:nvPr/>
        </p:nvSpPr>
        <p:spPr>
          <a:xfrm rot="8091625">
            <a:off x="4749244" y="4363923"/>
            <a:ext cx="1787785" cy="887526"/>
          </a:xfrm>
          <a:prstGeom prst="arc">
            <a:avLst>
              <a:gd name="adj1" fmla="val 13086864"/>
              <a:gd name="adj2" fmla="val 2034648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ln w="38100">
                <a:solidFill>
                  <a:sysClr val="windowText" lastClr="000000"/>
                </a:solidFill>
              </a:ln>
            </a:endParaRPr>
          </a:p>
        </p:txBody>
      </p:sp>
      <p:sp>
        <p:nvSpPr>
          <p:cNvPr id="21" name="Slide Number Placeholder 20"/>
          <p:cNvSpPr>
            <a:spLocks noGrp="1"/>
          </p:cNvSpPr>
          <p:nvPr>
            <p:ph type="sldNum" sz="quarter" idx="12"/>
          </p:nvPr>
        </p:nvSpPr>
        <p:spPr/>
        <p:txBody>
          <a:bodyPr/>
          <a:lstStyle/>
          <a:p>
            <a:fld id="{4348BA5A-2244-4B26-A5E7-5AD77B67B9DC}" type="slidenum">
              <a:rPr lang="id-ID" smtClean="0"/>
              <a:pPr/>
              <a:t>2</a:t>
            </a:fld>
            <a:endParaRPr lang="id-ID"/>
          </a:p>
        </p:txBody>
      </p:sp>
      <p:sp>
        <p:nvSpPr>
          <p:cNvPr id="22" name="Footer Placeholder 21"/>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732696"/>
          </a:xfrm>
        </p:spPr>
        <p:txBody>
          <a:bodyPr>
            <a:normAutofit/>
          </a:bodyPr>
          <a:lstStyle/>
          <a:p>
            <a:pPr algn="ctr"/>
            <a:r>
              <a:rPr lang="id-ID" sz="3200" dirty="0" smtClean="0"/>
              <a:t>Hubungan analisis jabatan &amp; TNA</a:t>
            </a:r>
            <a:endParaRPr lang="id-ID" sz="3200" dirty="0"/>
          </a:p>
        </p:txBody>
      </p:sp>
      <p:sp>
        <p:nvSpPr>
          <p:cNvPr id="3" name="Footer Placeholder 2"/>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20</a:t>
            </a:fld>
            <a:endParaRPr lang="id-ID"/>
          </a:p>
        </p:txBody>
      </p:sp>
      <p:sp>
        <p:nvSpPr>
          <p:cNvPr id="5" name="Rounded Rectangle 4"/>
          <p:cNvSpPr/>
          <p:nvPr/>
        </p:nvSpPr>
        <p:spPr>
          <a:xfrm>
            <a:off x="2699792" y="1556792"/>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URAIAN JABATAN (JOB DESC)</a:t>
            </a:r>
            <a:endParaRPr lang="id-ID" b="1" dirty="0"/>
          </a:p>
        </p:txBody>
      </p:sp>
      <p:sp>
        <p:nvSpPr>
          <p:cNvPr id="6" name="Rounded Rectangle 5"/>
          <p:cNvSpPr/>
          <p:nvPr/>
        </p:nvSpPr>
        <p:spPr>
          <a:xfrm>
            <a:off x="539552" y="2564904"/>
            <a:ext cx="165618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ANALISIS JABATAN</a:t>
            </a:r>
            <a:endParaRPr lang="id-ID" b="1" dirty="0"/>
          </a:p>
        </p:txBody>
      </p:sp>
      <p:sp>
        <p:nvSpPr>
          <p:cNvPr id="7" name="Rounded Rectangle 6"/>
          <p:cNvSpPr/>
          <p:nvPr/>
        </p:nvSpPr>
        <p:spPr>
          <a:xfrm>
            <a:off x="5508104" y="2204864"/>
            <a:ext cx="2520280"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IDENTIFIKASI KEB PELATIHAN</a:t>
            </a:r>
          </a:p>
          <a:p>
            <a:pPr>
              <a:buFont typeface="Arial" pitchFamily="34" charset="0"/>
              <a:buChar char="•"/>
            </a:pPr>
            <a:r>
              <a:rPr lang="id-ID" dirty="0" smtClean="0"/>
              <a:t> Kelompok</a:t>
            </a:r>
          </a:p>
          <a:p>
            <a:pPr>
              <a:buFont typeface="Arial" pitchFamily="34" charset="0"/>
              <a:buChar char="•"/>
            </a:pPr>
            <a:r>
              <a:rPr lang="id-ID" dirty="0" smtClean="0"/>
              <a:t> Individual</a:t>
            </a:r>
          </a:p>
          <a:p>
            <a:pPr>
              <a:buFont typeface="Arial" pitchFamily="34" charset="0"/>
              <a:buChar char="•"/>
            </a:pPr>
            <a:r>
              <a:rPr lang="id-ID" dirty="0" smtClean="0"/>
              <a:t> Organisasi</a:t>
            </a:r>
            <a:endParaRPr lang="id-ID" dirty="0"/>
          </a:p>
        </p:txBody>
      </p:sp>
      <p:sp>
        <p:nvSpPr>
          <p:cNvPr id="8" name="Rounded Rectangle 7"/>
          <p:cNvSpPr/>
          <p:nvPr/>
        </p:nvSpPr>
        <p:spPr>
          <a:xfrm>
            <a:off x="2555776" y="3573016"/>
            <a:ext cx="2736304"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PERSYARATAN JABATAN (JOB REQ)</a:t>
            </a:r>
          </a:p>
          <a:p>
            <a:pPr>
              <a:buFont typeface="Arial" pitchFamily="34" charset="0"/>
              <a:buChar char="•"/>
            </a:pPr>
            <a:r>
              <a:rPr lang="id-ID" dirty="0" smtClean="0"/>
              <a:t> Pendidikan</a:t>
            </a:r>
          </a:p>
          <a:p>
            <a:pPr>
              <a:buFont typeface="Arial" pitchFamily="34" charset="0"/>
              <a:buChar char="•"/>
            </a:pPr>
            <a:r>
              <a:rPr lang="id-ID" dirty="0" smtClean="0"/>
              <a:t> Pelatihan</a:t>
            </a:r>
          </a:p>
          <a:p>
            <a:pPr>
              <a:buFont typeface="Arial" pitchFamily="34" charset="0"/>
              <a:buChar char="•"/>
            </a:pPr>
            <a:r>
              <a:rPr lang="id-ID" dirty="0" smtClean="0"/>
              <a:t> Pengalaman</a:t>
            </a:r>
          </a:p>
          <a:p>
            <a:pPr>
              <a:buFont typeface="Arial" pitchFamily="34" charset="0"/>
              <a:buChar char="•"/>
            </a:pPr>
            <a:r>
              <a:rPr lang="id-ID" dirty="0" smtClean="0"/>
              <a:t> Ketrampilan</a:t>
            </a:r>
          </a:p>
          <a:p>
            <a:pPr>
              <a:buFont typeface="Arial" pitchFamily="34" charset="0"/>
              <a:buChar char="•"/>
            </a:pPr>
            <a:r>
              <a:rPr lang="id-ID" dirty="0" smtClean="0"/>
              <a:t> Sikap</a:t>
            </a:r>
          </a:p>
          <a:p>
            <a:pPr>
              <a:buFont typeface="Arial" pitchFamily="34" charset="0"/>
              <a:buChar char="•"/>
            </a:pPr>
            <a:r>
              <a:rPr lang="id-ID" dirty="0" smtClean="0"/>
              <a:t> Persyaratan lain</a:t>
            </a:r>
            <a:endParaRPr lang="id-ID" dirty="0"/>
          </a:p>
        </p:txBody>
      </p:sp>
      <p:cxnSp>
        <p:nvCxnSpPr>
          <p:cNvPr id="10" name="Straight Connector 9"/>
          <p:cNvCxnSpPr>
            <a:stCxn id="5" idx="1"/>
          </p:cNvCxnSpPr>
          <p:nvPr/>
        </p:nvCxnSpPr>
        <p:spPr>
          <a:xfrm flipH="1">
            <a:off x="2195736" y="1952836"/>
            <a:ext cx="504056" cy="9001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3"/>
          </p:cNvCxnSpPr>
          <p:nvPr/>
        </p:nvCxnSpPr>
        <p:spPr>
          <a:xfrm>
            <a:off x="2195736" y="2960948"/>
            <a:ext cx="1080120" cy="61206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7" idx="1"/>
          </p:cNvCxnSpPr>
          <p:nvPr/>
        </p:nvCxnSpPr>
        <p:spPr>
          <a:xfrm>
            <a:off x="4932040" y="1952836"/>
            <a:ext cx="576064" cy="10081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1"/>
          </p:cNvCxnSpPr>
          <p:nvPr/>
        </p:nvCxnSpPr>
        <p:spPr>
          <a:xfrm flipH="1">
            <a:off x="4283968" y="2960948"/>
            <a:ext cx="1224136" cy="61206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Left Brace 16"/>
          <p:cNvSpPr/>
          <p:nvPr/>
        </p:nvSpPr>
        <p:spPr>
          <a:xfrm>
            <a:off x="1907704" y="3717032"/>
            <a:ext cx="432048" cy="2376264"/>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8" name="Rounded Rectangle 17"/>
          <p:cNvSpPr/>
          <p:nvPr/>
        </p:nvSpPr>
        <p:spPr>
          <a:xfrm>
            <a:off x="251520" y="4581128"/>
            <a:ext cx="151216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KOMPETENSI</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239000" cy="876712"/>
          </a:xfrm>
        </p:spPr>
        <p:txBody>
          <a:bodyPr>
            <a:normAutofit/>
          </a:bodyPr>
          <a:lstStyle/>
          <a:p>
            <a:r>
              <a:rPr lang="id-ID" sz="2800" dirty="0" smtClean="0"/>
              <a:t>LANGKAH2 melakukan TNA melalui analisis tugas/pekerjaan</a:t>
            </a:r>
            <a:endParaRPr lang="id-ID" sz="2800" dirty="0"/>
          </a:p>
        </p:txBody>
      </p:sp>
      <p:sp>
        <p:nvSpPr>
          <p:cNvPr id="3" name="Content Placeholder 2"/>
          <p:cNvSpPr>
            <a:spLocks noGrp="1"/>
          </p:cNvSpPr>
          <p:nvPr>
            <p:ph idx="1"/>
          </p:nvPr>
        </p:nvSpPr>
        <p:spPr>
          <a:xfrm>
            <a:off x="323528" y="1340768"/>
            <a:ext cx="8064896" cy="5114968"/>
          </a:xfrm>
        </p:spPr>
        <p:txBody>
          <a:bodyPr>
            <a:normAutofit lnSpcReduction="10000"/>
          </a:bodyPr>
          <a:lstStyle/>
          <a:p>
            <a:pPr marL="360000" indent="-360000">
              <a:buSzPct val="100000"/>
              <a:buFont typeface="+mj-lt"/>
              <a:buAutoNum type="arabicPeriod"/>
            </a:pPr>
            <a:r>
              <a:rPr lang="id-ID" dirty="0" smtClean="0"/>
              <a:t>Deskripsi kerja (jobdes) secara menyeluruh.</a:t>
            </a:r>
          </a:p>
          <a:p>
            <a:pPr marL="360000" indent="-360000">
              <a:spcAft>
                <a:spcPts val="600"/>
              </a:spcAft>
              <a:buSzPct val="100000"/>
              <a:buFont typeface="+mj-lt"/>
              <a:buAutoNum type="arabicPeriod"/>
            </a:pPr>
            <a:r>
              <a:rPr lang="id-ID" dirty="0" smtClean="0"/>
              <a:t>Mengidentifikasi tugas.</a:t>
            </a:r>
          </a:p>
          <a:p>
            <a:pPr marL="844632" lvl="2" indent="-360000">
              <a:buSzPct val="100000"/>
            </a:pPr>
            <a:r>
              <a:rPr lang="id-ID" dirty="0" smtClean="0"/>
              <a:t>Mendeskripsikan tugas2 utama di dlm pekerjaan</a:t>
            </a:r>
          </a:p>
          <a:p>
            <a:pPr marL="844632" lvl="2" indent="-360000">
              <a:buSzPct val="100000"/>
            </a:pPr>
            <a:r>
              <a:rPr lang="id-ID" dirty="0" smtClean="0"/>
              <a:t>Bgmn msg2 tgs hrs dilakukan (yi standar kerja)</a:t>
            </a:r>
          </a:p>
          <a:p>
            <a:pPr marL="844632" lvl="2" indent="-360000">
              <a:buSzPct val="100000"/>
            </a:pPr>
            <a:r>
              <a:rPr lang="id-ID" dirty="0" smtClean="0"/>
              <a:t>Variabilitas kinerja (bgmn tgs itu sebenarnya dilakukan sehari2).</a:t>
            </a:r>
          </a:p>
          <a:p>
            <a:pPr marL="360000" indent="-360000">
              <a:spcAft>
                <a:spcPts val="600"/>
              </a:spcAft>
              <a:buSzPct val="100000"/>
              <a:buFont typeface="+mj-lt"/>
              <a:buAutoNum type="arabicPeriod"/>
            </a:pPr>
            <a:r>
              <a:rPr lang="id-ID" dirty="0" smtClean="0"/>
              <a:t>Mengidentifikasi apa yg diperlukan utk melakukan pekerjaan, terkait dg KSAO.</a:t>
            </a:r>
          </a:p>
          <a:p>
            <a:pPr marL="360000" indent="-360000">
              <a:spcAft>
                <a:spcPts val="600"/>
              </a:spcAft>
              <a:buSzPct val="100000"/>
              <a:buFont typeface="+mj-lt"/>
              <a:buAutoNum type="arabicPeriod"/>
            </a:pPr>
            <a:r>
              <a:rPr lang="id-ID" dirty="0" smtClean="0"/>
              <a:t>Mengidentifikasi daerah2 yg plg menguntungkan dr pelatihan, menentukan tgs2 dan kapabilitas yg mana yg seharusnya dimasukkan dlm program.</a:t>
            </a:r>
          </a:p>
          <a:p>
            <a:pPr marL="360000" indent="-360000">
              <a:buSzPct val="100000"/>
              <a:buFont typeface="+mj-lt"/>
              <a:buAutoNum type="arabicPeriod"/>
            </a:pPr>
            <a:r>
              <a:rPr lang="id-ID" dirty="0" smtClean="0"/>
              <a:t>Memprioritaskan kebutuhan pelatihan.</a:t>
            </a:r>
          </a:p>
          <a:p>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21</a:t>
            </a:fld>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72656"/>
          </a:xfrm>
        </p:spPr>
        <p:txBody>
          <a:bodyPr>
            <a:normAutofit fontScale="90000"/>
          </a:bodyPr>
          <a:lstStyle/>
          <a:p>
            <a:r>
              <a:rPr lang="id-ID" sz="2800" dirty="0" smtClean="0"/>
              <a:t>Contoh TNA mel alui Analisis jabatan</a:t>
            </a:r>
            <a:endParaRPr lang="id-ID" sz="2800" dirty="0"/>
          </a:p>
        </p:txBody>
      </p:sp>
      <p:graphicFrame>
        <p:nvGraphicFramePr>
          <p:cNvPr id="6" name="Content Placeholder 5"/>
          <p:cNvGraphicFramePr>
            <a:graphicFrameLocks noGrp="1"/>
          </p:cNvGraphicFramePr>
          <p:nvPr>
            <p:ph idx="1"/>
          </p:nvPr>
        </p:nvGraphicFramePr>
        <p:xfrm>
          <a:off x="395535" y="860241"/>
          <a:ext cx="8496945" cy="5544983"/>
        </p:xfrm>
        <a:graphic>
          <a:graphicData uri="http://schemas.openxmlformats.org/drawingml/2006/table">
            <a:tbl>
              <a:tblPr firstRow="1" bandRow="1">
                <a:tableStyleId>{5C22544A-7EE6-4342-B048-85BDC9FD1C3A}</a:tableStyleId>
              </a:tblPr>
              <a:tblGrid>
                <a:gridCol w="4139537"/>
                <a:gridCol w="1234599"/>
                <a:gridCol w="1525093"/>
                <a:gridCol w="1597716"/>
              </a:tblGrid>
              <a:tr h="363168">
                <a:tc rowSpan="2">
                  <a:txBody>
                    <a:bodyPr/>
                    <a:lstStyle/>
                    <a:p>
                      <a:endParaRPr lang="id-ID" sz="1600" dirty="0"/>
                    </a:p>
                  </a:txBody>
                  <a:tcPr/>
                </a:tc>
                <a:tc gridSpan="2">
                  <a:txBody>
                    <a:bodyPr/>
                    <a:lstStyle/>
                    <a:p>
                      <a:pPr algn="ctr"/>
                      <a:r>
                        <a:rPr lang="id-ID" sz="1600" dirty="0" smtClean="0"/>
                        <a:t>TINGKAT</a:t>
                      </a:r>
                      <a:r>
                        <a:rPr lang="id-ID" sz="1600" baseline="0" dirty="0" smtClean="0"/>
                        <a:t> PENGUASAAN</a:t>
                      </a:r>
                      <a:endParaRPr lang="id-ID" sz="1600" dirty="0"/>
                    </a:p>
                  </a:txBody>
                  <a:tcPr anchor="ctr"/>
                </a:tc>
                <a:tc hMerge="1">
                  <a:txBody>
                    <a:bodyPr/>
                    <a:lstStyle/>
                    <a:p>
                      <a:endParaRPr lang="id-ID" dirty="0"/>
                    </a:p>
                  </a:txBody>
                  <a:tcPr/>
                </a:tc>
                <a:tc rowSpan="2">
                  <a:txBody>
                    <a:bodyPr/>
                    <a:lstStyle/>
                    <a:p>
                      <a:pPr algn="ctr"/>
                      <a:r>
                        <a:rPr lang="id-ID" sz="1600" dirty="0" smtClean="0"/>
                        <a:t>RENCANA TINDAKAN</a:t>
                      </a:r>
                      <a:endParaRPr lang="id-ID" sz="1600" dirty="0"/>
                    </a:p>
                  </a:txBody>
                  <a:tcPr anchor="ctr"/>
                </a:tc>
              </a:tr>
              <a:tr h="330944">
                <a:tc vMerge="1">
                  <a:txBody>
                    <a:bodyPr/>
                    <a:lstStyle/>
                    <a:p>
                      <a:endParaRPr lang="id-ID" dirty="0"/>
                    </a:p>
                  </a:txBody>
                  <a:tcPr/>
                </a:tc>
                <a:tc>
                  <a:txBody>
                    <a:bodyPr/>
                    <a:lstStyle/>
                    <a:p>
                      <a:pPr algn="ctr"/>
                      <a:r>
                        <a:rPr lang="id-ID" sz="1600" dirty="0" smtClean="0"/>
                        <a:t>YG DIMINTA</a:t>
                      </a:r>
                      <a:endParaRPr lang="id-ID" sz="1600" dirty="0"/>
                    </a:p>
                  </a:txBody>
                  <a:tcPr anchor="ctr"/>
                </a:tc>
                <a:tc>
                  <a:txBody>
                    <a:bodyPr/>
                    <a:lstStyle/>
                    <a:p>
                      <a:pPr algn="ctr"/>
                      <a:r>
                        <a:rPr lang="id-ID" sz="1600" dirty="0" smtClean="0"/>
                        <a:t>AKTUAL</a:t>
                      </a:r>
                      <a:endParaRPr lang="id-ID" sz="1600" dirty="0"/>
                    </a:p>
                  </a:txBody>
                  <a:tcPr anchor="ctr"/>
                </a:tc>
                <a:tc vMerge="1">
                  <a:txBody>
                    <a:bodyPr/>
                    <a:lstStyle/>
                    <a:p>
                      <a:endParaRPr lang="id-ID" dirty="0"/>
                    </a:p>
                  </a:txBody>
                  <a:tcPr/>
                </a:tc>
              </a:tr>
              <a:tr h="1805152">
                <a:tc>
                  <a:txBody>
                    <a:bodyPr/>
                    <a:lstStyle/>
                    <a:p>
                      <a:r>
                        <a:rPr lang="id-ID" sz="1800" b="1" dirty="0" smtClean="0"/>
                        <a:t>Pengetahuan ttg:</a:t>
                      </a:r>
                    </a:p>
                    <a:p>
                      <a:pPr marL="342900" indent="-342900">
                        <a:buAutoNum type="arabicPeriod"/>
                      </a:pPr>
                      <a:r>
                        <a:rPr lang="id-ID" sz="1600" b="0" dirty="0" smtClean="0"/>
                        <a:t>Struktur</a:t>
                      </a:r>
                      <a:r>
                        <a:rPr lang="id-ID" sz="1600" b="0" baseline="0" dirty="0" smtClean="0"/>
                        <a:t> organisasi</a:t>
                      </a:r>
                    </a:p>
                    <a:p>
                      <a:pPr marL="342900" indent="-342900">
                        <a:buAutoNum type="arabicPeriod"/>
                      </a:pPr>
                      <a:r>
                        <a:rPr lang="id-ID" sz="1600" b="0" baseline="0" dirty="0" smtClean="0"/>
                        <a:t>Kegiatan operasional perusahaan</a:t>
                      </a:r>
                    </a:p>
                    <a:p>
                      <a:pPr marL="342900" indent="-342900">
                        <a:buAutoNum type="arabicPeriod"/>
                      </a:pPr>
                      <a:r>
                        <a:rPr lang="id-ID" sz="1600" b="0" baseline="0" dirty="0" smtClean="0"/>
                        <a:t>‘Isi’ jabatan/pekerjaan yg ada</a:t>
                      </a:r>
                    </a:p>
                    <a:p>
                      <a:pPr marL="342900" indent="-342900">
                        <a:buAutoNum type="arabicPeriod"/>
                      </a:pPr>
                      <a:r>
                        <a:rPr lang="id-ID" sz="1600" b="0" baseline="0" dirty="0" smtClean="0"/>
                        <a:t>Persyaratan Jabatan</a:t>
                      </a:r>
                    </a:p>
                    <a:p>
                      <a:pPr marL="342900" indent="-342900">
                        <a:buAutoNum type="arabicPeriod"/>
                      </a:pPr>
                      <a:r>
                        <a:rPr lang="id-ID" sz="1600" b="0" baseline="0" dirty="0" smtClean="0"/>
                        <a:t>Peraturan dan UU yg relevan</a:t>
                      </a:r>
                    </a:p>
                    <a:p>
                      <a:pPr marL="342900" indent="-342900">
                        <a:buAutoNum type="arabicPeriod"/>
                      </a:pPr>
                      <a:r>
                        <a:rPr lang="id-ID" sz="1600" b="0" baseline="0" dirty="0" smtClean="0"/>
                        <a:t>Metode seleksi yg tepat</a:t>
                      </a:r>
                      <a:endParaRPr lang="id-ID" sz="1600" b="0" dirty="0"/>
                    </a:p>
                  </a:txBody>
                  <a:tcPr/>
                </a:tc>
                <a:tc>
                  <a:txBody>
                    <a:bodyPr/>
                    <a:lstStyle/>
                    <a:p>
                      <a:pPr algn="ctr"/>
                      <a:endParaRPr lang="id-ID" sz="1600" dirty="0" smtClean="0"/>
                    </a:p>
                    <a:p>
                      <a:pPr algn="ctr"/>
                      <a:r>
                        <a:rPr lang="id-ID" sz="1600" dirty="0" smtClean="0"/>
                        <a:t>**</a:t>
                      </a:r>
                    </a:p>
                    <a:p>
                      <a:pPr algn="ctr"/>
                      <a:r>
                        <a:rPr lang="id-ID" sz="1600" dirty="0" smtClean="0"/>
                        <a:t>**</a:t>
                      </a:r>
                    </a:p>
                    <a:p>
                      <a:pPr algn="ctr"/>
                      <a:r>
                        <a:rPr lang="id-ID" sz="1600" dirty="0" smtClean="0"/>
                        <a:t>**</a:t>
                      </a:r>
                    </a:p>
                    <a:p>
                      <a:pPr algn="ctr"/>
                      <a:r>
                        <a:rPr lang="id-ID" sz="1600" dirty="0" smtClean="0"/>
                        <a:t>**</a:t>
                      </a:r>
                    </a:p>
                    <a:p>
                      <a:pPr algn="ctr"/>
                      <a:r>
                        <a:rPr lang="id-ID" sz="1600" dirty="0" smtClean="0"/>
                        <a:t>*</a:t>
                      </a:r>
                    </a:p>
                    <a:p>
                      <a:pPr algn="ctr"/>
                      <a:r>
                        <a:rPr lang="id-ID" sz="1600" dirty="0" smtClean="0"/>
                        <a:t>**</a:t>
                      </a:r>
                      <a:endParaRPr lang="id-ID" sz="1600" dirty="0"/>
                    </a:p>
                  </a:txBody>
                  <a:tcPr/>
                </a:tc>
                <a:tc>
                  <a:txBody>
                    <a:bodyPr/>
                    <a:lstStyle/>
                    <a:p>
                      <a:endParaRPr lang="id-ID" sz="1600" dirty="0"/>
                    </a:p>
                  </a:txBody>
                  <a:tcPr/>
                </a:tc>
                <a:tc>
                  <a:txBody>
                    <a:bodyPr/>
                    <a:lstStyle/>
                    <a:p>
                      <a:endParaRPr lang="id-ID" sz="1600" dirty="0"/>
                    </a:p>
                  </a:txBody>
                  <a:tcPr/>
                </a:tc>
              </a:tr>
              <a:tr h="1564465">
                <a:tc>
                  <a:txBody>
                    <a:bodyPr/>
                    <a:lstStyle/>
                    <a:p>
                      <a:r>
                        <a:rPr lang="id-ID" sz="1800" b="1" dirty="0" smtClean="0"/>
                        <a:t>Skills (ketrampilan)</a:t>
                      </a:r>
                    </a:p>
                    <a:p>
                      <a:pPr marL="342900" indent="-342900">
                        <a:buAutoNum type="arabicPeriod"/>
                      </a:pPr>
                      <a:r>
                        <a:rPr lang="id-ID" sz="1600" b="0" dirty="0" smtClean="0"/>
                        <a:t>Melakukan presentasi</a:t>
                      </a:r>
                    </a:p>
                    <a:p>
                      <a:pPr marL="342900" indent="-342900">
                        <a:buAutoNum type="arabicPeriod"/>
                      </a:pPr>
                      <a:r>
                        <a:rPr lang="id-ID" sz="1600" b="0" dirty="0" smtClean="0"/>
                        <a:t>Melakukan negosiasi</a:t>
                      </a:r>
                    </a:p>
                    <a:p>
                      <a:pPr marL="342900" indent="-342900">
                        <a:buAutoNum type="arabicPeriod"/>
                      </a:pPr>
                      <a:r>
                        <a:rPr lang="id-ID" sz="1600" b="0" dirty="0" smtClean="0"/>
                        <a:t>Teknik wawancara</a:t>
                      </a:r>
                    </a:p>
                    <a:p>
                      <a:pPr marL="342900" indent="-342900">
                        <a:buAutoNum type="arabicPeriod"/>
                      </a:pPr>
                      <a:r>
                        <a:rPr lang="id-ID" sz="1600" b="0" dirty="0" smtClean="0"/>
                        <a:t>Beberapa</a:t>
                      </a:r>
                      <a:r>
                        <a:rPr lang="id-ID" sz="1600" b="0" baseline="0" dirty="0" smtClean="0"/>
                        <a:t> teknik seleksi</a:t>
                      </a:r>
                    </a:p>
                    <a:p>
                      <a:pPr marL="342900" indent="-342900">
                        <a:buAutoNum type="arabicPeriod"/>
                      </a:pPr>
                      <a:r>
                        <a:rPr lang="id-ID" sz="1600" b="0" baseline="0" dirty="0" smtClean="0"/>
                        <a:t>Komunikasi</a:t>
                      </a:r>
                      <a:endParaRPr lang="id-ID" sz="1600" b="0" dirty="0"/>
                    </a:p>
                  </a:txBody>
                  <a:tcPr/>
                </a:tc>
                <a:tc>
                  <a:txBody>
                    <a:bodyPr/>
                    <a:lstStyle/>
                    <a:p>
                      <a:pPr algn="ctr"/>
                      <a:endParaRPr lang="id-ID" sz="1600" dirty="0" smtClean="0"/>
                    </a:p>
                    <a:p>
                      <a:pPr algn="ctr"/>
                      <a:r>
                        <a:rPr lang="id-ID" sz="1600" dirty="0" smtClean="0"/>
                        <a:t>**</a:t>
                      </a:r>
                    </a:p>
                    <a:p>
                      <a:pPr algn="ctr"/>
                      <a:r>
                        <a:rPr lang="id-ID" sz="1600" dirty="0" smtClean="0"/>
                        <a:t>***</a:t>
                      </a:r>
                    </a:p>
                    <a:p>
                      <a:pPr algn="ctr"/>
                      <a:r>
                        <a:rPr lang="id-ID" sz="1600" dirty="0" smtClean="0"/>
                        <a:t>***</a:t>
                      </a:r>
                    </a:p>
                    <a:p>
                      <a:pPr algn="ctr"/>
                      <a:r>
                        <a:rPr lang="id-ID" sz="1600" dirty="0" smtClean="0"/>
                        <a:t>**</a:t>
                      </a:r>
                    </a:p>
                    <a:p>
                      <a:pPr algn="ctr"/>
                      <a:r>
                        <a:rPr lang="id-ID" sz="1600" dirty="0" smtClean="0"/>
                        <a:t>**</a:t>
                      </a:r>
                      <a:endParaRPr lang="id-ID" sz="1600" dirty="0"/>
                    </a:p>
                  </a:txBody>
                  <a:tcPr/>
                </a:tc>
                <a:tc>
                  <a:txBody>
                    <a:bodyPr/>
                    <a:lstStyle/>
                    <a:p>
                      <a:endParaRPr lang="id-ID" sz="1600" dirty="0"/>
                    </a:p>
                  </a:txBody>
                  <a:tcPr/>
                </a:tc>
                <a:tc>
                  <a:txBody>
                    <a:bodyPr/>
                    <a:lstStyle/>
                    <a:p>
                      <a:endParaRPr lang="id-ID" sz="1600" dirty="0"/>
                    </a:p>
                  </a:txBody>
                  <a:tcPr/>
                </a:tc>
              </a:tr>
              <a:tr h="1432775">
                <a:tc>
                  <a:txBody>
                    <a:bodyPr/>
                    <a:lstStyle/>
                    <a:p>
                      <a:r>
                        <a:rPr lang="id-ID" sz="1800" b="1" dirty="0" smtClean="0"/>
                        <a:t>Sikap</a:t>
                      </a:r>
                    </a:p>
                    <a:p>
                      <a:pPr marL="342900" indent="-342900">
                        <a:buAutoNum type="arabicPeriod"/>
                      </a:pPr>
                      <a:r>
                        <a:rPr lang="id-ID" sz="1600" b="0" dirty="0" smtClean="0"/>
                        <a:t>Berorientasi pd</a:t>
                      </a:r>
                      <a:r>
                        <a:rPr lang="id-ID" sz="1600" b="0" baseline="0" dirty="0" smtClean="0"/>
                        <a:t> hasil</a:t>
                      </a:r>
                    </a:p>
                    <a:p>
                      <a:pPr marL="342900" indent="-342900">
                        <a:buAutoNum type="arabicPeriod"/>
                      </a:pPr>
                      <a:r>
                        <a:rPr lang="id-ID" sz="1600" b="0" baseline="0" dirty="0" smtClean="0"/>
                        <a:t>Proaktif dan memiliki inisiatif</a:t>
                      </a:r>
                    </a:p>
                    <a:p>
                      <a:pPr marL="342900" indent="-342900">
                        <a:buAutoNum type="arabicPeriod"/>
                      </a:pPr>
                      <a:r>
                        <a:rPr lang="id-ID" sz="1600" b="0" baseline="0" dirty="0" smtClean="0"/>
                        <a:t>Ramah</a:t>
                      </a:r>
                    </a:p>
                    <a:p>
                      <a:pPr marL="342900" indent="-342900">
                        <a:buAutoNum type="arabicPeriod"/>
                      </a:pPr>
                      <a:r>
                        <a:rPr lang="id-ID" sz="1600" b="0" baseline="0" dirty="0" smtClean="0"/>
                        <a:t>Diplomatis</a:t>
                      </a:r>
                      <a:endParaRPr lang="id-ID" sz="1600" b="0" dirty="0"/>
                    </a:p>
                  </a:txBody>
                  <a:tcPr/>
                </a:tc>
                <a:tc>
                  <a:txBody>
                    <a:bodyPr/>
                    <a:lstStyle/>
                    <a:p>
                      <a:pPr algn="ctr"/>
                      <a:endParaRPr lang="id-ID" sz="1600" dirty="0" smtClean="0"/>
                    </a:p>
                    <a:p>
                      <a:pPr algn="ctr"/>
                      <a:r>
                        <a:rPr lang="id-ID" sz="1600" dirty="0" smtClean="0"/>
                        <a:t>***</a:t>
                      </a:r>
                    </a:p>
                    <a:p>
                      <a:pPr algn="ctr"/>
                      <a:r>
                        <a:rPr lang="id-ID" sz="1600" dirty="0" smtClean="0"/>
                        <a:t>***</a:t>
                      </a:r>
                    </a:p>
                    <a:p>
                      <a:pPr algn="ctr"/>
                      <a:r>
                        <a:rPr lang="id-ID" sz="1600" dirty="0" smtClean="0"/>
                        <a:t>**</a:t>
                      </a:r>
                    </a:p>
                    <a:p>
                      <a:pPr algn="ctr"/>
                      <a:r>
                        <a:rPr lang="id-ID" sz="1600" dirty="0" smtClean="0"/>
                        <a:t>**</a:t>
                      </a:r>
                      <a:endParaRPr lang="id-ID" sz="1600" dirty="0"/>
                    </a:p>
                  </a:txBody>
                  <a:tcPr/>
                </a:tc>
                <a:tc>
                  <a:txBody>
                    <a:bodyPr/>
                    <a:lstStyle/>
                    <a:p>
                      <a:endParaRPr lang="id-ID" sz="1600" dirty="0"/>
                    </a:p>
                  </a:txBody>
                  <a:tcPr/>
                </a:tc>
                <a:tc>
                  <a:txBody>
                    <a:bodyPr/>
                    <a:lstStyle/>
                    <a:p>
                      <a:endParaRPr lang="id-ID" sz="1600" dirty="0"/>
                    </a:p>
                  </a:txBody>
                  <a:tcP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22</a:t>
            </a:fld>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571184" cy="5763040"/>
          </a:xfrm>
        </p:spPr>
        <p:txBody>
          <a:bodyPr>
            <a:noAutofit/>
          </a:bodyPr>
          <a:lstStyle/>
          <a:p>
            <a:pPr>
              <a:spcBef>
                <a:spcPts val="0"/>
              </a:spcBef>
              <a:buNone/>
            </a:pPr>
            <a:r>
              <a:rPr lang="id-ID" sz="2800" dirty="0" smtClean="0"/>
              <a:t>*    Sekedar tahu dan bisa berpartisipasi dlm  </a:t>
            </a:r>
          </a:p>
          <a:p>
            <a:pPr>
              <a:spcBef>
                <a:spcPts val="0"/>
              </a:spcBef>
              <a:buNone/>
            </a:pPr>
            <a:r>
              <a:rPr lang="id-ID" sz="2800" dirty="0" smtClean="0"/>
              <a:t>     diskusi dan dalam percakatan</a:t>
            </a:r>
          </a:p>
          <a:p>
            <a:pPr>
              <a:spcBef>
                <a:spcPts val="0"/>
              </a:spcBef>
              <a:buFont typeface="Arial" charset="0"/>
              <a:buChar char="•"/>
            </a:pPr>
            <a:endParaRPr lang="id-ID" sz="2800" dirty="0" smtClean="0"/>
          </a:p>
          <a:p>
            <a:pPr>
              <a:spcBef>
                <a:spcPts val="0"/>
              </a:spcBef>
              <a:buNone/>
            </a:pPr>
            <a:r>
              <a:rPr lang="id-ID" sz="2800" dirty="0" smtClean="0"/>
              <a:t>**   Bisa/mampu menerapkan pengetahuan   </a:t>
            </a:r>
          </a:p>
          <a:p>
            <a:pPr>
              <a:spcBef>
                <a:spcPts val="0"/>
              </a:spcBef>
              <a:buNone/>
            </a:pPr>
            <a:r>
              <a:rPr lang="id-ID" sz="2800" dirty="0" smtClean="0"/>
              <a:t>     atau keahliannya dg benar dan tepat </a:t>
            </a:r>
          </a:p>
          <a:p>
            <a:pPr>
              <a:spcBef>
                <a:spcPts val="0"/>
              </a:spcBef>
              <a:buNone/>
            </a:pPr>
            <a:r>
              <a:rPr lang="id-ID" sz="2800" dirty="0" smtClean="0"/>
              <a:t>     tanpa perlu dibantu/dibimbing org lain</a:t>
            </a:r>
          </a:p>
          <a:p>
            <a:pPr>
              <a:spcBef>
                <a:spcPts val="0"/>
              </a:spcBef>
              <a:buNone/>
            </a:pPr>
            <a:endParaRPr lang="id-ID" sz="2800" dirty="0" smtClean="0"/>
          </a:p>
          <a:p>
            <a:pPr>
              <a:spcBef>
                <a:spcPts val="0"/>
              </a:spcBef>
              <a:buNone/>
            </a:pPr>
            <a:r>
              <a:rPr lang="id-ID" sz="2800" dirty="0" smtClean="0"/>
              <a:t>*** Bukan hanya mampu menerapkan/ </a:t>
            </a:r>
          </a:p>
          <a:p>
            <a:pPr>
              <a:spcBef>
                <a:spcPts val="0"/>
              </a:spcBef>
              <a:buNone/>
            </a:pPr>
            <a:r>
              <a:rPr lang="id-ID" sz="2800" dirty="0" smtClean="0"/>
              <a:t>     melakukan dg tepat dan benar, ttp juga </a:t>
            </a:r>
          </a:p>
          <a:p>
            <a:pPr>
              <a:spcBef>
                <a:spcPts val="0"/>
              </a:spcBef>
              <a:buNone/>
            </a:pPr>
            <a:r>
              <a:rPr lang="id-ID" sz="2800" dirty="0" smtClean="0"/>
              <a:t>     dpt mengajar/melatih orang lain.</a:t>
            </a:r>
            <a:endParaRPr lang="id-ID" sz="2800"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23</a:t>
            </a:fld>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60688"/>
          </a:xfrm>
        </p:spPr>
        <p:txBody>
          <a:bodyPr/>
          <a:lstStyle/>
          <a:p>
            <a:r>
              <a:rPr lang="id-ID" dirty="0" smtClean="0"/>
              <a:t>Keuntungan analisis tugas</a:t>
            </a:r>
            <a:endParaRPr lang="id-ID" dirty="0"/>
          </a:p>
        </p:txBody>
      </p:sp>
      <p:sp>
        <p:nvSpPr>
          <p:cNvPr id="3" name="Content Placeholder 2"/>
          <p:cNvSpPr>
            <a:spLocks noGrp="1"/>
          </p:cNvSpPr>
          <p:nvPr>
            <p:ph idx="1"/>
          </p:nvPr>
        </p:nvSpPr>
        <p:spPr>
          <a:xfrm>
            <a:off x="323528" y="1268760"/>
            <a:ext cx="7776864" cy="5186976"/>
          </a:xfrm>
        </p:spPr>
        <p:txBody>
          <a:bodyPr>
            <a:normAutofit/>
          </a:bodyPr>
          <a:lstStyle/>
          <a:p>
            <a:pPr marL="514350" indent="-514350">
              <a:spcAft>
                <a:spcPts val="1200"/>
              </a:spcAft>
              <a:buSzPct val="100000"/>
              <a:buFont typeface="+mj-lt"/>
              <a:buAutoNum type="alphaLcPeriod"/>
            </a:pPr>
            <a:r>
              <a:rPr lang="id-ID" sz="2800" dirty="0" smtClean="0"/>
              <a:t>Identifikasi yg jelas thd tgs yg dituntut dan KSAO yg dituntut.</a:t>
            </a:r>
          </a:p>
          <a:p>
            <a:pPr marL="514350" indent="-514350">
              <a:spcAft>
                <a:spcPts val="1200"/>
              </a:spcAft>
              <a:buSzPct val="100000"/>
              <a:buFont typeface="+mj-lt"/>
              <a:buAutoNum type="alphaLcPeriod"/>
            </a:pPr>
            <a:r>
              <a:rPr lang="id-ID" sz="2800" dirty="0" smtClean="0"/>
              <a:t>Tgs2 dpt divalidasi-karyawan yg berkinerja baik melakukan tgs dg cara ini.</a:t>
            </a:r>
          </a:p>
          <a:p>
            <a:pPr marL="514350" indent="-514350">
              <a:spcAft>
                <a:spcPts val="1200"/>
              </a:spcAft>
              <a:buSzPct val="100000"/>
              <a:buFont typeface="+mj-lt"/>
              <a:buAutoNum type="alphaLcPeriod"/>
            </a:pPr>
            <a:r>
              <a:rPr lang="id-ID" sz="2800" dirty="0" smtClean="0"/>
              <a:t>Tugas mrpk bentuk output, yg dpt diukur, shg dpt dikaitkan ant input pelatihan dg output tgs.</a:t>
            </a:r>
          </a:p>
          <a:p>
            <a:pPr marL="514350" indent="-514350">
              <a:spcAft>
                <a:spcPts val="1200"/>
              </a:spcAft>
              <a:buSzPct val="100000"/>
              <a:buFont typeface="+mj-lt"/>
              <a:buAutoNum type="alphaLcPeriod"/>
            </a:pPr>
            <a:r>
              <a:rPr lang="id-ID" sz="2800" dirty="0" smtClean="0"/>
              <a:t>Rekomendasi pelatihan didasarkan fakta dan tdk banyak ruang utk perdebatan.</a:t>
            </a:r>
            <a:endParaRPr lang="id-ID" sz="2800"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24</a:t>
            </a:fld>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20040"/>
            <a:ext cx="7444680" cy="588680"/>
          </a:xfrm>
        </p:spPr>
        <p:txBody>
          <a:bodyPr/>
          <a:lstStyle/>
          <a:p>
            <a:r>
              <a:rPr lang="id-ID" dirty="0" smtClean="0"/>
              <a:t>Kerugian analisis tugas</a:t>
            </a:r>
            <a:endParaRPr lang="id-ID" dirty="0"/>
          </a:p>
        </p:txBody>
      </p:sp>
      <p:sp>
        <p:nvSpPr>
          <p:cNvPr id="3" name="Content Placeholder 2"/>
          <p:cNvSpPr>
            <a:spLocks noGrp="1"/>
          </p:cNvSpPr>
          <p:nvPr>
            <p:ph idx="1"/>
          </p:nvPr>
        </p:nvSpPr>
        <p:spPr>
          <a:xfrm>
            <a:off x="251520" y="1124744"/>
            <a:ext cx="7704856" cy="5330992"/>
          </a:xfrm>
        </p:spPr>
        <p:txBody>
          <a:bodyPr/>
          <a:lstStyle/>
          <a:p>
            <a:pPr marL="360000" indent="-360000">
              <a:spcAft>
                <a:spcPts val="1200"/>
              </a:spcAft>
              <a:buSzPct val="100000"/>
              <a:buFont typeface="+mj-lt"/>
              <a:buAutoNum type="arabicPeriod"/>
            </a:pPr>
            <a:r>
              <a:rPr lang="id-ID" dirty="0" smtClean="0"/>
              <a:t>Membutuhkan waktu dan ketrampilan.</a:t>
            </a:r>
          </a:p>
          <a:p>
            <a:pPr marL="360000" indent="-360000">
              <a:spcAft>
                <a:spcPts val="1200"/>
              </a:spcAft>
              <a:buSzPct val="100000"/>
              <a:buFont typeface="+mj-lt"/>
              <a:buAutoNum type="arabicPeriod"/>
            </a:pPr>
            <a:r>
              <a:rPr lang="id-ID" dirty="0" smtClean="0"/>
              <a:t>Memiliki potensi positif dan negatif, krn mengamati dan mewancarai dpt mengganggu operasional pekerjaan.</a:t>
            </a:r>
          </a:p>
          <a:p>
            <a:pPr marL="360000" indent="-360000">
              <a:spcAft>
                <a:spcPts val="1200"/>
              </a:spcAft>
              <a:buSzPct val="100000"/>
              <a:buFont typeface="+mj-lt"/>
              <a:buAutoNum type="arabicPeriod"/>
            </a:pPr>
            <a:r>
              <a:rPr lang="id-ID" dirty="0" smtClean="0"/>
              <a:t>Tidak sll tjd keterkaitan ant tugas2 penting (prioritas pekerjaan) dg kinerja keseluruhan, meskipun sdh dilakukan mell survei. </a:t>
            </a:r>
          </a:p>
          <a:p>
            <a:pPr marL="360000" indent="-360000">
              <a:spcAft>
                <a:spcPts val="1200"/>
              </a:spcAft>
              <a:buSzPct val="100000"/>
              <a:buFont typeface="+mj-lt"/>
              <a:buAutoNum type="arabicPeriod"/>
            </a:pPr>
            <a:r>
              <a:rPr lang="id-ID" dirty="0" smtClean="0"/>
              <a:t>Tidak membahas faktor2 lain dlm lingk kinerja yg mempengaruhi seberapa baik tugas tsb dilaksanakan.</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25</a:t>
            </a:fld>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60688"/>
          </a:xfrm>
        </p:spPr>
        <p:txBody>
          <a:bodyPr>
            <a:normAutofit/>
          </a:bodyPr>
          <a:lstStyle/>
          <a:p>
            <a:pPr algn="ctr"/>
            <a:r>
              <a:rPr lang="id-ID" sz="2800" dirty="0" smtClean="0"/>
              <a:t>Identifikasi kebutuhan pelatihan</a:t>
            </a:r>
            <a:endParaRPr lang="id-ID" sz="2800"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26</a:t>
            </a:fld>
            <a:endParaRPr lang="id-ID"/>
          </a:p>
        </p:txBody>
      </p:sp>
      <p:sp>
        <p:nvSpPr>
          <p:cNvPr id="6" name="Rectangle 5"/>
          <p:cNvSpPr/>
          <p:nvPr/>
        </p:nvSpPr>
        <p:spPr>
          <a:xfrm>
            <a:off x="2699792" y="1196752"/>
            <a:ext cx="273630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SUMBER INFORMASI</a:t>
            </a:r>
            <a:endParaRPr lang="id-ID" dirty="0"/>
          </a:p>
        </p:txBody>
      </p:sp>
      <p:sp>
        <p:nvSpPr>
          <p:cNvPr id="7" name="Rectangle 6"/>
          <p:cNvSpPr/>
          <p:nvPr/>
        </p:nvSpPr>
        <p:spPr>
          <a:xfrm>
            <a:off x="395536" y="2132856"/>
            <a:ext cx="316835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VARIABEL ORGANISASIONAL</a:t>
            </a:r>
            <a:endParaRPr lang="id-ID" dirty="0"/>
          </a:p>
        </p:txBody>
      </p:sp>
      <p:sp>
        <p:nvSpPr>
          <p:cNvPr id="9" name="Rectangle 8"/>
          <p:cNvSpPr/>
          <p:nvPr/>
        </p:nvSpPr>
        <p:spPr>
          <a:xfrm>
            <a:off x="4572000" y="2132856"/>
            <a:ext cx="316835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VARIABEL MANUSIA</a:t>
            </a:r>
            <a:endParaRPr lang="id-ID" dirty="0"/>
          </a:p>
        </p:txBody>
      </p:sp>
      <p:sp>
        <p:nvSpPr>
          <p:cNvPr id="10" name="Rectangle 9"/>
          <p:cNvSpPr/>
          <p:nvPr/>
        </p:nvSpPr>
        <p:spPr>
          <a:xfrm>
            <a:off x="395536" y="2636912"/>
            <a:ext cx="3168352"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id-ID" dirty="0" smtClean="0"/>
              <a:t> Pengaruh lingkungan</a:t>
            </a:r>
          </a:p>
          <a:p>
            <a:pPr>
              <a:buFont typeface="Arial" pitchFamily="34" charset="0"/>
              <a:buChar char="•"/>
            </a:pPr>
            <a:r>
              <a:rPr lang="id-ID" dirty="0" smtClean="0"/>
              <a:t> Budaya organisasi</a:t>
            </a:r>
          </a:p>
          <a:p>
            <a:pPr>
              <a:buFont typeface="Arial" pitchFamily="34" charset="0"/>
              <a:buChar char="•"/>
            </a:pPr>
            <a:r>
              <a:rPr lang="id-ID" dirty="0" smtClean="0"/>
              <a:t> Tujuan organisasi</a:t>
            </a:r>
          </a:p>
          <a:p>
            <a:pPr>
              <a:buFont typeface="Arial" pitchFamily="34" charset="0"/>
              <a:buChar char="•"/>
            </a:pPr>
            <a:r>
              <a:rPr lang="id-ID" dirty="0" smtClean="0"/>
              <a:t> Tujuan SDM</a:t>
            </a:r>
          </a:p>
          <a:p>
            <a:pPr>
              <a:buFont typeface="Arial" pitchFamily="34" charset="0"/>
              <a:buChar char="•"/>
            </a:pPr>
            <a:r>
              <a:rPr lang="id-ID" dirty="0" smtClean="0"/>
              <a:t> Perencanaan SDM</a:t>
            </a:r>
          </a:p>
          <a:p>
            <a:pPr>
              <a:buFont typeface="Arial" pitchFamily="34" charset="0"/>
              <a:buChar char="•"/>
            </a:pPr>
            <a:r>
              <a:rPr lang="id-ID" dirty="0" smtClean="0"/>
              <a:t> Survey iklim</a:t>
            </a:r>
          </a:p>
          <a:p>
            <a:pPr>
              <a:buFont typeface="Arial" pitchFamily="34" charset="0"/>
              <a:buChar char="•"/>
            </a:pPr>
            <a:r>
              <a:rPr lang="id-ID" dirty="0" smtClean="0"/>
              <a:t> Organisasi</a:t>
            </a:r>
          </a:p>
          <a:p>
            <a:pPr>
              <a:buFont typeface="Arial" pitchFamily="34" charset="0"/>
              <a:buChar char="•"/>
            </a:pPr>
            <a:r>
              <a:rPr lang="id-ID" dirty="0" smtClean="0"/>
              <a:t> Hasil Pengukuran</a:t>
            </a:r>
          </a:p>
          <a:p>
            <a:pPr>
              <a:buFont typeface="Arial" pitchFamily="34" charset="0"/>
              <a:buChar char="•"/>
            </a:pPr>
            <a:r>
              <a:rPr lang="id-ID" dirty="0" smtClean="0"/>
              <a:t> Kegiatan....</a:t>
            </a:r>
            <a:endParaRPr lang="id-ID" dirty="0"/>
          </a:p>
        </p:txBody>
      </p:sp>
      <p:sp>
        <p:nvSpPr>
          <p:cNvPr id="11" name="Rectangle 10"/>
          <p:cNvSpPr/>
          <p:nvPr/>
        </p:nvSpPr>
        <p:spPr>
          <a:xfrm>
            <a:off x="4572000" y="2636912"/>
            <a:ext cx="3168352"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id-ID" dirty="0" smtClean="0"/>
              <a:t> Persyaratan jabatan</a:t>
            </a:r>
          </a:p>
          <a:p>
            <a:pPr>
              <a:buFont typeface="Arial" pitchFamily="34" charset="0"/>
              <a:buChar char="•"/>
            </a:pPr>
            <a:r>
              <a:rPr lang="id-ID" dirty="0" smtClean="0"/>
              <a:t> Penilaian kinerja</a:t>
            </a:r>
          </a:p>
          <a:p>
            <a:pPr>
              <a:buFont typeface="Arial" pitchFamily="34" charset="0"/>
              <a:buChar char="•"/>
            </a:pPr>
            <a:r>
              <a:rPr lang="id-ID" dirty="0" smtClean="0"/>
              <a:t> Data tes</a:t>
            </a:r>
          </a:p>
          <a:p>
            <a:pPr>
              <a:buFont typeface="Arial" pitchFamily="34" charset="0"/>
              <a:buChar char="•"/>
            </a:pPr>
            <a:r>
              <a:rPr lang="id-ID" dirty="0" smtClean="0"/>
              <a:t> Data dari </a:t>
            </a:r>
            <a:r>
              <a:rPr lang="id-ID" i="1" dirty="0" smtClean="0"/>
              <a:t>assesment centre</a:t>
            </a:r>
          </a:p>
          <a:p>
            <a:pPr>
              <a:buFont typeface="Arial" pitchFamily="34" charset="0"/>
              <a:buChar char="•"/>
            </a:pPr>
            <a:r>
              <a:rPr lang="id-ID" dirty="0" smtClean="0"/>
              <a:t> Pengamatan supervisor</a:t>
            </a:r>
          </a:p>
          <a:p>
            <a:pPr>
              <a:buFont typeface="Arial" pitchFamily="34" charset="0"/>
              <a:buChar char="•"/>
            </a:pPr>
            <a:r>
              <a:rPr lang="id-ID" dirty="0" smtClean="0"/>
              <a:t> Umpan balik pelanggan</a:t>
            </a:r>
          </a:p>
          <a:p>
            <a:pPr>
              <a:buFont typeface="Arial" pitchFamily="34" charset="0"/>
              <a:buChar char="•"/>
            </a:pPr>
            <a:r>
              <a:rPr lang="id-ID" dirty="0" smtClean="0"/>
              <a:t> Data penjualan dan   </a:t>
            </a:r>
          </a:p>
          <a:p>
            <a:r>
              <a:rPr lang="id-ID" dirty="0" smtClean="0"/>
              <a:t>  produksi</a:t>
            </a:r>
          </a:p>
          <a:p>
            <a:pPr>
              <a:buFont typeface="Arial" pitchFamily="34" charset="0"/>
              <a:buChar char="•"/>
            </a:pPr>
            <a:r>
              <a:rPr lang="id-ID" dirty="0" smtClean="0"/>
              <a:t> Data keselamatan</a:t>
            </a:r>
            <a:endParaRPr lang="id-ID" dirty="0"/>
          </a:p>
        </p:txBody>
      </p:sp>
      <p:sp>
        <p:nvSpPr>
          <p:cNvPr id="12" name="Rectangle 11"/>
          <p:cNvSpPr/>
          <p:nvPr/>
        </p:nvSpPr>
        <p:spPr>
          <a:xfrm>
            <a:off x="2699792" y="5517232"/>
            <a:ext cx="27363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VARIABEL PEKERJAAN</a:t>
            </a:r>
          </a:p>
          <a:p>
            <a:pPr>
              <a:buFont typeface="Arial" pitchFamily="34" charset="0"/>
              <a:buChar char="•"/>
            </a:pPr>
            <a:r>
              <a:rPr lang="id-ID" dirty="0" smtClean="0"/>
              <a:t> Analisis Jabatan</a:t>
            </a:r>
          </a:p>
          <a:p>
            <a:pPr>
              <a:buFont typeface="Arial" pitchFamily="34" charset="0"/>
              <a:buChar char="•"/>
            </a:pPr>
            <a:r>
              <a:rPr lang="id-ID" dirty="0" smtClean="0"/>
              <a:t> Uraian jabatan</a:t>
            </a:r>
            <a:endParaRPr lang="id-ID" dirty="0"/>
          </a:p>
        </p:txBody>
      </p:sp>
      <p:cxnSp>
        <p:nvCxnSpPr>
          <p:cNvPr id="14" name="Straight Connector 13"/>
          <p:cNvCxnSpPr>
            <a:stCxn id="6" idx="2"/>
            <a:endCxn id="12" idx="0"/>
          </p:cNvCxnSpPr>
          <p:nvPr/>
        </p:nvCxnSpPr>
        <p:spPr>
          <a:xfrm>
            <a:off x="4067944" y="1772816"/>
            <a:ext cx="0" cy="374441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60662" y="1916832"/>
            <a:ext cx="419551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0"/>
          </p:cNvCxnSpPr>
          <p:nvPr/>
        </p:nvCxnSpPr>
        <p:spPr>
          <a:xfrm flipV="1">
            <a:off x="1979712" y="1916832"/>
            <a:ext cx="0" cy="21602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156176" y="1916832"/>
            <a:ext cx="0" cy="216024"/>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931224" cy="588680"/>
          </a:xfrm>
        </p:spPr>
        <p:txBody>
          <a:bodyPr>
            <a:normAutofit fontScale="90000"/>
          </a:bodyPr>
          <a:lstStyle/>
          <a:p>
            <a:pPr algn="ctr"/>
            <a:r>
              <a:rPr lang="id-ID" sz="2400" dirty="0" smtClean="0"/>
              <a:t>Sumber data yg digunakan dlm analisis kebutuhan pelatihan</a:t>
            </a:r>
            <a:endParaRPr lang="id-ID" sz="2400" dirty="0"/>
          </a:p>
        </p:txBody>
      </p:sp>
      <p:graphicFrame>
        <p:nvGraphicFramePr>
          <p:cNvPr id="6" name="Content Placeholder 5"/>
          <p:cNvGraphicFramePr>
            <a:graphicFrameLocks noGrp="1"/>
          </p:cNvGraphicFramePr>
          <p:nvPr>
            <p:ph idx="1"/>
          </p:nvPr>
        </p:nvGraphicFramePr>
        <p:xfrm>
          <a:off x="251520" y="1124744"/>
          <a:ext cx="8640960" cy="5276088"/>
        </p:xfrm>
        <a:graphic>
          <a:graphicData uri="http://schemas.openxmlformats.org/drawingml/2006/table">
            <a:tbl>
              <a:tblPr firstRow="1" bandRow="1">
                <a:tableStyleId>{5C22544A-7EE6-4342-B048-85BDC9FD1C3A}</a:tableStyleId>
              </a:tblPr>
              <a:tblGrid>
                <a:gridCol w="3175999"/>
                <a:gridCol w="2744658"/>
                <a:gridCol w="2720303"/>
              </a:tblGrid>
              <a:tr h="383959">
                <a:tc>
                  <a:txBody>
                    <a:bodyPr/>
                    <a:lstStyle/>
                    <a:p>
                      <a:pPr algn="ctr"/>
                      <a:r>
                        <a:rPr lang="id-ID" sz="2000" dirty="0" smtClean="0"/>
                        <a:t>Analisis Organisasi</a:t>
                      </a:r>
                      <a:endParaRPr lang="id-ID" sz="2000" dirty="0"/>
                    </a:p>
                  </a:txBody>
                  <a:tcPr/>
                </a:tc>
                <a:tc>
                  <a:txBody>
                    <a:bodyPr/>
                    <a:lstStyle/>
                    <a:p>
                      <a:pPr algn="ctr"/>
                      <a:r>
                        <a:rPr lang="id-ID" sz="2000" dirty="0" smtClean="0"/>
                        <a:t>Analisis</a:t>
                      </a:r>
                      <a:r>
                        <a:rPr lang="id-ID" sz="2000" baseline="0" dirty="0" smtClean="0"/>
                        <a:t> Pekerjaan</a:t>
                      </a:r>
                      <a:endParaRPr lang="id-ID" sz="2000" dirty="0"/>
                    </a:p>
                  </a:txBody>
                  <a:tcPr/>
                </a:tc>
                <a:tc>
                  <a:txBody>
                    <a:bodyPr/>
                    <a:lstStyle/>
                    <a:p>
                      <a:pPr algn="ctr"/>
                      <a:r>
                        <a:rPr lang="id-ID" sz="2000" dirty="0" smtClean="0"/>
                        <a:t>Analisis Manusia</a:t>
                      </a:r>
                      <a:endParaRPr lang="id-ID" sz="2000" dirty="0"/>
                    </a:p>
                  </a:txBody>
                  <a:tcPr/>
                </a:tc>
              </a:tr>
              <a:tr h="4728609">
                <a:tc>
                  <a:txBody>
                    <a:bodyPr/>
                    <a:lstStyle/>
                    <a:p>
                      <a:pPr marL="180000" indent="-180000">
                        <a:lnSpc>
                          <a:spcPct val="80000"/>
                        </a:lnSpc>
                        <a:spcAft>
                          <a:spcPts val="600"/>
                        </a:spcAft>
                        <a:buFont typeface="Arial" pitchFamily="34" charset="0"/>
                        <a:buChar char="•"/>
                      </a:pPr>
                      <a:r>
                        <a:rPr lang="id-ID" sz="1800" dirty="0" smtClean="0"/>
                        <a:t>Sasaran</a:t>
                      </a:r>
                      <a:r>
                        <a:rPr lang="id-ID" sz="1800" baseline="0" dirty="0" smtClean="0"/>
                        <a:t> dan tujuan organisasi</a:t>
                      </a:r>
                    </a:p>
                    <a:p>
                      <a:pPr marL="180000" indent="-180000">
                        <a:lnSpc>
                          <a:spcPct val="80000"/>
                        </a:lnSpc>
                        <a:spcAft>
                          <a:spcPts val="600"/>
                        </a:spcAft>
                        <a:buFont typeface="Arial" pitchFamily="34" charset="0"/>
                        <a:buChar char="•"/>
                      </a:pPr>
                      <a:r>
                        <a:rPr lang="id-ID" sz="1800" baseline="0" dirty="0" smtClean="0"/>
                        <a:t>Inventaris personalia</a:t>
                      </a:r>
                    </a:p>
                    <a:p>
                      <a:pPr marL="180000" indent="-180000">
                        <a:lnSpc>
                          <a:spcPct val="80000"/>
                        </a:lnSpc>
                        <a:spcAft>
                          <a:spcPts val="600"/>
                        </a:spcAft>
                        <a:buFont typeface="Arial" pitchFamily="34" charset="0"/>
                        <a:buChar char="•"/>
                      </a:pPr>
                      <a:r>
                        <a:rPr lang="id-ID" sz="1800" baseline="0" dirty="0" smtClean="0"/>
                        <a:t>Inventaris ketrampilan</a:t>
                      </a:r>
                    </a:p>
                    <a:p>
                      <a:pPr marL="180000" indent="-180000">
                        <a:lnSpc>
                          <a:spcPct val="80000"/>
                        </a:lnSpc>
                        <a:spcAft>
                          <a:spcPts val="600"/>
                        </a:spcAft>
                        <a:buFont typeface="Arial" pitchFamily="34" charset="0"/>
                        <a:buChar char="•"/>
                      </a:pPr>
                      <a:r>
                        <a:rPr lang="id-ID" sz="1800" baseline="0" dirty="0" smtClean="0"/>
                        <a:t>Inkedks iklim organisasi</a:t>
                      </a:r>
                    </a:p>
                    <a:p>
                      <a:pPr marL="180000" indent="-180000">
                        <a:lnSpc>
                          <a:spcPct val="80000"/>
                        </a:lnSpc>
                        <a:spcAft>
                          <a:spcPts val="600"/>
                        </a:spcAft>
                        <a:buFont typeface="Arial" pitchFamily="34" charset="0"/>
                        <a:buChar char="•"/>
                      </a:pPr>
                      <a:r>
                        <a:rPr lang="id-ID" sz="1800" baseline="0" dirty="0" smtClean="0"/>
                        <a:t>Indeks efisiensi</a:t>
                      </a:r>
                    </a:p>
                    <a:p>
                      <a:pPr marL="180000" indent="-180000">
                        <a:lnSpc>
                          <a:spcPct val="80000"/>
                        </a:lnSpc>
                        <a:spcAft>
                          <a:spcPts val="600"/>
                        </a:spcAft>
                        <a:buFont typeface="Arial" pitchFamily="34" charset="0"/>
                        <a:buChar char="•"/>
                      </a:pPr>
                      <a:r>
                        <a:rPr lang="id-ID" sz="1800" dirty="0" smtClean="0"/>
                        <a:t>Perubahan dlm sistem atau subsistem</a:t>
                      </a:r>
                      <a:r>
                        <a:rPr lang="id-ID" sz="1800" baseline="0" dirty="0" smtClean="0"/>
                        <a:t> (mis: peralatan)</a:t>
                      </a:r>
                    </a:p>
                    <a:p>
                      <a:pPr marL="180000" indent="-180000">
                        <a:lnSpc>
                          <a:spcPct val="80000"/>
                        </a:lnSpc>
                        <a:spcAft>
                          <a:spcPts val="600"/>
                        </a:spcAft>
                        <a:buFont typeface="Arial" pitchFamily="34" charset="0"/>
                        <a:buChar char="•"/>
                      </a:pPr>
                      <a:r>
                        <a:rPr lang="id-ID" sz="1800" baseline="0" dirty="0" smtClean="0"/>
                        <a:t>Permintaan manajemen</a:t>
                      </a:r>
                    </a:p>
                    <a:p>
                      <a:pPr marL="180000" indent="-180000">
                        <a:lnSpc>
                          <a:spcPct val="80000"/>
                        </a:lnSpc>
                        <a:spcAft>
                          <a:spcPts val="600"/>
                        </a:spcAft>
                        <a:buFont typeface="Arial" pitchFamily="34" charset="0"/>
                        <a:buChar char="•"/>
                      </a:pPr>
                      <a:r>
                        <a:rPr lang="id-ID" sz="1800" baseline="0" dirty="0" smtClean="0"/>
                        <a:t>Wawancara keluar kerja</a:t>
                      </a:r>
                    </a:p>
                    <a:p>
                      <a:pPr marL="180000" indent="-180000">
                        <a:lnSpc>
                          <a:spcPct val="80000"/>
                        </a:lnSpc>
                        <a:spcAft>
                          <a:spcPts val="600"/>
                        </a:spcAft>
                        <a:buFont typeface="Arial" pitchFamily="34" charset="0"/>
                        <a:buChar char="•"/>
                      </a:pPr>
                      <a:r>
                        <a:rPr lang="id-ID" sz="1800" baseline="0" dirty="0" smtClean="0"/>
                        <a:t>MBO (</a:t>
                      </a:r>
                      <a:r>
                        <a:rPr lang="id-ID" sz="1800" i="1" baseline="0" dirty="0" smtClean="0"/>
                        <a:t>Management By Objectives</a:t>
                      </a:r>
                      <a:r>
                        <a:rPr lang="id-ID" sz="1800" baseline="0" dirty="0" smtClean="0"/>
                        <a:t>) atau sistem perencanaan kerja</a:t>
                      </a:r>
                    </a:p>
                    <a:p>
                      <a:pPr marL="180000" indent="-180000">
                        <a:lnSpc>
                          <a:spcPct val="80000"/>
                        </a:lnSpc>
                        <a:spcAft>
                          <a:spcPts val="600"/>
                        </a:spcAft>
                        <a:buFont typeface="Arial" pitchFamily="34" charset="0"/>
                        <a:buChar char="•"/>
                      </a:pPr>
                      <a:r>
                        <a:rPr lang="id-ID" sz="1800" baseline="0" dirty="0" smtClean="0"/>
                        <a:t>Survei pelanggan/data kepuasan</a:t>
                      </a:r>
                    </a:p>
                    <a:p>
                      <a:pPr marL="180000" indent="-180000">
                        <a:lnSpc>
                          <a:spcPct val="80000"/>
                        </a:lnSpc>
                        <a:spcAft>
                          <a:spcPts val="600"/>
                        </a:spcAft>
                        <a:buFont typeface="Arial" pitchFamily="34" charset="0"/>
                        <a:buChar char="•"/>
                      </a:pPr>
                      <a:r>
                        <a:rPr lang="id-ID" sz="1800" baseline="0" dirty="0" smtClean="0"/>
                        <a:t>Wawancara karyawan yg keluar</a:t>
                      </a:r>
                      <a:endParaRPr lang="id-ID" sz="1800" dirty="0"/>
                    </a:p>
                  </a:txBody>
                  <a:tcPr/>
                </a:tc>
                <a:tc>
                  <a:txBody>
                    <a:bodyPr/>
                    <a:lstStyle/>
                    <a:p>
                      <a:pPr marL="180000" indent="-180000">
                        <a:lnSpc>
                          <a:spcPct val="80000"/>
                        </a:lnSpc>
                        <a:spcAft>
                          <a:spcPts val="600"/>
                        </a:spcAft>
                        <a:buFont typeface="Arial" pitchFamily="34" charset="0"/>
                        <a:buChar char="•"/>
                      </a:pPr>
                      <a:r>
                        <a:rPr lang="id-ID" sz="1800" dirty="0" smtClean="0"/>
                        <a:t>Deskripsi pekerjaan</a:t>
                      </a:r>
                    </a:p>
                    <a:p>
                      <a:pPr marL="180000" indent="-180000">
                        <a:lnSpc>
                          <a:spcPct val="80000"/>
                        </a:lnSpc>
                        <a:spcAft>
                          <a:spcPts val="600"/>
                        </a:spcAft>
                        <a:buFont typeface="Arial" pitchFamily="34" charset="0"/>
                        <a:buChar char="•"/>
                      </a:pPr>
                      <a:r>
                        <a:rPr lang="id-ID" sz="1800" dirty="0" smtClean="0"/>
                        <a:t>Rincian pekerjaan</a:t>
                      </a:r>
                    </a:p>
                    <a:p>
                      <a:pPr marL="180000" indent="-180000">
                        <a:lnSpc>
                          <a:spcPct val="80000"/>
                        </a:lnSpc>
                        <a:spcAft>
                          <a:spcPts val="600"/>
                        </a:spcAft>
                        <a:buFont typeface="Arial" pitchFamily="34" charset="0"/>
                        <a:buChar char="•"/>
                      </a:pPr>
                      <a:r>
                        <a:rPr lang="id-ID" sz="1800" dirty="0" smtClean="0"/>
                        <a:t>Standar kinerja</a:t>
                      </a:r>
                    </a:p>
                    <a:p>
                      <a:pPr marL="180000" indent="-180000">
                        <a:lnSpc>
                          <a:spcPct val="80000"/>
                        </a:lnSpc>
                        <a:spcAft>
                          <a:spcPts val="600"/>
                        </a:spcAft>
                        <a:buFont typeface="Arial" pitchFamily="34" charset="0"/>
                        <a:buChar char="•"/>
                      </a:pPr>
                      <a:r>
                        <a:rPr lang="id-ID" sz="1800" dirty="0" smtClean="0"/>
                        <a:t>Pelaksanaan pekerjaan</a:t>
                      </a:r>
                    </a:p>
                    <a:p>
                      <a:pPr marL="180000" indent="-180000">
                        <a:lnSpc>
                          <a:spcPct val="80000"/>
                        </a:lnSpc>
                        <a:spcAft>
                          <a:spcPts val="600"/>
                        </a:spcAft>
                        <a:buFont typeface="Arial" pitchFamily="34" charset="0"/>
                        <a:buChar char="•"/>
                      </a:pPr>
                      <a:r>
                        <a:rPr lang="id-ID" sz="1800" dirty="0" smtClean="0"/>
                        <a:t>Sampling pekerjaan</a:t>
                      </a:r>
                    </a:p>
                    <a:p>
                      <a:pPr marL="180000" indent="-180000">
                        <a:lnSpc>
                          <a:spcPct val="80000"/>
                        </a:lnSpc>
                        <a:spcAft>
                          <a:spcPts val="600"/>
                        </a:spcAft>
                        <a:buFont typeface="Arial" pitchFamily="34" charset="0"/>
                        <a:buChar char="•"/>
                      </a:pPr>
                      <a:r>
                        <a:rPr lang="id-ID" sz="1800" dirty="0" smtClean="0"/>
                        <a:t>Tinjauan literatur ttg pekerjaan</a:t>
                      </a:r>
                    </a:p>
                    <a:p>
                      <a:pPr marL="180000" indent="-180000">
                        <a:lnSpc>
                          <a:spcPct val="80000"/>
                        </a:lnSpc>
                        <a:spcAft>
                          <a:spcPts val="600"/>
                        </a:spcAft>
                        <a:buFont typeface="Arial" pitchFamily="34" charset="0"/>
                        <a:buChar char="•"/>
                      </a:pPr>
                      <a:r>
                        <a:rPr lang="id-ID" sz="1800" dirty="0" smtClean="0"/>
                        <a:t>Pertanyaan ttg pekerjaan</a:t>
                      </a:r>
                    </a:p>
                    <a:p>
                      <a:pPr marL="180000" indent="-180000">
                        <a:lnSpc>
                          <a:spcPct val="80000"/>
                        </a:lnSpc>
                        <a:spcAft>
                          <a:spcPts val="600"/>
                        </a:spcAft>
                        <a:buFont typeface="Arial" pitchFamily="34" charset="0"/>
                        <a:buChar char="•"/>
                      </a:pPr>
                      <a:r>
                        <a:rPr lang="id-ID" sz="1800" dirty="0" smtClean="0"/>
                        <a:t>Komite pelatihan</a:t>
                      </a:r>
                    </a:p>
                    <a:p>
                      <a:pPr marL="180000" indent="-180000">
                        <a:lnSpc>
                          <a:spcPct val="80000"/>
                        </a:lnSpc>
                        <a:spcAft>
                          <a:spcPts val="600"/>
                        </a:spcAft>
                        <a:buFont typeface="Arial" pitchFamily="34" charset="0"/>
                        <a:buChar char="•"/>
                      </a:pPr>
                      <a:r>
                        <a:rPr lang="id-ID" sz="1800" dirty="0" smtClean="0"/>
                        <a:t>Analisis masalah operasi</a:t>
                      </a:r>
                      <a:endParaRPr lang="id-ID" sz="1800" dirty="0"/>
                    </a:p>
                  </a:txBody>
                  <a:tcPr/>
                </a:tc>
                <a:tc>
                  <a:txBody>
                    <a:bodyPr/>
                    <a:lstStyle/>
                    <a:p>
                      <a:pPr marL="180000" indent="-180000">
                        <a:lnSpc>
                          <a:spcPct val="80000"/>
                        </a:lnSpc>
                        <a:spcAft>
                          <a:spcPts val="600"/>
                        </a:spcAft>
                        <a:buFont typeface="Arial" pitchFamily="34" charset="0"/>
                        <a:buChar char="•"/>
                      </a:pPr>
                      <a:r>
                        <a:rPr lang="id-ID" sz="1800" dirty="0" smtClean="0"/>
                        <a:t>Data dan penilaian kinerja</a:t>
                      </a:r>
                    </a:p>
                    <a:p>
                      <a:pPr marL="180000" indent="-180000">
                        <a:lnSpc>
                          <a:spcPct val="80000"/>
                        </a:lnSpc>
                        <a:spcAft>
                          <a:spcPts val="600"/>
                        </a:spcAft>
                        <a:buFont typeface="Arial" pitchFamily="34" charset="0"/>
                        <a:buChar char="•"/>
                      </a:pPr>
                      <a:r>
                        <a:rPr lang="id-ID" sz="1800" dirty="0" smtClean="0"/>
                        <a:t>Sampling pekerjaan</a:t>
                      </a:r>
                    </a:p>
                    <a:p>
                      <a:pPr marL="180000" indent="-180000">
                        <a:lnSpc>
                          <a:spcPct val="80000"/>
                        </a:lnSpc>
                        <a:spcAft>
                          <a:spcPts val="600"/>
                        </a:spcAft>
                        <a:buFont typeface="Arial" pitchFamily="34" charset="0"/>
                        <a:buChar char="•"/>
                      </a:pPr>
                      <a:r>
                        <a:rPr lang="id-ID" sz="1800" dirty="0" smtClean="0"/>
                        <a:t>Wawancara</a:t>
                      </a:r>
                    </a:p>
                    <a:p>
                      <a:pPr marL="180000" indent="-180000">
                        <a:lnSpc>
                          <a:spcPct val="80000"/>
                        </a:lnSpc>
                        <a:spcAft>
                          <a:spcPts val="600"/>
                        </a:spcAft>
                        <a:buFont typeface="Arial" pitchFamily="34" charset="0"/>
                        <a:buChar char="•"/>
                      </a:pPr>
                      <a:r>
                        <a:rPr lang="id-ID" sz="1800" dirty="0" smtClean="0"/>
                        <a:t>Angket</a:t>
                      </a:r>
                    </a:p>
                    <a:p>
                      <a:pPr marL="180000" indent="-180000">
                        <a:lnSpc>
                          <a:spcPct val="80000"/>
                        </a:lnSpc>
                        <a:spcAft>
                          <a:spcPts val="600"/>
                        </a:spcAft>
                        <a:buFont typeface="Arial" pitchFamily="34" charset="0"/>
                        <a:buChar char="•"/>
                      </a:pPr>
                      <a:r>
                        <a:rPr lang="id-ID" sz="1800" dirty="0" smtClean="0"/>
                        <a:t>Tes (pengetahuan, ketrampilan, kemampuan, dll)</a:t>
                      </a:r>
                    </a:p>
                    <a:p>
                      <a:pPr marL="180000" indent="-180000">
                        <a:lnSpc>
                          <a:spcPct val="80000"/>
                        </a:lnSpc>
                        <a:spcAft>
                          <a:spcPts val="600"/>
                        </a:spcAft>
                        <a:buFont typeface="Arial" pitchFamily="34" charset="0"/>
                        <a:buChar char="•"/>
                      </a:pPr>
                      <a:r>
                        <a:rPr lang="id-ID" sz="1800" dirty="0" smtClean="0"/>
                        <a:t>Sikap pelanggan/ karyawan</a:t>
                      </a:r>
                    </a:p>
                    <a:p>
                      <a:pPr marL="180000" indent="-180000">
                        <a:lnSpc>
                          <a:spcPct val="80000"/>
                        </a:lnSpc>
                        <a:spcAft>
                          <a:spcPts val="600"/>
                        </a:spcAft>
                        <a:buFont typeface="Arial" pitchFamily="34" charset="0"/>
                        <a:buChar char="•"/>
                      </a:pPr>
                      <a:r>
                        <a:rPr lang="id-ID" sz="1800" dirty="0" smtClean="0"/>
                        <a:t>Kemajuan pelatihan</a:t>
                      </a:r>
                    </a:p>
                    <a:p>
                      <a:pPr marL="180000" indent="-180000">
                        <a:lnSpc>
                          <a:spcPct val="80000"/>
                        </a:lnSpc>
                        <a:spcAft>
                          <a:spcPts val="600"/>
                        </a:spcAft>
                        <a:buFont typeface="Arial" pitchFamily="34" charset="0"/>
                        <a:buChar char="•"/>
                      </a:pPr>
                      <a:r>
                        <a:rPr lang="id-ID" sz="1800" dirty="0" smtClean="0"/>
                        <a:t>Skala rating</a:t>
                      </a:r>
                    </a:p>
                    <a:p>
                      <a:pPr marL="180000" indent="-180000">
                        <a:lnSpc>
                          <a:spcPct val="80000"/>
                        </a:lnSpc>
                        <a:spcAft>
                          <a:spcPts val="600"/>
                        </a:spcAft>
                        <a:buFont typeface="Arial" pitchFamily="34" charset="0"/>
                        <a:buChar char="•"/>
                      </a:pPr>
                      <a:r>
                        <a:rPr lang="id-ID" sz="1800" dirty="0" smtClean="0"/>
                        <a:t>Buku harian</a:t>
                      </a:r>
                    </a:p>
                    <a:p>
                      <a:pPr marL="180000" indent="-180000">
                        <a:lnSpc>
                          <a:spcPct val="80000"/>
                        </a:lnSpc>
                        <a:spcAft>
                          <a:spcPts val="600"/>
                        </a:spcAft>
                        <a:buFont typeface="Arial" pitchFamily="34" charset="0"/>
                        <a:buChar char="•"/>
                      </a:pPr>
                      <a:r>
                        <a:rPr lang="id-ID" sz="1800" dirty="0" smtClean="0"/>
                        <a:t>Situasi</a:t>
                      </a:r>
                      <a:r>
                        <a:rPr lang="id-ID" sz="1800" baseline="0" dirty="0" smtClean="0"/>
                        <a:t> yg diciptakan (mis: bermain peran)</a:t>
                      </a:r>
                    </a:p>
                    <a:p>
                      <a:pPr marL="180000" indent="-180000">
                        <a:lnSpc>
                          <a:spcPct val="80000"/>
                        </a:lnSpc>
                        <a:spcAft>
                          <a:spcPts val="600"/>
                        </a:spcAft>
                        <a:buFont typeface="Arial" pitchFamily="34" charset="0"/>
                        <a:buChar char="•"/>
                      </a:pPr>
                      <a:r>
                        <a:rPr lang="id-ID" sz="1800" baseline="0" dirty="0" smtClean="0"/>
                        <a:t>Pusat penilaian</a:t>
                      </a:r>
                    </a:p>
                    <a:p>
                      <a:pPr marL="180000" indent="-180000">
                        <a:lnSpc>
                          <a:spcPct val="80000"/>
                        </a:lnSpc>
                        <a:spcAft>
                          <a:spcPts val="600"/>
                        </a:spcAft>
                        <a:buFont typeface="Arial" pitchFamily="34" charset="0"/>
                        <a:buChar char="•"/>
                      </a:pPr>
                      <a:r>
                        <a:rPr lang="id-ID" sz="1800" baseline="0" dirty="0" smtClean="0"/>
                        <a:t>MBO atau sistem perencanaan krja</a:t>
                      </a:r>
                      <a:endParaRPr lang="id-ID" sz="1800" dirty="0"/>
                    </a:p>
                  </a:txBody>
                  <a:tcP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27</a:t>
            </a:fld>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04704"/>
          </a:xfrm>
        </p:spPr>
        <p:txBody>
          <a:bodyPr>
            <a:normAutofit/>
          </a:bodyPr>
          <a:lstStyle/>
          <a:p>
            <a:r>
              <a:rPr lang="id-ID" dirty="0" smtClean="0"/>
              <a:t>Teknik MELAKUKAN TNA</a:t>
            </a:r>
            <a:endParaRPr lang="id-ID" dirty="0"/>
          </a:p>
        </p:txBody>
      </p:sp>
      <p:sp>
        <p:nvSpPr>
          <p:cNvPr id="3" name="Content Placeholder 2"/>
          <p:cNvSpPr>
            <a:spLocks noGrp="1"/>
          </p:cNvSpPr>
          <p:nvPr>
            <p:ph idx="1"/>
          </p:nvPr>
        </p:nvSpPr>
        <p:spPr>
          <a:xfrm>
            <a:off x="457200" y="1484784"/>
            <a:ext cx="7239000" cy="4970952"/>
          </a:xfrm>
        </p:spPr>
        <p:txBody>
          <a:bodyPr>
            <a:normAutofit fontScale="92500" lnSpcReduction="10000"/>
          </a:bodyPr>
          <a:lstStyle/>
          <a:p>
            <a:pPr marL="514350" indent="-514350">
              <a:buFont typeface="+mj-lt"/>
              <a:buAutoNum type="arabicPeriod"/>
            </a:pPr>
            <a:r>
              <a:rPr lang="id-ID" dirty="0" smtClean="0"/>
              <a:t>Mempelajari uraian jabatan</a:t>
            </a:r>
          </a:p>
          <a:p>
            <a:pPr marL="514350" indent="-514350">
              <a:buFont typeface="+mj-lt"/>
              <a:buAutoNum type="arabicPeriod"/>
            </a:pPr>
            <a:r>
              <a:rPr lang="id-ID" dirty="0" smtClean="0"/>
              <a:t>Identifikasi ketrampilan</a:t>
            </a:r>
          </a:p>
          <a:p>
            <a:pPr marL="514350" indent="-514350">
              <a:buFont typeface="+mj-lt"/>
              <a:buAutoNum type="arabicPeriod"/>
            </a:pPr>
            <a:r>
              <a:rPr lang="id-ID" dirty="0" smtClean="0"/>
              <a:t>Kuesioner</a:t>
            </a:r>
          </a:p>
          <a:p>
            <a:pPr marL="514350" indent="-514350">
              <a:buFont typeface="+mj-lt"/>
              <a:buAutoNum type="arabicPeriod"/>
            </a:pPr>
            <a:r>
              <a:rPr lang="id-ID" dirty="0" smtClean="0"/>
              <a:t>Observasi</a:t>
            </a:r>
          </a:p>
          <a:p>
            <a:pPr marL="514350" indent="-514350">
              <a:buFont typeface="+mj-lt"/>
              <a:buAutoNum type="arabicPeriod"/>
            </a:pPr>
            <a:r>
              <a:rPr lang="id-ID" dirty="0" smtClean="0"/>
              <a:t>Mengumpulkan data sekunder (data orgas)</a:t>
            </a:r>
          </a:p>
          <a:p>
            <a:pPr marL="514350" indent="-514350">
              <a:buFont typeface="+mj-lt"/>
              <a:buAutoNum type="arabicPeriod"/>
            </a:pPr>
            <a:r>
              <a:rPr lang="id-ID" dirty="0" smtClean="0"/>
              <a:t>Wawancara</a:t>
            </a:r>
          </a:p>
          <a:p>
            <a:pPr marL="514350" indent="-514350">
              <a:buFont typeface="+mj-lt"/>
              <a:buAutoNum type="arabicPeriod"/>
            </a:pPr>
            <a:r>
              <a:rPr lang="id-ID" i="1" dirty="0" smtClean="0"/>
              <a:t>Focus group discussion</a:t>
            </a:r>
          </a:p>
          <a:p>
            <a:pPr marL="514350" indent="-514350">
              <a:buFont typeface="+mj-lt"/>
              <a:buAutoNum type="arabicPeriod"/>
            </a:pPr>
            <a:r>
              <a:rPr lang="id-ID" dirty="0" smtClean="0"/>
              <a:t>Komite penasehat</a:t>
            </a:r>
          </a:p>
          <a:p>
            <a:pPr marL="514350" indent="-514350">
              <a:buFont typeface="+mj-lt"/>
              <a:buAutoNum type="arabicPeriod"/>
            </a:pPr>
            <a:r>
              <a:rPr lang="id-ID" i="1" dirty="0" smtClean="0"/>
              <a:t>Assessment centre</a:t>
            </a:r>
          </a:p>
          <a:p>
            <a:pPr marL="514350" indent="-514350">
              <a:buFont typeface="+mj-lt"/>
              <a:buAutoNum type="arabicPeriod"/>
            </a:pPr>
            <a:r>
              <a:rPr lang="id-ID" dirty="0" smtClean="0"/>
              <a:t>Data penilaian kinerja</a:t>
            </a:r>
          </a:p>
          <a:p>
            <a:pPr marL="514350" indent="-514350">
              <a:buFont typeface="+mj-lt"/>
              <a:buAutoNum type="arabicPeriod"/>
            </a:pPr>
            <a:r>
              <a:rPr lang="id-ID" dirty="0" smtClean="0"/>
              <a:t>Tes ketrampilan</a:t>
            </a:r>
          </a:p>
          <a:p>
            <a:pPr marL="514350" indent="-514350">
              <a:buFont typeface="+mj-lt"/>
              <a:buAutoNum type="arabicPeriod"/>
            </a:pPr>
            <a:r>
              <a:rPr lang="id-ID" dirty="0" smtClean="0"/>
              <a:t>Tes Diagnostik</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28</a:t>
            </a:fld>
            <a:endParaRPr lang="id-ID"/>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0040"/>
            <a:ext cx="7416824" cy="372656"/>
          </a:xfrm>
        </p:spPr>
        <p:txBody>
          <a:bodyPr>
            <a:normAutofit fontScale="90000"/>
          </a:bodyPr>
          <a:lstStyle/>
          <a:p>
            <a:r>
              <a:rPr lang="id-ID" sz="2400" dirty="0" smtClean="0"/>
              <a:t>Penggunaan alat analisis kebutuhan pelatihan</a:t>
            </a:r>
            <a:endParaRPr lang="id-ID" sz="2400" dirty="0"/>
          </a:p>
        </p:txBody>
      </p:sp>
      <p:graphicFrame>
        <p:nvGraphicFramePr>
          <p:cNvPr id="6" name="Content Placeholder 5"/>
          <p:cNvGraphicFramePr>
            <a:graphicFrameLocks noGrp="1"/>
          </p:cNvGraphicFramePr>
          <p:nvPr>
            <p:ph idx="1"/>
          </p:nvPr>
        </p:nvGraphicFramePr>
        <p:xfrm>
          <a:off x="395536" y="1052737"/>
          <a:ext cx="7416824" cy="5359261"/>
        </p:xfrm>
        <a:graphic>
          <a:graphicData uri="http://schemas.openxmlformats.org/drawingml/2006/table">
            <a:tbl>
              <a:tblPr firstRow="1" bandRow="1">
                <a:tableStyleId>{5C22544A-7EE6-4342-B048-85BDC9FD1C3A}</a:tableStyleId>
              </a:tblPr>
              <a:tblGrid>
                <a:gridCol w="600813"/>
                <a:gridCol w="2139529"/>
                <a:gridCol w="2360859"/>
                <a:gridCol w="2315623"/>
              </a:tblGrid>
              <a:tr h="650970">
                <a:tc>
                  <a:txBody>
                    <a:bodyPr/>
                    <a:lstStyle/>
                    <a:p>
                      <a:pPr algn="ctr"/>
                      <a:r>
                        <a:rPr lang="id-ID" dirty="0" smtClean="0"/>
                        <a:t>NO</a:t>
                      </a:r>
                      <a:endParaRPr lang="id-ID" dirty="0"/>
                    </a:p>
                  </a:txBody>
                  <a:tcPr anchor="ctr"/>
                </a:tc>
                <a:tc>
                  <a:txBody>
                    <a:bodyPr/>
                    <a:lstStyle/>
                    <a:p>
                      <a:pPr algn="ctr"/>
                      <a:r>
                        <a:rPr lang="id-ID" dirty="0" smtClean="0"/>
                        <a:t>Malcolm Knowles</a:t>
                      </a:r>
                      <a:endParaRPr lang="id-ID" dirty="0"/>
                    </a:p>
                  </a:txBody>
                  <a:tcPr anchor="ctr"/>
                </a:tc>
                <a:tc>
                  <a:txBody>
                    <a:bodyPr/>
                    <a:lstStyle/>
                    <a:p>
                      <a:pPr algn="ctr"/>
                      <a:r>
                        <a:rPr lang="id-ID" dirty="0" smtClean="0"/>
                        <a:t>Stephen V. Steadham</a:t>
                      </a:r>
                      <a:endParaRPr lang="id-ID" dirty="0"/>
                    </a:p>
                  </a:txBody>
                  <a:tcPr anchor="ctr"/>
                </a:tc>
                <a:tc>
                  <a:txBody>
                    <a:bodyPr/>
                    <a:lstStyle/>
                    <a:p>
                      <a:pPr algn="ctr"/>
                      <a:r>
                        <a:rPr lang="id-ID" dirty="0" smtClean="0"/>
                        <a:t>John W. Newstrom &amp; John M. Lilyquist</a:t>
                      </a:r>
                      <a:endParaRPr lang="id-ID" dirty="0"/>
                    </a:p>
                  </a:txBody>
                  <a:tcPr anchor="ctr"/>
                </a:tc>
              </a:tr>
              <a:tr h="356353">
                <a:tc>
                  <a:txBody>
                    <a:bodyPr/>
                    <a:lstStyle/>
                    <a:p>
                      <a:pPr algn="ctr"/>
                      <a:r>
                        <a:rPr lang="id-ID" sz="1600" dirty="0" smtClean="0"/>
                        <a:t>1.</a:t>
                      </a:r>
                      <a:endParaRPr lang="id-ID" sz="1600" dirty="0"/>
                    </a:p>
                  </a:txBody>
                  <a:tcPr anchor="ctr"/>
                </a:tc>
                <a:tc>
                  <a:txBody>
                    <a:bodyPr/>
                    <a:lstStyle/>
                    <a:p>
                      <a:r>
                        <a:rPr lang="id-ID" sz="1600" dirty="0" smtClean="0"/>
                        <a:t>Wawancara</a:t>
                      </a:r>
                      <a:endParaRPr lang="id-ID" sz="1600" dirty="0"/>
                    </a:p>
                  </a:txBody>
                  <a:tcPr anchor="ctr"/>
                </a:tc>
                <a:tc>
                  <a:txBody>
                    <a:bodyPr/>
                    <a:lstStyle/>
                    <a:p>
                      <a:r>
                        <a:rPr lang="id-ID" sz="1600" dirty="0" smtClean="0"/>
                        <a:t>Observasi</a:t>
                      </a:r>
                      <a:endParaRPr lang="id-ID" sz="1600" dirty="0"/>
                    </a:p>
                  </a:txBody>
                  <a:tcPr anchor="ctr"/>
                </a:tc>
                <a:tc>
                  <a:txBody>
                    <a:bodyPr/>
                    <a:lstStyle/>
                    <a:p>
                      <a:r>
                        <a:rPr lang="id-ID" sz="1600" dirty="0" smtClean="0"/>
                        <a:t>Komite penasehat</a:t>
                      </a:r>
                      <a:endParaRPr lang="id-ID" sz="1600" dirty="0"/>
                    </a:p>
                  </a:txBody>
                  <a:tcPr anchor="ctr"/>
                </a:tc>
              </a:tr>
              <a:tr h="356353">
                <a:tc>
                  <a:txBody>
                    <a:bodyPr/>
                    <a:lstStyle/>
                    <a:p>
                      <a:pPr algn="ctr"/>
                      <a:r>
                        <a:rPr lang="id-ID" sz="1600" dirty="0" smtClean="0"/>
                        <a:t>2.</a:t>
                      </a:r>
                      <a:endParaRPr lang="id-ID" sz="1600" dirty="0"/>
                    </a:p>
                  </a:txBody>
                  <a:tcPr anchor="ctr"/>
                </a:tc>
                <a:tc>
                  <a:txBody>
                    <a:bodyPr/>
                    <a:lstStyle/>
                    <a:p>
                      <a:r>
                        <a:rPr lang="id-ID" sz="1600" dirty="0" smtClean="0"/>
                        <a:t>Kuesioner</a:t>
                      </a:r>
                      <a:endParaRPr lang="id-ID" sz="1600" dirty="0"/>
                    </a:p>
                  </a:txBody>
                  <a:tcPr anchor="ctr"/>
                </a:tc>
                <a:tc>
                  <a:txBody>
                    <a:bodyPr/>
                    <a:lstStyle/>
                    <a:p>
                      <a:r>
                        <a:rPr lang="id-ID" sz="1600" dirty="0" smtClean="0"/>
                        <a:t>Kuesioner</a:t>
                      </a:r>
                      <a:endParaRPr lang="id-ID" sz="1600" dirty="0"/>
                    </a:p>
                  </a:txBody>
                  <a:tcPr anchor="ctr"/>
                </a:tc>
                <a:tc>
                  <a:txBody>
                    <a:bodyPr/>
                    <a:lstStyle/>
                    <a:p>
                      <a:r>
                        <a:rPr lang="id-ID" sz="1600" i="1" dirty="0" smtClean="0"/>
                        <a:t>Assessment centre</a:t>
                      </a:r>
                      <a:endParaRPr lang="id-ID" sz="1600" i="1" dirty="0"/>
                    </a:p>
                  </a:txBody>
                  <a:tcPr anchor="ctr"/>
                </a:tc>
              </a:tr>
              <a:tr h="570154">
                <a:tc>
                  <a:txBody>
                    <a:bodyPr/>
                    <a:lstStyle/>
                    <a:p>
                      <a:pPr algn="ctr"/>
                      <a:r>
                        <a:rPr lang="id-ID" sz="1600" dirty="0" smtClean="0"/>
                        <a:t>3.</a:t>
                      </a:r>
                      <a:endParaRPr lang="id-ID" sz="1600" dirty="0"/>
                    </a:p>
                  </a:txBody>
                  <a:tcPr anchor="ctr"/>
                </a:tc>
                <a:tc>
                  <a:txBody>
                    <a:bodyPr/>
                    <a:lstStyle/>
                    <a:p>
                      <a:r>
                        <a:rPr lang="id-ID" sz="1600" dirty="0" smtClean="0"/>
                        <a:t>Tes Diagnostik</a:t>
                      </a:r>
                      <a:endParaRPr lang="id-ID" sz="1600" dirty="0"/>
                    </a:p>
                  </a:txBody>
                  <a:tcPr anchor="ctr"/>
                </a:tc>
                <a:tc>
                  <a:txBody>
                    <a:bodyPr/>
                    <a:lstStyle/>
                    <a:p>
                      <a:r>
                        <a:rPr lang="id-ID" sz="1600" dirty="0" smtClean="0"/>
                        <a:t>Konsultan</a:t>
                      </a:r>
                      <a:r>
                        <a:rPr lang="id-ID" sz="1600" baseline="0" dirty="0" smtClean="0"/>
                        <a:t> (komite penasehat)</a:t>
                      </a:r>
                      <a:endParaRPr lang="id-ID" sz="1600" dirty="0"/>
                    </a:p>
                  </a:txBody>
                  <a:tcPr anchor="ctr"/>
                </a:tc>
                <a:tc>
                  <a:txBody>
                    <a:bodyPr/>
                    <a:lstStyle/>
                    <a:p>
                      <a:r>
                        <a:rPr lang="id-ID" sz="1600" dirty="0" smtClean="0"/>
                        <a:t>Survey sikap</a:t>
                      </a:r>
                      <a:endParaRPr lang="id-ID" sz="1600" dirty="0"/>
                    </a:p>
                  </a:txBody>
                  <a:tcPr anchor="ctr"/>
                </a:tc>
              </a:tr>
              <a:tr h="570154">
                <a:tc>
                  <a:txBody>
                    <a:bodyPr/>
                    <a:lstStyle/>
                    <a:p>
                      <a:pPr algn="ctr"/>
                      <a:r>
                        <a:rPr lang="id-ID" sz="1600" dirty="0" smtClean="0"/>
                        <a:t>4.</a:t>
                      </a:r>
                      <a:endParaRPr lang="id-ID" sz="1600" dirty="0"/>
                    </a:p>
                  </a:txBody>
                  <a:tcPr anchor="ctr"/>
                </a:tc>
                <a:tc>
                  <a:txBody>
                    <a:bodyPr/>
                    <a:lstStyle/>
                    <a:p>
                      <a:r>
                        <a:rPr lang="id-ID" sz="1600" dirty="0" smtClean="0"/>
                        <a:t>Inventory ketrampilan</a:t>
                      </a:r>
                      <a:endParaRPr lang="id-ID" sz="1600" dirty="0"/>
                    </a:p>
                  </a:txBody>
                  <a:tcPr anchor="ctr"/>
                </a:tc>
                <a:tc>
                  <a:txBody>
                    <a:bodyPr/>
                    <a:lstStyle/>
                    <a:p>
                      <a:r>
                        <a:rPr lang="id-ID" sz="1600" dirty="0" smtClean="0"/>
                        <a:t>Data organisasi (media cetak)</a:t>
                      </a:r>
                      <a:endParaRPr lang="id-ID" sz="1600" dirty="0"/>
                    </a:p>
                  </a:txBody>
                  <a:tcPr anchor="ctr"/>
                </a:tc>
                <a:tc>
                  <a:txBody>
                    <a:bodyPr/>
                    <a:lstStyle/>
                    <a:p>
                      <a:r>
                        <a:rPr lang="id-ID" sz="1600" dirty="0" smtClean="0"/>
                        <a:t>Diskusi kelompok</a:t>
                      </a:r>
                      <a:endParaRPr lang="id-ID" sz="1600" dirty="0"/>
                    </a:p>
                  </a:txBody>
                  <a:tcPr anchor="ctr"/>
                </a:tc>
              </a:tr>
              <a:tr h="588973">
                <a:tc>
                  <a:txBody>
                    <a:bodyPr/>
                    <a:lstStyle/>
                    <a:p>
                      <a:pPr algn="ctr"/>
                      <a:r>
                        <a:rPr lang="id-ID" sz="1600" dirty="0" smtClean="0"/>
                        <a:t>5.</a:t>
                      </a:r>
                      <a:endParaRPr lang="id-ID" sz="1600" dirty="0"/>
                    </a:p>
                  </a:txBody>
                  <a:tcPr anchor="ctr"/>
                </a:tc>
                <a:tc>
                  <a:txBody>
                    <a:bodyPr/>
                    <a:lstStyle/>
                    <a:p>
                      <a:r>
                        <a:rPr lang="id-ID" sz="1600" dirty="0" smtClean="0"/>
                        <a:t>Analisis pemecahan masalah kelompok</a:t>
                      </a:r>
                      <a:endParaRPr lang="id-ID" sz="1600" dirty="0"/>
                    </a:p>
                  </a:txBody>
                  <a:tcPr anchor="ctr"/>
                </a:tc>
                <a:tc>
                  <a:txBody>
                    <a:bodyPr/>
                    <a:lstStyle/>
                    <a:p>
                      <a:r>
                        <a:rPr lang="id-ID" sz="1600" dirty="0" smtClean="0"/>
                        <a:t>Diskusi kelompok</a:t>
                      </a:r>
                      <a:endParaRPr lang="id-ID" sz="1600" dirty="0"/>
                    </a:p>
                  </a:txBody>
                  <a:tcPr anchor="ctr"/>
                </a:tc>
                <a:tc>
                  <a:txBody>
                    <a:bodyPr/>
                    <a:lstStyle/>
                    <a:p>
                      <a:r>
                        <a:rPr lang="id-ID" sz="1600" dirty="0" smtClean="0"/>
                        <a:t>Wawancara (oleh trainer)</a:t>
                      </a:r>
                      <a:endParaRPr lang="id-ID" sz="1600" dirty="0"/>
                    </a:p>
                  </a:txBody>
                  <a:tcPr anchor="ctr"/>
                </a:tc>
              </a:tr>
              <a:tr h="810219">
                <a:tc>
                  <a:txBody>
                    <a:bodyPr/>
                    <a:lstStyle/>
                    <a:p>
                      <a:pPr algn="ctr"/>
                      <a:r>
                        <a:rPr lang="id-ID" sz="1600" dirty="0" smtClean="0"/>
                        <a:t>6.</a:t>
                      </a:r>
                      <a:endParaRPr lang="id-ID" sz="1600" dirty="0"/>
                    </a:p>
                  </a:txBody>
                  <a:tcPr anchor="ctr"/>
                </a:tc>
                <a:tc>
                  <a:txBody>
                    <a:bodyPr/>
                    <a:lstStyle/>
                    <a:p>
                      <a:r>
                        <a:rPr lang="id-ID" sz="1600" dirty="0" smtClean="0"/>
                        <a:t>Analisis jabatan</a:t>
                      </a:r>
                      <a:endParaRPr lang="id-ID" sz="1600" dirty="0"/>
                    </a:p>
                  </a:txBody>
                  <a:tcPr anchor="ctr"/>
                </a:tc>
                <a:tc>
                  <a:txBody>
                    <a:bodyPr/>
                    <a:lstStyle/>
                    <a:p>
                      <a:r>
                        <a:rPr lang="id-ID" sz="1600" dirty="0" smtClean="0"/>
                        <a:t>Tes diagnostik</a:t>
                      </a:r>
                      <a:endParaRPr lang="id-ID" sz="1600" dirty="0"/>
                    </a:p>
                  </a:txBody>
                  <a:tcPr anchor="ctr"/>
                </a:tc>
                <a:tc>
                  <a:txBody>
                    <a:bodyPr/>
                    <a:lstStyle/>
                    <a:p>
                      <a:r>
                        <a:rPr lang="id-ID" sz="1600" dirty="0" smtClean="0"/>
                        <a:t>Wawancara pd wkt tenaga kerja berhenti (exit interview)</a:t>
                      </a:r>
                      <a:endParaRPr lang="id-ID" sz="1600" dirty="0"/>
                    </a:p>
                  </a:txBody>
                  <a:tcPr anchor="ctr"/>
                </a:tc>
              </a:tr>
              <a:tr h="356353">
                <a:tc>
                  <a:txBody>
                    <a:bodyPr/>
                    <a:lstStyle/>
                    <a:p>
                      <a:pPr algn="ctr"/>
                      <a:r>
                        <a:rPr lang="id-ID" sz="1600" dirty="0" smtClean="0"/>
                        <a:t>7.</a:t>
                      </a:r>
                      <a:endParaRPr lang="id-ID" sz="1600" dirty="0"/>
                    </a:p>
                  </a:txBody>
                  <a:tcPr anchor="ctr"/>
                </a:tc>
                <a:tc>
                  <a:txBody>
                    <a:bodyPr/>
                    <a:lstStyle/>
                    <a:p>
                      <a:r>
                        <a:rPr lang="id-ID" sz="1600" dirty="0" smtClean="0"/>
                        <a:t>Penelitian</a:t>
                      </a:r>
                      <a:endParaRPr lang="id-ID" sz="1600" dirty="0"/>
                    </a:p>
                  </a:txBody>
                  <a:tcPr anchor="ctr"/>
                </a:tc>
                <a:tc>
                  <a:txBody>
                    <a:bodyPr/>
                    <a:lstStyle/>
                    <a:p>
                      <a:r>
                        <a:rPr lang="id-ID" sz="1600" dirty="0" smtClean="0"/>
                        <a:t>Wawancara</a:t>
                      </a:r>
                      <a:endParaRPr lang="id-ID" sz="1600" dirty="0"/>
                    </a:p>
                  </a:txBody>
                  <a:tcPr anchor="ctr"/>
                </a:tc>
                <a:tc>
                  <a:txBody>
                    <a:bodyPr/>
                    <a:lstStyle/>
                    <a:p>
                      <a:r>
                        <a:rPr lang="id-ID" sz="1600" dirty="0" smtClean="0"/>
                        <a:t>Observasi</a:t>
                      </a:r>
                      <a:endParaRPr lang="id-ID" sz="1600" dirty="0"/>
                    </a:p>
                  </a:txBody>
                  <a:tcPr anchor="ctr"/>
                </a:tc>
              </a:tr>
              <a:tr h="356353">
                <a:tc>
                  <a:txBody>
                    <a:bodyPr/>
                    <a:lstStyle/>
                    <a:p>
                      <a:pPr algn="ctr"/>
                      <a:r>
                        <a:rPr lang="id-ID" sz="1600" dirty="0" smtClean="0"/>
                        <a:t>8.</a:t>
                      </a:r>
                      <a:endParaRPr lang="id-ID" sz="1600" dirty="0"/>
                    </a:p>
                  </a:txBody>
                  <a:tcPr anchor="ctr"/>
                </a:tc>
                <a:tc>
                  <a:txBody>
                    <a:bodyPr/>
                    <a:lstStyle/>
                    <a:p>
                      <a:r>
                        <a:rPr lang="id-ID" sz="1600" dirty="0" smtClean="0"/>
                        <a:t>Catatan dan laporan</a:t>
                      </a:r>
                      <a:endParaRPr lang="id-ID" sz="1600" dirty="0"/>
                    </a:p>
                  </a:txBody>
                  <a:tcPr anchor="ctr"/>
                </a:tc>
                <a:tc>
                  <a:txBody>
                    <a:bodyPr/>
                    <a:lstStyle/>
                    <a:p>
                      <a:r>
                        <a:rPr lang="id-ID" sz="1600" dirty="0" smtClean="0"/>
                        <a:t>Contoh produksi</a:t>
                      </a:r>
                      <a:endParaRPr lang="id-ID" sz="1600" dirty="0"/>
                    </a:p>
                  </a:txBody>
                  <a:tcPr anchor="ctr"/>
                </a:tc>
                <a:tc>
                  <a:txBody>
                    <a:bodyPr/>
                    <a:lstStyle/>
                    <a:p>
                      <a:endParaRPr lang="id-ID" sz="1600" dirty="0"/>
                    </a:p>
                  </a:txBody>
                  <a:tcPr anchor="ctr"/>
                </a:tc>
              </a:tr>
              <a:tr h="356353">
                <a:tc>
                  <a:txBody>
                    <a:bodyPr/>
                    <a:lstStyle/>
                    <a:p>
                      <a:pPr algn="ctr"/>
                      <a:r>
                        <a:rPr lang="id-ID" sz="1600" dirty="0" smtClean="0"/>
                        <a:t>9.</a:t>
                      </a:r>
                      <a:endParaRPr lang="id-ID" sz="1600" dirty="0"/>
                    </a:p>
                  </a:txBody>
                  <a:tcPr anchor="ctr"/>
                </a:tc>
                <a:tc>
                  <a:txBody>
                    <a:bodyPr/>
                    <a:lstStyle/>
                    <a:p>
                      <a:r>
                        <a:rPr lang="id-ID" sz="1600" dirty="0" smtClean="0"/>
                        <a:t>Penilaian kinerja</a:t>
                      </a:r>
                      <a:endParaRPr lang="id-ID" sz="1600" dirty="0"/>
                    </a:p>
                  </a:txBody>
                  <a:tcPr anchor="ctr"/>
                </a:tc>
                <a:tc>
                  <a:txBody>
                    <a:bodyPr/>
                    <a:lstStyle/>
                    <a:p>
                      <a:endParaRPr lang="id-ID" sz="1600" dirty="0"/>
                    </a:p>
                  </a:txBody>
                  <a:tcPr anchor="ctr"/>
                </a:tc>
                <a:tc>
                  <a:txBody>
                    <a:bodyPr/>
                    <a:lstStyle/>
                    <a:p>
                      <a:endParaRPr lang="id-ID" sz="1600" dirty="0"/>
                    </a:p>
                  </a:txBody>
                  <a:tcPr anchor="ctr"/>
                </a:tc>
              </a:tr>
              <a:tr h="356353">
                <a:tc>
                  <a:txBody>
                    <a:bodyPr/>
                    <a:lstStyle/>
                    <a:p>
                      <a:pPr algn="ctr"/>
                      <a:r>
                        <a:rPr lang="id-ID" sz="1600" dirty="0" smtClean="0"/>
                        <a:t>10.</a:t>
                      </a:r>
                      <a:endParaRPr lang="id-ID" sz="1600" dirty="0"/>
                    </a:p>
                  </a:txBody>
                  <a:tcPr anchor="ctr"/>
                </a:tc>
                <a:tc>
                  <a:txBody>
                    <a:bodyPr/>
                    <a:lstStyle/>
                    <a:p>
                      <a:r>
                        <a:rPr lang="id-ID" sz="1600" dirty="0" smtClean="0"/>
                        <a:t>Dokumen kinerja</a:t>
                      </a:r>
                      <a:endParaRPr lang="id-ID" sz="1600" dirty="0"/>
                    </a:p>
                  </a:txBody>
                  <a:tcPr anchor="ctr"/>
                </a:tc>
                <a:tc>
                  <a:txBody>
                    <a:bodyPr/>
                    <a:lstStyle/>
                    <a:p>
                      <a:endParaRPr lang="id-ID" sz="1600" dirty="0"/>
                    </a:p>
                  </a:txBody>
                  <a:tcPr anchor="ctr"/>
                </a:tc>
                <a:tc>
                  <a:txBody>
                    <a:bodyPr/>
                    <a:lstStyle/>
                    <a:p>
                      <a:endParaRPr lang="id-ID" sz="1600" dirty="0"/>
                    </a:p>
                  </a:txBody>
                  <a:tcPr anchor="ct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29</a:t>
            </a:fld>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48720"/>
          </a:xfrm>
        </p:spPr>
        <p:txBody>
          <a:bodyPr/>
          <a:lstStyle/>
          <a:p>
            <a:pPr algn="ctr"/>
            <a:r>
              <a:rPr lang="id-ID" dirty="0" smtClean="0"/>
              <a:t>VARIABEL pelatihan</a:t>
            </a:r>
            <a:endParaRPr lang="id-ID" dirty="0"/>
          </a:p>
        </p:txBody>
      </p:sp>
      <p:grpSp>
        <p:nvGrpSpPr>
          <p:cNvPr id="3" name="Group 5"/>
          <p:cNvGrpSpPr/>
          <p:nvPr/>
        </p:nvGrpSpPr>
        <p:grpSpPr>
          <a:xfrm>
            <a:off x="611560" y="3284984"/>
            <a:ext cx="2232248" cy="1296144"/>
            <a:chOff x="467544" y="2852936"/>
            <a:chExt cx="1872208" cy="1440160"/>
          </a:xfrm>
        </p:grpSpPr>
        <p:sp>
          <p:nvSpPr>
            <p:cNvPr id="4" name="Flowchart: Connector 3"/>
            <p:cNvSpPr/>
            <p:nvPr/>
          </p:nvSpPr>
          <p:spPr>
            <a:xfrm>
              <a:off x="467544" y="2852936"/>
              <a:ext cx="1872208" cy="14401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527938" y="3273568"/>
              <a:ext cx="1751420" cy="859510"/>
            </a:xfrm>
            <a:prstGeom prst="rect">
              <a:avLst/>
            </a:prstGeom>
            <a:noFill/>
          </p:spPr>
          <p:txBody>
            <a:bodyPr wrap="square" rtlCol="0">
              <a:spAutoFit/>
            </a:bodyPr>
            <a:lstStyle/>
            <a:p>
              <a:pPr algn="ctr"/>
              <a:r>
                <a:rPr lang="id-ID" sz="2400" b="1" dirty="0" smtClean="0"/>
                <a:t>FASILITATOR</a:t>
              </a:r>
            </a:p>
            <a:p>
              <a:pPr algn="ctr"/>
              <a:r>
                <a:rPr lang="id-ID" sz="2000" b="1" dirty="0" smtClean="0"/>
                <a:t>IV</a:t>
              </a:r>
              <a:endParaRPr lang="id-ID" sz="2000" b="1" dirty="0"/>
            </a:p>
          </p:txBody>
        </p:sp>
      </p:grpSp>
      <p:grpSp>
        <p:nvGrpSpPr>
          <p:cNvPr id="6" name="Group 6"/>
          <p:cNvGrpSpPr/>
          <p:nvPr/>
        </p:nvGrpSpPr>
        <p:grpSpPr>
          <a:xfrm>
            <a:off x="2987824" y="1772816"/>
            <a:ext cx="2160240" cy="1152128"/>
            <a:chOff x="467544" y="2852936"/>
            <a:chExt cx="1872208" cy="1280142"/>
          </a:xfrm>
        </p:grpSpPr>
        <p:sp>
          <p:nvSpPr>
            <p:cNvPr id="8" name="Flowchart: Connector 7"/>
            <p:cNvSpPr/>
            <p:nvPr/>
          </p:nvSpPr>
          <p:spPr>
            <a:xfrm>
              <a:off x="467544" y="2852936"/>
              <a:ext cx="1872208" cy="12801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p:nvSpPr>
          <p:spPr>
            <a:xfrm>
              <a:off x="611560" y="3185166"/>
              <a:ext cx="1603378" cy="854934"/>
            </a:xfrm>
            <a:prstGeom prst="rect">
              <a:avLst/>
            </a:prstGeom>
            <a:noFill/>
          </p:spPr>
          <p:txBody>
            <a:bodyPr wrap="square" rtlCol="0">
              <a:spAutoFit/>
            </a:bodyPr>
            <a:lstStyle/>
            <a:p>
              <a:pPr algn="ctr"/>
              <a:r>
                <a:rPr lang="id-ID" sz="2400" b="1" dirty="0" smtClean="0"/>
                <a:t>TUJUAN</a:t>
              </a:r>
            </a:p>
            <a:p>
              <a:pPr algn="ctr"/>
              <a:r>
                <a:rPr lang="id-ID" sz="2000" b="1" dirty="0" smtClean="0"/>
                <a:t>I</a:t>
              </a:r>
              <a:endParaRPr lang="id-ID" sz="2000" b="1" dirty="0"/>
            </a:p>
          </p:txBody>
        </p:sp>
      </p:grpSp>
      <p:grpSp>
        <p:nvGrpSpPr>
          <p:cNvPr id="7" name="Group 9"/>
          <p:cNvGrpSpPr/>
          <p:nvPr/>
        </p:nvGrpSpPr>
        <p:grpSpPr>
          <a:xfrm>
            <a:off x="5436096" y="3428999"/>
            <a:ext cx="2232248" cy="1224137"/>
            <a:chOff x="467544" y="2852936"/>
            <a:chExt cx="1872208" cy="1440160"/>
          </a:xfrm>
        </p:grpSpPr>
        <p:sp>
          <p:nvSpPr>
            <p:cNvPr id="11" name="Flowchart: Connector 10"/>
            <p:cNvSpPr/>
            <p:nvPr/>
          </p:nvSpPr>
          <p:spPr>
            <a:xfrm>
              <a:off x="467544" y="2852936"/>
              <a:ext cx="1872208" cy="14401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Box 11"/>
            <p:cNvSpPr txBox="1"/>
            <p:nvPr/>
          </p:nvSpPr>
          <p:spPr>
            <a:xfrm>
              <a:off x="588331" y="3157291"/>
              <a:ext cx="1630633" cy="881659"/>
            </a:xfrm>
            <a:prstGeom prst="rect">
              <a:avLst/>
            </a:prstGeom>
            <a:noFill/>
          </p:spPr>
          <p:txBody>
            <a:bodyPr wrap="square" rtlCol="0">
              <a:spAutoFit/>
            </a:bodyPr>
            <a:lstStyle/>
            <a:p>
              <a:pPr algn="ctr"/>
              <a:r>
                <a:rPr lang="id-ID" sz="2400" b="1" dirty="0" smtClean="0"/>
                <a:t>METODE</a:t>
              </a:r>
            </a:p>
            <a:p>
              <a:pPr algn="ctr"/>
              <a:r>
                <a:rPr lang="id-ID" sz="1900" b="1" dirty="0" smtClean="0"/>
                <a:t>II</a:t>
              </a:r>
              <a:endParaRPr lang="id-ID" sz="1900" b="1" dirty="0"/>
            </a:p>
          </p:txBody>
        </p:sp>
      </p:grpSp>
      <p:grpSp>
        <p:nvGrpSpPr>
          <p:cNvPr id="10" name="Group 12"/>
          <p:cNvGrpSpPr/>
          <p:nvPr/>
        </p:nvGrpSpPr>
        <p:grpSpPr>
          <a:xfrm>
            <a:off x="2987824" y="5013176"/>
            <a:ext cx="2304256" cy="1224136"/>
            <a:chOff x="467544" y="2852936"/>
            <a:chExt cx="1872208" cy="1440160"/>
          </a:xfrm>
        </p:grpSpPr>
        <p:sp>
          <p:nvSpPr>
            <p:cNvPr id="14" name="Flowchart: Connector 13"/>
            <p:cNvSpPr/>
            <p:nvPr/>
          </p:nvSpPr>
          <p:spPr>
            <a:xfrm>
              <a:off x="467544" y="2852936"/>
              <a:ext cx="1872208" cy="14401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Box 14"/>
            <p:cNvSpPr txBox="1"/>
            <p:nvPr/>
          </p:nvSpPr>
          <p:spPr>
            <a:xfrm>
              <a:off x="611560" y="3140968"/>
              <a:ext cx="1669686" cy="699492"/>
            </a:xfrm>
            <a:prstGeom prst="rect">
              <a:avLst/>
            </a:prstGeom>
            <a:noFill/>
          </p:spPr>
          <p:txBody>
            <a:bodyPr wrap="square" rtlCol="0">
              <a:spAutoFit/>
            </a:bodyPr>
            <a:lstStyle/>
            <a:p>
              <a:pPr algn="ctr"/>
              <a:r>
                <a:rPr lang="id-ID" sz="2400" b="1" dirty="0" smtClean="0"/>
                <a:t>MATERI</a:t>
              </a:r>
            </a:p>
            <a:p>
              <a:pPr algn="ctr"/>
              <a:r>
                <a:rPr lang="id-ID" sz="2000" b="1" dirty="0" smtClean="0"/>
                <a:t>III</a:t>
              </a:r>
              <a:endParaRPr lang="id-ID" sz="2000" b="1" dirty="0"/>
            </a:p>
          </p:txBody>
        </p:sp>
      </p:grpSp>
      <p:sp>
        <p:nvSpPr>
          <p:cNvPr id="19" name="Arc 18"/>
          <p:cNvSpPr/>
          <p:nvPr/>
        </p:nvSpPr>
        <p:spPr>
          <a:xfrm rot="12885612">
            <a:off x="1589366" y="4609441"/>
            <a:ext cx="2091209" cy="714743"/>
          </a:xfrm>
          <a:prstGeom prst="arc">
            <a:avLst>
              <a:gd name="adj1" fmla="val 12215132"/>
              <a:gd name="adj2" fmla="val 2104221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ln w="38100">
                <a:solidFill>
                  <a:sysClr val="windowText" lastClr="000000"/>
                </a:solidFill>
              </a:ln>
            </a:endParaRPr>
          </a:p>
        </p:txBody>
      </p:sp>
      <p:sp>
        <p:nvSpPr>
          <p:cNvPr id="20" name="Arc 19"/>
          <p:cNvSpPr/>
          <p:nvPr/>
        </p:nvSpPr>
        <p:spPr>
          <a:xfrm rot="8091625">
            <a:off x="4695203" y="4486871"/>
            <a:ext cx="1787785" cy="887526"/>
          </a:xfrm>
          <a:prstGeom prst="arc">
            <a:avLst>
              <a:gd name="adj1" fmla="val 11277535"/>
              <a:gd name="adj2" fmla="val 2034648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ln w="38100">
                <a:solidFill>
                  <a:sysClr val="windowText" lastClr="000000"/>
                </a:solidFill>
              </a:ln>
            </a:endParaRPr>
          </a:p>
        </p:txBody>
      </p:sp>
      <p:sp>
        <p:nvSpPr>
          <p:cNvPr id="21" name="Arc 20"/>
          <p:cNvSpPr/>
          <p:nvPr/>
        </p:nvSpPr>
        <p:spPr>
          <a:xfrm rot="2641593">
            <a:off x="4589176" y="2528792"/>
            <a:ext cx="1896786" cy="816290"/>
          </a:xfrm>
          <a:prstGeom prst="arc">
            <a:avLst>
              <a:gd name="adj1" fmla="val 11825558"/>
              <a:gd name="adj2" fmla="val 2123125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ln w="38100">
                <a:solidFill>
                  <a:sysClr val="windowText" lastClr="000000"/>
                </a:solidFill>
              </a:ln>
            </a:endParaRPr>
          </a:p>
        </p:txBody>
      </p:sp>
      <p:sp>
        <p:nvSpPr>
          <p:cNvPr id="22" name="Arc 21"/>
          <p:cNvSpPr/>
          <p:nvPr/>
        </p:nvSpPr>
        <p:spPr>
          <a:xfrm rot="19370892">
            <a:off x="1796338" y="2389852"/>
            <a:ext cx="2022931" cy="1358215"/>
          </a:xfrm>
          <a:prstGeom prst="arc">
            <a:avLst>
              <a:gd name="adj1" fmla="val 12215132"/>
              <a:gd name="adj2" fmla="val 1921310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ln w="38100">
                <a:solidFill>
                  <a:sysClr val="windowText" lastClr="000000"/>
                </a:solidFill>
              </a:ln>
            </a:endParaRPr>
          </a:p>
        </p:txBody>
      </p:sp>
      <p:sp>
        <p:nvSpPr>
          <p:cNvPr id="24" name="Rectangle 23"/>
          <p:cNvSpPr/>
          <p:nvPr/>
        </p:nvSpPr>
        <p:spPr>
          <a:xfrm>
            <a:off x="3275856" y="3645024"/>
            <a:ext cx="165618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PESERTA</a:t>
            </a:r>
            <a:endParaRPr lang="id-ID" sz="2400" b="1" dirty="0"/>
          </a:p>
        </p:txBody>
      </p:sp>
      <p:cxnSp>
        <p:nvCxnSpPr>
          <p:cNvPr id="26" name="Straight Arrow Connector 25"/>
          <p:cNvCxnSpPr>
            <a:stCxn id="8" idx="4"/>
          </p:cNvCxnSpPr>
          <p:nvPr/>
        </p:nvCxnSpPr>
        <p:spPr>
          <a:xfrm>
            <a:off x="4067944" y="2924944"/>
            <a:ext cx="0" cy="6480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984998" y="3952106"/>
            <a:ext cx="36004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067944" y="4293096"/>
            <a:ext cx="0" cy="6480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862858" y="3933056"/>
            <a:ext cx="36004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3" name="Slide Number Placeholder 32"/>
          <p:cNvSpPr>
            <a:spLocks noGrp="1"/>
          </p:cNvSpPr>
          <p:nvPr>
            <p:ph type="sldNum" sz="quarter" idx="12"/>
          </p:nvPr>
        </p:nvSpPr>
        <p:spPr/>
        <p:txBody>
          <a:bodyPr/>
          <a:lstStyle/>
          <a:p>
            <a:fld id="{4348BA5A-2244-4B26-A5E7-5AD77B67B9DC}" type="slidenum">
              <a:rPr lang="id-ID" smtClean="0"/>
              <a:pPr/>
              <a:t>3</a:t>
            </a:fld>
            <a:endParaRPr lang="id-ID"/>
          </a:p>
        </p:txBody>
      </p:sp>
      <p:sp>
        <p:nvSpPr>
          <p:cNvPr id="34" name="Footer Placeholder 33"/>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19256" cy="432048"/>
          </a:xfrm>
        </p:spPr>
        <p:txBody>
          <a:bodyPr>
            <a:normAutofit/>
          </a:bodyPr>
          <a:lstStyle/>
          <a:p>
            <a:pPr algn="ctr"/>
            <a:r>
              <a:rPr lang="id-ID" sz="2000" dirty="0" smtClean="0"/>
              <a:t>Perbandingan metode identifikasi kebutuhan pelatihan</a:t>
            </a:r>
            <a:endParaRPr lang="id-ID" sz="2000" dirty="0"/>
          </a:p>
        </p:txBody>
      </p:sp>
      <p:graphicFrame>
        <p:nvGraphicFramePr>
          <p:cNvPr id="6" name="Content Placeholder 5"/>
          <p:cNvGraphicFramePr>
            <a:graphicFrameLocks noGrp="1"/>
          </p:cNvGraphicFramePr>
          <p:nvPr>
            <p:ph idx="1"/>
          </p:nvPr>
        </p:nvGraphicFramePr>
        <p:xfrm>
          <a:off x="107504" y="836712"/>
          <a:ext cx="8928992" cy="5577840"/>
        </p:xfrm>
        <a:graphic>
          <a:graphicData uri="http://schemas.openxmlformats.org/drawingml/2006/table">
            <a:tbl>
              <a:tblPr firstRow="1" bandRow="1">
                <a:tableStyleId>{5C22544A-7EE6-4342-B048-85BDC9FD1C3A}</a:tableStyleId>
              </a:tblPr>
              <a:tblGrid>
                <a:gridCol w="504056"/>
                <a:gridCol w="2088232"/>
                <a:gridCol w="1368152"/>
                <a:gridCol w="1512168"/>
                <a:gridCol w="1080120"/>
                <a:gridCol w="1008112"/>
                <a:gridCol w="1368152"/>
              </a:tblGrid>
              <a:tr h="326406">
                <a:tc rowSpan="2">
                  <a:txBody>
                    <a:bodyPr/>
                    <a:lstStyle/>
                    <a:p>
                      <a:pPr algn="ctr"/>
                      <a:r>
                        <a:rPr lang="id-ID" dirty="0" smtClean="0"/>
                        <a:t>NO</a:t>
                      </a:r>
                      <a:endParaRPr lang="id-ID" dirty="0"/>
                    </a:p>
                  </a:txBody>
                  <a:tcPr anchor="ctr"/>
                </a:tc>
                <a:tc rowSpan="2">
                  <a:txBody>
                    <a:bodyPr/>
                    <a:lstStyle/>
                    <a:p>
                      <a:pPr algn="ctr"/>
                      <a:r>
                        <a:rPr lang="id-ID" dirty="0" smtClean="0"/>
                        <a:t>METODE</a:t>
                      </a:r>
                      <a:endParaRPr lang="id-ID" dirty="0"/>
                    </a:p>
                  </a:txBody>
                  <a:tcPr anchor="ctr"/>
                </a:tc>
                <a:tc gridSpan="5">
                  <a:txBody>
                    <a:bodyPr/>
                    <a:lstStyle/>
                    <a:p>
                      <a:pPr algn="ctr"/>
                      <a:r>
                        <a:rPr lang="id-ID" dirty="0" smtClean="0"/>
                        <a:t>K R I T E R I A</a:t>
                      </a:r>
                      <a:endParaRPr lang="id-ID" dirty="0"/>
                    </a:p>
                  </a:txBody>
                  <a:tcPr anchor="ctr"/>
                </a:tc>
                <a:tc hMerge="1">
                  <a:txBody>
                    <a:bodyPr/>
                    <a:lstStyle/>
                    <a:p>
                      <a:pPr algn="ctr"/>
                      <a:endParaRPr lang="id-ID" dirty="0"/>
                    </a:p>
                  </a:txBody>
                  <a:tcPr anchor="ctr"/>
                </a:tc>
                <a:tc hMerge="1">
                  <a:txBody>
                    <a:bodyPr/>
                    <a:lstStyle/>
                    <a:p>
                      <a:pPr algn="ctr"/>
                      <a:endParaRPr lang="id-ID" dirty="0"/>
                    </a:p>
                  </a:txBody>
                  <a:tcPr anchor="ctr"/>
                </a:tc>
                <a:tc hMerge="1">
                  <a:txBody>
                    <a:bodyPr/>
                    <a:lstStyle/>
                    <a:p>
                      <a:pPr algn="ctr"/>
                      <a:endParaRPr lang="id-ID" dirty="0"/>
                    </a:p>
                  </a:txBody>
                  <a:tcPr anchor="ctr"/>
                </a:tc>
                <a:tc hMerge="1">
                  <a:txBody>
                    <a:bodyPr/>
                    <a:lstStyle/>
                    <a:p>
                      <a:pPr algn="ctr"/>
                      <a:endParaRPr lang="id-ID" dirty="0"/>
                    </a:p>
                  </a:txBody>
                  <a:tcPr anchor="ctr"/>
                </a:tc>
              </a:tr>
              <a:tr h="734414">
                <a:tc vMerge="1">
                  <a:txBody>
                    <a:bodyPr/>
                    <a:lstStyle/>
                    <a:p>
                      <a:pPr algn="ctr"/>
                      <a:endParaRPr lang="id-ID" dirty="0"/>
                    </a:p>
                  </a:txBody>
                  <a:tcPr anchor="ctr"/>
                </a:tc>
                <a:tc vMerge="1">
                  <a:txBody>
                    <a:bodyPr/>
                    <a:lstStyle/>
                    <a:p>
                      <a:pPr algn="ctr"/>
                      <a:endParaRPr lang="id-ID" dirty="0"/>
                    </a:p>
                  </a:txBody>
                  <a:tcPr anchor="ctr"/>
                </a:tc>
                <a:tc>
                  <a:txBody>
                    <a:bodyPr/>
                    <a:lstStyle/>
                    <a:p>
                      <a:pPr algn="ctr"/>
                      <a:r>
                        <a:rPr lang="id-ID" sz="1600" dirty="0" smtClean="0"/>
                        <a:t>Keterlihatan pemegang kerja</a:t>
                      </a:r>
                      <a:endParaRPr lang="id-ID" sz="1600" dirty="0"/>
                    </a:p>
                  </a:txBody>
                  <a:tcPr anchor="ctr"/>
                </a:tc>
                <a:tc>
                  <a:txBody>
                    <a:bodyPr/>
                    <a:lstStyle/>
                    <a:p>
                      <a:pPr algn="ctr"/>
                      <a:r>
                        <a:rPr lang="id-ID" sz="1600" dirty="0" smtClean="0"/>
                        <a:t>Keterlihatan manajemen</a:t>
                      </a:r>
                      <a:endParaRPr lang="id-ID" sz="1600" dirty="0"/>
                    </a:p>
                  </a:txBody>
                  <a:tcPr anchor="ctr"/>
                </a:tc>
                <a:tc>
                  <a:txBody>
                    <a:bodyPr/>
                    <a:lstStyle/>
                    <a:p>
                      <a:pPr algn="ctr"/>
                      <a:r>
                        <a:rPr lang="id-ID" sz="1600" dirty="0" smtClean="0"/>
                        <a:t>Waktu</a:t>
                      </a:r>
                      <a:endParaRPr lang="id-ID" sz="1600" dirty="0"/>
                    </a:p>
                  </a:txBody>
                  <a:tcPr anchor="ctr"/>
                </a:tc>
                <a:tc>
                  <a:txBody>
                    <a:bodyPr/>
                    <a:lstStyle/>
                    <a:p>
                      <a:pPr algn="ctr"/>
                      <a:r>
                        <a:rPr lang="id-ID" sz="1600" dirty="0" smtClean="0"/>
                        <a:t>Biaya</a:t>
                      </a:r>
                      <a:endParaRPr lang="id-ID" sz="1600" dirty="0"/>
                    </a:p>
                  </a:txBody>
                  <a:tcPr anchor="ctr"/>
                </a:tc>
                <a:tc>
                  <a:txBody>
                    <a:bodyPr/>
                    <a:lstStyle/>
                    <a:p>
                      <a:pPr algn="ctr"/>
                      <a:r>
                        <a:rPr lang="id-ID" sz="1600" dirty="0" smtClean="0"/>
                        <a:t>Data Kuantitatif</a:t>
                      </a:r>
                      <a:endParaRPr lang="id-ID" sz="1600" dirty="0"/>
                    </a:p>
                  </a:txBody>
                  <a:tcPr anchor="ctr"/>
                </a:tc>
              </a:tr>
              <a:tr h="326406">
                <a:tc>
                  <a:txBody>
                    <a:bodyPr/>
                    <a:lstStyle/>
                    <a:p>
                      <a:pPr algn="ctr"/>
                      <a:r>
                        <a:rPr lang="id-ID" dirty="0" smtClean="0"/>
                        <a:t>1</a:t>
                      </a:r>
                      <a:endParaRPr lang="id-ID" dirty="0"/>
                    </a:p>
                  </a:txBody>
                  <a:tcPr anchor="ctr"/>
                </a:tc>
                <a:tc>
                  <a:txBody>
                    <a:bodyPr/>
                    <a:lstStyle/>
                    <a:p>
                      <a:pPr algn="l"/>
                      <a:r>
                        <a:rPr lang="id-ID" sz="1600" dirty="0" smtClean="0"/>
                        <a:t>Komite penasehat</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Rendah</a:t>
                      </a:r>
                      <a:endParaRPr lang="id-ID" sz="1600" dirty="0"/>
                    </a:p>
                  </a:txBody>
                  <a:tcPr anchor="ctr"/>
                </a:tc>
              </a:tr>
              <a:tr h="326406">
                <a:tc>
                  <a:txBody>
                    <a:bodyPr/>
                    <a:lstStyle/>
                    <a:p>
                      <a:pPr algn="ctr"/>
                      <a:r>
                        <a:rPr lang="id-ID" dirty="0" smtClean="0"/>
                        <a:t>2</a:t>
                      </a:r>
                      <a:endParaRPr lang="id-ID" dirty="0"/>
                    </a:p>
                  </a:txBody>
                  <a:tcPr anchor="ctr"/>
                </a:tc>
                <a:tc>
                  <a:txBody>
                    <a:bodyPr/>
                    <a:lstStyle/>
                    <a:p>
                      <a:pPr algn="l"/>
                      <a:r>
                        <a:rPr lang="id-ID" sz="1600" i="1" dirty="0" smtClean="0"/>
                        <a:t>Assessment centre</a:t>
                      </a:r>
                      <a:endParaRPr lang="id-ID" sz="1600" i="1"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Tinggi</a:t>
                      </a:r>
                      <a:endParaRPr lang="id-ID" sz="1600" dirty="0"/>
                    </a:p>
                  </a:txBody>
                  <a:tcPr anchor="ctr"/>
                </a:tc>
              </a:tr>
              <a:tr h="326406">
                <a:tc>
                  <a:txBody>
                    <a:bodyPr/>
                    <a:lstStyle/>
                    <a:p>
                      <a:pPr algn="ctr"/>
                      <a:r>
                        <a:rPr lang="id-ID" dirty="0" smtClean="0"/>
                        <a:t>3</a:t>
                      </a:r>
                      <a:endParaRPr lang="id-ID" dirty="0"/>
                    </a:p>
                  </a:txBody>
                  <a:tcPr anchor="ctr"/>
                </a:tc>
                <a:tc>
                  <a:txBody>
                    <a:bodyPr/>
                    <a:lstStyle/>
                    <a:p>
                      <a:pPr algn="l"/>
                      <a:r>
                        <a:rPr lang="id-ID" sz="1600" dirty="0" smtClean="0"/>
                        <a:t>Survey sikap</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Rendah</a:t>
                      </a:r>
                      <a:endParaRPr lang="id-ID" sz="1600" dirty="0"/>
                    </a:p>
                  </a:txBody>
                  <a:tcPr anchor="ctr"/>
                </a:tc>
              </a:tr>
              <a:tr h="326406">
                <a:tc>
                  <a:txBody>
                    <a:bodyPr/>
                    <a:lstStyle/>
                    <a:p>
                      <a:pPr algn="ctr"/>
                      <a:r>
                        <a:rPr lang="id-ID" dirty="0" smtClean="0"/>
                        <a:t>4</a:t>
                      </a:r>
                      <a:endParaRPr lang="id-ID" dirty="0"/>
                    </a:p>
                  </a:txBody>
                  <a:tcPr anchor="ctr"/>
                </a:tc>
                <a:tc>
                  <a:txBody>
                    <a:bodyPr/>
                    <a:lstStyle/>
                    <a:p>
                      <a:pPr algn="l"/>
                      <a:r>
                        <a:rPr lang="id-ID" sz="1600" dirty="0" smtClean="0"/>
                        <a:t>Diskusi kelompok</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Moderat</a:t>
                      </a:r>
                      <a:endParaRPr lang="id-ID" sz="1600" dirty="0"/>
                    </a:p>
                  </a:txBody>
                  <a:tcPr anchor="ctr"/>
                </a:tc>
              </a:tr>
              <a:tr h="326406">
                <a:tc>
                  <a:txBody>
                    <a:bodyPr/>
                    <a:lstStyle/>
                    <a:p>
                      <a:pPr algn="ctr"/>
                      <a:r>
                        <a:rPr lang="id-ID" dirty="0" smtClean="0"/>
                        <a:t>5</a:t>
                      </a:r>
                      <a:endParaRPr lang="id-ID" dirty="0"/>
                    </a:p>
                  </a:txBody>
                  <a:tcPr anchor="ctr"/>
                </a:tc>
                <a:tc>
                  <a:txBody>
                    <a:bodyPr/>
                    <a:lstStyle/>
                    <a:p>
                      <a:pPr algn="l"/>
                      <a:r>
                        <a:rPr lang="id-ID" sz="1600" dirty="0" smtClean="0"/>
                        <a:t>Wawancara pegawai</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Moderat</a:t>
                      </a:r>
                      <a:endParaRPr lang="id-ID" sz="1600" dirty="0"/>
                    </a:p>
                  </a:txBody>
                  <a:tcPr anchor="ctr"/>
                </a:tc>
              </a:tr>
              <a:tr h="326406">
                <a:tc>
                  <a:txBody>
                    <a:bodyPr/>
                    <a:lstStyle/>
                    <a:p>
                      <a:pPr algn="ctr"/>
                      <a:r>
                        <a:rPr lang="id-ID" dirty="0" smtClean="0"/>
                        <a:t>6</a:t>
                      </a:r>
                      <a:endParaRPr lang="id-ID" dirty="0"/>
                    </a:p>
                  </a:txBody>
                  <a:tcPr anchor="ctr"/>
                </a:tc>
                <a:tc>
                  <a:txBody>
                    <a:bodyPr/>
                    <a:lstStyle/>
                    <a:p>
                      <a:pPr algn="l"/>
                      <a:r>
                        <a:rPr lang="id-ID" sz="1600" i="1" dirty="0" smtClean="0"/>
                        <a:t>Exit Interview</a:t>
                      </a:r>
                      <a:endParaRPr lang="id-ID" sz="1600" i="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600" dirty="0" smtClean="0"/>
                        <a:t>Rendah</a:t>
                      </a:r>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Rendah</a:t>
                      </a:r>
                      <a:endParaRPr lang="id-ID" sz="1600" dirty="0"/>
                    </a:p>
                  </a:txBody>
                  <a:tcPr anchor="ctr"/>
                </a:tc>
              </a:tr>
              <a:tr h="326406">
                <a:tc>
                  <a:txBody>
                    <a:bodyPr/>
                    <a:lstStyle/>
                    <a:p>
                      <a:pPr algn="ctr"/>
                      <a:r>
                        <a:rPr lang="id-ID" dirty="0" smtClean="0"/>
                        <a:t>7</a:t>
                      </a:r>
                      <a:endParaRPr lang="id-ID" dirty="0"/>
                    </a:p>
                  </a:txBody>
                  <a:tcPr anchor="ctr"/>
                </a:tc>
                <a:tc>
                  <a:txBody>
                    <a:bodyPr/>
                    <a:lstStyle/>
                    <a:p>
                      <a:pPr algn="l"/>
                      <a:r>
                        <a:rPr lang="id-ID" sz="1600" dirty="0" smtClean="0"/>
                        <a:t>Permintaan manaj</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Rendah</a:t>
                      </a:r>
                      <a:endParaRPr lang="id-ID" sz="1600" dirty="0"/>
                    </a:p>
                  </a:txBody>
                  <a:tcPr anchor="ctr"/>
                </a:tc>
              </a:tr>
              <a:tr h="326406">
                <a:tc>
                  <a:txBody>
                    <a:bodyPr/>
                    <a:lstStyle/>
                    <a:p>
                      <a:pPr algn="ctr"/>
                      <a:r>
                        <a:rPr lang="id-ID" dirty="0" smtClean="0"/>
                        <a:t>8</a:t>
                      </a:r>
                      <a:endParaRPr lang="id-ID" dirty="0"/>
                    </a:p>
                  </a:txBody>
                  <a:tcPr anchor="ctr"/>
                </a:tc>
                <a:tc>
                  <a:txBody>
                    <a:bodyPr/>
                    <a:lstStyle/>
                    <a:p>
                      <a:pPr algn="l"/>
                      <a:r>
                        <a:rPr lang="id-ID" sz="1600" dirty="0" smtClean="0"/>
                        <a:t>Observasi pegawai</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Moderat</a:t>
                      </a:r>
                      <a:endParaRPr lang="id-ID" sz="1600" dirty="0"/>
                    </a:p>
                  </a:txBody>
                  <a:tcPr anchor="ctr"/>
                </a:tc>
              </a:tr>
              <a:tr h="326406">
                <a:tc>
                  <a:txBody>
                    <a:bodyPr/>
                    <a:lstStyle/>
                    <a:p>
                      <a:pPr algn="ctr"/>
                      <a:r>
                        <a:rPr lang="id-ID" dirty="0" smtClean="0"/>
                        <a:t>9</a:t>
                      </a:r>
                      <a:endParaRPr lang="id-ID" dirty="0"/>
                    </a:p>
                  </a:txBody>
                  <a:tcPr anchor="ctr"/>
                </a:tc>
                <a:tc>
                  <a:txBody>
                    <a:bodyPr/>
                    <a:lstStyle/>
                    <a:p>
                      <a:pPr algn="l"/>
                      <a:r>
                        <a:rPr lang="id-ID" sz="1600" dirty="0" smtClean="0"/>
                        <a:t>Penilaian kinerja</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Tinggi</a:t>
                      </a:r>
                      <a:endParaRPr lang="id-ID" sz="1600" dirty="0"/>
                    </a:p>
                  </a:txBody>
                  <a:tcPr anchor="ctr"/>
                </a:tc>
              </a:tr>
              <a:tr h="326406">
                <a:tc>
                  <a:txBody>
                    <a:bodyPr/>
                    <a:lstStyle/>
                    <a:p>
                      <a:pPr algn="ctr"/>
                      <a:r>
                        <a:rPr lang="id-ID" dirty="0" smtClean="0"/>
                        <a:t>10</a:t>
                      </a:r>
                      <a:endParaRPr lang="id-ID" dirty="0"/>
                    </a:p>
                  </a:txBody>
                  <a:tcPr anchor="ctr"/>
                </a:tc>
                <a:tc>
                  <a:txBody>
                    <a:bodyPr/>
                    <a:lstStyle/>
                    <a:p>
                      <a:pPr algn="l"/>
                      <a:r>
                        <a:rPr lang="id-ID" sz="1600" dirty="0" smtClean="0"/>
                        <a:t>Dokumen kinerja</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Tinggi</a:t>
                      </a:r>
                      <a:endParaRPr lang="id-ID" sz="1600" dirty="0"/>
                    </a:p>
                  </a:txBody>
                  <a:tcPr anchor="ctr"/>
                </a:tc>
              </a:tr>
              <a:tr h="326406">
                <a:tc>
                  <a:txBody>
                    <a:bodyPr/>
                    <a:lstStyle/>
                    <a:p>
                      <a:pPr algn="ctr"/>
                      <a:r>
                        <a:rPr lang="id-ID" dirty="0" smtClean="0"/>
                        <a:t>11</a:t>
                      </a:r>
                      <a:endParaRPr lang="id-ID" dirty="0"/>
                    </a:p>
                  </a:txBody>
                  <a:tcPr anchor="ctr"/>
                </a:tc>
                <a:tc>
                  <a:txBody>
                    <a:bodyPr/>
                    <a:lstStyle/>
                    <a:p>
                      <a:pPr algn="l"/>
                      <a:r>
                        <a:rPr lang="id-ID" sz="1600" dirty="0" smtClean="0"/>
                        <a:t>Survey dg kuesioner</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Moderat</a:t>
                      </a:r>
                      <a:endParaRPr lang="id-ID" sz="1600" dirty="0"/>
                    </a:p>
                  </a:txBody>
                  <a:tcPr anchor="ctr"/>
                </a:tc>
                <a:tc>
                  <a:txBody>
                    <a:bodyPr/>
                    <a:lstStyle/>
                    <a:p>
                      <a:pPr algn="ctr"/>
                      <a:r>
                        <a:rPr lang="id-ID" sz="1600" dirty="0" smtClean="0"/>
                        <a:t>Tinggi</a:t>
                      </a:r>
                      <a:endParaRPr lang="id-ID" sz="1600" dirty="0"/>
                    </a:p>
                  </a:txBody>
                  <a:tcPr anchor="ctr"/>
                </a:tc>
              </a:tr>
              <a:tr h="326406">
                <a:tc>
                  <a:txBody>
                    <a:bodyPr/>
                    <a:lstStyle/>
                    <a:p>
                      <a:pPr algn="ctr"/>
                      <a:r>
                        <a:rPr lang="id-ID" dirty="0" smtClean="0"/>
                        <a:t>12</a:t>
                      </a:r>
                      <a:endParaRPr lang="id-ID" dirty="0"/>
                    </a:p>
                  </a:txBody>
                  <a:tcPr anchor="ctr"/>
                </a:tc>
                <a:tc>
                  <a:txBody>
                    <a:bodyPr/>
                    <a:lstStyle/>
                    <a:p>
                      <a:pPr algn="l"/>
                      <a:r>
                        <a:rPr lang="id-ID" sz="1600" dirty="0" smtClean="0"/>
                        <a:t>Tes ketrampilan</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Rendah</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Tinggi</a:t>
                      </a:r>
                      <a:endParaRPr lang="id-ID" sz="1600" dirty="0"/>
                    </a:p>
                  </a:txBody>
                  <a:tcPr anchor="ctr"/>
                </a:tc>
                <a:tc>
                  <a:txBody>
                    <a:bodyPr/>
                    <a:lstStyle/>
                    <a:p>
                      <a:pPr algn="ctr"/>
                      <a:r>
                        <a:rPr lang="id-ID" sz="1600" dirty="0" smtClean="0"/>
                        <a:t>Tinggi</a:t>
                      </a:r>
                      <a:endParaRPr lang="id-ID" sz="1600" dirty="0"/>
                    </a:p>
                  </a:txBody>
                  <a:tcPr anchor="ct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30</a:t>
            </a:fld>
            <a:endParaRPr lang="id-ID"/>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48720"/>
          </a:xfrm>
        </p:spPr>
        <p:txBody>
          <a:bodyPr>
            <a:normAutofit fontScale="90000"/>
          </a:bodyPr>
          <a:lstStyle/>
          <a:p>
            <a:r>
              <a:rPr lang="id-ID" sz="3200" dirty="0" smtClean="0"/>
              <a:t>Kekuatan &amp; kelemahan teknik identifikasi kebutuhan pelatihan</a:t>
            </a:r>
            <a:endParaRPr lang="id-ID" sz="3200" dirty="0"/>
          </a:p>
        </p:txBody>
      </p:sp>
      <p:graphicFrame>
        <p:nvGraphicFramePr>
          <p:cNvPr id="6" name="Content Placeholder 5"/>
          <p:cNvGraphicFramePr>
            <a:graphicFrameLocks noGrp="1"/>
          </p:cNvGraphicFramePr>
          <p:nvPr>
            <p:ph idx="1"/>
          </p:nvPr>
        </p:nvGraphicFramePr>
        <p:xfrm>
          <a:off x="323528" y="1753740"/>
          <a:ext cx="7571184" cy="4580046"/>
        </p:xfrm>
        <a:graphic>
          <a:graphicData uri="http://schemas.openxmlformats.org/drawingml/2006/table">
            <a:tbl>
              <a:tblPr firstRow="1" bandRow="1">
                <a:tableStyleId>{5C22544A-7EE6-4342-B048-85BDC9FD1C3A}</a:tableStyleId>
              </a:tblPr>
              <a:tblGrid>
                <a:gridCol w="576064"/>
                <a:gridCol w="1584176"/>
                <a:gridCol w="2736304"/>
                <a:gridCol w="2674640"/>
              </a:tblGrid>
              <a:tr h="434766">
                <a:tc>
                  <a:txBody>
                    <a:bodyPr/>
                    <a:lstStyle/>
                    <a:p>
                      <a:pPr algn="ctr"/>
                      <a:r>
                        <a:rPr lang="id-ID" sz="2000" dirty="0" smtClean="0"/>
                        <a:t>NO</a:t>
                      </a:r>
                      <a:endParaRPr lang="id-ID" sz="2000" dirty="0"/>
                    </a:p>
                  </a:txBody>
                  <a:tcPr anchor="ctr"/>
                </a:tc>
                <a:tc>
                  <a:txBody>
                    <a:bodyPr/>
                    <a:lstStyle/>
                    <a:p>
                      <a:pPr algn="ctr"/>
                      <a:r>
                        <a:rPr lang="id-ID" sz="2000" dirty="0" smtClean="0"/>
                        <a:t>TEKNIK</a:t>
                      </a:r>
                      <a:endParaRPr lang="id-ID" sz="2000" dirty="0"/>
                    </a:p>
                  </a:txBody>
                  <a:tcPr anchor="ctr"/>
                </a:tc>
                <a:tc>
                  <a:txBody>
                    <a:bodyPr/>
                    <a:lstStyle/>
                    <a:p>
                      <a:pPr algn="ctr"/>
                      <a:r>
                        <a:rPr lang="id-ID" sz="2000" dirty="0" smtClean="0"/>
                        <a:t>KEKUATAN</a:t>
                      </a:r>
                      <a:endParaRPr lang="id-ID" sz="2000" dirty="0"/>
                    </a:p>
                  </a:txBody>
                  <a:tcPr anchor="ctr"/>
                </a:tc>
                <a:tc>
                  <a:txBody>
                    <a:bodyPr/>
                    <a:lstStyle/>
                    <a:p>
                      <a:pPr algn="ctr"/>
                      <a:r>
                        <a:rPr lang="id-ID" sz="2000" dirty="0" smtClean="0"/>
                        <a:t>KELEMAHAN</a:t>
                      </a:r>
                      <a:endParaRPr lang="id-ID" sz="2000" dirty="0"/>
                    </a:p>
                  </a:txBody>
                  <a:tcPr anchor="ctr"/>
                </a:tc>
              </a:tr>
              <a:tr h="1739063">
                <a:tc>
                  <a:txBody>
                    <a:bodyPr/>
                    <a:lstStyle/>
                    <a:p>
                      <a:pPr algn="ctr"/>
                      <a:r>
                        <a:rPr lang="id-ID" sz="2000" dirty="0" smtClean="0"/>
                        <a:t>1.</a:t>
                      </a:r>
                      <a:endParaRPr lang="id-ID" sz="2000" dirty="0"/>
                    </a:p>
                  </a:txBody>
                  <a:tcPr/>
                </a:tc>
                <a:tc>
                  <a:txBody>
                    <a:bodyPr/>
                    <a:lstStyle/>
                    <a:p>
                      <a:r>
                        <a:rPr lang="id-ID" sz="2000" dirty="0" smtClean="0"/>
                        <a:t>OBSERVASI</a:t>
                      </a:r>
                      <a:endParaRPr lang="id-ID" sz="2000" dirty="0"/>
                    </a:p>
                  </a:txBody>
                  <a:tcPr/>
                </a:tc>
                <a:tc>
                  <a:txBody>
                    <a:bodyPr/>
                    <a:lstStyle/>
                    <a:p>
                      <a:pPr marL="180000" indent="-180000">
                        <a:buFont typeface="Arial" pitchFamily="34" charset="0"/>
                        <a:buChar char="•"/>
                      </a:pPr>
                      <a:r>
                        <a:rPr lang="id-ID" sz="2000" dirty="0" smtClean="0"/>
                        <a:t>Mengumpulkan</a:t>
                      </a:r>
                      <a:r>
                        <a:rPr lang="id-ID" sz="2000" baseline="0" dirty="0" smtClean="0"/>
                        <a:t> data yg relevan dg lingk kerja</a:t>
                      </a:r>
                    </a:p>
                    <a:p>
                      <a:pPr marL="180000" indent="-180000">
                        <a:spcAft>
                          <a:spcPts val="600"/>
                        </a:spcAft>
                        <a:buFont typeface="Arial" pitchFamily="34" charset="0"/>
                        <a:buChar char="•"/>
                      </a:pPr>
                      <a:r>
                        <a:rPr lang="id-ID" sz="2000" baseline="0" dirty="0" smtClean="0"/>
                        <a:t>Mengurangi interupsi kpd pekerjaan</a:t>
                      </a:r>
                    </a:p>
                  </a:txBody>
                  <a:tcPr/>
                </a:tc>
                <a:tc>
                  <a:txBody>
                    <a:bodyPr/>
                    <a:lstStyle/>
                    <a:p>
                      <a:pPr marL="180000" indent="-180000">
                        <a:buFont typeface="Arial" pitchFamily="34" charset="0"/>
                        <a:buChar char="•"/>
                      </a:pPr>
                      <a:r>
                        <a:rPr lang="id-ID" sz="2000" dirty="0" smtClean="0"/>
                        <a:t>Memerlukan pengamat yg terlatih</a:t>
                      </a:r>
                      <a:endParaRPr lang="id-ID" sz="2000" baseline="0" dirty="0" smtClean="0"/>
                    </a:p>
                    <a:p>
                      <a:pPr marL="180000" indent="-180000">
                        <a:spcAft>
                          <a:spcPts val="600"/>
                        </a:spcAft>
                        <a:buFont typeface="Arial" pitchFamily="34" charset="0"/>
                        <a:buChar char="•"/>
                      </a:pPr>
                      <a:r>
                        <a:rPr lang="id-ID" sz="2000" baseline="0" dirty="0" smtClean="0"/>
                        <a:t>Perilaku pegawai yg diamati dpt terpengaruh</a:t>
                      </a:r>
                    </a:p>
                  </a:txBody>
                  <a:tcPr/>
                </a:tc>
              </a:tr>
              <a:tr h="2165727">
                <a:tc>
                  <a:txBody>
                    <a:bodyPr/>
                    <a:lstStyle/>
                    <a:p>
                      <a:pPr algn="ctr"/>
                      <a:r>
                        <a:rPr lang="id-ID" sz="2000" dirty="0" smtClean="0"/>
                        <a:t>2.</a:t>
                      </a:r>
                      <a:endParaRPr lang="id-ID" sz="2000" dirty="0"/>
                    </a:p>
                  </a:txBody>
                  <a:tcPr/>
                </a:tc>
                <a:tc>
                  <a:txBody>
                    <a:bodyPr/>
                    <a:lstStyle/>
                    <a:p>
                      <a:r>
                        <a:rPr lang="id-ID" sz="2000" dirty="0" smtClean="0"/>
                        <a:t>KUESIONER</a:t>
                      </a:r>
                      <a:endParaRPr lang="id-ID" sz="2000" dirty="0"/>
                    </a:p>
                  </a:txBody>
                  <a:tcPr/>
                </a:tc>
                <a:tc>
                  <a:txBody>
                    <a:bodyPr/>
                    <a:lstStyle/>
                    <a:p>
                      <a:pPr marL="180000" indent="-180000">
                        <a:buFont typeface="Arial" pitchFamily="34" charset="0"/>
                        <a:buChar char="•"/>
                      </a:pPr>
                      <a:r>
                        <a:rPr lang="id-ID" sz="2000" dirty="0" smtClean="0"/>
                        <a:t>Tidak mahal</a:t>
                      </a:r>
                      <a:endParaRPr lang="id-ID" sz="2000" baseline="0" dirty="0" smtClean="0"/>
                    </a:p>
                    <a:p>
                      <a:pPr marL="180000" indent="-180000">
                        <a:spcAft>
                          <a:spcPts val="600"/>
                        </a:spcAft>
                        <a:buFont typeface="Arial" pitchFamily="34" charset="0"/>
                        <a:buChar char="•"/>
                      </a:pPr>
                      <a:r>
                        <a:rPr lang="id-ID" sz="2000" baseline="0" dirty="0" smtClean="0"/>
                        <a:t>Dpt mengumpulkan data dr sejumlah besar org</a:t>
                      </a:r>
                    </a:p>
                    <a:p>
                      <a:pPr marL="180000" indent="-180000">
                        <a:spcAft>
                          <a:spcPts val="600"/>
                        </a:spcAft>
                        <a:buFont typeface="Arial" pitchFamily="34" charset="0"/>
                        <a:buChar char="•"/>
                      </a:pPr>
                      <a:r>
                        <a:rPr lang="id-ID" sz="2000" baseline="0" dirty="0" smtClean="0"/>
                        <a:t>Data dg mudah disimpulkan</a:t>
                      </a:r>
                    </a:p>
                  </a:txBody>
                  <a:tcPr/>
                </a:tc>
                <a:tc>
                  <a:txBody>
                    <a:bodyPr/>
                    <a:lstStyle/>
                    <a:p>
                      <a:pPr marL="180000" indent="-180000">
                        <a:buFont typeface="Arial" pitchFamily="34" charset="0"/>
                        <a:buChar char="•"/>
                      </a:pPr>
                      <a:r>
                        <a:rPr lang="id-ID" sz="2000" dirty="0" smtClean="0"/>
                        <a:t>Memerlukan waktu</a:t>
                      </a:r>
                    </a:p>
                    <a:p>
                      <a:pPr marL="180000" indent="-180000">
                        <a:buFont typeface="Arial" pitchFamily="34" charset="0"/>
                        <a:buChar char="•"/>
                      </a:pPr>
                      <a:r>
                        <a:rPr lang="id-ID" sz="2000" baseline="0" dirty="0" smtClean="0"/>
                        <a:t>Kemungkinan pengembalian rendah</a:t>
                      </a:r>
                    </a:p>
                    <a:p>
                      <a:pPr marL="180000" indent="-180000">
                        <a:buFont typeface="Arial" pitchFamily="34" charset="0"/>
                        <a:buChar char="•"/>
                      </a:pPr>
                      <a:r>
                        <a:rPr lang="id-ID" sz="2000" baseline="0" dirty="0" smtClean="0"/>
                        <a:t>Respon yg diberikan krg tepat</a:t>
                      </a:r>
                    </a:p>
                    <a:p>
                      <a:pPr marL="180000" indent="-180000">
                        <a:buFont typeface="Arial" pitchFamily="34" charset="0"/>
                        <a:buChar char="•"/>
                      </a:pPr>
                      <a:r>
                        <a:rPr lang="id-ID" sz="2000" baseline="0" dirty="0" smtClean="0"/>
                        <a:t>Kekurangan detil</a:t>
                      </a:r>
                    </a:p>
                  </a:txBody>
                  <a:tcP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31</a:t>
            </a:fld>
            <a:endParaRPr lang="id-ID"/>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23528" y="692695"/>
          <a:ext cx="7571184" cy="5264362"/>
        </p:xfrm>
        <a:graphic>
          <a:graphicData uri="http://schemas.openxmlformats.org/drawingml/2006/table">
            <a:tbl>
              <a:tblPr firstRow="1" bandRow="1">
                <a:tableStyleId>{5C22544A-7EE6-4342-B048-85BDC9FD1C3A}</a:tableStyleId>
              </a:tblPr>
              <a:tblGrid>
                <a:gridCol w="648072"/>
                <a:gridCol w="1728192"/>
                <a:gridCol w="2592288"/>
                <a:gridCol w="2602632"/>
              </a:tblGrid>
              <a:tr h="675902">
                <a:tc>
                  <a:txBody>
                    <a:bodyPr/>
                    <a:lstStyle/>
                    <a:p>
                      <a:pPr algn="ctr"/>
                      <a:r>
                        <a:rPr lang="id-ID" sz="2000" dirty="0" smtClean="0"/>
                        <a:t>NO</a:t>
                      </a:r>
                      <a:endParaRPr lang="id-ID" sz="2000" dirty="0"/>
                    </a:p>
                  </a:txBody>
                  <a:tcPr anchor="ctr"/>
                </a:tc>
                <a:tc>
                  <a:txBody>
                    <a:bodyPr/>
                    <a:lstStyle/>
                    <a:p>
                      <a:pPr algn="ctr"/>
                      <a:r>
                        <a:rPr lang="id-ID" sz="2000" dirty="0" smtClean="0"/>
                        <a:t>TEKNIK</a:t>
                      </a:r>
                      <a:endParaRPr lang="id-ID" sz="2000" dirty="0"/>
                    </a:p>
                  </a:txBody>
                  <a:tcPr anchor="ctr"/>
                </a:tc>
                <a:tc>
                  <a:txBody>
                    <a:bodyPr/>
                    <a:lstStyle/>
                    <a:p>
                      <a:pPr algn="ctr"/>
                      <a:r>
                        <a:rPr lang="id-ID" sz="2000" dirty="0" smtClean="0"/>
                        <a:t>KEKUATAN</a:t>
                      </a:r>
                      <a:endParaRPr lang="id-ID" sz="2000" dirty="0"/>
                    </a:p>
                  </a:txBody>
                  <a:tcPr anchor="ctr"/>
                </a:tc>
                <a:tc>
                  <a:txBody>
                    <a:bodyPr/>
                    <a:lstStyle/>
                    <a:p>
                      <a:pPr algn="ctr"/>
                      <a:r>
                        <a:rPr lang="id-ID" sz="2000" dirty="0" smtClean="0"/>
                        <a:t>KELEMAHAN</a:t>
                      </a:r>
                      <a:endParaRPr lang="id-ID" sz="2000" dirty="0"/>
                    </a:p>
                  </a:txBody>
                  <a:tcPr anchor="ctr"/>
                </a:tc>
              </a:tr>
              <a:tr h="2145255">
                <a:tc>
                  <a:txBody>
                    <a:bodyPr/>
                    <a:lstStyle/>
                    <a:p>
                      <a:pPr algn="ctr"/>
                      <a:r>
                        <a:rPr lang="id-ID" sz="2000" dirty="0" smtClean="0"/>
                        <a:t>3.</a:t>
                      </a:r>
                      <a:endParaRPr lang="id-ID" sz="2000" dirty="0"/>
                    </a:p>
                  </a:txBody>
                  <a:tcPr/>
                </a:tc>
                <a:tc>
                  <a:txBody>
                    <a:bodyPr/>
                    <a:lstStyle/>
                    <a:p>
                      <a:r>
                        <a:rPr lang="id-ID" sz="2000" dirty="0" smtClean="0"/>
                        <a:t>Mempelajari data pekerjaan dan organisasi</a:t>
                      </a:r>
                      <a:endParaRPr lang="id-ID" sz="2000" dirty="0"/>
                    </a:p>
                  </a:txBody>
                  <a:tcPr/>
                </a:tc>
                <a:tc>
                  <a:txBody>
                    <a:bodyPr/>
                    <a:lstStyle/>
                    <a:p>
                      <a:pPr marL="180000" indent="-180000">
                        <a:buFont typeface="Arial" pitchFamily="34" charset="0"/>
                        <a:buChar char="•"/>
                      </a:pPr>
                      <a:r>
                        <a:rPr lang="id-ID" sz="2000" dirty="0" smtClean="0"/>
                        <a:t>Sumber infoyg baik ttg prosedur</a:t>
                      </a:r>
                    </a:p>
                    <a:p>
                      <a:pPr marL="180000" indent="-180000">
                        <a:buFont typeface="Arial" pitchFamily="34" charset="0"/>
                        <a:buChar char="•"/>
                      </a:pPr>
                      <a:r>
                        <a:rPr lang="id-ID" sz="2000" baseline="0" dirty="0" smtClean="0"/>
                        <a:t>Obyektif</a:t>
                      </a:r>
                    </a:p>
                    <a:p>
                      <a:pPr marL="180000" indent="-180000">
                        <a:buFont typeface="Arial" pitchFamily="34" charset="0"/>
                        <a:buChar char="•"/>
                      </a:pPr>
                      <a:r>
                        <a:rPr lang="id-ID" sz="2000" baseline="0" dirty="0" smtClean="0"/>
                        <a:t>Sumber info yg baik ttg pekerjaan baru dan tugas2 baru</a:t>
                      </a:r>
                    </a:p>
                  </a:txBody>
                  <a:tcPr/>
                </a:tc>
                <a:tc>
                  <a:txBody>
                    <a:bodyPr/>
                    <a:lstStyle/>
                    <a:p>
                      <a:pPr marL="180000" indent="-180000">
                        <a:buFont typeface="Arial" pitchFamily="34" charset="0"/>
                        <a:buChar char="•"/>
                      </a:pPr>
                      <a:r>
                        <a:rPr lang="id-ID" sz="2000" dirty="0" smtClean="0"/>
                        <a:t>Kadangkala tdk mengerti istilah teknis yg ada dlm manual tsb</a:t>
                      </a:r>
                    </a:p>
                    <a:p>
                      <a:pPr marL="180000" indent="-180000">
                        <a:buFont typeface="Arial" pitchFamily="34" charset="0"/>
                        <a:buChar char="•"/>
                      </a:pPr>
                      <a:r>
                        <a:rPr lang="id-ID" sz="2000" baseline="0" dirty="0" smtClean="0"/>
                        <a:t>Materi yg diberikan dpt saja sdh ‘usang’</a:t>
                      </a:r>
                    </a:p>
                  </a:txBody>
                  <a:tcPr/>
                </a:tc>
              </a:tr>
              <a:tr h="2363420">
                <a:tc>
                  <a:txBody>
                    <a:bodyPr/>
                    <a:lstStyle/>
                    <a:p>
                      <a:pPr algn="ctr"/>
                      <a:r>
                        <a:rPr lang="id-ID" sz="2000" dirty="0" smtClean="0"/>
                        <a:t>4.</a:t>
                      </a:r>
                      <a:endParaRPr lang="id-ID" sz="2000" dirty="0"/>
                    </a:p>
                  </a:txBody>
                  <a:tcPr/>
                </a:tc>
                <a:tc>
                  <a:txBody>
                    <a:bodyPr/>
                    <a:lstStyle/>
                    <a:p>
                      <a:r>
                        <a:rPr lang="id-ID" sz="2000" dirty="0" smtClean="0"/>
                        <a:t>Wawancara dg pakar ttg tugas tsb</a:t>
                      </a:r>
                      <a:endParaRPr lang="id-ID" sz="2000" dirty="0"/>
                    </a:p>
                  </a:txBody>
                  <a:tcPr/>
                </a:tc>
                <a:tc>
                  <a:txBody>
                    <a:bodyPr/>
                    <a:lstStyle/>
                    <a:p>
                      <a:pPr marL="180000" indent="-180000">
                        <a:buFont typeface="Arial" pitchFamily="34" charset="0"/>
                        <a:buChar char="•"/>
                      </a:pPr>
                      <a:r>
                        <a:rPr lang="id-ID" sz="2000" dirty="0" smtClean="0"/>
                        <a:t>Dpt</a:t>
                      </a:r>
                      <a:r>
                        <a:rPr lang="id-ID" sz="2000" baseline="0" dirty="0" smtClean="0"/>
                        <a:t> mengumpulkan detil dr pelatihan serta sebab dan akibat permasalahan</a:t>
                      </a:r>
                    </a:p>
                  </a:txBody>
                  <a:tcPr/>
                </a:tc>
                <a:tc>
                  <a:txBody>
                    <a:bodyPr/>
                    <a:lstStyle/>
                    <a:p>
                      <a:pPr marL="180000" indent="-180000">
                        <a:buFont typeface="Arial" pitchFamily="34" charset="0"/>
                        <a:buChar char="•"/>
                      </a:pPr>
                      <a:r>
                        <a:rPr lang="id-ID" sz="2000" dirty="0" smtClean="0"/>
                        <a:t>Memerlukan waktu yg lama</a:t>
                      </a:r>
                    </a:p>
                    <a:p>
                      <a:pPr marL="180000" indent="-180000">
                        <a:buFont typeface="Arial" pitchFamily="34" charset="0"/>
                        <a:buChar char="•"/>
                      </a:pPr>
                      <a:r>
                        <a:rPr lang="id-ID" sz="2000" baseline="0" dirty="0" smtClean="0"/>
                        <a:t>Sukar utk menganalisis</a:t>
                      </a:r>
                    </a:p>
                    <a:p>
                      <a:pPr marL="180000" indent="-180000">
                        <a:buFont typeface="Arial" pitchFamily="34" charset="0"/>
                        <a:buChar char="•"/>
                      </a:pPr>
                      <a:r>
                        <a:rPr lang="id-ID" sz="2000" baseline="0" dirty="0" smtClean="0"/>
                        <a:t>Memerlukan wawancara yg ahli</a:t>
                      </a:r>
                    </a:p>
                  </a:txBody>
                  <a:tcP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32</a:t>
            </a:fld>
            <a:endParaRPr lang="id-ID"/>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188640"/>
            <a:ext cx="7239000" cy="588680"/>
          </a:xfrm>
        </p:spPr>
        <p:txBody>
          <a:bodyPr/>
          <a:lstStyle/>
          <a:p>
            <a:r>
              <a:rPr lang="id-ID" sz="2800" b="1" dirty="0" smtClean="0"/>
              <a:t>Contoh2 tna</a:t>
            </a:r>
          </a:p>
        </p:txBody>
      </p:sp>
      <p:sp>
        <p:nvSpPr>
          <p:cNvPr id="2051" name="Content Placeholder 2"/>
          <p:cNvSpPr>
            <a:spLocks noGrp="1"/>
          </p:cNvSpPr>
          <p:nvPr>
            <p:ph idx="1"/>
          </p:nvPr>
        </p:nvSpPr>
        <p:spPr>
          <a:xfrm>
            <a:off x="323528" y="1052736"/>
            <a:ext cx="7776864" cy="5403000"/>
          </a:xfrm>
        </p:spPr>
        <p:txBody>
          <a:bodyPr>
            <a:normAutofit fontScale="92500"/>
          </a:bodyPr>
          <a:lstStyle/>
          <a:p>
            <a:pPr marL="360000" lvl="1" indent="-236538" eaLnBrk="1" hangingPunct="1">
              <a:buFont typeface="Verdana" pitchFamily="34" charset="0"/>
              <a:buChar char="◦"/>
            </a:pPr>
            <a:r>
              <a:rPr lang="en-US" sz="2400" dirty="0" err="1" smtClean="0">
                <a:solidFill>
                  <a:schemeClr val="tx2"/>
                </a:solidFill>
              </a:rPr>
              <a:t>Adanya</a:t>
            </a:r>
            <a:r>
              <a:rPr lang="en-US" sz="2400" dirty="0" smtClean="0">
                <a:solidFill>
                  <a:schemeClr val="tx2"/>
                </a:solidFill>
              </a:rPr>
              <a:t> </a:t>
            </a:r>
            <a:r>
              <a:rPr lang="id-ID" sz="2400" dirty="0" smtClean="0">
                <a:solidFill>
                  <a:schemeClr val="tx2"/>
                </a:solidFill>
              </a:rPr>
              <a:t>karyawan </a:t>
            </a:r>
            <a:r>
              <a:rPr lang="en-US" sz="2400" dirty="0" err="1" smtClean="0">
                <a:solidFill>
                  <a:schemeClr val="tx2"/>
                </a:solidFill>
              </a:rPr>
              <a:t>baru</a:t>
            </a:r>
            <a:r>
              <a:rPr lang="id-ID" sz="2400" dirty="0" smtClean="0">
                <a:solidFill>
                  <a:schemeClr val="tx2"/>
                </a:solidFill>
              </a:rPr>
              <a:t>. </a:t>
            </a:r>
          </a:p>
          <a:p>
            <a:pPr marL="360000" lvl="1" indent="-236538" eaLnBrk="1" hangingPunct="1">
              <a:spcAft>
                <a:spcPts val="1200"/>
              </a:spcAft>
              <a:buNone/>
            </a:pPr>
            <a:r>
              <a:rPr lang="id-ID" sz="2400" dirty="0" smtClean="0"/>
              <a:t>	</a:t>
            </a:r>
            <a:r>
              <a:rPr lang="en-US" sz="2400" dirty="0" err="1" smtClean="0"/>
              <a:t>Memberikan</a:t>
            </a:r>
            <a:r>
              <a:rPr lang="en-US" sz="2400" dirty="0" smtClean="0"/>
              <a:t> </a:t>
            </a:r>
            <a:r>
              <a:rPr lang="en-US" sz="2400" dirty="0" err="1" smtClean="0"/>
              <a:t>ori</a:t>
            </a:r>
            <a:r>
              <a:rPr lang="id-ID" sz="2400" dirty="0" smtClean="0"/>
              <a:t>e</a:t>
            </a:r>
            <a:r>
              <a:rPr lang="en-US" sz="2400" dirty="0" err="1" smtClean="0"/>
              <a:t>ntasi</a:t>
            </a:r>
            <a:r>
              <a:rPr lang="en-US" sz="2400" dirty="0" smtClean="0"/>
              <a:t> </a:t>
            </a:r>
            <a:r>
              <a:rPr lang="en-US" sz="2400" dirty="0" err="1" smtClean="0"/>
              <a:t>pekerjaan</a:t>
            </a:r>
            <a:r>
              <a:rPr lang="en-US" sz="2400" dirty="0" smtClean="0"/>
              <a:t> </a:t>
            </a:r>
            <a:r>
              <a:rPr lang="en-US" sz="2400" dirty="0" err="1" smtClean="0"/>
              <a:t>atau</a:t>
            </a:r>
            <a:r>
              <a:rPr lang="en-US" sz="2400" dirty="0" smtClean="0"/>
              <a:t> </a:t>
            </a:r>
            <a:r>
              <a:rPr lang="en-US" sz="2400" dirty="0" err="1" smtClean="0"/>
              <a:t>tugas</a:t>
            </a:r>
            <a:r>
              <a:rPr lang="en-US" sz="2400" dirty="0" smtClean="0"/>
              <a:t> </a:t>
            </a:r>
            <a:r>
              <a:rPr lang="en-US" sz="2400" dirty="0" err="1" smtClean="0"/>
              <a:t>pokok</a:t>
            </a:r>
            <a:r>
              <a:rPr lang="en-US" sz="2400" dirty="0" smtClean="0"/>
              <a:t> </a:t>
            </a:r>
            <a:r>
              <a:rPr lang="en-US" sz="2400" dirty="0" err="1" smtClean="0"/>
              <a:t>organisasi</a:t>
            </a:r>
            <a:r>
              <a:rPr lang="en-US" sz="2400" dirty="0" smtClean="0"/>
              <a:t> </a:t>
            </a:r>
            <a:r>
              <a:rPr lang="en-US" sz="2400" dirty="0" err="1" smtClean="0"/>
              <a:t>kepada</a:t>
            </a:r>
            <a:r>
              <a:rPr lang="en-US" sz="2400" dirty="0" smtClean="0"/>
              <a:t> </a:t>
            </a:r>
            <a:r>
              <a:rPr lang="id-ID" sz="2400" dirty="0" smtClean="0"/>
              <a:t>karyawan </a:t>
            </a:r>
            <a:r>
              <a:rPr lang="en-US" sz="2400" dirty="0" smtClean="0"/>
              <a:t>yang </a:t>
            </a:r>
            <a:r>
              <a:rPr lang="en-US" sz="2400" dirty="0" err="1" smtClean="0"/>
              <a:t>baru</a:t>
            </a:r>
            <a:r>
              <a:rPr lang="en-US" sz="2400" dirty="0" smtClean="0"/>
              <a:t> </a:t>
            </a:r>
            <a:r>
              <a:rPr lang="en-US" sz="2400" dirty="0" err="1" smtClean="0"/>
              <a:t>direkrut</a:t>
            </a:r>
            <a:r>
              <a:rPr lang="en-US" sz="2400" dirty="0" smtClean="0"/>
              <a:t> </a:t>
            </a:r>
            <a:r>
              <a:rPr lang="en-US" sz="2400" dirty="0" err="1" smtClean="0"/>
              <a:t>sebelum</a:t>
            </a:r>
            <a:r>
              <a:rPr lang="en-US" sz="2400" dirty="0" smtClean="0"/>
              <a:t> </a:t>
            </a:r>
            <a:r>
              <a:rPr lang="id-ID" sz="2400" dirty="0" smtClean="0"/>
              <a:t>ybs </a:t>
            </a:r>
            <a:r>
              <a:rPr lang="en-US" sz="2400" dirty="0" err="1" smtClean="0"/>
              <a:t>ditempatkan</a:t>
            </a:r>
            <a:r>
              <a:rPr lang="en-US" sz="2400" dirty="0" smtClean="0"/>
              <a:t> </a:t>
            </a:r>
            <a:r>
              <a:rPr lang="en-US" sz="2400" dirty="0" err="1" smtClean="0"/>
              <a:t>pada</a:t>
            </a:r>
            <a:r>
              <a:rPr lang="en-US" sz="2400" dirty="0" smtClean="0"/>
              <a:t> </a:t>
            </a:r>
            <a:r>
              <a:rPr lang="en-US" sz="2400" dirty="0" err="1" smtClean="0"/>
              <a:t>salah</a:t>
            </a:r>
            <a:r>
              <a:rPr lang="en-US" sz="2400" dirty="0" smtClean="0"/>
              <a:t> </a:t>
            </a:r>
            <a:r>
              <a:rPr lang="en-US" sz="2400" dirty="0" err="1" smtClean="0"/>
              <a:t>satu</a:t>
            </a:r>
            <a:r>
              <a:rPr lang="en-US" sz="2400" dirty="0" smtClean="0"/>
              <a:t> unit </a:t>
            </a:r>
            <a:r>
              <a:rPr lang="en-US" sz="2400" dirty="0" err="1" smtClean="0"/>
              <a:t>organisasi</a:t>
            </a:r>
            <a:r>
              <a:rPr lang="id-ID" sz="2400" dirty="0" smtClean="0"/>
              <a:t>.</a:t>
            </a:r>
            <a:endParaRPr lang="en-US" sz="2400" dirty="0" smtClean="0"/>
          </a:p>
          <a:p>
            <a:pPr marL="360000" lvl="1" indent="-236538" eaLnBrk="1" hangingPunct="1">
              <a:buFont typeface="Verdana" pitchFamily="34" charset="0"/>
              <a:buChar char="◦"/>
            </a:pPr>
            <a:r>
              <a:rPr lang="en-US" sz="2400" dirty="0" err="1" smtClean="0">
                <a:solidFill>
                  <a:schemeClr val="tx2"/>
                </a:solidFill>
              </a:rPr>
              <a:t>Adanya</a:t>
            </a:r>
            <a:r>
              <a:rPr lang="en-US" sz="2400" dirty="0" smtClean="0">
                <a:solidFill>
                  <a:schemeClr val="tx2"/>
                </a:solidFill>
              </a:rPr>
              <a:t> </a:t>
            </a:r>
            <a:r>
              <a:rPr lang="en-US" sz="2400" dirty="0" err="1" smtClean="0">
                <a:solidFill>
                  <a:schemeClr val="tx2"/>
                </a:solidFill>
              </a:rPr>
              <a:t>peralatan</a:t>
            </a:r>
            <a:r>
              <a:rPr lang="en-US" sz="2400" dirty="0" smtClean="0">
                <a:solidFill>
                  <a:schemeClr val="tx2"/>
                </a:solidFill>
              </a:rPr>
              <a:t> </a:t>
            </a:r>
            <a:r>
              <a:rPr lang="en-US" sz="2400" dirty="0" err="1" smtClean="0">
                <a:solidFill>
                  <a:schemeClr val="tx2"/>
                </a:solidFill>
              </a:rPr>
              <a:t>kerja</a:t>
            </a:r>
            <a:r>
              <a:rPr lang="en-US" sz="2400" dirty="0" smtClean="0">
                <a:solidFill>
                  <a:schemeClr val="tx2"/>
                </a:solidFill>
              </a:rPr>
              <a:t> </a:t>
            </a:r>
            <a:r>
              <a:rPr lang="en-US" sz="2400" dirty="0" err="1" smtClean="0">
                <a:solidFill>
                  <a:schemeClr val="tx2"/>
                </a:solidFill>
              </a:rPr>
              <a:t>baru</a:t>
            </a:r>
            <a:r>
              <a:rPr lang="id-ID" sz="2400" dirty="0" smtClean="0"/>
              <a:t>.</a:t>
            </a:r>
            <a:r>
              <a:rPr lang="en-US" sz="2400" dirty="0" smtClean="0"/>
              <a:t> </a:t>
            </a:r>
            <a:endParaRPr lang="id-ID" sz="2400" dirty="0" smtClean="0"/>
          </a:p>
          <a:p>
            <a:pPr marL="360000" lvl="1" indent="-236538" eaLnBrk="1" hangingPunct="1">
              <a:spcAft>
                <a:spcPts val="1200"/>
              </a:spcAft>
              <a:buNone/>
            </a:pPr>
            <a:r>
              <a:rPr lang="id-ID" sz="2400" dirty="0" smtClean="0"/>
              <a:t>	</a:t>
            </a:r>
            <a:r>
              <a:rPr lang="en-US" sz="2400" dirty="0" err="1" smtClean="0"/>
              <a:t>Mempersiapkan</a:t>
            </a:r>
            <a:r>
              <a:rPr lang="en-US" sz="2400" dirty="0" smtClean="0"/>
              <a:t> </a:t>
            </a:r>
            <a:r>
              <a:rPr lang="id-ID" sz="2400" dirty="0" smtClean="0"/>
              <a:t>karyawan </a:t>
            </a:r>
            <a:r>
              <a:rPr lang="en-US" sz="2400" dirty="0" err="1" smtClean="0"/>
              <a:t>dalam</a:t>
            </a:r>
            <a:r>
              <a:rPr lang="en-US" sz="2400" dirty="0" smtClean="0"/>
              <a:t> </a:t>
            </a:r>
            <a:r>
              <a:rPr lang="en-US" sz="2400" dirty="0" err="1" smtClean="0"/>
              <a:t>penggunaan</a:t>
            </a:r>
            <a:r>
              <a:rPr lang="en-US" sz="2400" dirty="0" smtClean="0"/>
              <a:t> </a:t>
            </a:r>
            <a:r>
              <a:rPr lang="en-US" sz="2400" dirty="0" err="1" smtClean="0"/>
              <a:t>peralatan</a:t>
            </a:r>
            <a:r>
              <a:rPr lang="en-US" sz="2400" dirty="0" smtClean="0"/>
              <a:t> </a:t>
            </a:r>
            <a:r>
              <a:rPr lang="en-US" sz="2400" dirty="0" err="1" smtClean="0"/>
              <a:t>baru</a:t>
            </a:r>
            <a:r>
              <a:rPr lang="en-US" sz="2400" dirty="0" smtClean="0"/>
              <a:t> </a:t>
            </a:r>
            <a:r>
              <a:rPr lang="en-US" sz="2400" dirty="0" err="1" smtClean="0"/>
              <a:t>dengan</a:t>
            </a:r>
            <a:r>
              <a:rPr lang="en-US" sz="2400" dirty="0" smtClean="0"/>
              <a:t> </a:t>
            </a:r>
            <a:r>
              <a:rPr lang="en-US" sz="2400" dirty="0" err="1" smtClean="0"/>
              <a:t>teknologi</a:t>
            </a:r>
            <a:r>
              <a:rPr lang="en-US" sz="2400" dirty="0" smtClean="0"/>
              <a:t> yang </a:t>
            </a:r>
            <a:r>
              <a:rPr lang="en-US" sz="2400" dirty="0" err="1" smtClean="0"/>
              <a:t>lebih</a:t>
            </a:r>
            <a:r>
              <a:rPr lang="en-US" sz="2400" dirty="0" smtClean="0"/>
              <a:t> </a:t>
            </a:r>
            <a:r>
              <a:rPr lang="en-US" sz="2400" dirty="0" err="1" smtClean="0"/>
              <a:t>baru</a:t>
            </a:r>
            <a:r>
              <a:rPr lang="en-US" sz="2400" dirty="0" smtClean="0"/>
              <a:t>, </a:t>
            </a:r>
            <a:r>
              <a:rPr lang="en-US" sz="2400" dirty="0" err="1" smtClean="0"/>
              <a:t>sehingga</a:t>
            </a:r>
            <a:r>
              <a:rPr lang="en-US" sz="2400" dirty="0" smtClean="0"/>
              <a:t> </a:t>
            </a:r>
            <a:r>
              <a:rPr lang="en-US" sz="2400" dirty="0" err="1" smtClean="0"/>
              <a:t>tidak</a:t>
            </a:r>
            <a:r>
              <a:rPr lang="en-US" sz="2400" dirty="0" smtClean="0"/>
              <a:t> </a:t>
            </a:r>
            <a:r>
              <a:rPr lang="en-US" sz="2400" dirty="0" err="1" smtClean="0"/>
              <a:t>terjadi</a:t>
            </a:r>
            <a:r>
              <a:rPr lang="en-US" sz="2400" dirty="0" smtClean="0"/>
              <a:t> </a:t>
            </a:r>
            <a:r>
              <a:rPr lang="en-US" sz="2400" dirty="0" err="1" smtClean="0"/>
              <a:t>adanya</a:t>
            </a:r>
            <a:r>
              <a:rPr lang="en-US" sz="2400" dirty="0" smtClean="0"/>
              <a:t> </a:t>
            </a:r>
            <a:r>
              <a:rPr lang="en-US" sz="2400" dirty="0" err="1" smtClean="0"/>
              <a:t>kecelakaan</a:t>
            </a:r>
            <a:r>
              <a:rPr lang="en-US" sz="2400" dirty="0" smtClean="0"/>
              <a:t> </a:t>
            </a:r>
            <a:r>
              <a:rPr lang="en-US" sz="2400" dirty="0" err="1" smtClean="0"/>
              <a:t>kerja</a:t>
            </a:r>
            <a:r>
              <a:rPr lang="en-US" sz="2400" dirty="0" smtClean="0"/>
              <a:t> </a:t>
            </a:r>
            <a:r>
              <a:rPr lang="en-US" sz="2400" dirty="0" err="1" smtClean="0"/>
              <a:t>dan</a:t>
            </a:r>
            <a:r>
              <a:rPr lang="en-US" sz="2400" dirty="0" smtClean="0"/>
              <a:t> </a:t>
            </a:r>
            <a:r>
              <a:rPr lang="en-US" sz="2400" dirty="0" err="1" smtClean="0"/>
              <a:t>meningkatkan</a:t>
            </a:r>
            <a:r>
              <a:rPr lang="en-US" sz="2400" dirty="0" smtClean="0"/>
              <a:t> </a:t>
            </a:r>
            <a:r>
              <a:rPr lang="en-US" sz="2400" dirty="0" err="1" smtClean="0"/>
              <a:t>efesiensi</a:t>
            </a:r>
            <a:r>
              <a:rPr lang="en-US" sz="2400" dirty="0" smtClean="0"/>
              <a:t> </a:t>
            </a:r>
            <a:r>
              <a:rPr lang="en-US" sz="2400" dirty="0" err="1" smtClean="0"/>
              <a:t>kerja</a:t>
            </a:r>
            <a:r>
              <a:rPr lang="id-ID" sz="2400" dirty="0" smtClean="0"/>
              <a:t>.</a:t>
            </a:r>
            <a:endParaRPr lang="en-US" sz="2400" dirty="0" smtClean="0"/>
          </a:p>
          <a:p>
            <a:pPr marL="360000" lvl="1" indent="-236538" eaLnBrk="1" hangingPunct="1">
              <a:buFont typeface="Verdana" pitchFamily="34" charset="0"/>
              <a:buChar char="◦"/>
            </a:pPr>
            <a:r>
              <a:rPr lang="en-US" sz="2400" dirty="0" err="1" smtClean="0">
                <a:solidFill>
                  <a:schemeClr val="tx2"/>
                </a:solidFill>
              </a:rPr>
              <a:t>Adanya</a:t>
            </a:r>
            <a:r>
              <a:rPr lang="en-US" sz="2400" dirty="0" smtClean="0">
                <a:solidFill>
                  <a:schemeClr val="tx2"/>
                </a:solidFill>
              </a:rPr>
              <a:t> </a:t>
            </a:r>
            <a:r>
              <a:rPr lang="en-US" sz="2400" dirty="0" err="1" smtClean="0">
                <a:solidFill>
                  <a:schemeClr val="tx2"/>
                </a:solidFill>
              </a:rPr>
              <a:t>perubahan</a:t>
            </a:r>
            <a:r>
              <a:rPr lang="en-US" sz="2400" dirty="0" smtClean="0">
                <a:solidFill>
                  <a:schemeClr val="tx2"/>
                </a:solidFill>
              </a:rPr>
              <a:t> </a:t>
            </a:r>
            <a:r>
              <a:rPr lang="en-US" sz="2400" dirty="0" err="1" smtClean="0">
                <a:solidFill>
                  <a:schemeClr val="tx2"/>
                </a:solidFill>
              </a:rPr>
              <a:t>sistem</a:t>
            </a:r>
            <a:r>
              <a:rPr lang="en-US" sz="2400" dirty="0" smtClean="0">
                <a:solidFill>
                  <a:schemeClr val="tx2"/>
                </a:solidFill>
              </a:rPr>
              <a:t> </a:t>
            </a:r>
            <a:r>
              <a:rPr lang="en-US" sz="2400" dirty="0" err="1" smtClean="0">
                <a:solidFill>
                  <a:schemeClr val="tx2"/>
                </a:solidFill>
              </a:rPr>
              <a:t>manajemen</a:t>
            </a:r>
            <a:r>
              <a:rPr lang="en-US" sz="2400" dirty="0" smtClean="0">
                <a:solidFill>
                  <a:schemeClr val="tx2"/>
                </a:solidFill>
              </a:rPr>
              <a:t>/</a:t>
            </a:r>
            <a:r>
              <a:rPr lang="en-US" sz="2400" dirty="0" err="1" smtClean="0">
                <a:solidFill>
                  <a:schemeClr val="tx2"/>
                </a:solidFill>
              </a:rPr>
              <a:t>administrasi</a:t>
            </a:r>
            <a:r>
              <a:rPr lang="en-US" sz="2400" dirty="0" smtClean="0">
                <a:solidFill>
                  <a:schemeClr val="tx2"/>
                </a:solidFill>
              </a:rPr>
              <a:t> </a:t>
            </a:r>
            <a:r>
              <a:rPr lang="en-US" sz="2400" dirty="0" err="1" smtClean="0">
                <a:solidFill>
                  <a:schemeClr val="tx2"/>
                </a:solidFill>
              </a:rPr>
              <a:t>birokrasi</a:t>
            </a:r>
            <a:r>
              <a:rPr lang="id-ID" sz="2400" dirty="0" smtClean="0">
                <a:solidFill>
                  <a:schemeClr val="tx2"/>
                </a:solidFill>
              </a:rPr>
              <a:t>.</a:t>
            </a:r>
          </a:p>
          <a:p>
            <a:pPr marL="360000" lvl="1" indent="-236538" eaLnBrk="1" hangingPunct="1">
              <a:buNone/>
            </a:pPr>
            <a:r>
              <a:rPr lang="id-ID" sz="2400" dirty="0" smtClean="0"/>
              <a:t>	</a:t>
            </a:r>
            <a:r>
              <a:rPr lang="en-US" sz="2400" dirty="0" err="1" smtClean="0"/>
              <a:t>Mempersia</a:t>
            </a:r>
            <a:r>
              <a:rPr lang="id-ID" sz="2400" dirty="0" smtClean="0"/>
              <a:t>p</a:t>
            </a:r>
            <a:r>
              <a:rPr lang="en-US" sz="2400" dirty="0" err="1" smtClean="0"/>
              <a:t>kan</a:t>
            </a:r>
            <a:r>
              <a:rPr lang="en-US" sz="2400" dirty="0" smtClean="0"/>
              <a:t> </a:t>
            </a:r>
            <a:r>
              <a:rPr lang="id-ID" sz="2400" dirty="0" smtClean="0"/>
              <a:t>karyawan </a:t>
            </a:r>
            <a:r>
              <a:rPr lang="en-US" sz="2400" dirty="0" err="1" smtClean="0"/>
              <a:t>dalam</a:t>
            </a:r>
            <a:r>
              <a:rPr lang="en-US" sz="2400" dirty="0" smtClean="0"/>
              <a:t> </a:t>
            </a:r>
            <a:r>
              <a:rPr lang="en-US" sz="2400" dirty="0" err="1" smtClean="0"/>
              <a:t>melakukan</a:t>
            </a:r>
            <a:r>
              <a:rPr lang="en-US" sz="2400" dirty="0" smtClean="0"/>
              <a:t> </a:t>
            </a:r>
            <a:r>
              <a:rPr lang="en-US" sz="2400" dirty="0" err="1" smtClean="0"/>
              <a:t>pekerjaan</a:t>
            </a:r>
            <a:r>
              <a:rPr lang="en-US" sz="2400" dirty="0" smtClean="0"/>
              <a:t> </a:t>
            </a:r>
            <a:r>
              <a:rPr lang="en-US" sz="2400" dirty="0" err="1" smtClean="0"/>
              <a:t>dengan</a:t>
            </a:r>
            <a:r>
              <a:rPr lang="en-US" sz="2400" dirty="0" smtClean="0"/>
              <a:t> </a:t>
            </a:r>
            <a:r>
              <a:rPr lang="en-US" sz="2400" dirty="0" err="1" smtClean="0"/>
              <a:t>menggunakan</a:t>
            </a:r>
            <a:r>
              <a:rPr lang="en-US" sz="2400" dirty="0" smtClean="0"/>
              <a:t> </a:t>
            </a:r>
            <a:r>
              <a:rPr lang="en-US" sz="2400" dirty="0" err="1" smtClean="0"/>
              <a:t>sistem</a:t>
            </a:r>
            <a:r>
              <a:rPr lang="en-US" sz="2400" dirty="0" smtClean="0"/>
              <a:t> yang </a:t>
            </a:r>
            <a:r>
              <a:rPr lang="en-US" sz="2400" dirty="0" err="1" smtClean="0"/>
              <a:t>baru</a:t>
            </a:r>
            <a:r>
              <a:rPr lang="en-US" sz="2400" dirty="0" smtClean="0"/>
              <a:t> </a:t>
            </a:r>
            <a:r>
              <a:rPr lang="en-US" sz="2400" dirty="0" err="1" smtClean="0"/>
              <a:t>dibangun</a:t>
            </a:r>
            <a:r>
              <a:rPr lang="id-ID" sz="2400" dirty="0" smtClean="0"/>
              <a:t>.</a:t>
            </a:r>
            <a:endParaRPr lang="en-US" sz="2400" dirty="0" smtClean="0"/>
          </a:p>
          <a:p>
            <a:pPr marL="365125" indent="-282575" algn="just" eaLnBrk="1" hangingPunct="1">
              <a:buFont typeface="Wingdings 2" pitchFamily="18" charset="2"/>
              <a:buNone/>
            </a:pPr>
            <a:endParaRPr lang="en-US" sz="2000" dirty="0" smtClean="0"/>
          </a:p>
          <a:p>
            <a:pPr marL="365125" indent="-282575"/>
            <a:endParaRPr lang="id-ID" dirty="0" smtClean="0"/>
          </a:p>
        </p:txBody>
      </p:sp>
      <p:sp>
        <p:nvSpPr>
          <p:cNvPr id="4" name="Footer Placeholder 3"/>
          <p:cNvSpPr>
            <a:spLocks noGrp="1"/>
          </p:cNvSpPr>
          <p:nvPr>
            <p:ph type="ftr" sz="quarter" idx="11"/>
          </p:nvPr>
        </p:nvSpPr>
        <p:spPr/>
        <p:txBody>
          <a:bodyPr/>
          <a:lstStyle/>
          <a:p>
            <a:pPr>
              <a:defRPr/>
            </a:pPr>
            <a:r>
              <a:rPr lang="en-US" smtClean="0"/>
              <a:t>Tony Soebijono</a:t>
            </a:r>
            <a:endParaRPr lang="en-US"/>
          </a:p>
        </p:txBody>
      </p:sp>
      <p:sp>
        <p:nvSpPr>
          <p:cNvPr id="2053" name="Slide Number Placeholder 4"/>
          <p:cNvSpPr>
            <a:spLocks noGrp="1"/>
          </p:cNvSpPr>
          <p:nvPr>
            <p:ph type="sldNum" sz="quarter" idx="12"/>
          </p:nvPr>
        </p:nvSpPr>
        <p:spPr bwMode="auto">
          <a:noFill/>
          <a:ln>
            <a:miter lim="800000"/>
            <a:headEnd/>
            <a:tailEnd/>
          </a:ln>
        </p:spPr>
        <p:txBody>
          <a:bodyPr/>
          <a:lstStyle/>
          <a:p>
            <a:fld id="{8D194AD9-D5F5-42F8-92BF-08BE6D032EF1}" type="slidenum">
              <a:rPr lang="en-US" smtClean="0"/>
              <a:pPr/>
              <a:t>33</a:t>
            </a:fld>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1"/>
          </p:nvPr>
        </p:nvSpPr>
        <p:spPr>
          <a:xfrm>
            <a:off x="179512" y="476672"/>
            <a:ext cx="7848872" cy="5979064"/>
          </a:xfrm>
        </p:spPr>
        <p:txBody>
          <a:bodyPr>
            <a:normAutofit/>
          </a:bodyPr>
          <a:lstStyle/>
          <a:p>
            <a:pPr marL="360000" lvl="1" indent="-236538" eaLnBrk="1" hangingPunct="1">
              <a:lnSpc>
                <a:spcPct val="80000"/>
              </a:lnSpc>
              <a:spcAft>
                <a:spcPts val="1200"/>
              </a:spcAft>
              <a:buFont typeface="Verdana" pitchFamily="34" charset="0"/>
              <a:buChar char="◦"/>
            </a:pPr>
            <a:r>
              <a:rPr lang="en-US" sz="2800" dirty="0" err="1" smtClean="0">
                <a:solidFill>
                  <a:schemeClr val="tx2"/>
                </a:solidFill>
              </a:rPr>
              <a:t>Adanya</a:t>
            </a:r>
            <a:r>
              <a:rPr lang="en-US" sz="2800" dirty="0" smtClean="0">
                <a:solidFill>
                  <a:schemeClr val="tx2"/>
                </a:solidFill>
              </a:rPr>
              <a:t> </a:t>
            </a:r>
            <a:r>
              <a:rPr lang="en-US" sz="2800" dirty="0" err="1" smtClean="0">
                <a:solidFill>
                  <a:schemeClr val="tx2"/>
                </a:solidFill>
              </a:rPr>
              <a:t>standar</a:t>
            </a:r>
            <a:r>
              <a:rPr lang="en-US" sz="2800" dirty="0" smtClean="0">
                <a:solidFill>
                  <a:schemeClr val="tx2"/>
                </a:solidFill>
              </a:rPr>
              <a:t> </a:t>
            </a:r>
            <a:r>
              <a:rPr lang="en-US" sz="2800" dirty="0" err="1" smtClean="0">
                <a:solidFill>
                  <a:schemeClr val="tx2"/>
                </a:solidFill>
              </a:rPr>
              <a:t>kualitas</a:t>
            </a:r>
            <a:r>
              <a:rPr lang="en-US" sz="2800" dirty="0" smtClean="0">
                <a:solidFill>
                  <a:schemeClr val="tx2"/>
                </a:solidFill>
              </a:rPr>
              <a:t> </a:t>
            </a:r>
            <a:r>
              <a:rPr lang="en-US" sz="2800" dirty="0" err="1" smtClean="0">
                <a:solidFill>
                  <a:schemeClr val="tx2"/>
                </a:solidFill>
              </a:rPr>
              <a:t>kerja</a:t>
            </a:r>
            <a:r>
              <a:rPr lang="en-US" sz="2800" dirty="0" smtClean="0">
                <a:solidFill>
                  <a:schemeClr val="tx2"/>
                </a:solidFill>
              </a:rPr>
              <a:t> yang </a:t>
            </a:r>
            <a:r>
              <a:rPr lang="en-US" sz="2800" dirty="0" err="1" smtClean="0">
                <a:solidFill>
                  <a:schemeClr val="tx2"/>
                </a:solidFill>
              </a:rPr>
              <a:t>baru</a:t>
            </a:r>
            <a:r>
              <a:rPr lang="id-ID" sz="2800" dirty="0" smtClean="0">
                <a:solidFill>
                  <a:schemeClr val="tx2"/>
                </a:solidFill>
              </a:rPr>
              <a:t>.</a:t>
            </a:r>
            <a:r>
              <a:rPr lang="en-US" sz="2800" dirty="0" smtClean="0"/>
              <a:t> </a:t>
            </a:r>
            <a:r>
              <a:rPr lang="en-US" sz="2400" dirty="0" err="1" smtClean="0"/>
              <a:t>Mempersiapkan</a:t>
            </a:r>
            <a:r>
              <a:rPr lang="en-US" sz="2400" dirty="0" smtClean="0"/>
              <a:t> </a:t>
            </a:r>
            <a:r>
              <a:rPr lang="id-ID" sz="2400" dirty="0" smtClean="0"/>
              <a:t>karyawan </a:t>
            </a:r>
            <a:r>
              <a:rPr lang="en-US" sz="2400" dirty="0" err="1" smtClean="0"/>
              <a:t>dalam</a:t>
            </a:r>
            <a:r>
              <a:rPr lang="en-US" sz="2400" dirty="0" smtClean="0"/>
              <a:t> </a:t>
            </a:r>
            <a:r>
              <a:rPr lang="en-US" sz="2400" dirty="0" err="1" smtClean="0"/>
              <a:t>melakukan</a:t>
            </a:r>
            <a:r>
              <a:rPr lang="en-US" sz="2400" dirty="0" smtClean="0"/>
              <a:t> </a:t>
            </a:r>
            <a:r>
              <a:rPr lang="en-US" sz="2400" dirty="0" err="1" smtClean="0"/>
              <a:t>pekerjaan</a:t>
            </a:r>
            <a:r>
              <a:rPr lang="en-US" sz="2400" dirty="0" smtClean="0"/>
              <a:t> </a:t>
            </a:r>
            <a:r>
              <a:rPr lang="en-US" sz="2400" dirty="0" err="1" smtClean="0"/>
              <a:t>dengan</a:t>
            </a:r>
            <a:r>
              <a:rPr lang="en-US" sz="2400" dirty="0" smtClean="0"/>
              <a:t> </a:t>
            </a:r>
            <a:r>
              <a:rPr lang="en-US" sz="2400" dirty="0" err="1" smtClean="0"/>
              <a:t>menggunakan</a:t>
            </a:r>
            <a:r>
              <a:rPr lang="en-US" sz="2400" dirty="0" smtClean="0"/>
              <a:t> </a:t>
            </a:r>
            <a:r>
              <a:rPr lang="en-US" sz="2400" dirty="0" err="1" smtClean="0"/>
              <a:t>sistem</a:t>
            </a:r>
            <a:r>
              <a:rPr lang="en-US" sz="2400" dirty="0" smtClean="0"/>
              <a:t> yang </a:t>
            </a:r>
            <a:r>
              <a:rPr lang="en-US" sz="2400" dirty="0" err="1" smtClean="0"/>
              <a:t>baru</a:t>
            </a:r>
            <a:r>
              <a:rPr lang="en-US" sz="2400" dirty="0" smtClean="0"/>
              <a:t> </a:t>
            </a:r>
            <a:r>
              <a:rPr lang="en-US" sz="2400" dirty="0" err="1" smtClean="0"/>
              <a:t>dibangun</a:t>
            </a:r>
            <a:r>
              <a:rPr lang="id-ID" sz="2400" dirty="0" smtClean="0"/>
              <a:t>.</a:t>
            </a:r>
            <a:endParaRPr lang="en-US" sz="2400" dirty="0" smtClean="0"/>
          </a:p>
          <a:p>
            <a:pPr marL="360000" lvl="1" indent="-236538" eaLnBrk="1" hangingPunct="1">
              <a:lnSpc>
                <a:spcPct val="80000"/>
              </a:lnSpc>
              <a:buFont typeface="Verdana" pitchFamily="34" charset="0"/>
              <a:buChar char="◦"/>
            </a:pPr>
            <a:r>
              <a:rPr lang="en-US" sz="2800" dirty="0" err="1" smtClean="0">
                <a:solidFill>
                  <a:schemeClr val="tx2"/>
                </a:solidFill>
              </a:rPr>
              <a:t>Adanya</a:t>
            </a:r>
            <a:r>
              <a:rPr lang="en-US" sz="2800" dirty="0" smtClean="0">
                <a:solidFill>
                  <a:schemeClr val="tx2"/>
                </a:solidFill>
              </a:rPr>
              <a:t> </a:t>
            </a:r>
            <a:r>
              <a:rPr lang="en-US" sz="2800" dirty="0" err="1" smtClean="0">
                <a:solidFill>
                  <a:schemeClr val="tx2"/>
                </a:solidFill>
              </a:rPr>
              <a:t>kebutuhan</a:t>
            </a:r>
            <a:r>
              <a:rPr lang="en-US" sz="2800" dirty="0" smtClean="0">
                <a:solidFill>
                  <a:schemeClr val="tx2"/>
                </a:solidFill>
              </a:rPr>
              <a:t> </a:t>
            </a:r>
            <a:r>
              <a:rPr lang="id-ID" sz="2800" dirty="0" smtClean="0">
                <a:solidFill>
                  <a:schemeClr val="tx2"/>
                </a:solidFill>
              </a:rPr>
              <a:t>utk </a:t>
            </a:r>
            <a:r>
              <a:rPr lang="en-US" sz="2800" dirty="0" err="1" smtClean="0">
                <a:solidFill>
                  <a:schemeClr val="tx2"/>
                </a:solidFill>
              </a:rPr>
              <a:t>menyegarkan</a:t>
            </a:r>
            <a:r>
              <a:rPr lang="en-US" sz="2800" dirty="0" smtClean="0">
                <a:solidFill>
                  <a:schemeClr val="tx2"/>
                </a:solidFill>
              </a:rPr>
              <a:t> </a:t>
            </a:r>
            <a:r>
              <a:rPr lang="en-US" sz="2800" dirty="0" err="1" smtClean="0">
                <a:solidFill>
                  <a:schemeClr val="tx2"/>
                </a:solidFill>
              </a:rPr>
              <a:t>ingatan</a:t>
            </a:r>
            <a:r>
              <a:rPr lang="id-ID" sz="2800" dirty="0" smtClean="0">
                <a:solidFill>
                  <a:schemeClr val="tx2"/>
                </a:solidFill>
              </a:rPr>
              <a:t>.</a:t>
            </a:r>
          </a:p>
          <a:p>
            <a:pPr marL="360000" lvl="1" indent="-236538" eaLnBrk="1" hangingPunct="1">
              <a:lnSpc>
                <a:spcPct val="80000"/>
              </a:lnSpc>
              <a:spcAft>
                <a:spcPts val="1200"/>
              </a:spcAft>
              <a:buNone/>
            </a:pPr>
            <a:r>
              <a:rPr lang="id-ID" sz="2800" dirty="0" smtClean="0"/>
              <a:t>	</a:t>
            </a:r>
            <a:r>
              <a:rPr lang="en-US" sz="2400" dirty="0" err="1" smtClean="0"/>
              <a:t>Memberikan</a:t>
            </a:r>
            <a:r>
              <a:rPr lang="en-US" sz="2400" dirty="0" smtClean="0"/>
              <a:t> </a:t>
            </a:r>
            <a:r>
              <a:rPr lang="en-US" sz="2400" dirty="0" err="1" smtClean="0"/>
              <a:t>nuansa</a:t>
            </a:r>
            <a:r>
              <a:rPr lang="en-US" sz="2400" dirty="0" smtClean="0"/>
              <a:t> </a:t>
            </a:r>
            <a:r>
              <a:rPr lang="en-US" sz="2400" dirty="0" err="1" smtClean="0"/>
              <a:t>baru</a:t>
            </a:r>
            <a:r>
              <a:rPr lang="en-US" sz="2400" dirty="0" smtClean="0"/>
              <a:t>/</a:t>
            </a:r>
            <a:r>
              <a:rPr lang="en-US" sz="2400" dirty="0" err="1" smtClean="0"/>
              <a:t>penyegaran</a:t>
            </a:r>
            <a:r>
              <a:rPr lang="en-US" sz="2400" dirty="0" smtClean="0"/>
              <a:t> </a:t>
            </a:r>
            <a:r>
              <a:rPr lang="en-US" sz="2400" dirty="0" err="1" smtClean="0"/>
              <a:t>ilmu</a:t>
            </a:r>
            <a:r>
              <a:rPr lang="en-US" sz="2400" dirty="0" smtClean="0"/>
              <a:t> </a:t>
            </a:r>
            <a:r>
              <a:rPr lang="en-US" sz="2400" dirty="0" err="1" smtClean="0"/>
              <a:t>pengetahuan</a:t>
            </a:r>
            <a:r>
              <a:rPr lang="en-US" sz="2400" dirty="0" smtClean="0"/>
              <a:t> </a:t>
            </a:r>
            <a:r>
              <a:rPr lang="en-US" sz="2400" dirty="0" err="1" smtClean="0"/>
              <a:t>dan</a:t>
            </a:r>
            <a:r>
              <a:rPr lang="en-US" sz="2400" dirty="0" smtClean="0"/>
              <a:t> </a:t>
            </a:r>
            <a:r>
              <a:rPr lang="en-US" sz="2400" dirty="0" err="1" smtClean="0"/>
              <a:t>keterampilan</a:t>
            </a:r>
            <a:r>
              <a:rPr lang="en-US" sz="2400" dirty="0" smtClean="0"/>
              <a:t> yang </a:t>
            </a:r>
            <a:r>
              <a:rPr lang="en-US" sz="2400" dirty="0" err="1" smtClean="0"/>
              <a:t>dimiliki</a:t>
            </a:r>
            <a:r>
              <a:rPr lang="id-ID" sz="2400" dirty="0" smtClean="0"/>
              <a:t>.</a:t>
            </a:r>
            <a:endParaRPr lang="en-US" sz="2400" dirty="0" smtClean="0"/>
          </a:p>
          <a:p>
            <a:pPr marL="360000" lvl="1" indent="-236538" eaLnBrk="1" hangingPunct="1">
              <a:lnSpc>
                <a:spcPct val="80000"/>
              </a:lnSpc>
              <a:buFont typeface="Verdana" pitchFamily="34" charset="0"/>
              <a:buChar char="◦"/>
            </a:pPr>
            <a:r>
              <a:rPr lang="en-US" sz="2800" dirty="0" err="1" smtClean="0">
                <a:solidFill>
                  <a:schemeClr val="tx2"/>
                </a:solidFill>
              </a:rPr>
              <a:t>Adanya</a:t>
            </a:r>
            <a:r>
              <a:rPr lang="en-US" sz="2800" dirty="0" smtClean="0">
                <a:solidFill>
                  <a:schemeClr val="tx2"/>
                </a:solidFill>
              </a:rPr>
              <a:t> </a:t>
            </a:r>
            <a:r>
              <a:rPr lang="en-US" sz="2800" dirty="0" err="1" smtClean="0">
                <a:solidFill>
                  <a:schemeClr val="tx2"/>
                </a:solidFill>
              </a:rPr>
              <a:t>penurunan</a:t>
            </a:r>
            <a:r>
              <a:rPr lang="en-US" sz="2800" dirty="0" smtClean="0">
                <a:solidFill>
                  <a:schemeClr val="tx2"/>
                </a:solidFill>
              </a:rPr>
              <a:t> </a:t>
            </a:r>
            <a:r>
              <a:rPr lang="id-ID" sz="2800" dirty="0" smtClean="0">
                <a:solidFill>
                  <a:schemeClr val="tx2"/>
                </a:solidFill>
              </a:rPr>
              <a:t>dlm </a:t>
            </a:r>
            <a:r>
              <a:rPr lang="en-US" sz="2800" dirty="0" err="1" smtClean="0">
                <a:solidFill>
                  <a:schemeClr val="tx2"/>
                </a:solidFill>
              </a:rPr>
              <a:t>hal</a:t>
            </a:r>
            <a:r>
              <a:rPr lang="en-US" sz="2800" dirty="0" smtClean="0">
                <a:solidFill>
                  <a:schemeClr val="tx2"/>
                </a:solidFill>
              </a:rPr>
              <a:t> </a:t>
            </a:r>
            <a:r>
              <a:rPr lang="en-US" sz="2800" dirty="0" err="1" smtClean="0">
                <a:solidFill>
                  <a:schemeClr val="tx2"/>
                </a:solidFill>
              </a:rPr>
              <a:t>kinerja</a:t>
            </a:r>
            <a:r>
              <a:rPr lang="en-US" sz="2800" dirty="0" smtClean="0">
                <a:solidFill>
                  <a:schemeClr val="tx2"/>
                </a:solidFill>
              </a:rPr>
              <a:t> </a:t>
            </a:r>
            <a:r>
              <a:rPr lang="id-ID" sz="2800" dirty="0" smtClean="0">
                <a:solidFill>
                  <a:schemeClr val="tx2"/>
                </a:solidFill>
              </a:rPr>
              <a:t>karyawan</a:t>
            </a:r>
          </a:p>
          <a:p>
            <a:pPr marL="360000" lvl="1" indent="-236538" eaLnBrk="1" hangingPunct="1">
              <a:lnSpc>
                <a:spcPct val="80000"/>
              </a:lnSpc>
              <a:spcAft>
                <a:spcPts val="1200"/>
              </a:spcAft>
              <a:buNone/>
            </a:pPr>
            <a:r>
              <a:rPr lang="id-ID" sz="2800" dirty="0" smtClean="0"/>
              <a:t>	</a:t>
            </a:r>
            <a:r>
              <a:rPr lang="en-US" sz="2400" dirty="0" err="1" smtClean="0"/>
              <a:t>Meningkatkan</a:t>
            </a:r>
            <a:r>
              <a:rPr lang="en-US" sz="2400" dirty="0" smtClean="0"/>
              <a:t> </a:t>
            </a:r>
            <a:r>
              <a:rPr lang="en-US" sz="2400" dirty="0" err="1" smtClean="0"/>
              <a:t>kualitas</a:t>
            </a:r>
            <a:r>
              <a:rPr lang="en-US" sz="2400" dirty="0" smtClean="0"/>
              <a:t> </a:t>
            </a:r>
            <a:r>
              <a:rPr lang="en-US" sz="2400" dirty="0" err="1" smtClean="0"/>
              <a:t>kinerja</a:t>
            </a:r>
            <a:r>
              <a:rPr lang="en-US" sz="2400" dirty="0" smtClean="0"/>
              <a:t> </a:t>
            </a:r>
            <a:r>
              <a:rPr lang="id-ID" sz="2400" dirty="0" smtClean="0"/>
              <a:t>karyawan </a:t>
            </a:r>
            <a:r>
              <a:rPr lang="en-US" sz="2400" dirty="0" err="1" smtClean="0"/>
              <a:t>sesuai</a:t>
            </a:r>
            <a:r>
              <a:rPr lang="en-US" sz="2400" dirty="0" smtClean="0"/>
              <a:t> </a:t>
            </a:r>
            <a:r>
              <a:rPr lang="en-US" sz="2400" dirty="0" err="1" smtClean="0"/>
              <a:t>dengan</a:t>
            </a:r>
            <a:r>
              <a:rPr lang="en-US" sz="2400" dirty="0" smtClean="0"/>
              <a:t> </a:t>
            </a:r>
            <a:r>
              <a:rPr lang="en-US" sz="2400" dirty="0" err="1" smtClean="0"/>
              <a:t>tuntutan</a:t>
            </a:r>
            <a:r>
              <a:rPr lang="en-US" sz="2400" dirty="0" smtClean="0"/>
              <a:t> </a:t>
            </a:r>
            <a:r>
              <a:rPr lang="en-US" sz="2400" dirty="0" err="1" smtClean="0"/>
              <a:t>perkembangan</a:t>
            </a:r>
            <a:r>
              <a:rPr lang="en-US" sz="2400" dirty="0" smtClean="0"/>
              <a:t> </a:t>
            </a:r>
            <a:r>
              <a:rPr lang="en-US" sz="2400" dirty="0" err="1" smtClean="0"/>
              <a:t>lingkungan</a:t>
            </a:r>
            <a:r>
              <a:rPr lang="en-US" sz="2400" dirty="0" smtClean="0"/>
              <a:t> </a:t>
            </a:r>
            <a:r>
              <a:rPr lang="en-US" sz="2400" dirty="0" err="1" smtClean="0"/>
              <a:t>strategis</a:t>
            </a:r>
            <a:r>
              <a:rPr lang="id-ID" sz="2400" dirty="0" smtClean="0"/>
              <a:t>.</a:t>
            </a:r>
            <a:endParaRPr lang="en-US" sz="2400" dirty="0" smtClean="0"/>
          </a:p>
          <a:p>
            <a:pPr marL="360000" lvl="1" indent="-236538" eaLnBrk="1" hangingPunct="1">
              <a:lnSpc>
                <a:spcPct val="80000"/>
              </a:lnSpc>
              <a:buFont typeface="Verdana" pitchFamily="34" charset="0"/>
              <a:buChar char="◦"/>
            </a:pPr>
            <a:r>
              <a:rPr lang="en-US" sz="2800" dirty="0" err="1" smtClean="0">
                <a:solidFill>
                  <a:schemeClr val="tx2"/>
                </a:solidFill>
              </a:rPr>
              <a:t>Adanya</a:t>
            </a:r>
            <a:r>
              <a:rPr lang="en-US" sz="2800" dirty="0" smtClean="0">
                <a:solidFill>
                  <a:schemeClr val="tx2"/>
                </a:solidFill>
              </a:rPr>
              <a:t> </a:t>
            </a:r>
            <a:r>
              <a:rPr lang="en-US" sz="2800" dirty="0" err="1" smtClean="0">
                <a:solidFill>
                  <a:schemeClr val="tx2"/>
                </a:solidFill>
              </a:rPr>
              <a:t>rotasi</a:t>
            </a:r>
            <a:r>
              <a:rPr lang="en-US" sz="2800" dirty="0" smtClean="0">
                <a:solidFill>
                  <a:schemeClr val="tx2"/>
                </a:solidFill>
              </a:rPr>
              <a:t>/</a:t>
            </a:r>
            <a:r>
              <a:rPr lang="en-US" sz="2800" dirty="0" err="1" smtClean="0">
                <a:solidFill>
                  <a:schemeClr val="tx2"/>
                </a:solidFill>
              </a:rPr>
              <a:t>relokasi</a:t>
            </a:r>
            <a:r>
              <a:rPr lang="en-US" sz="2800" dirty="0" smtClean="0">
                <a:solidFill>
                  <a:schemeClr val="tx2"/>
                </a:solidFill>
              </a:rPr>
              <a:t> </a:t>
            </a:r>
            <a:r>
              <a:rPr lang="id-ID" sz="2800" dirty="0" smtClean="0">
                <a:solidFill>
                  <a:schemeClr val="tx2"/>
                </a:solidFill>
              </a:rPr>
              <a:t>karyawan.</a:t>
            </a:r>
            <a:r>
              <a:rPr lang="en-US" sz="2800" dirty="0" smtClean="0"/>
              <a:t> </a:t>
            </a:r>
            <a:endParaRPr lang="id-ID" sz="2800" dirty="0" smtClean="0"/>
          </a:p>
          <a:p>
            <a:pPr marL="360000" lvl="1" indent="-236538" eaLnBrk="1" hangingPunct="1">
              <a:lnSpc>
                <a:spcPct val="80000"/>
              </a:lnSpc>
              <a:spcAft>
                <a:spcPts val="600"/>
              </a:spcAft>
              <a:buNone/>
            </a:pPr>
            <a:r>
              <a:rPr lang="id-ID" sz="2800" dirty="0" smtClean="0"/>
              <a:t>	</a:t>
            </a:r>
            <a:r>
              <a:rPr lang="en-US" sz="2400" dirty="0" err="1" smtClean="0"/>
              <a:t>Meningkatkan</a:t>
            </a:r>
            <a:r>
              <a:rPr lang="en-US" sz="2400" dirty="0" smtClean="0"/>
              <a:t> </a:t>
            </a:r>
            <a:r>
              <a:rPr lang="id-ID" sz="2400" dirty="0" smtClean="0"/>
              <a:t>karyawan dlm </a:t>
            </a:r>
            <a:r>
              <a:rPr lang="en-US" sz="2400" dirty="0" err="1" smtClean="0"/>
              <a:t>menghadapi</a:t>
            </a:r>
            <a:r>
              <a:rPr lang="en-US" sz="2400" dirty="0" smtClean="0"/>
              <a:t> </a:t>
            </a:r>
            <a:r>
              <a:rPr lang="en-US" sz="2400" dirty="0" err="1" smtClean="0"/>
              <a:t>pekerjaan</a:t>
            </a:r>
            <a:r>
              <a:rPr lang="en-US" sz="2400" dirty="0" smtClean="0"/>
              <a:t> </a:t>
            </a:r>
            <a:r>
              <a:rPr lang="en-US" sz="2400" dirty="0" err="1" smtClean="0"/>
              <a:t>dan</a:t>
            </a:r>
            <a:r>
              <a:rPr lang="en-US" sz="2400" dirty="0" smtClean="0"/>
              <a:t> </a:t>
            </a:r>
            <a:r>
              <a:rPr lang="en-US" sz="2400" dirty="0" err="1" smtClean="0"/>
              <a:t>situasi</a:t>
            </a:r>
            <a:r>
              <a:rPr lang="en-US" sz="2400" dirty="0" smtClean="0"/>
              <a:t> </a:t>
            </a:r>
            <a:r>
              <a:rPr lang="en-US" sz="2400" dirty="0" err="1" smtClean="0"/>
              <a:t>kerja</a:t>
            </a:r>
            <a:r>
              <a:rPr lang="en-US" sz="2400" dirty="0" smtClean="0"/>
              <a:t> yang </a:t>
            </a:r>
            <a:r>
              <a:rPr lang="en-US" sz="2400" dirty="0" err="1" smtClean="0"/>
              <a:t>baru</a:t>
            </a:r>
            <a:r>
              <a:rPr lang="en-US" sz="2400" dirty="0" smtClean="0"/>
              <a:t>.</a:t>
            </a:r>
          </a:p>
          <a:p>
            <a:pPr marL="365125" indent="-282575" algn="just" eaLnBrk="1" hangingPunct="1">
              <a:buFont typeface="Wingdings 2" pitchFamily="18" charset="2"/>
              <a:buNone/>
            </a:pPr>
            <a:endParaRPr lang="en-US" sz="2000" dirty="0" smtClean="0"/>
          </a:p>
          <a:p>
            <a:pPr marL="365125" indent="-282575"/>
            <a:endParaRPr lang="id-ID" dirty="0" smtClean="0"/>
          </a:p>
        </p:txBody>
      </p:sp>
      <p:sp>
        <p:nvSpPr>
          <p:cNvPr id="4" name="Footer Placeholder 3"/>
          <p:cNvSpPr>
            <a:spLocks noGrp="1"/>
          </p:cNvSpPr>
          <p:nvPr>
            <p:ph type="ftr" sz="quarter" idx="11"/>
          </p:nvPr>
        </p:nvSpPr>
        <p:spPr/>
        <p:txBody>
          <a:bodyPr/>
          <a:lstStyle/>
          <a:p>
            <a:pPr>
              <a:defRPr/>
            </a:pPr>
            <a:r>
              <a:rPr lang="en-US" smtClean="0"/>
              <a:t>Tony Soebijono</a:t>
            </a:r>
            <a:endParaRPr lang="en-US"/>
          </a:p>
        </p:txBody>
      </p:sp>
      <p:sp>
        <p:nvSpPr>
          <p:cNvPr id="2053" name="Slide Number Placeholder 4"/>
          <p:cNvSpPr>
            <a:spLocks noGrp="1"/>
          </p:cNvSpPr>
          <p:nvPr>
            <p:ph type="sldNum" sz="quarter" idx="12"/>
          </p:nvPr>
        </p:nvSpPr>
        <p:spPr bwMode="auto">
          <a:noFill/>
          <a:ln>
            <a:miter lim="800000"/>
            <a:headEnd/>
            <a:tailEnd/>
          </a:ln>
        </p:spPr>
        <p:txBody>
          <a:bodyPr/>
          <a:lstStyle/>
          <a:p>
            <a:fld id="{8D194AD9-D5F5-42F8-92BF-08BE6D032EF1}" type="slidenum">
              <a:rPr lang="en-US" smtClean="0"/>
              <a:pPr/>
              <a:t>34</a:t>
            </a:fld>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1560" y="3717032"/>
            <a:ext cx="7416824" cy="1884040"/>
          </a:xfrm>
        </p:spPr>
        <p:txBody>
          <a:bodyPr>
            <a:normAutofit fontScale="92500" lnSpcReduction="10000"/>
          </a:bodyPr>
          <a:lstStyle/>
          <a:p>
            <a:pPr algn="ctr"/>
            <a:r>
              <a:rPr lang="id-ID" sz="2800" dirty="0" smtClean="0">
                <a:latin typeface="Algerian" pitchFamily="82" charset="0"/>
              </a:rPr>
              <a:t>Belajar dari masa lalu, hidup untuk hari ini, berharap untuk esok, yang penting adalah tidak berhenti bertanya</a:t>
            </a:r>
          </a:p>
          <a:p>
            <a:pPr algn="ctr"/>
            <a:endParaRPr lang="id-ID" dirty="0" smtClean="0">
              <a:latin typeface="Algerian" pitchFamily="82" charset="0"/>
            </a:endParaRPr>
          </a:p>
          <a:p>
            <a:pPr algn="ctr"/>
            <a:r>
              <a:rPr lang="id-ID" dirty="0" smtClean="0">
                <a:latin typeface="Algerian" pitchFamily="82" charset="0"/>
              </a:rPr>
              <a:t>(albert einstein)</a:t>
            </a:r>
            <a:endParaRPr lang="id-ID" dirty="0">
              <a:latin typeface="Algerian" pitchFamily="82" charset="0"/>
            </a:endParaRPr>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35</a:t>
            </a:fld>
            <a:endParaRPr lang="id-ID"/>
          </a:p>
        </p:txBody>
      </p:sp>
      <p:pic>
        <p:nvPicPr>
          <p:cNvPr id="1026" name="Picture 2" descr="Hasil gambar untuk pelatihan"/>
          <p:cNvPicPr>
            <a:picLocks noChangeAspect="1" noChangeArrowheads="1"/>
          </p:cNvPicPr>
          <p:nvPr/>
        </p:nvPicPr>
        <p:blipFill>
          <a:blip r:embed="rId2" cstate="print"/>
          <a:srcRect/>
          <a:stretch>
            <a:fillRect/>
          </a:stretch>
        </p:blipFill>
        <p:spPr bwMode="auto">
          <a:xfrm>
            <a:off x="2267744" y="404664"/>
            <a:ext cx="4176464" cy="312831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95609" y="15875"/>
            <a:ext cx="8424863" cy="1412875"/>
          </a:xfrm>
        </p:spPr>
        <p:txBody>
          <a:bodyPr/>
          <a:lstStyle/>
          <a:p>
            <a:pPr eaLnBrk="1" hangingPunct="1"/>
            <a:r>
              <a:rPr lang="en-US" dirty="0" err="1" smtClean="0"/>
              <a:t>Tahap-Tahap</a:t>
            </a:r>
            <a:r>
              <a:rPr lang="en-US" dirty="0" smtClean="0"/>
              <a:t> </a:t>
            </a:r>
            <a:r>
              <a:rPr lang="en-US" dirty="0" err="1" smtClean="0"/>
              <a:t>Pelatihan</a:t>
            </a:r>
            <a:r>
              <a:rPr lang="en-US" dirty="0" smtClean="0"/>
              <a:t> </a:t>
            </a:r>
            <a:r>
              <a:rPr lang="en-US" dirty="0" err="1" smtClean="0"/>
              <a:t>dan</a:t>
            </a:r>
            <a:r>
              <a:rPr lang="en-US" dirty="0" smtClean="0"/>
              <a:t> </a:t>
            </a:r>
            <a:r>
              <a:rPr lang="en-US" dirty="0" err="1" smtClean="0"/>
              <a:t>Pengembangan</a:t>
            </a:r>
            <a:r>
              <a:rPr lang="en-US" dirty="0" smtClean="0"/>
              <a:t> </a:t>
            </a:r>
            <a:r>
              <a:rPr lang="en-US" sz="2400" dirty="0" smtClean="0"/>
              <a:t>(</a:t>
            </a:r>
            <a:r>
              <a:rPr lang="en-US" sz="2400" dirty="0" err="1" smtClean="0"/>
              <a:t>Werther</a:t>
            </a:r>
            <a:r>
              <a:rPr lang="en-US" sz="2400" dirty="0" smtClean="0"/>
              <a:t> &amp; Davis 1996)</a:t>
            </a:r>
          </a:p>
        </p:txBody>
      </p:sp>
      <p:sp>
        <p:nvSpPr>
          <p:cNvPr id="11267" name="Rectangle 3"/>
          <p:cNvSpPr>
            <a:spLocks noGrp="1" noChangeArrowheads="1"/>
          </p:cNvSpPr>
          <p:nvPr>
            <p:ph type="body" idx="1"/>
          </p:nvPr>
        </p:nvSpPr>
        <p:spPr>
          <a:xfrm>
            <a:off x="1115616" y="2082078"/>
            <a:ext cx="6983413" cy="4114800"/>
          </a:xfrm>
        </p:spPr>
        <p:txBody>
          <a:bodyPr/>
          <a:lstStyle/>
          <a:p>
            <a:pPr eaLnBrk="1" hangingPunct="1"/>
            <a:r>
              <a:rPr lang="en-US" sz="2800" dirty="0" err="1" smtClean="0"/>
              <a:t>Analisis</a:t>
            </a:r>
            <a:r>
              <a:rPr lang="en-US" sz="2800" dirty="0" smtClean="0"/>
              <a:t> </a:t>
            </a:r>
            <a:r>
              <a:rPr lang="en-US" sz="2800" dirty="0" err="1" smtClean="0"/>
              <a:t>kebutuhan</a:t>
            </a:r>
            <a:endParaRPr lang="en-US" sz="2800" dirty="0" smtClean="0"/>
          </a:p>
          <a:p>
            <a:pPr eaLnBrk="1" hangingPunct="1"/>
            <a:r>
              <a:rPr lang="en-US" sz="2800" dirty="0" err="1" smtClean="0"/>
              <a:t>Penetapan</a:t>
            </a:r>
            <a:r>
              <a:rPr lang="en-US" sz="2800" dirty="0" smtClean="0"/>
              <a:t> </a:t>
            </a:r>
            <a:r>
              <a:rPr lang="en-US" sz="2800" dirty="0" err="1" smtClean="0"/>
              <a:t>tujuan</a:t>
            </a:r>
            <a:r>
              <a:rPr lang="en-US" sz="2800" dirty="0" smtClean="0"/>
              <a:t> </a:t>
            </a:r>
            <a:r>
              <a:rPr lang="en-US" sz="2800" dirty="0" err="1" smtClean="0"/>
              <a:t>pelatihan</a:t>
            </a:r>
            <a:r>
              <a:rPr lang="en-US" sz="2800" dirty="0" smtClean="0"/>
              <a:t> </a:t>
            </a:r>
            <a:r>
              <a:rPr lang="en-US" sz="2800" dirty="0" err="1" smtClean="0"/>
              <a:t>dan</a:t>
            </a:r>
            <a:r>
              <a:rPr lang="en-US" sz="2800" dirty="0" smtClean="0"/>
              <a:t> </a:t>
            </a:r>
            <a:r>
              <a:rPr lang="en-US" sz="2800" dirty="0" err="1" smtClean="0"/>
              <a:t>pengembangan</a:t>
            </a:r>
            <a:endParaRPr lang="en-US" sz="2800" dirty="0" smtClean="0"/>
          </a:p>
          <a:p>
            <a:pPr eaLnBrk="1" hangingPunct="1"/>
            <a:r>
              <a:rPr lang="en-US" sz="2800" dirty="0" err="1" smtClean="0"/>
              <a:t>Penyusunan</a:t>
            </a:r>
            <a:r>
              <a:rPr lang="en-US" sz="2800" dirty="0" smtClean="0"/>
              <a:t> </a:t>
            </a:r>
            <a:r>
              <a:rPr lang="en-US" sz="2800" dirty="0" err="1" smtClean="0"/>
              <a:t>isi</a:t>
            </a:r>
            <a:r>
              <a:rPr lang="en-US" sz="2800" dirty="0" smtClean="0"/>
              <a:t> program</a:t>
            </a:r>
          </a:p>
          <a:p>
            <a:pPr eaLnBrk="1" hangingPunct="1"/>
            <a:r>
              <a:rPr lang="en-US" sz="2800" dirty="0" err="1" smtClean="0"/>
              <a:t>Penerapan</a:t>
            </a:r>
            <a:r>
              <a:rPr lang="en-US" sz="2800" dirty="0" smtClean="0"/>
              <a:t> </a:t>
            </a:r>
            <a:r>
              <a:rPr lang="en-US" sz="2800" dirty="0" err="1" smtClean="0"/>
              <a:t>prinsip-prinsip</a:t>
            </a:r>
            <a:r>
              <a:rPr lang="en-US" sz="2800" dirty="0" smtClean="0"/>
              <a:t> </a:t>
            </a:r>
            <a:r>
              <a:rPr lang="en-US" sz="2800" dirty="0" err="1" smtClean="0"/>
              <a:t>pembelajaran</a:t>
            </a:r>
            <a:endParaRPr lang="en-US" sz="2800" dirty="0" smtClean="0"/>
          </a:p>
          <a:p>
            <a:pPr eaLnBrk="1" hangingPunct="1"/>
            <a:r>
              <a:rPr lang="en-US" sz="2800" dirty="0" err="1" smtClean="0"/>
              <a:t>Pemilihan</a:t>
            </a:r>
            <a:r>
              <a:rPr lang="en-US" sz="2800" dirty="0" smtClean="0"/>
              <a:t> </a:t>
            </a:r>
            <a:r>
              <a:rPr lang="en-US" sz="2800" dirty="0" err="1" smtClean="0"/>
              <a:t>metode</a:t>
            </a:r>
            <a:r>
              <a:rPr lang="en-US" sz="2800" dirty="0" smtClean="0"/>
              <a:t> </a:t>
            </a:r>
            <a:r>
              <a:rPr lang="en-US" sz="2800" dirty="0" err="1" smtClean="0"/>
              <a:t>pelatihan</a:t>
            </a:r>
            <a:r>
              <a:rPr lang="en-US" sz="2800" dirty="0" smtClean="0"/>
              <a:t> </a:t>
            </a:r>
            <a:r>
              <a:rPr lang="en-US" sz="2800" dirty="0" err="1" smtClean="0"/>
              <a:t>dan</a:t>
            </a:r>
            <a:r>
              <a:rPr lang="en-US" sz="2800" dirty="0" smtClean="0"/>
              <a:t> </a:t>
            </a:r>
            <a:r>
              <a:rPr lang="en-US" sz="2800" dirty="0" err="1" smtClean="0"/>
              <a:t>pengembangan</a:t>
            </a:r>
            <a:endParaRPr lang="en-US" sz="2800" dirty="0" smtClean="0"/>
          </a:p>
          <a:p>
            <a:pPr eaLnBrk="1" hangingPunct="1"/>
            <a:r>
              <a:rPr lang="en-US" sz="2800" dirty="0" err="1" smtClean="0"/>
              <a:t>Evaluasi</a:t>
            </a:r>
            <a:r>
              <a:rPr lang="en-US" sz="2800" dirty="0" smtClean="0"/>
              <a:t> </a:t>
            </a:r>
            <a:r>
              <a:rPr lang="en-US" sz="2800" dirty="0" err="1" smtClean="0"/>
              <a:t>pelatihan</a:t>
            </a:r>
            <a:r>
              <a:rPr lang="en-US" sz="2800" dirty="0" smtClean="0"/>
              <a:t> </a:t>
            </a:r>
            <a:r>
              <a:rPr lang="en-US" sz="2800" dirty="0" err="1" smtClean="0"/>
              <a:t>dan</a:t>
            </a:r>
            <a:r>
              <a:rPr lang="en-US" sz="2800" dirty="0" smtClean="0"/>
              <a:t> </a:t>
            </a:r>
            <a:r>
              <a:rPr lang="en-US" sz="2800" dirty="0" err="1" smtClean="0"/>
              <a:t>pengembangan</a:t>
            </a:r>
            <a:r>
              <a:rPr lang="en-US" sz="2800" dirty="0" smtClean="0"/>
              <a:t> </a:t>
            </a:r>
          </a:p>
        </p:txBody>
      </p:sp>
      <p:pic>
        <p:nvPicPr>
          <p:cNvPr id="11268" name="Picture 19" descr="j029912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3236985"/>
            <a:ext cx="1100137"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20" descr="j021769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4738" y="2559050"/>
            <a:ext cx="1387475"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814025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60688"/>
          </a:xfrm>
        </p:spPr>
        <p:txBody>
          <a:bodyPr/>
          <a:lstStyle/>
          <a:p>
            <a:r>
              <a:rPr lang="id-ID" dirty="0" smtClean="0"/>
              <a:t>PROSES PELATIHAN</a:t>
            </a:r>
            <a:endParaRPr lang="id-ID" dirty="0"/>
          </a:p>
        </p:txBody>
      </p:sp>
      <p:sp>
        <p:nvSpPr>
          <p:cNvPr id="3" name="Content Placeholder 2"/>
          <p:cNvSpPr>
            <a:spLocks noGrp="1"/>
          </p:cNvSpPr>
          <p:nvPr>
            <p:ph idx="1"/>
          </p:nvPr>
        </p:nvSpPr>
        <p:spPr>
          <a:xfrm>
            <a:off x="457200" y="1268760"/>
            <a:ext cx="7239000" cy="5186976"/>
          </a:xfrm>
        </p:spPr>
        <p:txBody>
          <a:bodyPr>
            <a:normAutofit/>
          </a:bodyPr>
          <a:lstStyle/>
          <a:p>
            <a:pPr marL="457200" indent="-457200">
              <a:lnSpc>
                <a:spcPct val="80000"/>
              </a:lnSpc>
              <a:spcBef>
                <a:spcPts val="0"/>
              </a:spcBef>
              <a:spcAft>
                <a:spcPts val="600"/>
              </a:spcAft>
              <a:buFont typeface="+mj-lt"/>
              <a:buAutoNum type="arabicPeriod"/>
            </a:pPr>
            <a:r>
              <a:rPr lang="id-ID" sz="2400" dirty="0" smtClean="0"/>
              <a:t>Penilaian kebutuhan.</a:t>
            </a:r>
          </a:p>
          <a:p>
            <a:pPr marL="844632" lvl="2" indent="-360000">
              <a:lnSpc>
                <a:spcPct val="80000"/>
              </a:lnSpc>
              <a:spcBef>
                <a:spcPts val="0"/>
              </a:spcBef>
              <a:spcAft>
                <a:spcPts val="600"/>
              </a:spcAft>
            </a:pPr>
            <a:r>
              <a:rPr lang="id-ID" dirty="0" smtClean="0"/>
              <a:t>Analisis organisasi</a:t>
            </a:r>
          </a:p>
          <a:p>
            <a:pPr marL="844632" lvl="2" indent="-360000">
              <a:lnSpc>
                <a:spcPct val="80000"/>
              </a:lnSpc>
              <a:spcBef>
                <a:spcPts val="0"/>
              </a:spcBef>
              <a:spcAft>
                <a:spcPts val="600"/>
              </a:spcAft>
            </a:pPr>
            <a:r>
              <a:rPr lang="id-ID" dirty="0" smtClean="0"/>
              <a:t>Analisis orang</a:t>
            </a:r>
          </a:p>
          <a:p>
            <a:pPr marL="844632" lvl="2" indent="-360000">
              <a:lnSpc>
                <a:spcPct val="80000"/>
              </a:lnSpc>
              <a:spcBef>
                <a:spcPts val="0"/>
              </a:spcBef>
              <a:spcAft>
                <a:spcPts val="1200"/>
              </a:spcAft>
            </a:pPr>
            <a:r>
              <a:rPr lang="id-ID" dirty="0" smtClean="0"/>
              <a:t>Analisis tugas</a:t>
            </a:r>
          </a:p>
          <a:p>
            <a:pPr marL="457200" indent="-457200">
              <a:lnSpc>
                <a:spcPct val="80000"/>
              </a:lnSpc>
              <a:spcBef>
                <a:spcPts val="0"/>
              </a:spcBef>
              <a:spcAft>
                <a:spcPts val="600"/>
              </a:spcAft>
              <a:buFont typeface="+mj-lt"/>
              <a:buAutoNum type="arabicPeriod"/>
            </a:pPr>
            <a:r>
              <a:rPr lang="id-ID" sz="2400" dirty="0" smtClean="0"/>
              <a:t>Memastikan kesiapan karyawan utk pelatihan.</a:t>
            </a:r>
          </a:p>
          <a:p>
            <a:pPr marL="844632" lvl="2" indent="-360000">
              <a:lnSpc>
                <a:spcPct val="80000"/>
              </a:lnSpc>
              <a:spcBef>
                <a:spcPts val="0"/>
              </a:spcBef>
              <a:spcAft>
                <a:spcPts val="600"/>
              </a:spcAft>
            </a:pPr>
            <a:r>
              <a:rPr lang="id-ID" dirty="0" smtClean="0"/>
              <a:t>Sikap dan motivasi</a:t>
            </a:r>
          </a:p>
          <a:p>
            <a:pPr marL="844632" lvl="2" indent="-360000">
              <a:lnSpc>
                <a:spcPct val="80000"/>
              </a:lnSpc>
              <a:spcBef>
                <a:spcPts val="0"/>
              </a:spcBef>
              <a:spcAft>
                <a:spcPts val="1200"/>
              </a:spcAft>
            </a:pPr>
            <a:r>
              <a:rPr lang="id-ID" dirty="0" smtClean="0"/>
              <a:t>Ketrampilan dasar</a:t>
            </a:r>
          </a:p>
          <a:p>
            <a:pPr marL="457200" indent="-457200">
              <a:lnSpc>
                <a:spcPct val="80000"/>
              </a:lnSpc>
              <a:spcBef>
                <a:spcPts val="0"/>
              </a:spcBef>
              <a:spcAft>
                <a:spcPts val="600"/>
              </a:spcAft>
              <a:buFont typeface="+mj-lt"/>
              <a:buAutoNum type="arabicPeriod"/>
            </a:pPr>
            <a:r>
              <a:rPr lang="id-ID" sz="2400" dirty="0" smtClean="0"/>
              <a:t>Menciptakan lingkungan belajar.</a:t>
            </a:r>
          </a:p>
          <a:p>
            <a:pPr marL="844632" lvl="2" indent="-360000">
              <a:lnSpc>
                <a:spcPct val="80000"/>
              </a:lnSpc>
              <a:spcBef>
                <a:spcPts val="0"/>
              </a:spcBef>
              <a:spcAft>
                <a:spcPts val="600"/>
              </a:spcAft>
            </a:pPr>
            <a:r>
              <a:rPr lang="id-ID" dirty="0" smtClean="0"/>
              <a:t>Identifikasi tujuan pembelajaran &amp; hsl pelatihan</a:t>
            </a:r>
          </a:p>
          <a:p>
            <a:pPr marL="844632" lvl="2" indent="-360000">
              <a:lnSpc>
                <a:spcPct val="80000"/>
              </a:lnSpc>
              <a:spcBef>
                <a:spcPts val="0"/>
              </a:spcBef>
              <a:spcAft>
                <a:spcPts val="600"/>
              </a:spcAft>
            </a:pPr>
            <a:r>
              <a:rPr lang="id-ID" dirty="0" smtClean="0"/>
              <a:t>Materi yg bermakna</a:t>
            </a:r>
          </a:p>
          <a:p>
            <a:pPr marL="844632" lvl="2" indent="-360000">
              <a:lnSpc>
                <a:spcPct val="80000"/>
              </a:lnSpc>
              <a:spcBef>
                <a:spcPts val="0"/>
              </a:spcBef>
              <a:spcAft>
                <a:spcPts val="600"/>
              </a:spcAft>
            </a:pPr>
            <a:r>
              <a:rPr lang="id-ID" dirty="0" smtClean="0"/>
              <a:t>Praktik</a:t>
            </a:r>
          </a:p>
          <a:p>
            <a:pPr marL="844632" lvl="2" indent="-360000">
              <a:lnSpc>
                <a:spcPct val="80000"/>
              </a:lnSpc>
              <a:spcBef>
                <a:spcPts val="0"/>
              </a:spcBef>
              <a:spcAft>
                <a:spcPts val="600"/>
              </a:spcAft>
            </a:pPr>
            <a:r>
              <a:rPr lang="id-ID" dirty="0" smtClean="0"/>
              <a:t>Umpan balik</a:t>
            </a:r>
          </a:p>
          <a:p>
            <a:pPr marL="844632" lvl="2" indent="-360000">
              <a:lnSpc>
                <a:spcPct val="80000"/>
              </a:lnSpc>
              <a:spcBef>
                <a:spcPts val="0"/>
              </a:spcBef>
              <a:spcAft>
                <a:spcPts val="600"/>
              </a:spcAft>
            </a:pPr>
            <a:r>
              <a:rPr lang="id-ID" dirty="0" smtClean="0"/>
              <a:t>Observasi thd orla</a:t>
            </a:r>
          </a:p>
          <a:p>
            <a:pPr marL="844632" lvl="2" indent="-360000">
              <a:lnSpc>
                <a:spcPct val="80000"/>
              </a:lnSpc>
              <a:spcBef>
                <a:spcPts val="0"/>
              </a:spcBef>
              <a:spcAft>
                <a:spcPts val="600"/>
              </a:spcAft>
            </a:pPr>
            <a:r>
              <a:rPr lang="id-ID" dirty="0" smtClean="0"/>
              <a:t>Pelaksanaan &amp; koordinasi program</a:t>
            </a:r>
          </a:p>
        </p:txBody>
      </p:sp>
      <p:sp>
        <p:nvSpPr>
          <p:cNvPr id="4" name="Slide Number Placeholder 3"/>
          <p:cNvSpPr>
            <a:spLocks noGrp="1"/>
          </p:cNvSpPr>
          <p:nvPr>
            <p:ph type="sldNum" sz="quarter" idx="12"/>
          </p:nvPr>
        </p:nvSpPr>
        <p:spPr/>
        <p:txBody>
          <a:bodyPr/>
          <a:lstStyle/>
          <a:p>
            <a:fld id="{4348BA5A-2244-4B26-A5E7-5AD77B67B9DC}" type="slidenum">
              <a:rPr lang="id-ID" smtClean="0"/>
              <a:pPr/>
              <a:t>5</a:t>
            </a:fld>
            <a:endParaRPr lang="id-ID"/>
          </a:p>
        </p:txBody>
      </p:sp>
      <p:sp>
        <p:nvSpPr>
          <p:cNvPr id="5" name="Footer Placeholder 4"/>
          <p:cNvSpPr>
            <a:spLocks noGrp="1"/>
          </p:cNvSpPr>
          <p:nvPr>
            <p:ph type="ftr" sz="quarter" idx="11"/>
          </p:nvPr>
        </p:nvSpPr>
        <p:spPr/>
        <p:txBody>
          <a:bodyPr/>
          <a:lstStyle/>
          <a:p>
            <a:r>
              <a:rPr lang="id-ID" smtClean="0"/>
              <a:t>Created by Yenny</a:t>
            </a:r>
            <a:endParaRPr lang="id-ID"/>
          </a:p>
        </p:txBody>
      </p:sp>
      <p:pic>
        <p:nvPicPr>
          <p:cNvPr id="26626" name="Picture 2" descr="Hasil gambar untuk pelatihan"/>
          <p:cNvPicPr>
            <a:picLocks noChangeAspect="1" noChangeArrowheads="1"/>
          </p:cNvPicPr>
          <p:nvPr/>
        </p:nvPicPr>
        <p:blipFill>
          <a:blip r:embed="rId2" cstate="print"/>
          <a:srcRect/>
          <a:stretch>
            <a:fillRect/>
          </a:stretch>
        </p:blipFill>
        <p:spPr bwMode="auto">
          <a:xfrm>
            <a:off x="5657444" y="72007"/>
            <a:ext cx="2442948" cy="220486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7355160" cy="5619024"/>
          </a:xfrm>
        </p:spPr>
        <p:txBody>
          <a:bodyPr/>
          <a:lstStyle/>
          <a:p>
            <a:pPr marL="514350" indent="-514350">
              <a:lnSpc>
                <a:spcPct val="80000"/>
              </a:lnSpc>
              <a:spcBef>
                <a:spcPts val="0"/>
              </a:spcBef>
              <a:spcAft>
                <a:spcPts val="600"/>
              </a:spcAft>
              <a:buFont typeface="+mj-lt"/>
              <a:buAutoNum type="arabicPeriod" startAt="4"/>
            </a:pPr>
            <a:r>
              <a:rPr lang="id-ID" sz="2800" dirty="0" smtClean="0"/>
              <a:t>Memastikan tjdnya transfer pelatihan.</a:t>
            </a:r>
          </a:p>
          <a:p>
            <a:pPr marL="998982" lvl="2" indent="-514350">
              <a:lnSpc>
                <a:spcPct val="80000"/>
              </a:lnSpc>
              <a:spcBef>
                <a:spcPts val="0"/>
              </a:spcBef>
              <a:spcAft>
                <a:spcPts val="600"/>
              </a:spcAft>
            </a:pPr>
            <a:r>
              <a:rPr lang="id-ID" sz="2400" dirty="0" smtClean="0"/>
              <a:t>Strategi majajemen pribadi</a:t>
            </a:r>
          </a:p>
          <a:p>
            <a:pPr marL="998982" lvl="2" indent="-514350">
              <a:lnSpc>
                <a:spcPct val="80000"/>
              </a:lnSpc>
              <a:spcBef>
                <a:spcPts val="0"/>
              </a:spcBef>
              <a:spcAft>
                <a:spcPts val="2400"/>
              </a:spcAft>
            </a:pPr>
            <a:r>
              <a:rPr lang="id-ID" sz="2400" dirty="0" smtClean="0"/>
              <a:t>Dukungan teman sesama dan manajer</a:t>
            </a:r>
          </a:p>
          <a:p>
            <a:pPr marL="514350" indent="-514350">
              <a:lnSpc>
                <a:spcPct val="80000"/>
              </a:lnSpc>
              <a:spcBef>
                <a:spcPts val="0"/>
              </a:spcBef>
              <a:spcAft>
                <a:spcPts val="600"/>
              </a:spcAft>
              <a:buFont typeface="+mj-lt"/>
              <a:buAutoNum type="arabicPeriod" startAt="4"/>
            </a:pPr>
            <a:r>
              <a:rPr lang="id-ID" sz="2800" dirty="0" smtClean="0"/>
              <a:t>Menyeleksi metode pelatihan.</a:t>
            </a:r>
          </a:p>
          <a:p>
            <a:pPr marL="998982" lvl="2" indent="-514350">
              <a:lnSpc>
                <a:spcPct val="80000"/>
              </a:lnSpc>
              <a:spcBef>
                <a:spcPts val="0"/>
              </a:spcBef>
              <a:spcAft>
                <a:spcPts val="600"/>
              </a:spcAft>
            </a:pPr>
            <a:r>
              <a:rPr lang="id-ID" sz="2400" dirty="0" smtClean="0"/>
              <a:t>Metode presentasi</a:t>
            </a:r>
          </a:p>
          <a:p>
            <a:pPr marL="998982" lvl="2" indent="-514350">
              <a:lnSpc>
                <a:spcPct val="80000"/>
              </a:lnSpc>
              <a:spcBef>
                <a:spcPts val="0"/>
              </a:spcBef>
              <a:spcAft>
                <a:spcPts val="600"/>
              </a:spcAft>
            </a:pPr>
            <a:r>
              <a:rPr lang="id-ID" sz="2400" dirty="0" smtClean="0"/>
              <a:t>Metode hand-on</a:t>
            </a:r>
          </a:p>
          <a:p>
            <a:pPr marL="998982" lvl="2" indent="-514350">
              <a:lnSpc>
                <a:spcPct val="80000"/>
              </a:lnSpc>
              <a:spcBef>
                <a:spcPts val="0"/>
              </a:spcBef>
              <a:spcAft>
                <a:spcPts val="2400"/>
              </a:spcAft>
            </a:pPr>
            <a:r>
              <a:rPr lang="id-ID" sz="2400" dirty="0" smtClean="0"/>
              <a:t>Metode kelompok</a:t>
            </a:r>
          </a:p>
          <a:p>
            <a:pPr marL="514350" indent="-514350">
              <a:lnSpc>
                <a:spcPct val="80000"/>
              </a:lnSpc>
              <a:spcBef>
                <a:spcPts val="0"/>
              </a:spcBef>
              <a:spcAft>
                <a:spcPts val="600"/>
              </a:spcAft>
              <a:buFont typeface="+mj-lt"/>
              <a:buAutoNum type="arabicPeriod" startAt="4"/>
            </a:pPr>
            <a:r>
              <a:rPr lang="id-ID" sz="2800" dirty="0" smtClean="0"/>
              <a:t>Evaluasi program pelatihan.</a:t>
            </a:r>
          </a:p>
          <a:p>
            <a:pPr marL="998982" lvl="2" indent="-514350">
              <a:lnSpc>
                <a:spcPct val="80000"/>
              </a:lnSpc>
              <a:spcBef>
                <a:spcPts val="0"/>
              </a:spcBef>
              <a:spcAft>
                <a:spcPts val="600"/>
              </a:spcAft>
            </a:pPr>
            <a:r>
              <a:rPr lang="id-ID" sz="2400" dirty="0" smtClean="0"/>
              <a:t>Identifikasi hasil pelatihan &amp; desain evaluasi</a:t>
            </a:r>
          </a:p>
          <a:p>
            <a:pPr marL="998982" lvl="2" indent="-514350">
              <a:lnSpc>
                <a:spcPct val="80000"/>
              </a:lnSpc>
              <a:spcBef>
                <a:spcPts val="0"/>
              </a:spcBef>
              <a:spcAft>
                <a:spcPts val="600"/>
              </a:spcAft>
            </a:pPr>
            <a:r>
              <a:rPr lang="id-ID" sz="2400" dirty="0" smtClean="0"/>
              <a:t>Analisis biaya - keuntungan</a:t>
            </a:r>
          </a:p>
          <a:p>
            <a:endParaRPr lang="id-ID" dirty="0"/>
          </a:p>
        </p:txBody>
      </p:sp>
      <p:sp>
        <p:nvSpPr>
          <p:cNvPr id="4" name="Slide Number Placeholder 3"/>
          <p:cNvSpPr>
            <a:spLocks noGrp="1"/>
          </p:cNvSpPr>
          <p:nvPr>
            <p:ph type="sldNum" sz="quarter" idx="12"/>
          </p:nvPr>
        </p:nvSpPr>
        <p:spPr/>
        <p:txBody>
          <a:bodyPr/>
          <a:lstStyle/>
          <a:p>
            <a:fld id="{4348BA5A-2244-4B26-A5E7-5AD77B67B9DC}" type="slidenum">
              <a:rPr lang="id-ID" smtClean="0"/>
              <a:pPr/>
              <a:t>6</a:t>
            </a:fld>
            <a:endParaRPr lang="id-ID"/>
          </a:p>
        </p:txBody>
      </p:sp>
      <p:sp>
        <p:nvSpPr>
          <p:cNvPr id="5" name="Footer Placeholder 4"/>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60688"/>
          </a:xfrm>
        </p:spPr>
        <p:txBody>
          <a:bodyPr/>
          <a:lstStyle/>
          <a:p>
            <a:r>
              <a:rPr lang="id-ID" dirty="0" smtClean="0"/>
              <a:t>Pengertian tna</a:t>
            </a:r>
            <a:endParaRPr lang="id-ID" dirty="0"/>
          </a:p>
        </p:txBody>
      </p:sp>
      <p:sp>
        <p:nvSpPr>
          <p:cNvPr id="3" name="Content Placeholder 2"/>
          <p:cNvSpPr>
            <a:spLocks noGrp="1"/>
          </p:cNvSpPr>
          <p:nvPr>
            <p:ph idx="1"/>
          </p:nvPr>
        </p:nvSpPr>
        <p:spPr>
          <a:xfrm>
            <a:off x="251520" y="1196752"/>
            <a:ext cx="7704856" cy="5258984"/>
          </a:xfrm>
        </p:spPr>
        <p:txBody>
          <a:bodyPr>
            <a:normAutofit fontScale="92500"/>
          </a:bodyPr>
          <a:lstStyle/>
          <a:p>
            <a:pPr>
              <a:buNone/>
            </a:pPr>
            <a:r>
              <a:rPr lang="id-ID" dirty="0" smtClean="0"/>
              <a:t>Kaufman (2000), TNA mrpk proses formal yg:</a:t>
            </a:r>
          </a:p>
          <a:p>
            <a:r>
              <a:rPr lang="id-ID" dirty="0" smtClean="0"/>
              <a:t>Mengidentifikasi kebutuhan sbg kesenjangan (gap) ant hsl sekarang dg hsl yg diharapkan, bkn kesenjangan dlm proses at sumber daya.</a:t>
            </a:r>
          </a:p>
          <a:p>
            <a:r>
              <a:rPr lang="id-ID" dirty="0" smtClean="0"/>
              <a:t>Menempatkan kebutuhan itu pd urutan prioritas yg didasarkan pd biaya utk memenuhi tiap2 kebutuhan dibandingkan biaya mengabaikannya. Artinya menilai perbedaan ant yg ada dh apa yg seharusnya.</a:t>
            </a:r>
          </a:p>
          <a:p>
            <a:r>
              <a:rPr lang="id-ID" dirty="0" smtClean="0"/>
              <a:t>Menyeleksi kebutuhan yg plg penting (masalah at peluang) utk pengurangan atau penghapusan. Dkt mengidentifikasi, membuat prioritas, dan menyeleksi keb yg punya dampak pd internal mp eksternal orgas.</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7</a:t>
            </a:fld>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7427168" cy="5616624"/>
          </a:xfrm>
        </p:spPr>
        <p:txBody>
          <a:bodyPr>
            <a:normAutofit fontScale="85000" lnSpcReduction="20000"/>
          </a:bodyPr>
          <a:lstStyle/>
          <a:p>
            <a:pPr>
              <a:spcAft>
                <a:spcPts val="1200"/>
              </a:spcAft>
            </a:pPr>
            <a:r>
              <a:rPr lang="id-ID" sz="3600" dirty="0" smtClean="0"/>
              <a:t>Menentukan bahwa pelatihan mrpk cara terbaik utk menyelesaikan masalah.</a:t>
            </a:r>
          </a:p>
          <a:p>
            <a:pPr>
              <a:spcAft>
                <a:spcPts val="1200"/>
              </a:spcAft>
            </a:pPr>
            <a:r>
              <a:rPr lang="id-ID" sz="3600" dirty="0" smtClean="0"/>
              <a:t>Menganalisis tugas/pekerjaan serta ketrampilan yg diperlukan</a:t>
            </a:r>
          </a:p>
          <a:p>
            <a:pPr>
              <a:spcAft>
                <a:spcPts val="1200"/>
              </a:spcAft>
            </a:pPr>
            <a:r>
              <a:rPr lang="id-ID" sz="3600" dirty="0" smtClean="0"/>
              <a:t>Mengidentifikasi calon peserta.</a:t>
            </a:r>
          </a:p>
          <a:p>
            <a:pPr>
              <a:spcAft>
                <a:spcPts val="1200"/>
              </a:spcAft>
            </a:pPr>
            <a:r>
              <a:rPr lang="en-US" sz="3600" dirty="0" err="1" smtClean="0"/>
              <a:t>Kegiatan</a:t>
            </a:r>
            <a:r>
              <a:rPr lang="en-US" sz="3600" dirty="0" smtClean="0"/>
              <a:t> </a:t>
            </a:r>
            <a:r>
              <a:rPr lang="en-US" sz="3600" dirty="0" err="1" smtClean="0"/>
              <a:t>ini</a:t>
            </a:r>
            <a:r>
              <a:rPr lang="en-US" sz="3600" dirty="0" smtClean="0"/>
              <a:t> </a:t>
            </a:r>
            <a:r>
              <a:rPr lang="en-US" sz="3600" dirty="0" err="1" smtClean="0"/>
              <a:t>sangat</a:t>
            </a:r>
            <a:r>
              <a:rPr lang="en-US" sz="3600" dirty="0" smtClean="0"/>
              <a:t> </a:t>
            </a:r>
            <a:r>
              <a:rPr lang="en-US" sz="3600" dirty="0" err="1" smtClean="0"/>
              <a:t>rumit</a:t>
            </a:r>
            <a:r>
              <a:rPr lang="en-US" sz="3600" dirty="0" smtClean="0"/>
              <a:t> </a:t>
            </a:r>
            <a:r>
              <a:rPr lang="en-US" sz="3600" dirty="0" err="1" smtClean="0"/>
              <a:t>dan</a:t>
            </a:r>
            <a:r>
              <a:rPr lang="en-US" sz="3600" dirty="0" smtClean="0"/>
              <a:t> </a:t>
            </a:r>
            <a:r>
              <a:rPr lang="en-US" sz="3600" dirty="0" err="1" smtClean="0"/>
              <a:t>sulit</a:t>
            </a:r>
            <a:r>
              <a:rPr lang="en-US" sz="3600" dirty="0" smtClean="0"/>
              <a:t>, </a:t>
            </a:r>
            <a:r>
              <a:rPr lang="en-US" sz="3600" dirty="0" err="1" smtClean="0"/>
              <a:t>karena</a:t>
            </a:r>
            <a:r>
              <a:rPr lang="en-US" sz="3600" dirty="0" smtClean="0"/>
              <a:t> </a:t>
            </a:r>
            <a:r>
              <a:rPr lang="en-US" sz="3600" dirty="0" err="1" smtClean="0"/>
              <a:t>perlu</a:t>
            </a:r>
            <a:r>
              <a:rPr lang="en-US" sz="3600" dirty="0" smtClean="0"/>
              <a:t> </a:t>
            </a:r>
            <a:r>
              <a:rPr lang="en-US" sz="3600" dirty="0" err="1" smtClean="0"/>
              <a:t>mendiagnosis</a:t>
            </a:r>
            <a:r>
              <a:rPr lang="en-US" sz="3600" dirty="0" smtClean="0"/>
              <a:t> </a:t>
            </a:r>
            <a:r>
              <a:rPr lang="en-US" sz="3600" dirty="0" err="1" smtClean="0"/>
              <a:t>kompetensi</a:t>
            </a:r>
            <a:r>
              <a:rPr lang="en-US" sz="3600" dirty="0" smtClean="0"/>
              <a:t> </a:t>
            </a:r>
            <a:r>
              <a:rPr lang="en-US" sz="3600" dirty="0" err="1" smtClean="0"/>
              <a:t>organisasi</a:t>
            </a:r>
            <a:r>
              <a:rPr lang="en-US" sz="3600" dirty="0" smtClean="0"/>
              <a:t> </a:t>
            </a:r>
            <a:r>
              <a:rPr lang="en-US" sz="3600" dirty="0" err="1" smtClean="0"/>
              <a:t>saat</a:t>
            </a:r>
            <a:r>
              <a:rPr lang="en-US" sz="3600" dirty="0" smtClean="0"/>
              <a:t> </a:t>
            </a:r>
            <a:r>
              <a:rPr lang="en-US" sz="3600" dirty="0" err="1" smtClean="0"/>
              <a:t>ini</a:t>
            </a:r>
            <a:r>
              <a:rPr lang="en-US" sz="3600" dirty="0" smtClean="0"/>
              <a:t> </a:t>
            </a:r>
            <a:r>
              <a:rPr lang="en-US" sz="3600" dirty="0" err="1" smtClean="0"/>
              <a:t>dan</a:t>
            </a:r>
            <a:r>
              <a:rPr lang="en-US" sz="3600" dirty="0" smtClean="0"/>
              <a:t> </a:t>
            </a:r>
            <a:r>
              <a:rPr lang="en-US" sz="3600" dirty="0" err="1" smtClean="0"/>
              <a:t>kompetensi</a:t>
            </a:r>
            <a:r>
              <a:rPr lang="en-US" sz="3600" dirty="0" smtClean="0"/>
              <a:t> yang </a:t>
            </a:r>
            <a:r>
              <a:rPr lang="en-US" sz="3600" dirty="0" err="1" smtClean="0"/>
              <a:t>dibutuhkan</a:t>
            </a:r>
            <a:r>
              <a:rPr lang="en-US" sz="3600" dirty="0" smtClean="0"/>
              <a:t> </a:t>
            </a:r>
            <a:r>
              <a:rPr lang="en-US" sz="3600" dirty="0" err="1" smtClean="0"/>
              <a:t>sesuai</a:t>
            </a:r>
            <a:r>
              <a:rPr lang="en-US" sz="3600" dirty="0" smtClean="0"/>
              <a:t> </a:t>
            </a:r>
            <a:r>
              <a:rPr lang="en-US" sz="3600" dirty="0" err="1" smtClean="0"/>
              <a:t>dengan</a:t>
            </a:r>
            <a:r>
              <a:rPr lang="en-US" sz="3600" dirty="0" smtClean="0"/>
              <a:t> </a:t>
            </a:r>
            <a:r>
              <a:rPr lang="en-US" sz="3600" dirty="0" err="1" smtClean="0"/>
              <a:t>perubahan</a:t>
            </a:r>
            <a:r>
              <a:rPr lang="en-US" sz="3600" dirty="0" smtClean="0"/>
              <a:t> </a:t>
            </a:r>
            <a:r>
              <a:rPr lang="en-US" sz="3600" dirty="0" err="1" smtClean="0"/>
              <a:t>lingkungan</a:t>
            </a:r>
            <a:r>
              <a:rPr lang="en-US" sz="3600" dirty="0" smtClean="0"/>
              <a:t> </a:t>
            </a:r>
            <a:r>
              <a:rPr lang="en-US" sz="3600" dirty="0" err="1" smtClean="0"/>
              <a:t>dan</a:t>
            </a:r>
            <a:r>
              <a:rPr lang="en-US" sz="3600" dirty="0" smtClean="0"/>
              <a:t> </a:t>
            </a:r>
            <a:r>
              <a:rPr lang="en-US" sz="3600" dirty="0" err="1" smtClean="0"/>
              <a:t>masa</a:t>
            </a:r>
            <a:r>
              <a:rPr lang="en-US" sz="3600" dirty="0" smtClean="0"/>
              <a:t> yang </a:t>
            </a:r>
            <a:r>
              <a:rPr lang="en-US" sz="3600" dirty="0" err="1" smtClean="0"/>
              <a:t>akan</a:t>
            </a:r>
            <a:r>
              <a:rPr lang="en-US" sz="3600" dirty="0" smtClean="0"/>
              <a:t> </a:t>
            </a:r>
            <a:r>
              <a:rPr lang="en-US" sz="3600" dirty="0" err="1" smtClean="0"/>
              <a:t>datang</a:t>
            </a:r>
            <a:r>
              <a:rPr lang="en-US" sz="3600" dirty="0" smtClean="0"/>
              <a:t>.</a:t>
            </a:r>
            <a:endParaRPr lang="id-ID" sz="3600" dirty="0" smtClean="0"/>
          </a:p>
          <a:p>
            <a:pPr>
              <a:lnSpc>
                <a:spcPct val="80000"/>
              </a:lnSpc>
              <a:spcAft>
                <a:spcPts val="1200"/>
              </a:spcAft>
            </a:pPr>
            <a:endParaRPr lang="id-ID" sz="3600" dirty="0" smtClean="0"/>
          </a:p>
        </p:txBody>
      </p:sp>
      <p:sp>
        <p:nvSpPr>
          <p:cNvPr id="4" name="Slide Number Placeholder 3"/>
          <p:cNvSpPr>
            <a:spLocks noGrp="1"/>
          </p:cNvSpPr>
          <p:nvPr>
            <p:ph type="sldNum" sz="quarter" idx="12"/>
          </p:nvPr>
        </p:nvSpPr>
        <p:spPr/>
        <p:txBody>
          <a:bodyPr/>
          <a:lstStyle/>
          <a:p>
            <a:fld id="{4348BA5A-2244-4B26-A5E7-5AD77B67B9DC}" type="slidenum">
              <a:rPr lang="id-ID" smtClean="0"/>
              <a:pPr/>
              <a:t>8</a:t>
            </a:fld>
            <a:endParaRPr lang="id-ID"/>
          </a:p>
        </p:txBody>
      </p:sp>
      <p:sp>
        <p:nvSpPr>
          <p:cNvPr id="5" name="Footer Placeholder 4"/>
          <p:cNvSpPr>
            <a:spLocks noGrp="1"/>
          </p:cNvSpPr>
          <p:nvPr>
            <p:ph type="ftr" sz="quarter" idx="11"/>
          </p:nvPr>
        </p:nvSpPr>
        <p:spPr/>
        <p:txBody>
          <a:bodyPr/>
          <a:lstStyle/>
          <a:p>
            <a:r>
              <a:rPr lang="id-ID" smtClean="0"/>
              <a:t>Created by Yenny</a:t>
            </a:r>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7444680" cy="504056"/>
          </a:xfrm>
        </p:spPr>
        <p:txBody>
          <a:bodyPr>
            <a:normAutofit fontScale="90000"/>
          </a:bodyPr>
          <a:lstStyle/>
          <a:p>
            <a:r>
              <a:rPr lang="id-ID" dirty="0" smtClean="0"/>
              <a:t>TUJUAN TNA</a:t>
            </a:r>
            <a:endParaRPr lang="id-ID" dirty="0"/>
          </a:p>
        </p:txBody>
      </p:sp>
      <p:sp>
        <p:nvSpPr>
          <p:cNvPr id="3" name="Content Placeholder 2"/>
          <p:cNvSpPr>
            <a:spLocks noGrp="1"/>
          </p:cNvSpPr>
          <p:nvPr>
            <p:ph idx="1"/>
          </p:nvPr>
        </p:nvSpPr>
        <p:spPr>
          <a:xfrm>
            <a:off x="251520" y="1124744"/>
            <a:ext cx="7848872" cy="5330992"/>
          </a:xfrm>
        </p:spPr>
        <p:txBody>
          <a:bodyPr>
            <a:normAutofit fontScale="92500" lnSpcReduction="20000"/>
          </a:bodyPr>
          <a:lstStyle/>
          <a:p>
            <a:pPr marL="0" indent="0">
              <a:buNone/>
            </a:pPr>
            <a:r>
              <a:rPr lang="id-ID" dirty="0" smtClean="0"/>
              <a:t>Utk mengidentifikasi keb at tuntutan kinerja di dlm organisasi agar membantu mengarahkan sumber daya kpd bidang yg amat membutuhkan, yg amat erat dg pencapaian sasaran dan tujuan organisasi, peningkatan produktivitas, dan penyediaan produk dan jasa yg berkualitas (Miller &amp; Osinski, 2002)</a:t>
            </a:r>
          </a:p>
          <a:p>
            <a:r>
              <a:rPr lang="id-ID" dirty="0" smtClean="0"/>
              <a:t>Utk menentukan pelatihan apa yg ssi dg pekerjaan karyawan.</a:t>
            </a:r>
          </a:p>
          <a:p>
            <a:r>
              <a:rPr lang="id-ID" dirty="0" smtClean="0"/>
              <a:t>Utk menentukan pelatihan apa yg akan meningkatkan kinerja.</a:t>
            </a:r>
          </a:p>
          <a:p>
            <a:r>
              <a:rPr lang="id-ID" dirty="0" smtClean="0"/>
              <a:t>Utk menentukan pelatihan apa yg akan menimbulkan perbedaan.</a:t>
            </a:r>
          </a:p>
          <a:p>
            <a:r>
              <a:rPr lang="id-ID" dirty="0" smtClean="0"/>
              <a:t>Utk membedakan keb pelatihan dr masalah organisasi.</a:t>
            </a:r>
          </a:p>
          <a:p>
            <a:r>
              <a:rPr lang="id-ID" dirty="0" smtClean="0"/>
              <a:t>Utk menghubungkan peningkatan kinerja dg tujuan organisasi dan lini bawah. </a:t>
            </a:r>
          </a:p>
          <a:p>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9</a:t>
            </a:fld>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634</TotalTime>
  <Words>1962</Words>
  <Application>Microsoft Office PowerPoint</Application>
  <PresentationFormat>On-screen Show (4:3)</PresentationFormat>
  <Paragraphs>541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Opulent</vt:lpstr>
      <vt:lpstr>PowerPoint Presentation</vt:lpstr>
      <vt:lpstr>Siklus &amp; tahapan pelatihan</vt:lpstr>
      <vt:lpstr>VARIABEL pelatihan</vt:lpstr>
      <vt:lpstr>Tahap-Tahap Pelatihan dan Pengembangan (Werther &amp; Davis 1996)</vt:lpstr>
      <vt:lpstr>PROSES PELATIHAN</vt:lpstr>
      <vt:lpstr>PowerPoint Presentation</vt:lpstr>
      <vt:lpstr>Pengertian tna</vt:lpstr>
      <vt:lpstr>PowerPoint Presentation</vt:lpstr>
      <vt:lpstr>TUJUAN TNA</vt:lpstr>
      <vt:lpstr>TUJUAN TNA</vt:lpstr>
      <vt:lpstr>Fungsi tna</vt:lpstr>
      <vt:lpstr>Tingkatan TNA</vt:lpstr>
      <vt:lpstr>CARA MELAKUKAN TNA</vt:lpstr>
      <vt:lpstr>ANALISIS KEBUTUHAN ORGANISASI</vt:lpstr>
      <vt:lpstr>TANTANGAN LINGKUNGAN</vt:lpstr>
      <vt:lpstr>PowerPoint Presentation</vt:lpstr>
      <vt:lpstr>Analisis Kebutuhan individu/ karyawan</vt:lpstr>
      <vt:lpstr>Ilustrasi TNA melalui analisis manusia</vt:lpstr>
      <vt:lpstr>ANALISIS TUGAS/PEKERJAAN</vt:lpstr>
      <vt:lpstr>Hubungan analisis jabatan &amp; TNA</vt:lpstr>
      <vt:lpstr>LANGKAH2 melakukan TNA melalui analisis tugas/pekerjaan</vt:lpstr>
      <vt:lpstr>Contoh TNA mel alui Analisis jabatan</vt:lpstr>
      <vt:lpstr>PowerPoint Presentation</vt:lpstr>
      <vt:lpstr>Keuntungan analisis tugas</vt:lpstr>
      <vt:lpstr>Kerugian analisis tugas</vt:lpstr>
      <vt:lpstr>Identifikasi kebutuhan pelatihan</vt:lpstr>
      <vt:lpstr>Sumber data yg digunakan dlm analisis kebutuhan pelatihan</vt:lpstr>
      <vt:lpstr>Teknik MELAKUKAN TNA</vt:lpstr>
      <vt:lpstr>Penggunaan alat analisis kebutuhan pelatihan</vt:lpstr>
      <vt:lpstr>Perbandingan metode identifikasi kebutuhan pelatihan</vt:lpstr>
      <vt:lpstr>Kekuatan &amp; kelemahan teknik identifikasi kebutuhan pelatihan</vt:lpstr>
      <vt:lpstr>PowerPoint Presentation</vt:lpstr>
      <vt:lpstr>Contoh2 tna</vt:lpstr>
      <vt:lpstr>PowerPoint Presentation</vt:lpstr>
      <vt:lpstr>PowerPoint Presentation</vt:lpstr>
    </vt:vector>
  </TitlesOfParts>
  <Manager>H45TUT1</Manager>
  <Company>PRIBADI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Analisa Kebutuhan Pelatihan</dc:title>
  <dc:creator>YENNY</dc:creator>
  <cp:lastModifiedBy>Dispsiau 2013</cp:lastModifiedBy>
  <cp:revision>70</cp:revision>
  <dcterms:created xsi:type="dcterms:W3CDTF">2015-08-10T06:40:24Z</dcterms:created>
  <dcterms:modified xsi:type="dcterms:W3CDTF">2016-08-12T08:13:08Z</dcterms:modified>
</cp:coreProperties>
</file>