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59" r:id="rId4"/>
    <p:sldId id="260" r:id="rId5"/>
    <p:sldId id="263" r:id="rId6"/>
    <p:sldId id="258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6AACA-5374-496A-852A-8AB0B30ADE14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921BD-EDB4-42D4-A8CA-E221822D4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68AC7-5E5A-4D42-86D4-9AA6492BE3E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C38B5-B33E-4619-B3E8-C50DFE8E69E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9106AE-5A9D-4BAB-8DC8-43A97FD24B19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916A-76FA-4666-983B-C2DE8D1B1DB6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5879-67B0-47BD-BDB3-125BE9FC07E3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BA8BBA-7A29-44F1-BEDE-5EEE147A4B00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A06A07-7003-45B5-8FB4-C0C582736217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1797-5DE1-4D19-B469-2050F2C6879F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F8D-7456-473E-B3D6-E43FF18E9C94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2F1419-1C79-4B30-B2CC-C7176319BD8F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56E7-9603-409E-BC72-112F4DDE91AB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A3232A-8E49-4946-9CFD-75CA2B5D7460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03E41-5D40-4FC2-A802-2B0C4200B45B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76DCD2-6FE4-4F11-A813-4C3CFAC758BA}" type="datetime1">
              <a:rPr lang="id-ID" smtClean="0"/>
              <a:pPr/>
              <a:t>25/11/2015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733256"/>
            <a:ext cx="6172200" cy="641666"/>
          </a:xfrm>
        </p:spPr>
        <p:txBody>
          <a:bodyPr/>
          <a:lstStyle/>
          <a:p>
            <a:r>
              <a:rPr lang="id-ID" dirty="0" smtClean="0"/>
              <a:t>Dra. Sri Hastuti Handayani, M.Si</a:t>
            </a:r>
            <a:endParaRPr lang="id-ID" dirty="0"/>
          </a:p>
        </p:txBody>
      </p:sp>
      <p:sp>
        <p:nvSpPr>
          <p:cNvPr id="13314" name="AutoShape 2" descr="Hasil gambar untuk animasi pelati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316" name="AutoShape 4" descr="Hasil gambar untuk animasi pelati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318" name="AutoShape 6" descr="data:image/jpeg;base64,/9j/4AAQSkZJRgABAQAAAQABAAD/2wCEAAkGBxQSEBAREBQVEBQUEBUXFBAUFRUUFhQXGBQWGRQVFhUYHCggGBolHBQUITEhJSkrLi4uFx8zODMsNygtLisBCgoKDg0OGxAQGywkHyY3LCwsLCwsLCwsLCwsLCwsLCwsLCwsLCwsLCwsLCwsLCwsLCwsLCwsLCwsLCwsLCwsLP/AABEIAOEA4QMBEQACEQEDEQH/xAAcAAABBQEBAQAAAAAAAAAAAAAAAgMEBQYBBwj/xAA+EAACAQIDBAcGAwcEAwEAAAABAgADEQQSIQUGMUETUWFxgZGxBxQiMlKhQnLBIzNiktHh8IKiwvEWQ3MV/8QAGgEBAAMBAQEAAAAAAAAAAAAAAAMEBQIBBv/EAC4RAQACAgEDAgUDBAMBAAAAAAABAgMRBBIhMRNBBSIyUWFCcbEUUoHwI5Hhof/aAAwDAQACEQMRAD8A9xgEAgEAgEAgEAgEAgEAgEAgEAgEAgEAgEAgEAgEAgEAgEAgEAgEAgEAgEAgEAgEAgEAgEAgEAgEAgEAgEAgEAgEAgEAgEAgEAgEAgEAgEAgEAgEAgEAgEAgEAgEAgEAgEAgEAgEAgEAgEAgEAgEAgEAgEAgEAgEAgEAgEAgEAgEAgEAgEAgEAgEAgEAgEAgEAgEAgEAgEAgEAgEAgEAgEAgEAgEAgEAgEAgEAgEAgN1qwQXY2HXAZ//AEaf1fY/0gd9/p/UPvAPf6f1CB336n9QgHvtP6h5wO++U/rXzgAxafWvnAfgEAgEAgEAgEAgEAgEAgEAgEAgEAgEAgQdtfuj+YesChBgKEDogdtA5ASYBT+ZR/EPWBq4BAIBAIBAIBAIBAIBAIBAIBAIBAIBAIEDbX7o/mHrAoRAWIHbwOwGzUGbLwNrjt67Rs0CYHcLrUp/nX1gauAxicYlP946pfhmYD1nk2iPKSmK9/orM/tBynUDAFSGB4EG484iduLVms6mNFz14IBAIBAIBAIBAIBAIBAIBAIBAIFftw/sT+ZfWBQKYCwYCoBeA1iKQYWOnMEcVPIjtnkxt7E6Q6WKNyj6OBfscfWvZ1jkfAlE+0vZjtuPCZsx716Y/i/Qz1yuN6dsDCYZ6umb5UB5seHlYnwnGS/TXa1w+P6+WKz49/2eKYrbxqO71WZ2PMnn/TsmfNtz3faVx9FYrjjUNX7NduN7wtEklKgPw8gwFwR5W8ZNx7TE6ZfxjBS+Kb+8fw9Xl18qIBAIBAIBAIBAIBApd69s+60M41ZjlW/C9tTJ+Ph9W+pQ58vRXcPM6m9dckua7A3+W5F+4DSa3oY47dLM9a89+prtzt8jWdaFcgs3yPwueoyjyeLFY6qLnH5E27WbiUF0QCAQK7b37hvzL6wM6rQHVMBV4HbwEmBUbepE02ZAekQFqZHHMBwHYeBHOc3jcdvKXBNfUiL/AE+/7Im4e2xXr0Q5s1zx0ucp0P8AF2SLFl32ny0fiHw/0/8AkxfT/H/n8LX2v4Z2wIemL9HVBYDqIIv5kec9zRuEXw3J0ZJ/MPAxVbP8QIlKaPo68ufHs9Y9kex3et7ywtTpggE/ici1h3Ak+Us4ad9sr4lyt4+j3n+Hr0tMAQCAQCAQCAQCAQM9vfvEMJTGUA1HvlB4AD8Rlrjcf1Z7+FbkZ/Tjt5ebbS3jqVgOmdagubIbfD4W0mpTDSk6rGmdbLe0btLPbXw2ZOlw9wV1alxuvMrz042knVrtLyKxZK3IoVa2Lw4S5IdSSOAANy3lK+fJEVnazhx94fQMxWkIBAIFbvB+4b8y+ogZlGgOq0BwNA7eBwmAzWEDG7V3arGs1fAC72LVKGlnta5W+mbs5yvkxbndWxwfiPRHp5fHtP2N4LfnFKHoVgTZbPRr07m3C3xakd95DGS8dmnPD4mSeuv/AHWdf+KVGw3TipUoIwvfo87qunIa3kc2mJ7r0cak01W0xP37S9n3T2zh8RSC4ZRSCAXo2Ayg8xbiO2XcV62js+U53Dy4L7yTvfuvpKoiAQCAQCAQCAQCB5r7WsM2ajVHylSt+og3+4P2mjwbxETClyse9S8tcuSFpjMxYAL1zS6oUPT+7SYPCrSsXYu41IU2Udl7XP2nExt7FteGk3T21SwzgIgRWIDm2Y5ew8fCV+Rgm8J8Ofpnu9QoVldVdCGVhcEcCJkTExOpacTExuDk8eiAQIG2qDPRZUGY3GmnX2wM2dm1hxpt4C/pAPd3HFGH+kwDUcdIHQ0AvAQ8Cdu4n7cnqpn1EDP+12sB7qn/ANGPhlA/WV88+G18Ir9U/s8cxdQlxrawufH/ALlS0930Eb12av2U7UaltCkhOlRjTYd40+4E6wz05Fb4jX1uJaZ8x3/6e/zRfHCAQCAQCAQCAQCBF2ns+niKTUqq5lblzB5EHkZ1W01ncPLViY1Ly7bu5vuGbEK4dD8C3FmUtxvy4Ai/bNLj5/UnSlnxdMMe+OZS1iRcWPaOqX9RLP3MeDVHG/Flvra9onw9pEtnu5vo2EpkOM9LpbEagrdb3B5cPOUsvHrlt9pXa5bY6x7w9K3f25SxlHpqBJXMVNxYhgASOo8RwmblxWx26ZXMeSMldws5GkECu2ntqjh/3rWP0jVvLlJceC+T6YRZM1KeZV+G3xwzm12TtYafYmS24eSI2jryscr1KoIBUggjQjUGVZiY7SsRO0VADXdvppqvmSx/4w9d2hQVqVQAAEo1jYXBtobwI2DwqFqmZQb5GHYGUXA7Lg+cB9tl0j+C3cT/AFgKwmASmxZLgkW1N4Hl/terZsQF+mgB4szH+kq5vqfQfCq6xTP3l5a+pqHuH3lS3lu0hpPZ/hi21MMByrhj3KpY+kkxxvJCnzLdHFu+ixNF8cIBAIBAIBAIBAIBAzO/6g4UBuBfy0OstcX6pQZ/EPFNoYVlPWDwI4HumlF/upTjiVYVbpEPAAzvq3DzoiJ7vVNxtl1qZzMiilUS7s/E/QEXvuSTytM3k5KzGt91zFW2/wANr0VkJQAKmtgLA2NyoHdeUt7WVxmgQNubR6DD1KvNV+EdbE2UeZEkw4/UvFXGS/RWZeM7R2kalQs5JJOp5zerWK11DFvbdu5g4oZjkJtfS/G3K/bPY3Md3PbfZutw9tnP0Dm6sCU7GAuQOwgHymbzMUa6oaXFv+lssPU+c/U5+3wj0mcunTWEDA7c3oYHJROUKoQsDq2Xt5CavH4lYjdvLNz8mfFfCmo7drIQ2dxfgbnWWpxUt20rRlvWd7brdfePpxkqH4wND9X95l8nj+n3r4aWDP6kanywPtQBGNbMR8SUygvqQBbzuDMrL2s+r+Gz/wAMa9t7ee0V1cHT4hfuvKcx3b2Pxt6T7Ftklq1bGMNFBRD1u2rW7lAH+qW+PXv1Pn/jHIjojFHv3l6VtveCnhhZvici4QaadZPITRxYLZPHh83ky1xx3Zd9/wB76Iluo39by9HArrvMqU823tC+2FvXTrkIw6Nzw10PceRlbNxLY43HeE+LlVvOp7NFKi0IBAIBAIBAaxDkIxXUgEgdduUDI7+Y8Ng0Zebf8dZc4cbtKtyZ7Q8p2LWzPiFb4lXKQvK7Xuf9o85qWiOylEzrsKl0fMioRfmNR56SWvRMK15yRLX7p7WUnoqlR6ZJ+FlqNkDHll4W+3rKPLwb+esbXOLm/TaWp3a2m/vGLwdU5gjM1M9SE/EncM6kdhlHLSPTreP8rmO09dqy0eFqfAo5gWPhp+krJ1PvtTLYKrbXKVY9wYX/AK+EscadZIQ543R4rijqZs1sy70MhiQQDYkHWddWnEY2i9nOY1aXO1QnuABv6HzlXm2jplb4ldS9XQkADsmM0lVvTjjTweIddD0dge8gfrJ+LWLZaxKHPMxjmYeVYiubC/Gwv5Tcr5ZFokz74xsCSQNAOocdPMz2IiHG5ldbq7UIxdNBxBU38Rf1kPIpE45WOPbV9Jntmo/tMJV/hI/lYH/lPluT7S+3+DW7Wqw9Eftql9e/WQe7YrETSH0JsoLQwlKwCqlBSQABrlux05k385o469oh8byL7yWtP3l5FtfbXTVqhJu2Yk+fLsn0GPH0VhhZb9VpQMNjQHBYZhfVb2v48pLaJmOyCJiJ7peDxdmBBtrPJjt3e1nv2e0buY/psNTc/Nazd45zCz06LzENnDbqpErSQpRAIBASWgILQG3qQPO991y0zTB0BYjuI/vL3B+qVTleIeb7Ab9vivyr9j/eal/EKdPCdjDoZzDmVctWxBHAaEf55zuJ32lxNdTuHoG7O1KlWu9cpmy4anTZ11JYHV2XiMwC68NJl8qnp06fztpYLddur8Ndg9oE37TeUFpYdMGUqwuGBBB4EEWInsTqdkxt5ZvXuw1FyyHNTJ+E3uw7GHHx5zUwZJyR+VHLWKz3Zb3R2OVQdeyWYifdDM1eqez3YCUKGdirVGWxCkHICdQbczM3mZJm2vZb49Y6dtdkWU1lB27s4VsNWpDi6EL+Yar9xJMV+i8WcZK9VZh4njb3IIsQSCDxBHEGbMW0zrU2iIZ31o/TabcLBdNi84HwoBmfuN/6SvycnTj0nwY9320ntbwefArUHGlVBPcwsfvaYHIjdX03wjJ059fd5jR1qt2qPvKnu+grPyvfcWpbDOg4miQP5ZqY51aHxWTvv/LwhqeWpVvxzWm919oZE07zJvNrO4simiwwR1E5tZ1Wj2nciiVwdO/4iWHcdB6TG5Vt5GpgjVGgErpnRA7AIDDNAad4EarUgZ/buEp1lKVA19CGXQjrF7G0lxZrY53CPJji8ali6W5fRNWehVzlwLU6gCka3+cGx8bS9XnRbteNK1uLMR8rOY8srNTqCzAkEHiCJerq0bhSvuJ1KNsTZxr11pqwXpGK/Fwvc5SfKc5L9MTMpMderssqGBxmEqlSlWmQTlqJfnyDDRlMinLjyV+6SMd6S9G3RwdXoGfFli7tcZrggW4kHhf9Jncm1Ztqq7hrMR3Ttq4noqFaohBKISD28pFhrFrxEuslumszDyfH4pyzXYtfiSSb367zerOo7Mi9d+Veo1uLjuJknqSgnFHsusDvC9JlZM1xzLXPcdBmHfI7Y63jVklb2pO4enbsbcXGUBVHwsDZ16jMXk4PRvr29mvgy+pXZ7a+26WGA6ZrFuC8yBxNuqc4ePfL9Jlz1x+Xmu9W0KFeoaqIyMeJXXN1FgbazXw8eYr02lm5OVHVuIUWHoI2rMyrfVsht3XGkk9H7PI5D07dWtQp0RTw+hIuSbXc9dxp4TK5VMu+q3hoce+OY1U5vGGrYetRIuHQjuPI+dpRtXcaXsOWcWSLx7PKqezalPELSZSWyoLgEg8Be8p+laLafR4+bitj696/EvccPV0vy65efLzPu8z342KnTmthmVww+NFN8p/pNfjza1NWjUs/L0xftLLLhzfgfKS/NDntLabnbpvXYO91pA6t19iyvmzdH7psePqeuUqYVQqiwAAA6gOEzJnc7lcOCeBUDsAgQ3aAxUaBFqvAra1UZm/Lw8DAipWRuYBvax67X/Qz3U+Xm4YTf2iBiQw/FTUt3i4v5ATX4EzOPU+0s3mRq+4Z/ZTWN+Ns+h8ZYvHdHWe3Zptl77VqQCaOgAFjckDsJ4+MrZeJit3jslx8jJXz3bXZ+PGIphwSwPXyPVaZeTHNLdMtClotG4ScZhumoVKXDOhAPUeX3tGO/RaLFo3Gnku0aJRyjaMvwnvGhm5SdxtlXjU6RAJIjk05NwBrcnTsAvElY3Ol1uNt73XF5W/d1tCO3s7f85yDkYvVx/mE2C/p31Pg9t7afT4qvUvpnKp2InwrbyJ8Z7ir6dIp/u3mSeu02lSOZPCvMG8xHAz15o/RxbrwYr/mh8J5uPc6Z8w9W3Px/veFV2sXQlKn5hwPiLGYnLwxjyajxPeGvxsk5KbnyvBhFGpAFufVKyw8y3h3sapVdaelIaILkBhzZgOM28HGpjrG/LJzZ73tOvDPVceXN2uw+kswXyUiWt68KsxvyYpuQb3bzM963nQ0Gyt461M/DUZefHq6+uQ5MdLeYT0teviXr+7+0vecPTq8CRZgOTDj/XxmJmx+neatbFfrrtZiRJHYHYHYEBzAj1IEOvAqcUnzG1zlI7dRpARRw9EhbqaZve9ybsBYa9Wp851W0x4eTWJZna+5lTLelVp1ByzNkP6gzSx86n6oUMnEtP0ypW3bqUKT1XdLhWIRbtc/mNuF51/V1yXitY8n9PNK9Uz4ZyhULUna2qNxGmhtxk9o1OkdbbjbeezzG3Sqp4XUjxBB9BKHMjxK3x58trRrgcTbWUVl59vJu9iXr1KlFVqKzsQFdQbE9TWmtg5WKKxEzpnZsGSbTMQzmNwOIoi9ai6D6ipy/wAw0lumSl/plVvW9fMJW7dIPjKF9ACp83T+85zzqku+PG7Q1O8fs9NSt0uEKZGa5plsuQk65SOXO3KUMPM1GrLuTj7nsptubt1MIxZiGRjowP4mBJBH+kyzhz1yT2Q5cc0hQtLcKUkT14dTBu6VHQXFJA79gLBb/cyO9ojz7psddtT7L9pZMY9E6pWpX7nTh9s32lXm168UW94WONM1ya+7V+0fbfQYJlp/PVboweofjPl6ynw8cWvufELPJtMU1Hu8lzXt2cfIzVidqE10BJEJYnj1JpaK56l9dB6zmySkPU/ZXWJw9VTwDrbxXX0Ey+Z3mJX+P2iYbgSkslCAQOwIDwGHECNUWBDrJAgYgekCJi6gWjmtc57aecCi2hXNTDVkGhBBHcxsfvl853iv0Wi32cZK9dZqyIwDJQqU1GZnIOnOxlyvM6ssWt2hBPH1j6a+Wj3OwrUlObQtb7f9yHkZoyT28JMWOaR3bLDVAdCePKVkyQ2HgR8dhA9GqjfK1NgR4HX0PhOsdpraJhzeItWYl5fu8xFYEGx6K4I5EMNZv5o7MfBPd6luttI1kK1fidbfHwJB6yP81mPyccVndWphtMxqUD2g0mqJh6NJczM7MEFtcqEE6/mknCmKza1vCPlRNoisMBX3bxoOmHe3ZkPoZpRycP8Acz54+X+1HbYWNHHDVfCmx9J1GfDP6oeehlj9Lb+zrZ5Hvq1qbC606bIykGxDEgg6/ilHm5PpmsrnEp9W4W2wNzqWGxBqo7MQDlQrlyg8yedhKuTkzevTpZri6Z2sNpbEp4qnlrXt0jFSDYg/3/SRY8tsfh3ekWZDfrYtHC4egtFbftDdjqzE24nwmhxctr2napyKRWvZgTXAJGs0IhnTJS4kdRnunsS1G6uyRimekzZBlvfjwI0lTk5PTrta49eqdPYNhbJp4WkKdIHrZjxY9ZmRkyTedy0q1isahZAzh07A6IHYEB4DLCAy4gRKywKjFZrnTx64ECuhNFx1VFPmCP0gVQwrXPapU9x/vY+EBdHZ0Cyw2DtAsqWDzgqNLgi/VfS89rOpiXkxuNKPEbKx+HTLRc1j0wYZWuTTCm4yvw1toJejJgyW+aNdv/qp6eWlflnfdX7c2zjEavTKnoyWCv0R+Ujkw0vraSYMOC0Vtvv+7jLlzRMxEdmTwVQ036WxyqpDGxsLkWHfpL17VmNbVMdbVnbY+znHlxWdusD9Zm8yNRENHjzvuu8Tig+PpofwYV7d7Ot/9qiQxXXHmfvMOpn/AJoj8LHoJWTgUYEzZxCs/WQt/C9v1nU/TDn3SnrWbN/AftqJy6MvUy0VF7HTX/cfQxoeeb4bROK6BQLE1go4nUg2v9prYMcYtz+Ns7Neb6j86XdHdjCqAPd0cgau+dix6z8VpRnl5pn6lqONiiPB9Nh4ccMNQ8aSn1nP9Tl/ul16GP8Athb7CwyU6q9HTp073ByU1W4t2DsE4tkvbtaZl3Wla/TGmoBnDooGB0GAq8BUCEwgNMIDTrAYqU4EWphoESrgb3HXa/hAb9xEDowsBXRWgJC3IBgR6u0WpgHMdeV4HP8AyIrRq1QLimBdQBc3OlrW5wMZvjjXqoVFyKlOm4B7QCR53ljjZK0ybt4Q56TemoM7qVugpZSLEm5/QT3lZoyX7eDBjmldT5XD7KxFaquKwjrnA+VtOAy6XBBBHI2kmHPj9P08kdkeXDab9dJ7n22htOmtQ1KCsRly5UzZviGb5G5C869PjWmNTP8Av+HPXyIidxCNjN7cVTFO9BbtTzNdKgsc7C3HqUHxnVeLhtv5v4c25GaIj5f5T92dp1ajVqtYZM2QKtioAAN7X15/eRcquOkVpSdpcE3tM2tGl8cVfT/O2U1lG2tiv2TG4Hw5QWNgGqMqLc8hcyTF5/32c28MRvHQbC16AcC9NhUsDcNqOB8CJq4pjJSde7PzbpMbbHDbyYWoQq1bk3IBVwdASb6cgDM23Gy1jcwuV5GO06iSTvRhMnSdISufLcI/zZc1uHVPY4mXq6dd3n9Tj1vZ3Ym81KriaVOlmN812Zcv4Ta07txL0pNrOa8mt7RWraK8qLJwNAWDAUDAcgRSICCsBtlgNskBtkgINKA21KA21OAxUWBDqaZj/Cfvp+sChxy3JMBjBapik+qgT4qf7wKTFNmWj1qhU9wclfs0BFMWgajYW0zSAWwyjDNVYnkFqP8AoRAl099qJOtxbrRh6QJuF3mpOKhQghFzP8wsOF9RAodo7aFSqzJw0APXYWvAjnGtpZrQIe9GILbPqAm+aqo7woufUS1w9erG0HJ36crPd2pR2lhUp4zWrRGUVA2VivIg8+Vx1iS5+rj5Pk8SiwzXPT5vMJ1DczC02ulR9VZTd1Ng6FSR8PGx+8itzMlo1KSvGpE7gqnuhhAnRl3KZ8/z65suXkvCwETzMnV1f4I42PWlhsnZOHw7lqC3P1ksWHZc/pI8mfJkjVpSUxUp4hoKVaQpElKkB5WgLBgPwI5EBJEBJEBBWAkrAQVgIZYDTLAYqJAr8ZSP4ba8bwKvEYQmBEwmHK1Rfgysv8yketoFWMHAS+FgPBD0GIY6XSlRXuzFm88v3gUL4aBb7sL8damf/bh3UdptcekCHRSBIAgJ2pTvSo0zro7Efmaw+ywH93aAo0MXUAtZFVexmPHv4eU6te1u9p25rWK9og5szF1GqIGdjdhcEnrnLpd7NrljVB1urFeyxvpAnYWpAtKFSBOpvAko0B5TAlQGTASRASRA4RASRAQRAQRAbYQGWWAxVpwIlSjAjvhoEZ8IOqBGq4SBGxVG1NF62ZvRR6NArXwZ6oDmz6WSrTbqceV9fteAqpgrMw6mI+8BXusBt8JAeq0cuFVPrrFj3KLD7mBCpYWxB1uOFoF1slLOvbp5i0CwwyQLOiIE6lAkpAfWBMgNQOQEkQOWgcIgIIgIIgIKwEFYDbJAZanAZalAaalAbajAjvg1ve2sBo4QdUBD4AHiPKB33TUniSbkwA4WA2+DgIq4YtlFrBVt4kkn1gcXAQHlwjDVeI5GBY0qHPrMCZSpwJSCA8kB5YE2A3A5A5A4RASYHCICSICCICSICGWAgrAbKQENTgINOAg0oCDRgcNGBzoYB0MDnQwO9DAOggOLSgPKkB1UgOqIDqiA4BAmQEQOQOQCAkiBy0BJEDhEBJEBJWAgrASVgJKwElIHCkDhSAno4BkgHRwDo4B0cBQpwO9HAUEgLCwFgQFqIDggSoCIHIHIAYHIHICYHDA4YCTASYCYCYHICTAIHIHIHRAIAIHYHYChA6ICxAWIChAlQP/Z"/>
          <p:cNvSpPr>
            <a:spLocks noChangeAspect="1" noChangeArrowheads="1"/>
          </p:cNvSpPr>
          <p:nvPr/>
        </p:nvSpPr>
        <p:spPr bwMode="auto">
          <a:xfrm>
            <a:off x="155575" y="-1385888"/>
            <a:ext cx="2895600" cy="2895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3320" name="Picture 8" descr="http://ujiansma.com/wp-content/uploads/2015/09/15trai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5922" y="1336897"/>
            <a:ext cx="4324350" cy="432435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141472" y="620688"/>
            <a:ext cx="7390967" cy="14401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/>
                <a:solidFill>
                  <a:schemeClr val="accent3"/>
                </a:solidFill>
              </a:rPr>
              <a:t>Kesiapan Pelatihan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thd kesiapan karyawan utk pelatihan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Mengacu pada :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Apkh karyawan memiliki karakteristik pribadi (kemampuan, sikap, keyakinan, dan motivasi( yg dibutuhkan utk mempelajari isi program dan menerapkannya pd pekerjaan.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Lingkungan pekerjaan yg memfasilitasi pembelajaran dan tidak mengganggu kinerja.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Faktor2 yg mempengaruhi kinerja &amp;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pPr marL="360000" indent="-360000">
              <a:buFont typeface="+mj-lt"/>
              <a:buAutoNum type="arabicPeriod"/>
            </a:pPr>
            <a:r>
              <a:rPr lang="id-ID" dirty="0" smtClean="0"/>
              <a:t>Karakteristik Karyawan</a:t>
            </a:r>
          </a:p>
          <a:p>
            <a:pPr marL="725760" lvl="1" indent="-360000"/>
            <a:r>
              <a:rPr lang="id-ID" sz="2400" dirty="0" smtClean="0"/>
              <a:t>Pengetahuan</a:t>
            </a:r>
          </a:p>
          <a:p>
            <a:pPr marL="725760" lvl="1" indent="-360000"/>
            <a:r>
              <a:rPr lang="id-ID" sz="2400" dirty="0" smtClean="0"/>
              <a:t>Kemampuan &amp; ketrampilan</a:t>
            </a:r>
          </a:p>
          <a:p>
            <a:pPr marL="725760" lvl="1" indent="-360000">
              <a:spcAft>
                <a:spcPts val="1200"/>
              </a:spcAft>
            </a:pPr>
            <a:r>
              <a:rPr lang="id-ID" sz="2400" dirty="0" smtClean="0"/>
              <a:t>Sikap, motivasi &amp; kepribadian</a:t>
            </a:r>
          </a:p>
          <a:p>
            <a:pPr marL="360000" indent="-360000">
              <a:spcAft>
                <a:spcPts val="600"/>
              </a:spcAft>
              <a:buFont typeface="+mj-lt"/>
              <a:buAutoNum type="arabicPeriod"/>
            </a:pPr>
            <a:r>
              <a:rPr lang="id-ID" dirty="0" smtClean="0"/>
              <a:t>Input, mengacu pd instruksi yg memberitahu karyawan ttg apa, bgmn, dan kapan pelaksanaan.</a:t>
            </a:r>
          </a:p>
          <a:p>
            <a:pPr marL="725760" lvl="1" indent="-360000"/>
            <a:r>
              <a:rPr lang="id-ID" sz="2400" dirty="0" smtClean="0"/>
              <a:t>Memahami kebutuhan utk berprestasi</a:t>
            </a:r>
          </a:p>
          <a:p>
            <a:pPr marL="725760" lvl="1" indent="-360000"/>
            <a:r>
              <a:rPr lang="id-ID" sz="2400" dirty="0" smtClean="0"/>
              <a:t>Sumber daya (peralatan, dsb)</a:t>
            </a:r>
          </a:p>
          <a:p>
            <a:pPr marL="725760" lvl="1" indent="-360000"/>
            <a:r>
              <a:rPr lang="id-ID" sz="2400" dirty="0" smtClean="0"/>
              <a:t>Gangguan dr tuntutan kerja yg lain</a:t>
            </a:r>
          </a:p>
          <a:p>
            <a:pPr marL="725760" lvl="1" indent="-360000"/>
            <a:r>
              <a:rPr lang="id-ID" sz="2400" dirty="0" smtClean="0"/>
              <a:t>Kesempatan berprestasi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15200" cy="5565232"/>
          </a:xfrm>
        </p:spPr>
        <p:txBody>
          <a:bodyPr/>
          <a:lstStyle/>
          <a:p>
            <a:pPr marL="360000" indent="-360000">
              <a:spcAft>
                <a:spcPts val="1200"/>
              </a:spcAft>
              <a:buFont typeface="+mj-lt"/>
              <a:buAutoNum type="arabicPeriod" startAt="3"/>
            </a:pPr>
            <a:r>
              <a:rPr lang="id-ID" sz="2800" dirty="0" smtClean="0"/>
              <a:t>Output, merujuk kpd standar utk menentukan keberhasilan kinerja.</a:t>
            </a:r>
          </a:p>
          <a:p>
            <a:pPr marL="360000" indent="-360000">
              <a:spcAft>
                <a:spcPts val="1200"/>
              </a:spcAft>
              <a:buFont typeface="+mj-lt"/>
              <a:buAutoNum type="arabicPeriod" startAt="3"/>
            </a:pPr>
            <a:r>
              <a:rPr lang="id-ID" sz="2800" dirty="0" smtClean="0"/>
              <a:t>Konsekuensi, mrpk insentif yg diterima karyawan krn kinerja yg baik.</a:t>
            </a:r>
          </a:p>
          <a:p>
            <a:pPr marL="725760" lvl="1" indent="-360000"/>
            <a:r>
              <a:rPr lang="id-ID" sz="2800" dirty="0" smtClean="0"/>
              <a:t>Konsekuensi positif/insentif berprestasi</a:t>
            </a:r>
          </a:p>
          <a:p>
            <a:pPr marL="725760" lvl="1" indent="-360000">
              <a:spcAft>
                <a:spcPts val="1200"/>
              </a:spcAft>
            </a:pPr>
            <a:r>
              <a:rPr lang="id-ID" sz="2800" dirty="0" smtClean="0"/>
              <a:t>Tidak banyak konsekuensi negatif utk berprestasi</a:t>
            </a:r>
          </a:p>
          <a:p>
            <a:pPr marL="360000" indent="-360000">
              <a:buFont typeface="+mj-lt"/>
              <a:buAutoNum type="arabicPeriod" startAt="3"/>
            </a:pPr>
            <a:r>
              <a:rPr lang="id-ID" sz="2800" dirty="0" smtClean="0"/>
              <a:t>Umpan Balik, mrpk informasi yg diterima karyawan selama bekerja. </a:t>
            </a:r>
          </a:p>
          <a:p>
            <a:pPr marL="360000" indent="-360000"/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id-ID" dirty="0" smtClean="0"/>
              <a:t>Karakteristik pribadi/karyawan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15200" cy="5565232"/>
          </a:xfrm>
        </p:spPr>
        <p:txBody>
          <a:bodyPr>
            <a:normAutofit/>
          </a:bodyPr>
          <a:lstStyle/>
          <a:p>
            <a:r>
              <a:rPr lang="id-ID" b="1" dirty="0" smtClean="0"/>
              <a:t>Kemampuan dasar</a:t>
            </a:r>
            <a:r>
              <a:rPr lang="id-ID" dirty="0" smtClean="0"/>
              <a:t>, peserta pelatihan hrs memp ketrampilan dan pengetahuan yg mrpk prasyarat utk penguasaan bahan/materi.</a:t>
            </a:r>
          </a:p>
          <a:p>
            <a:r>
              <a:rPr lang="id-ID" b="1" dirty="0" smtClean="0"/>
              <a:t>Motivasi</a:t>
            </a:r>
            <a:r>
              <a:rPr lang="id-ID" dirty="0" smtClean="0"/>
              <a:t>, dengan meneliti seberapa terlibat karyawan dlm pekerjaannya dan upara perencanaan karir.</a:t>
            </a:r>
          </a:p>
          <a:p>
            <a:r>
              <a:rPr lang="id-ID" b="1" dirty="0" smtClean="0"/>
              <a:t>Sikap</a:t>
            </a:r>
            <a:r>
              <a:rPr lang="id-ID" dirty="0" smtClean="0"/>
              <a:t>. </a:t>
            </a:r>
          </a:p>
          <a:p>
            <a:pPr lvl="1"/>
            <a:r>
              <a:rPr lang="id-ID" dirty="0" smtClean="0"/>
              <a:t>Ray Noe mengemukakan bhw sikap karyawan thd eksplorasi karir dan keterlibatan kerja berpengaruh thd pembelajaran dan penerapannya thd pekerjaan.</a:t>
            </a:r>
          </a:p>
          <a:p>
            <a:pPr lvl="1"/>
            <a:r>
              <a:rPr lang="id-ID" dirty="0" smtClean="0"/>
              <a:t>Riset lain menunjukkan bhw keterlibatan pekerjaan, harapan utk pelatihan, dan kepercayaan diri peserta pelatihan terkait dg kesuksesan dlm pelatihan.</a:t>
            </a:r>
          </a:p>
          <a:p>
            <a:r>
              <a:rPr lang="id-ID" b="1" dirty="0" smtClean="0"/>
              <a:t>Kepribadian.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066130"/>
          </a:xfrm>
        </p:spPr>
        <p:txBody>
          <a:bodyPr>
            <a:noAutofit/>
          </a:bodyPr>
          <a:lstStyle/>
          <a:p>
            <a:r>
              <a:rPr lang="id-ID" sz="3600" dirty="0" smtClean="0"/>
              <a:t>kesiapan karyawan utk pelatihan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787208" cy="47731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d-ID" sz="2800" dirty="0" smtClean="0"/>
              <a:t>Kesadaran thd kebutuhan pelatihan, kepentingan, dan sasaran karir</a:t>
            </a:r>
          </a:p>
          <a:p>
            <a:pPr>
              <a:spcAft>
                <a:spcPts val="1200"/>
              </a:spcAft>
            </a:pPr>
            <a:r>
              <a:rPr lang="id-ID" sz="2800" dirty="0" smtClean="0"/>
              <a:t>Karakteristik pribadi (kemampuan, sikap, keyakinan &amp; motivasi) yg dibutuhkan utk mempelajari isi program dan menerapkannya pd pekerjaan.</a:t>
            </a:r>
          </a:p>
          <a:p>
            <a:pPr>
              <a:spcAft>
                <a:spcPts val="1200"/>
              </a:spcAft>
            </a:pPr>
            <a:r>
              <a:rPr lang="id-ID" sz="2800" dirty="0" smtClean="0"/>
              <a:t>Lingkungan pekerjaan yg memfasilitasi pembelajaran dan tdk mengganggu kinerja.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33400" y="457200"/>
            <a:ext cx="8077200" cy="579438"/>
          </a:xfrm>
        </p:spPr>
        <p:txBody>
          <a:bodyPr lIns="92075" tIns="46038" rIns="92075" bIns="46038" anchor="t" anchorCtr="0">
            <a:spAutoFit/>
          </a:bodyPr>
          <a:lstStyle/>
          <a:p>
            <a:pPr algn="r" eaLnBrk="1" hangingPunct="1">
              <a:defRPr/>
            </a:pPr>
            <a:r>
              <a:rPr lang="en-US" sz="3200" smtClean="0"/>
              <a:t>Langkah-langkah dalam Pelatihan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7467600" cy="487375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palatihan</a:t>
            </a:r>
            <a:r>
              <a:rPr lang="en-US" sz="2400" dirty="0" smtClean="0"/>
              <a:t> (</a:t>
            </a:r>
            <a:r>
              <a:rPr lang="en-US" sz="2400" i="1" dirty="0" smtClean="0"/>
              <a:t>trainee</a:t>
            </a:r>
            <a:r>
              <a:rPr lang="en-US" sz="2400" dirty="0" smtClean="0"/>
              <a:t>)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i="1" dirty="0" smtClean="0"/>
              <a:t>Trainee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dipaksakan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bahan-bahan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dipraktikan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err="1" smtClean="0"/>
              <a:t>Bahan-bahan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err="1" smtClean="0"/>
              <a:t>Materi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diajarkan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33400" y="457200"/>
            <a:ext cx="8077200" cy="1190625"/>
          </a:xfrm>
        </p:spPr>
        <p:txBody>
          <a:bodyPr lIns="92075" tIns="46038" rIns="92075" bIns="46038" anchor="t" anchorCtr="0">
            <a:spAutoFit/>
          </a:bodyPr>
          <a:lstStyle/>
          <a:p>
            <a:pPr eaLnBrk="1" hangingPunct="1">
              <a:defRPr/>
            </a:pPr>
            <a:r>
              <a:rPr lang="en-US" sz="3600" smtClean="0"/>
              <a:t>Pendekatan Sistem Pelatihan dan Pengembangan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7063"/>
            <a:ext cx="8229600" cy="42291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/>
              <a:t>LIMA Fase</a:t>
            </a:r>
          </a:p>
          <a:p>
            <a:pPr lvl="1" eaLnBrk="1" hangingPunct="1">
              <a:defRPr/>
            </a:pPr>
            <a:r>
              <a:rPr lang="en-US" smtClean="0"/>
              <a:t>Penilaian yang dibutuhkan</a:t>
            </a:r>
          </a:p>
          <a:p>
            <a:pPr lvl="1" eaLnBrk="1" hangingPunct="1">
              <a:defRPr/>
            </a:pPr>
            <a:r>
              <a:rPr lang="en-US" smtClean="0"/>
              <a:t>Penetapan sasaran</a:t>
            </a:r>
          </a:p>
          <a:p>
            <a:pPr lvl="1" eaLnBrk="1" hangingPunct="1">
              <a:defRPr/>
            </a:pPr>
            <a:r>
              <a:rPr lang="en-US" smtClean="0"/>
              <a:t>Rencana Program</a:t>
            </a:r>
          </a:p>
          <a:p>
            <a:pPr lvl="1" eaLnBrk="1" hangingPunct="1">
              <a:defRPr/>
            </a:pPr>
            <a:r>
              <a:rPr lang="en-US" smtClean="0"/>
              <a:t>Pelaksanaan </a:t>
            </a:r>
          </a:p>
          <a:p>
            <a:pPr lvl="1" eaLnBrk="1" hangingPunct="1">
              <a:defRPr/>
            </a:pPr>
            <a:r>
              <a:rPr lang="en-US" smtClean="0"/>
              <a:t>Evaluasi</a:t>
            </a:r>
          </a:p>
        </p:txBody>
      </p:sp>
      <p:pic>
        <p:nvPicPr>
          <p:cNvPr id="7175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7525" y="5791200"/>
            <a:ext cx="5365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743200"/>
            <a:ext cx="4608513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158208"/>
            <a:ext cx="8064896" cy="135902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Keberhasilan Anda akan ditentukan oleh kemampuan anda untuk mempersiapkan diri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589240"/>
            <a:ext cx="7859216" cy="884712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(Rudy Giuliani)</a:t>
            </a:r>
            <a:endParaRPr lang="id-ID" dirty="0"/>
          </a:p>
        </p:txBody>
      </p:sp>
      <p:pic>
        <p:nvPicPr>
          <p:cNvPr id="14338" name="Picture 2" descr="Hasil gambar untuk pelati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3284" y="332656"/>
            <a:ext cx="6085060" cy="417646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387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Slide 1</vt:lpstr>
      <vt:lpstr>Analisis thd kesiapan karyawan utk pelatihan</vt:lpstr>
      <vt:lpstr>Faktor2 yg mempengaruhi kinerja &amp; pembelajaran</vt:lpstr>
      <vt:lpstr>Slide 4</vt:lpstr>
      <vt:lpstr>Karakteristik pribadi/karyawan</vt:lpstr>
      <vt:lpstr>kesiapan karyawan utk pelatihan</vt:lpstr>
      <vt:lpstr>Langkah-langkah dalam Pelatihan</vt:lpstr>
      <vt:lpstr>Pendekatan Sistem Pelatihan dan Pengembangan</vt:lpstr>
      <vt:lpstr>Keberhasilan Anda akan ditentukan oleh kemampuan anda untuk mempersiapkan diri</vt:lpstr>
    </vt:vector>
  </TitlesOfParts>
  <Manager>H45TUT1</Manager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Kesiapan Pelatihan</dc:title>
  <dc:creator>YENNY</dc:creator>
  <cp:lastModifiedBy>Toshiba</cp:lastModifiedBy>
  <cp:revision>15</cp:revision>
  <dcterms:created xsi:type="dcterms:W3CDTF">2015-08-10T06:40:24Z</dcterms:created>
  <dcterms:modified xsi:type="dcterms:W3CDTF">2015-11-25T02:28:00Z</dcterms:modified>
</cp:coreProperties>
</file>