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9"/>
  </p:notes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432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9473A9-65DF-4A8E-B1D9-B043E9F260BA}" type="datetimeFigureOut">
              <a:rPr lang="id-ID" smtClean="0"/>
              <a:t>28/11/2015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50CF2C-50D1-4B5A-8646-E49E1F6F21D9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22560A8-3455-4D3F-927C-3B7DF9F1DFF4}" type="datetime1">
              <a:rPr lang="id-ID" smtClean="0"/>
              <a:t>28/11/2015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348BA5A-2244-4B26-A5E7-5AD77B67B9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11364-A18F-4D5E-840C-AFF3C694CB44}" type="datetime1">
              <a:rPr lang="id-ID" smtClean="0"/>
              <a:t>28/11/2015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C196-6454-41EE-9C8E-CB3AAF3D025C}" type="datetime1">
              <a:rPr lang="id-ID" smtClean="0"/>
              <a:t>28/11/2015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48476-06D4-4520-933F-4472F48423EC}" type="datetime1">
              <a:rPr lang="id-ID" smtClean="0"/>
              <a:t>28/11/2015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Created by Yenny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71DEA-F310-47A7-BC39-088C71B382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05867-690C-408C-88F5-013B966EA07E}" type="datetime1">
              <a:rPr lang="id-ID" smtClean="0"/>
              <a:t>28/11/2015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F03E-9218-4E03-A2C7-2D26BB66294F}" type="datetime1">
              <a:rPr lang="id-ID" smtClean="0"/>
              <a:t>28/11/2015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3C700-A281-46FB-89DE-C1D75D126669}" type="datetime1">
              <a:rPr lang="id-ID" smtClean="0"/>
              <a:t>28/11/2015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CAA5665-CD32-476A-ADC4-E5C5BC2B00E0}" type="datetime1">
              <a:rPr lang="id-ID" smtClean="0"/>
              <a:t>28/11/2015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348BA5A-2244-4B26-A5E7-5AD77B67B9D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id-ID" smtClean="0"/>
              <a:t>Created by Yenny</a:t>
            </a:r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58AC40E-E214-42E6-8652-D76DCE195245}" type="datetime1">
              <a:rPr lang="id-ID" smtClean="0"/>
              <a:t>28/11/2015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348BA5A-2244-4B26-A5E7-5AD77B67B9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4CC99-451B-4400-AB33-900DA569D5FD}" type="datetime1">
              <a:rPr lang="id-ID" smtClean="0"/>
              <a:t>28/11/2015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65A55-8BA4-4C7A-87A2-E1C1F33DBD7E}" type="datetime1">
              <a:rPr lang="id-ID" smtClean="0"/>
              <a:t>28/11/2015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19EE7-B80F-4713-9E7D-D7756BDCFD5A}" type="datetime1">
              <a:rPr lang="id-ID" smtClean="0"/>
              <a:t>28/11/2015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C893C92-763C-486F-9C44-2400C8417267}" type="datetime1">
              <a:rPr lang="id-ID" smtClean="0"/>
              <a:t>28/11/2015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348BA5A-2244-4B26-A5E7-5AD77B67B9DC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76872"/>
            <a:ext cx="8458200" cy="1470025"/>
          </a:xfrm>
        </p:spPr>
        <p:txBody>
          <a:bodyPr/>
          <a:lstStyle/>
          <a:p>
            <a:r>
              <a:rPr lang="id-ID" dirty="0" smtClean="0"/>
              <a:t>MENCIPTAKAN LINGKUNGAN BELAJAR DALAM PELATIHAN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5237910"/>
            <a:ext cx="5410944" cy="855386"/>
          </a:xfrm>
        </p:spPr>
        <p:txBody>
          <a:bodyPr/>
          <a:lstStyle/>
          <a:p>
            <a:r>
              <a:rPr lang="id-ID" dirty="0" smtClean="0"/>
              <a:t>Dra. Sri Hastuti Handayani, M,Si, Psi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4978896" cy="701824"/>
          </a:xfrm>
        </p:spPr>
        <p:txBody>
          <a:bodyPr>
            <a:normAutofit/>
          </a:bodyPr>
          <a:lstStyle/>
          <a:p>
            <a:r>
              <a:rPr lang="id-ID" sz="3200" dirty="0" smtClean="0"/>
              <a:t>Persyaratan Pembelajaran</a:t>
            </a:r>
            <a:endParaRPr lang="id-ID" sz="3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95535" y="1268761"/>
          <a:ext cx="8291266" cy="52161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8353"/>
                <a:gridCol w="5122913"/>
              </a:tblGrid>
              <a:tr h="39165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d-ID" dirty="0" smtClean="0"/>
                        <a:t>Persyaratan</a:t>
                      </a:r>
                      <a:r>
                        <a:rPr lang="id-ID" baseline="0" dirty="0" smtClean="0"/>
                        <a:t> utk Belajar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d-ID" dirty="0" smtClean="0"/>
                        <a:t>Pentingnya</a:t>
                      </a:r>
                      <a:endParaRPr lang="id-ID" dirty="0"/>
                    </a:p>
                  </a:txBody>
                  <a:tcPr/>
                </a:tc>
              </a:tr>
              <a:tr h="616455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d-ID" sz="1400" dirty="0" smtClean="0"/>
                        <a:t>Karyawan</a:t>
                      </a:r>
                      <a:r>
                        <a:rPr lang="id-ID" sz="1400" baseline="0" dirty="0" smtClean="0"/>
                        <a:t> perlu mengetahui mengapa mrk seharusnya belajar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d-ID" sz="1400" dirty="0" smtClean="0"/>
                        <a:t>Pembelajar perlu memahami maksud dan tujuan program pelatihan</a:t>
                      </a:r>
                      <a:endParaRPr lang="id-ID" sz="1400" dirty="0"/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d-ID" sz="1400" dirty="0" smtClean="0"/>
                        <a:t>Isi pelatihan bermakna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d-ID" sz="1400" dirty="0" smtClean="0"/>
                        <a:t>Motivasi utk belajar ditingkatkan ketika pelatihan dikaitkan utk mbantu pembelajar, spt terkait dg tgs pekerjaan saat ini, masalah, meningkatkan ketrampilan atau berkaitan dg pekerjaan at perubahan perusahaan</a:t>
                      </a:r>
                      <a:endParaRPr lang="id-ID" sz="1400" dirty="0"/>
                    </a:p>
                  </a:txBody>
                  <a:tcPr/>
                </a:tc>
              </a:tr>
              <a:tr h="39165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d-ID" sz="1400" dirty="0" smtClean="0"/>
                        <a:t>Kesempatan berlatih/praktek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d-ID" sz="1400" dirty="0" smtClean="0"/>
                        <a:t>Praktek perlu utk mencapai keahlian dlm ketrampilan,</a:t>
                      </a:r>
                      <a:r>
                        <a:rPr lang="id-ID" sz="1400" baseline="0" dirty="0" smtClean="0"/>
                        <a:t> perilaku, tugas, atau menguasai pengetahuan</a:t>
                      </a:r>
                      <a:endParaRPr lang="id-ID" sz="1400" dirty="0"/>
                    </a:p>
                  </a:txBody>
                  <a:tcPr/>
                </a:tc>
              </a:tr>
              <a:tr h="39165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d-ID" sz="1400" dirty="0" smtClean="0"/>
                        <a:t>Umpan balik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Umpan balik membantu pembelajar mengubah  perilaku, ketrampilan atau menggunakanpengetahuan utk memenuhi tujuan</a:t>
                      </a:r>
                    </a:p>
                  </a:txBody>
                  <a:tcPr/>
                </a:tc>
              </a:tr>
              <a:tr h="982568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dirty="0" smtClean="0"/>
                        <a:t>Mengamati pengalaman dan berinteraksi dg org lain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000" indent="-1800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id-ID" sz="1400" dirty="0" smtClean="0"/>
                        <a:t>Org dewasa belajar dg sgt baik dg melakukan. </a:t>
                      </a:r>
                    </a:p>
                    <a:p>
                      <a:pPr marL="180000" indent="-1800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id-ID" sz="1400" dirty="0" smtClean="0"/>
                        <a:t>Memperoleh perspektif dan wawasan baru dg bekerja bersama org lain.</a:t>
                      </a:r>
                    </a:p>
                    <a:p>
                      <a:pPr marL="180000" indent="-1800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id-ID" sz="1400" dirty="0" smtClean="0"/>
                        <a:t>Dpt</a:t>
                      </a:r>
                      <a:r>
                        <a:rPr lang="id-ID" sz="1400" baseline="0" dirty="0" smtClean="0"/>
                        <a:t> belajar dg mengamati perilaku contoh/model</a:t>
                      </a:r>
                      <a:endParaRPr lang="id-ID" sz="1400" dirty="0" smtClean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d-ID" sz="1400" dirty="0" smtClean="0"/>
                        <a:t>Koordinasi dan pelaksanaan program yg baik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d-ID" sz="1400" dirty="0" smtClean="0"/>
                        <a:t>Menghilangkan pengganggu yg dpt menghambat pembelajaran</a:t>
                      </a:r>
                      <a:endParaRPr lang="id-ID" sz="1400" dirty="0"/>
                    </a:p>
                  </a:txBody>
                  <a:tcPr/>
                </a:tc>
              </a:tr>
              <a:tr h="39165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d-ID" sz="1400" dirty="0" smtClean="0"/>
                        <a:t>Menghapal</a:t>
                      </a:r>
                      <a:r>
                        <a:rPr lang="id-ID" sz="1400" baseline="0" dirty="0" smtClean="0"/>
                        <a:t> isi pelatihan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d-ID" sz="1400" dirty="0" smtClean="0"/>
                        <a:t>Memfasilitasi ingatan isi pelatihan setelah selesai</a:t>
                      </a:r>
                      <a:endParaRPr lang="id-ID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2</a:t>
            </a:fld>
            <a:endParaRPr lang="id-ID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32656"/>
            <a:ext cx="8229600" cy="962744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b="0" dirty="0" smtClean="0"/>
              <a:t>SUASANA PELATIHAN YANG BAIK</a:t>
            </a:r>
            <a:br>
              <a:rPr lang="en-US" sz="2800" b="0" dirty="0" smtClean="0"/>
            </a:br>
            <a:r>
              <a:rPr lang="en-US" sz="2800" b="0" dirty="0" smtClean="0"/>
              <a:t>(</a:t>
            </a:r>
            <a:r>
              <a:rPr lang="en-US" sz="2800" b="0" dirty="0" err="1" smtClean="0"/>
              <a:t>Hickerson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dan</a:t>
            </a:r>
            <a:r>
              <a:rPr lang="en-US" sz="2800" b="0" dirty="0" smtClean="0"/>
              <a:t> Middleton, 1975)</a:t>
            </a:r>
          </a:p>
        </p:txBody>
      </p:sp>
      <p:sp>
        <p:nvSpPr>
          <p:cNvPr id="7171" name="Rectangle 20"/>
          <p:cNvSpPr>
            <a:spLocks noChangeArrowheads="1"/>
          </p:cNvSpPr>
          <p:nvPr/>
        </p:nvSpPr>
        <p:spPr bwMode="auto">
          <a:xfrm>
            <a:off x="1377826" y="1628800"/>
            <a:ext cx="2258070" cy="2088232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b="1" dirty="0" err="1">
                <a:solidFill>
                  <a:schemeClr val="bg1"/>
                </a:solidFill>
                <a:latin typeface="Calibri" pitchFamily="34" charset="0"/>
              </a:rPr>
              <a:t>Sifat</a:t>
            </a:r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alibri" pitchFamily="34" charset="0"/>
              </a:rPr>
              <a:t>Pelatih</a:t>
            </a:r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 :</a:t>
            </a:r>
            <a:endParaRPr lang="en-US" b="1" dirty="0">
              <a:solidFill>
                <a:schemeClr val="bg1"/>
              </a:solidFill>
              <a:latin typeface="Times New Roman" pitchFamily="18" charset="0"/>
            </a:endParaRPr>
          </a:p>
          <a:p>
            <a:pPr marL="180000" indent="-180000" eaLnBrk="1" hangingPunct="1">
              <a:lnSpc>
                <a:spcPct val="80000"/>
              </a:lnSpc>
              <a:spcAft>
                <a:spcPts val="600"/>
              </a:spcAft>
              <a:buFont typeface="Symbol" pitchFamily="18" charset="2"/>
              <a:buChar char="·"/>
            </a:pPr>
            <a:r>
              <a:rPr lang="en-US" sz="1600" b="1" dirty="0" err="1" smtClean="0">
                <a:solidFill>
                  <a:schemeClr val="bg1"/>
                </a:solidFill>
                <a:latin typeface="Times New Roman" pitchFamily="18" charset="0"/>
              </a:rPr>
              <a:t>Mudah</a:t>
            </a:r>
            <a:r>
              <a:rPr lang="en-US" sz="1600" b="1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Times New Roman" pitchFamily="18" charset="0"/>
              </a:rPr>
              <a:t>Akrab</a:t>
            </a:r>
            <a:r>
              <a:rPr lang="en-US" sz="1600" b="1" dirty="0">
                <a:solidFill>
                  <a:schemeClr val="bg1"/>
                </a:solidFill>
                <a:latin typeface="Times New Roman" pitchFamily="18" charset="0"/>
              </a:rPr>
              <a:t>, </a:t>
            </a:r>
            <a:r>
              <a:rPr lang="en-US" sz="1600" b="1" dirty="0" err="1">
                <a:solidFill>
                  <a:schemeClr val="bg1"/>
                </a:solidFill>
                <a:latin typeface="Times New Roman" pitchFamily="18" charset="0"/>
              </a:rPr>
              <a:t>dekat</a:t>
            </a:r>
            <a:r>
              <a:rPr lang="en-US" sz="16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id-ID" sz="1600" b="1" dirty="0" smtClean="0">
                <a:solidFill>
                  <a:schemeClr val="bg1"/>
                </a:solidFill>
                <a:latin typeface="Times New Roman" pitchFamily="18" charset="0"/>
              </a:rPr>
              <a:t>dg </a:t>
            </a:r>
            <a:r>
              <a:rPr lang="en-US" sz="1600" b="1" dirty="0" err="1" smtClean="0">
                <a:solidFill>
                  <a:schemeClr val="bg1"/>
                </a:solidFill>
                <a:latin typeface="Times New Roman" pitchFamily="18" charset="0"/>
              </a:rPr>
              <a:t>pembelajar</a:t>
            </a:r>
            <a:endParaRPr lang="en-US" sz="1600" b="1" dirty="0">
              <a:solidFill>
                <a:schemeClr val="bg1"/>
              </a:solidFill>
              <a:latin typeface="Times New Roman" pitchFamily="18" charset="0"/>
            </a:endParaRPr>
          </a:p>
          <a:p>
            <a:pPr marL="180000" indent="-180000" eaLnBrk="1" hangingPunct="1">
              <a:lnSpc>
                <a:spcPct val="80000"/>
              </a:lnSpc>
              <a:spcAft>
                <a:spcPts val="600"/>
              </a:spcAft>
              <a:buFont typeface="Symbol" pitchFamily="18" charset="2"/>
              <a:buChar char="·"/>
            </a:pPr>
            <a:r>
              <a:rPr lang="en-US" sz="1600" b="1" dirty="0" err="1">
                <a:solidFill>
                  <a:schemeClr val="bg1"/>
                </a:solidFill>
                <a:latin typeface="Times New Roman" pitchFamily="18" charset="0"/>
              </a:rPr>
              <a:t>Peduli</a:t>
            </a:r>
            <a:r>
              <a:rPr lang="en-US" sz="16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Times New Roman" pitchFamily="18" charset="0"/>
              </a:rPr>
              <a:t>pada</a:t>
            </a:r>
            <a:r>
              <a:rPr lang="en-US" sz="16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Times New Roman" pitchFamily="18" charset="0"/>
              </a:rPr>
              <a:t>pembelajar</a:t>
            </a:r>
            <a:endParaRPr lang="en-US" sz="1600" b="1" dirty="0">
              <a:solidFill>
                <a:schemeClr val="bg1"/>
              </a:solidFill>
              <a:latin typeface="Times New Roman" pitchFamily="18" charset="0"/>
            </a:endParaRPr>
          </a:p>
          <a:p>
            <a:pPr marL="180000" indent="-180000" eaLnBrk="1" hangingPunct="1">
              <a:lnSpc>
                <a:spcPct val="80000"/>
              </a:lnSpc>
              <a:buFont typeface="Symbol" pitchFamily="18" charset="2"/>
              <a:buChar char="·"/>
            </a:pPr>
            <a:r>
              <a:rPr lang="en-US" sz="1600" b="1" dirty="0">
                <a:solidFill>
                  <a:schemeClr val="bg1"/>
                </a:solidFill>
                <a:latin typeface="Times New Roman" pitchFamily="18" charset="0"/>
              </a:rPr>
              <a:t>Terbuka </a:t>
            </a:r>
            <a:r>
              <a:rPr lang="en-US" sz="1600" b="1" dirty="0" err="1">
                <a:solidFill>
                  <a:schemeClr val="bg1"/>
                </a:solidFill>
                <a:latin typeface="Times New Roman" pitchFamily="18" charset="0"/>
              </a:rPr>
              <a:t>dan</a:t>
            </a:r>
            <a:r>
              <a:rPr lang="en-US" sz="16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Times New Roman" pitchFamily="18" charset="0"/>
              </a:rPr>
              <a:t>mau</a:t>
            </a:r>
            <a:r>
              <a:rPr lang="en-US" sz="16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Times New Roman" pitchFamily="18" charset="0"/>
              </a:rPr>
              <a:t>berbagi</a:t>
            </a:r>
            <a:r>
              <a:rPr lang="en-US" sz="16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Times New Roman" pitchFamily="18" charset="0"/>
              </a:rPr>
              <a:t>Kewenangan</a:t>
            </a:r>
            <a:r>
              <a:rPr lang="en-US" sz="16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Times New Roman" pitchFamily="18" charset="0"/>
              </a:rPr>
              <a:t>dan</a:t>
            </a:r>
            <a:r>
              <a:rPr lang="en-US" sz="16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Times New Roman" pitchFamily="18" charset="0"/>
              </a:rPr>
              <a:t>tanggung</a:t>
            </a:r>
            <a:r>
              <a:rPr lang="en-US" sz="16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Times New Roman" pitchFamily="18" charset="0"/>
              </a:rPr>
              <a:t>jawab</a:t>
            </a:r>
            <a:endParaRPr lang="en-US" sz="16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7172" name="Rectangle 21"/>
          <p:cNvSpPr>
            <a:spLocks noChangeArrowheads="1"/>
          </p:cNvSpPr>
          <p:nvPr/>
        </p:nvSpPr>
        <p:spPr bwMode="auto">
          <a:xfrm>
            <a:off x="4208463" y="2924944"/>
            <a:ext cx="1430337" cy="2332856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Aft>
                <a:spcPts val="1000"/>
              </a:spcAft>
            </a:pPr>
            <a:r>
              <a:rPr lang="en-US" sz="2400" b="1" dirty="0" err="1">
                <a:solidFill>
                  <a:schemeClr val="bg1"/>
                </a:solidFill>
                <a:latin typeface="Calibri" pitchFamily="34" charset="0"/>
              </a:rPr>
              <a:t>Suasana</a:t>
            </a:r>
            <a:r>
              <a:rPr lang="en-US" sz="2400" b="1" dirty="0">
                <a:solidFill>
                  <a:schemeClr val="bg1"/>
                </a:solidFill>
                <a:latin typeface="Calibri" pitchFamily="34" charset="0"/>
              </a:rPr>
              <a:t> / </a:t>
            </a:r>
            <a:r>
              <a:rPr lang="en-US" sz="2400" b="1" dirty="0" err="1">
                <a:solidFill>
                  <a:schemeClr val="bg1"/>
                </a:solidFill>
                <a:latin typeface="Calibri" pitchFamily="34" charset="0"/>
              </a:rPr>
              <a:t>Iklim</a:t>
            </a:r>
            <a:r>
              <a:rPr lang="en-US" sz="2400" b="1" dirty="0">
                <a:solidFill>
                  <a:schemeClr val="bg1"/>
                </a:solidFill>
                <a:latin typeface="Calibri" pitchFamily="34" charset="0"/>
              </a:rPr>
              <a:t> :</a:t>
            </a:r>
          </a:p>
          <a:p>
            <a:pPr eaLnBrk="1" hangingPunct="1">
              <a:spcAft>
                <a:spcPts val="1000"/>
              </a:spcAft>
              <a:buFont typeface="Symbol" pitchFamily="18" charset="2"/>
              <a:buChar char="·"/>
            </a:pPr>
            <a:r>
              <a:rPr lang="id-ID" sz="24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</a:rPr>
              <a:t>Bebas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  <a:p>
            <a:pPr eaLnBrk="1" hangingPunct="1">
              <a:spcAft>
                <a:spcPts val="1000"/>
              </a:spcAft>
              <a:buFont typeface="Symbol" pitchFamily="18" charset="2"/>
              <a:buChar char="·"/>
            </a:pPr>
            <a:r>
              <a:rPr lang="id-ID" sz="24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Terbuka</a:t>
            </a:r>
            <a:endParaRPr lang="en-US" sz="24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7173" name="Rectangle 22"/>
          <p:cNvSpPr>
            <a:spLocks noChangeArrowheads="1"/>
          </p:cNvSpPr>
          <p:nvPr/>
        </p:nvSpPr>
        <p:spPr bwMode="auto">
          <a:xfrm>
            <a:off x="6303963" y="2708920"/>
            <a:ext cx="2012453" cy="2641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Aft>
                <a:spcPts val="1000"/>
              </a:spcAft>
              <a:buFont typeface="Symbol" pitchFamily="18" charset="2"/>
              <a:buChar char="·"/>
            </a:pP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</a:rPr>
              <a:t>Penuh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</a:rPr>
              <a:t>semangat</a:t>
            </a:r>
            <a:endParaRPr lang="en-US" dirty="0">
              <a:solidFill>
                <a:schemeClr val="bg1"/>
              </a:solidFill>
              <a:latin typeface="Times New Roman" pitchFamily="18" charset="0"/>
            </a:endParaRPr>
          </a:p>
          <a:p>
            <a:pPr eaLnBrk="1" hangingPunct="1">
              <a:spcAft>
                <a:spcPts val="1000"/>
              </a:spcAft>
              <a:buFont typeface="Symbol" pitchFamily="18" charset="2"/>
              <a:buChar char="·"/>
            </a:pP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</a:rPr>
              <a:t>Memuaskan</a:t>
            </a:r>
            <a:endParaRPr lang="en-US" dirty="0">
              <a:solidFill>
                <a:schemeClr val="bg1"/>
              </a:solidFill>
              <a:latin typeface="Times New Roman" pitchFamily="18" charset="0"/>
            </a:endParaRPr>
          </a:p>
          <a:p>
            <a:pPr eaLnBrk="1" hangingPunct="1">
              <a:spcAft>
                <a:spcPts val="1000"/>
              </a:spcAft>
              <a:buFont typeface="Symbol" pitchFamily="18" charset="2"/>
              <a:buChar char="·"/>
            </a:pP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</a:rPr>
              <a:t>Bekerjasama</a:t>
            </a:r>
            <a:endParaRPr lang="en-US" dirty="0">
              <a:solidFill>
                <a:schemeClr val="bg1"/>
              </a:solidFill>
              <a:latin typeface="Times New Roman" pitchFamily="18" charset="0"/>
            </a:endParaRPr>
          </a:p>
          <a:p>
            <a:pPr eaLnBrk="1" hangingPunct="1">
              <a:spcAft>
                <a:spcPts val="1000"/>
              </a:spcAft>
              <a:buFont typeface="Symbol" pitchFamily="18" charset="2"/>
              <a:buChar char="·"/>
            </a:pP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</a:rPr>
              <a:t>Saling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</a:rPr>
              <a:t>Menolong</a:t>
            </a:r>
            <a:endParaRPr lang="en-US" dirty="0">
              <a:solidFill>
                <a:schemeClr val="bg1"/>
              </a:solidFill>
              <a:latin typeface="Times New Roman" pitchFamily="18" charset="0"/>
            </a:endParaRPr>
          </a:p>
          <a:p>
            <a:pPr eaLnBrk="1" hangingPunct="1">
              <a:spcAft>
                <a:spcPts val="1000"/>
              </a:spcAft>
              <a:buFont typeface="Symbol" pitchFamily="18" charset="2"/>
              <a:buChar char="·"/>
            </a:pP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</a:rPr>
              <a:t>Saling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</a:rPr>
              <a:t>Memiliki</a:t>
            </a:r>
            <a:endParaRPr lang="en-US" dirty="0">
              <a:solidFill>
                <a:schemeClr val="bg1"/>
              </a:solidFill>
              <a:latin typeface="Times New Roman" pitchFamily="18" charset="0"/>
            </a:endParaRPr>
          </a:p>
          <a:p>
            <a:pPr eaLnBrk="1" hangingPunct="1">
              <a:spcAft>
                <a:spcPts val="1000"/>
              </a:spcAft>
              <a:buFont typeface="Symbol" pitchFamily="18" charset="2"/>
              <a:buChar char="·"/>
            </a:pP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</a:rPr>
              <a:t>Saling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</a:rPr>
              <a:t>Percaya</a:t>
            </a:r>
            <a:endParaRPr lang="en-US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7174" name="Rectangle 23"/>
          <p:cNvSpPr>
            <a:spLocks noChangeArrowheads="1"/>
          </p:cNvSpPr>
          <p:nvPr/>
        </p:nvSpPr>
        <p:spPr bwMode="auto">
          <a:xfrm>
            <a:off x="1403648" y="4572000"/>
            <a:ext cx="2232248" cy="19812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Aft>
                <a:spcPts val="1000"/>
              </a:spcAft>
            </a:pPr>
            <a:r>
              <a:rPr lang="en-US" sz="2000" b="1" dirty="0" err="1">
                <a:solidFill>
                  <a:schemeClr val="bg1"/>
                </a:solidFill>
                <a:latin typeface="Calibri" pitchFamily="34" charset="0"/>
              </a:rPr>
              <a:t>Sifat</a:t>
            </a:r>
            <a:r>
              <a:rPr lang="en-US" sz="2000" b="1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Calibri" pitchFamily="34" charset="0"/>
              </a:rPr>
              <a:t>Pembelajar</a:t>
            </a:r>
            <a:r>
              <a:rPr lang="en-US" sz="2000" b="1" dirty="0">
                <a:solidFill>
                  <a:schemeClr val="bg1"/>
                </a:solidFill>
                <a:latin typeface="Calibri" pitchFamily="34" charset="0"/>
              </a:rPr>
              <a:t> :</a:t>
            </a:r>
            <a:endParaRPr lang="en-US" sz="2000" b="1" dirty="0">
              <a:solidFill>
                <a:schemeClr val="bg1"/>
              </a:solidFill>
              <a:latin typeface="Times New Roman" pitchFamily="18" charset="0"/>
            </a:endParaRPr>
          </a:p>
          <a:p>
            <a:pPr eaLnBrk="1" hangingPunct="1">
              <a:spcAft>
                <a:spcPts val="1000"/>
              </a:spcAft>
              <a:buFont typeface="Symbol" pitchFamily="18" charset="2"/>
              <a:buChar char="·"/>
            </a:pPr>
            <a:r>
              <a:rPr lang="id-ID" sz="20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</a:rPr>
              <a:t>Ramah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  <a:p>
            <a:pPr eaLnBrk="1" hangingPunct="1">
              <a:spcAft>
                <a:spcPts val="1000"/>
              </a:spcAft>
              <a:buFont typeface="Symbol" pitchFamily="18" charset="2"/>
              <a:buChar char="·"/>
            </a:pPr>
            <a:r>
              <a:rPr lang="id-ID" sz="20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</a:rPr>
              <a:t>Bebas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</a:rPr>
              <a:t>berekspresi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  <a:p>
            <a:pPr eaLnBrk="1" hangingPunct="1">
              <a:spcAft>
                <a:spcPts val="1000"/>
              </a:spcAft>
              <a:buFont typeface="Symbol" pitchFamily="18" charset="2"/>
              <a:buChar char="·"/>
            </a:pPr>
            <a:r>
              <a:rPr lang="id-ID" sz="20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</a:rPr>
              <a:t>Terbuka</a:t>
            </a:r>
            <a:endParaRPr lang="en-US" sz="2000" dirty="0">
              <a:solidFill>
                <a:schemeClr val="bg1"/>
              </a:solidFill>
              <a:latin typeface="Arial" charset="0"/>
            </a:endParaRPr>
          </a:p>
        </p:txBody>
      </p:sp>
      <p:cxnSp>
        <p:nvCxnSpPr>
          <p:cNvPr id="7175" name="AutoShape 24"/>
          <p:cNvCxnSpPr>
            <a:cxnSpLocks noChangeShapeType="1"/>
          </p:cNvCxnSpPr>
          <p:nvPr/>
        </p:nvCxnSpPr>
        <p:spPr bwMode="auto">
          <a:xfrm>
            <a:off x="2514600" y="3810000"/>
            <a:ext cx="0" cy="76200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7176" name="AutoShape 25"/>
          <p:cNvCxnSpPr>
            <a:cxnSpLocks noChangeShapeType="1"/>
          </p:cNvCxnSpPr>
          <p:nvPr/>
        </p:nvCxnSpPr>
        <p:spPr bwMode="auto">
          <a:xfrm>
            <a:off x="3665289" y="2742059"/>
            <a:ext cx="474663" cy="1190997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7177" name="AutoShape 26"/>
          <p:cNvCxnSpPr>
            <a:cxnSpLocks noChangeShapeType="1"/>
          </p:cNvCxnSpPr>
          <p:nvPr/>
        </p:nvCxnSpPr>
        <p:spPr bwMode="auto">
          <a:xfrm flipV="1">
            <a:off x="3733800" y="4365104"/>
            <a:ext cx="406152" cy="108012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7178" name="AutoShape 27"/>
          <p:cNvCxnSpPr>
            <a:cxnSpLocks noChangeShapeType="1"/>
          </p:cNvCxnSpPr>
          <p:nvPr/>
        </p:nvCxnSpPr>
        <p:spPr bwMode="auto">
          <a:xfrm flipV="1">
            <a:off x="5691188" y="4027488"/>
            <a:ext cx="593725" cy="9525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7179" name="AutoShape 28"/>
          <p:cNvCxnSpPr>
            <a:cxnSpLocks noChangeShapeType="1"/>
          </p:cNvCxnSpPr>
          <p:nvPr/>
        </p:nvCxnSpPr>
        <p:spPr bwMode="auto">
          <a:xfrm>
            <a:off x="683568" y="2636912"/>
            <a:ext cx="679450" cy="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7180" name="AutoShape 30"/>
          <p:cNvCxnSpPr>
            <a:cxnSpLocks noChangeShapeType="1"/>
          </p:cNvCxnSpPr>
          <p:nvPr/>
        </p:nvCxnSpPr>
        <p:spPr bwMode="auto">
          <a:xfrm>
            <a:off x="8341494" y="3971925"/>
            <a:ext cx="334962" cy="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7181" name="AutoShape 31"/>
          <p:cNvCxnSpPr>
            <a:cxnSpLocks noChangeShapeType="1"/>
          </p:cNvCxnSpPr>
          <p:nvPr/>
        </p:nvCxnSpPr>
        <p:spPr bwMode="auto">
          <a:xfrm>
            <a:off x="8676456" y="3953996"/>
            <a:ext cx="0" cy="2733675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7182" name="AutoShape 32"/>
          <p:cNvCxnSpPr>
            <a:cxnSpLocks noChangeShapeType="1"/>
          </p:cNvCxnSpPr>
          <p:nvPr/>
        </p:nvCxnSpPr>
        <p:spPr bwMode="auto">
          <a:xfrm>
            <a:off x="683568" y="6669360"/>
            <a:ext cx="7992888" cy="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</p:cxnSp>
      <p:sp>
        <p:nvSpPr>
          <p:cNvPr id="7183" name="Line 18"/>
          <p:cNvSpPr>
            <a:spLocks noChangeShapeType="1"/>
          </p:cNvSpPr>
          <p:nvPr/>
        </p:nvSpPr>
        <p:spPr bwMode="auto">
          <a:xfrm>
            <a:off x="683568" y="2636912"/>
            <a:ext cx="0" cy="406868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3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60648"/>
            <a:ext cx="529208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2800" b="0" dirty="0" smtClean="0"/>
              <a:t>SUASANA PELATIHAN </a:t>
            </a:r>
            <a:r>
              <a:rPr lang="en-US" sz="2800" b="0" dirty="0" smtClean="0"/>
              <a:t>YG  TDK </a:t>
            </a:r>
            <a:r>
              <a:rPr lang="en-US" sz="2800" b="0" dirty="0" smtClean="0"/>
              <a:t>BAIK</a:t>
            </a:r>
            <a:br>
              <a:rPr lang="en-US" sz="2800" b="0" dirty="0" smtClean="0"/>
            </a:br>
            <a:r>
              <a:rPr lang="en-US" sz="2800" b="0" dirty="0" smtClean="0"/>
              <a:t>(</a:t>
            </a:r>
            <a:r>
              <a:rPr lang="en-US" sz="2800" b="0" dirty="0" err="1" smtClean="0"/>
              <a:t>Hickerson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dan</a:t>
            </a:r>
            <a:r>
              <a:rPr lang="en-US" sz="2800" b="0" dirty="0" smtClean="0"/>
              <a:t> Middleton, 1975)</a:t>
            </a:r>
          </a:p>
        </p:txBody>
      </p:sp>
      <p:sp>
        <p:nvSpPr>
          <p:cNvPr id="8195" name="Rectangle 19"/>
          <p:cNvSpPr>
            <a:spLocks noChangeArrowheads="1"/>
          </p:cNvSpPr>
          <p:nvPr/>
        </p:nvSpPr>
        <p:spPr bwMode="auto">
          <a:xfrm>
            <a:off x="1457727" y="1497687"/>
            <a:ext cx="2232248" cy="2057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Aft>
                <a:spcPts val="300"/>
              </a:spcAft>
            </a:pPr>
            <a:r>
              <a:rPr lang="en-US" sz="2000" b="1" dirty="0" err="1">
                <a:solidFill>
                  <a:schemeClr val="bg1"/>
                </a:solidFill>
                <a:latin typeface="Calibri" pitchFamily="34" charset="0"/>
              </a:rPr>
              <a:t>Sifat</a:t>
            </a:r>
            <a:r>
              <a:rPr lang="en-US" sz="2000" b="1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Calibri" pitchFamily="34" charset="0"/>
              </a:rPr>
              <a:t>Pelatih</a:t>
            </a:r>
            <a:r>
              <a:rPr lang="en-US" sz="2000" b="1" dirty="0">
                <a:solidFill>
                  <a:schemeClr val="bg1"/>
                </a:solidFill>
                <a:latin typeface="Calibri" pitchFamily="34" charset="0"/>
              </a:rPr>
              <a:t> :</a:t>
            </a:r>
            <a:endParaRPr lang="en-US" sz="2000" b="1" dirty="0">
              <a:solidFill>
                <a:schemeClr val="bg1"/>
              </a:solidFill>
              <a:latin typeface="Times New Roman" pitchFamily="18" charset="0"/>
            </a:endParaRPr>
          </a:p>
          <a:p>
            <a:pPr marL="180000" indent="-180000" eaLnBrk="1" hangingPunct="1">
              <a:spcAft>
                <a:spcPts val="300"/>
              </a:spcAft>
              <a:buFont typeface="Symbol" pitchFamily="18" charset="2"/>
              <a:buChar char="·"/>
            </a:pP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</a:rPr>
              <a:t>Tidak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</a:rPr>
              <a:t>ramah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  <a:p>
            <a:pPr marL="180000" indent="-180000" eaLnBrk="1" hangingPunct="1">
              <a:spcAft>
                <a:spcPts val="300"/>
              </a:spcAft>
              <a:buFont typeface="Symbol" pitchFamily="18" charset="2"/>
              <a:buChar char="·"/>
            </a:pP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</a:rPr>
              <a:t>Selalu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</a:rPr>
              <a:t>mencela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  <a:p>
            <a:pPr marL="180000" indent="-180000" eaLnBrk="1" hangingPunct="1">
              <a:spcAft>
                <a:spcPts val="300"/>
              </a:spcAft>
              <a:buFont typeface="Symbol" pitchFamily="18" charset="2"/>
              <a:buChar char="·"/>
            </a:pP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</a:rPr>
              <a:t>Sombong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/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</a:rPr>
              <a:t>angkuh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  <a:p>
            <a:pPr marL="180000" indent="-180000" eaLnBrk="1" hangingPunct="1">
              <a:spcAft>
                <a:spcPts val="300"/>
              </a:spcAft>
              <a:buFont typeface="Symbol" pitchFamily="18" charset="2"/>
              <a:buChar char="·"/>
            </a:pP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</a:rPr>
              <a:t>Persuasif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/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</a:rPr>
              <a:t>suka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</a:rPr>
              <a:t>mendesak</a:t>
            </a:r>
            <a:endParaRPr lang="en-US" sz="2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8196" name="Rectangle 20"/>
          <p:cNvSpPr>
            <a:spLocks noChangeArrowheads="1"/>
          </p:cNvSpPr>
          <p:nvPr/>
        </p:nvSpPr>
        <p:spPr bwMode="auto">
          <a:xfrm>
            <a:off x="4117975" y="2996952"/>
            <a:ext cx="1822177" cy="1656184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Aft>
                <a:spcPts val="1000"/>
              </a:spcAft>
            </a:pPr>
            <a:r>
              <a:rPr lang="en-US" sz="2000" b="1" dirty="0" err="1">
                <a:solidFill>
                  <a:schemeClr val="bg1"/>
                </a:solidFill>
                <a:latin typeface="Calibri" pitchFamily="34" charset="0"/>
              </a:rPr>
              <a:t>Suasana</a:t>
            </a:r>
            <a:r>
              <a:rPr lang="en-US" sz="2000" b="1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  <a:latin typeface="Calibri" pitchFamily="34" charset="0"/>
              </a:rPr>
              <a:t>/</a:t>
            </a:r>
            <a:r>
              <a:rPr lang="en-US" sz="2000" b="1" dirty="0" err="1" smtClean="0">
                <a:solidFill>
                  <a:schemeClr val="bg1"/>
                </a:solidFill>
                <a:latin typeface="Calibri" pitchFamily="34" charset="0"/>
              </a:rPr>
              <a:t>Iklim</a:t>
            </a:r>
            <a:r>
              <a:rPr lang="en-US" sz="2000" b="1" dirty="0" smtClean="0">
                <a:solidFill>
                  <a:schemeClr val="bg1"/>
                </a:solidFill>
                <a:latin typeface="Calibri" pitchFamily="34" charset="0"/>
              </a:rPr>
              <a:t>:</a:t>
            </a:r>
            <a:endParaRPr lang="en-US" sz="2000" b="1" dirty="0">
              <a:solidFill>
                <a:schemeClr val="bg1"/>
              </a:solidFill>
              <a:latin typeface="Calibri" pitchFamily="34" charset="0"/>
            </a:endParaRPr>
          </a:p>
          <a:p>
            <a:pPr eaLnBrk="1" hangingPunct="1">
              <a:spcAft>
                <a:spcPts val="1000"/>
              </a:spcAft>
              <a:buFont typeface="Symbol" pitchFamily="18" charset="2"/>
              <a:buChar char="·"/>
            </a:pP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</a:rPr>
              <a:t>Mencemaskan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  <a:p>
            <a:pPr eaLnBrk="1" hangingPunct="1">
              <a:spcAft>
                <a:spcPts val="1000"/>
              </a:spcAft>
              <a:buFont typeface="Symbol" pitchFamily="18" charset="2"/>
              <a:buChar char="·"/>
            </a:pP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</a:rPr>
              <a:t>Defensif</a:t>
            </a:r>
            <a:endParaRPr lang="en-US" sz="2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8197" name="Rectangle 21"/>
          <p:cNvSpPr>
            <a:spLocks noChangeArrowheads="1"/>
          </p:cNvSpPr>
          <p:nvPr/>
        </p:nvSpPr>
        <p:spPr bwMode="auto">
          <a:xfrm>
            <a:off x="6372200" y="2850877"/>
            <a:ext cx="1988691" cy="1946275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Aft>
                <a:spcPts val="300"/>
              </a:spcAft>
              <a:buFont typeface="Symbol" pitchFamily="18" charset="2"/>
              <a:buChar char="·"/>
            </a:pPr>
            <a:r>
              <a:rPr lang="id-ID" sz="20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</a:rPr>
              <a:t>Pasif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  <a:p>
            <a:pPr eaLnBrk="1" hangingPunct="1">
              <a:spcAft>
                <a:spcPts val="300"/>
              </a:spcAft>
              <a:buFont typeface="Symbol" pitchFamily="18" charset="2"/>
              <a:buChar char="·"/>
            </a:pPr>
            <a:r>
              <a:rPr lang="id-ID" sz="20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</a:rPr>
              <a:t>Frustasi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  <a:p>
            <a:pPr eaLnBrk="1" hangingPunct="1">
              <a:spcAft>
                <a:spcPts val="300"/>
              </a:spcAft>
              <a:buFont typeface="Symbol" pitchFamily="18" charset="2"/>
              <a:buChar char="·"/>
            </a:pPr>
            <a:r>
              <a:rPr lang="id-ID" sz="20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</a:rPr>
              <a:t>Konflik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  <a:p>
            <a:pPr eaLnBrk="1" hangingPunct="1">
              <a:spcAft>
                <a:spcPts val="300"/>
              </a:spcAft>
              <a:buFont typeface="Symbol" pitchFamily="18" charset="2"/>
              <a:buChar char="·"/>
            </a:pPr>
            <a:r>
              <a:rPr lang="id-ID" sz="20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</a:rPr>
              <a:t>Saling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</a:rPr>
              <a:t>Menjauh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  <a:p>
            <a:pPr eaLnBrk="1" hangingPunct="1">
              <a:spcAft>
                <a:spcPts val="300"/>
              </a:spcAft>
              <a:buFont typeface="Symbol" pitchFamily="18" charset="2"/>
              <a:buChar char="·"/>
            </a:pPr>
            <a:r>
              <a:rPr lang="id-ID" sz="20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</a:rPr>
              <a:t>Curiga</a:t>
            </a:r>
            <a:endParaRPr lang="en-US" sz="2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8198" name="Rectangle 22"/>
          <p:cNvSpPr>
            <a:spLocks noChangeArrowheads="1"/>
          </p:cNvSpPr>
          <p:nvPr/>
        </p:nvSpPr>
        <p:spPr bwMode="auto">
          <a:xfrm>
            <a:off x="1475656" y="4077073"/>
            <a:ext cx="2181944" cy="2304256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180000" indent="-180000" eaLnBrk="1" hangingPunct="1">
              <a:spcAft>
                <a:spcPts val="300"/>
              </a:spcAft>
            </a:pPr>
            <a:r>
              <a:rPr lang="en-US" sz="2000" b="1" dirty="0" err="1">
                <a:solidFill>
                  <a:schemeClr val="bg1"/>
                </a:solidFill>
                <a:latin typeface="Calibri" pitchFamily="34" charset="0"/>
              </a:rPr>
              <a:t>Sifat</a:t>
            </a:r>
            <a:r>
              <a:rPr lang="en-US" sz="2000" b="1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Calibri" pitchFamily="34" charset="0"/>
              </a:rPr>
              <a:t>Pembelajar</a:t>
            </a:r>
            <a:r>
              <a:rPr lang="en-US" sz="2000" b="1" dirty="0">
                <a:solidFill>
                  <a:schemeClr val="bg1"/>
                </a:solidFill>
                <a:latin typeface="Calibri" pitchFamily="34" charset="0"/>
              </a:rPr>
              <a:t> :</a:t>
            </a:r>
            <a:endParaRPr lang="en-US" sz="2000" b="1" dirty="0">
              <a:solidFill>
                <a:schemeClr val="bg1"/>
              </a:solidFill>
              <a:latin typeface="Times New Roman" pitchFamily="18" charset="0"/>
            </a:endParaRPr>
          </a:p>
          <a:p>
            <a:pPr marL="180000" indent="-180000" eaLnBrk="1" hangingPunct="1">
              <a:spcAft>
                <a:spcPts val="300"/>
              </a:spcAft>
              <a:buFont typeface="Symbol" pitchFamily="18" charset="2"/>
              <a:buChar char="·"/>
            </a:pPr>
            <a:r>
              <a:rPr lang="en-US" dirty="0" err="1">
                <a:solidFill>
                  <a:schemeClr val="bg1"/>
                </a:solidFill>
                <a:latin typeface="Times New Roman" pitchFamily="18" charset="0"/>
              </a:rPr>
              <a:t>Menolak</a:t>
            </a:r>
            <a:endParaRPr lang="en-US" b="1" dirty="0">
              <a:solidFill>
                <a:schemeClr val="bg1"/>
              </a:solidFill>
              <a:latin typeface="Times New Roman" pitchFamily="18" charset="0"/>
            </a:endParaRPr>
          </a:p>
          <a:p>
            <a:pPr marL="180000" indent="-180000" eaLnBrk="1" hangingPunct="1">
              <a:spcAft>
                <a:spcPts val="300"/>
              </a:spcAft>
              <a:buFont typeface="Symbol" pitchFamily="18" charset="2"/>
              <a:buChar char="·"/>
            </a:pPr>
            <a:r>
              <a:rPr lang="en-US" dirty="0" err="1">
                <a:solidFill>
                  <a:schemeClr val="bg1"/>
                </a:solidFill>
                <a:latin typeface="Times New Roman" pitchFamily="18" charset="0"/>
              </a:rPr>
              <a:t>Memaksakan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</a:rPr>
              <a:t>kehendak</a:t>
            </a:r>
            <a:endParaRPr lang="en-US" b="1" dirty="0">
              <a:solidFill>
                <a:schemeClr val="bg1"/>
              </a:solidFill>
              <a:latin typeface="Times New Roman" pitchFamily="18" charset="0"/>
            </a:endParaRPr>
          </a:p>
          <a:p>
            <a:pPr marL="180000" indent="-180000" eaLnBrk="1" hangingPunct="1">
              <a:spcAft>
                <a:spcPts val="300"/>
              </a:spcAft>
              <a:buFont typeface="Symbol" pitchFamily="18" charset="2"/>
              <a:buChar char="·"/>
            </a:pPr>
            <a:r>
              <a:rPr lang="en-US" dirty="0" err="1">
                <a:solidFill>
                  <a:schemeClr val="bg1"/>
                </a:solidFill>
                <a:latin typeface="Times New Roman" pitchFamily="18" charset="0"/>
              </a:rPr>
              <a:t>Meremehkan</a:t>
            </a:r>
            <a:endParaRPr lang="en-US" b="1" dirty="0">
              <a:solidFill>
                <a:schemeClr val="bg1"/>
              </a:solidFill>
              <a:latin typeface="Times New Roman" pitchFamily="18" charset="0"/>
            </a:endParaRPr>
          </a:p>
          <a:p>
            <a:pPr marL="180000" indent="-180000" eaLnBrk="1" hangingPunct="1">
              <a:spcAft>
                <a:spcPts val="300"/>
              </a:spcAft>
              <a:buFont typeface="Symbol" pitchFamily="18" charset="2"/>
              <a:buChar char="·"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</a:rPr>
              <a:t>Defensif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/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</a:rPr>
              <a:t>bertahan</a:t>
            </a:r>
            <a:endParaRPr lang="id-ID" b="1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marL="180000" indent="-180000" eaLnBrk="1" hangingPunct="1">
              <a:spcAft>
                <a:spcPts val="300"/>
              </a:spcAft>
              <a:buFont typeface="Symbol" pitchFamily="18" charset="2"/>
              <a:buChar char="·"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</a:rPr>
              <a:t>Pemarah</a:t>
            </a:r>
            <a:endParaRPr lang="en-US" b="1" dirty="0">
              <a:solidFill>
                <a:schemeClr val="bg1"/>
              </a:solidFill>
              <a:latin typeface="Times New Roman" pitchFamily="18" charset="0"/>
            </a:endParaRPr>
          </a:p>
          <a:p>
            <a:pPr eaLnBrk="1" hangingPunct="1"/>
            <a:endParaRPr lang="en-US" sz="1400" dirty="0">
              <a:latin typeface="Arial" charset="0"/>
            </a:endParaRPr>
          </a:p>
        </p:txBody>
      </p:sp>
      <p:cxnSp>
        <p:nvCxnSpPr>
          <p:cNvPr id="8199" name="AutoShape 24"/>
          <p:cNvCxnSpPr>
            <a:cxnSpLocks noChangeShapeType="1"/>
          </p:cNvCxnSpPr>
          <p:nvPr/>
        </p:nvCxnSpPr>
        <p:spPr bwMode="auto">
          <a:xfrm>
            <a:off x="3707904" y="2852936"/>
            <a:ext cx="410071" cy="891977"/>
          </a:xfrm>
          <a:prstGeom prst="straightConnector1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8200" name="AutoShape 25"/>
          <p:cNvCxnSpPr>
            <a:cxnSpLocks noChangeShapeType="1"/>
          </p:cNvCxnSpPr>
          <p:nvPr/>
        </p:nvCxnSpPr>
        <p:spPr bwMode="auto">
          <a:xfrm flipV="1">
            <a:off x="3657600" y="4002088"/>
            <a:ext cx="460375" cy="874712"/>
          </a:xfrm>
          <a:prstGeom prst="straightConnector1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8201" name="AutoShape 26"/>
          <p:cNvCxnSpPr>
            <a:cxnSpLocks noChangeShapeType="1"/>
          </p:cNvCxnSpPr>
          <p:nvPr/>
        </p:nvCxnSpPr>
        <p:spPr bwMode="auto">
          <a:xfrm flipV="1">
            <a:off x="5940152" y="3798888"/>
            <a:ext cx="422275" cy="11112"/>
          </a:xfrm>
          <a:prstGeom prst="straightConnector1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8202" name="AutoShape 27"/>
          <p:cNvCxnSpPr>
            <a:cxnSpLocks noChangeShapeType="1"/>
          </p:cNvCxnSpPr>
          <p:nvPr/>
        </p:nvCxnSpPr>
        <p:spPr bwMode="auto">
          <a:xfrm flipV="1">
            <a:off x="914400" y="2486248"/>
            <a:ext cx="489248" cy="6648"/>
          </a:xfrm>
          <a:prstGeom prst="straightConnector1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8203" name="AutoShape 28"/>
          <p:cNvCxnSpPr>
            <a:cxnSpLocks noChangeShapeType="1"/>
          </p:cNvCxnSpPr>
          <p:nvPr/>
        </p:nvCxnSpPr>
        <p:spPr bwMode="auto">
          <a:xfrm flipV="1">
            <a:off x="931863" y="5229200"/>
            <a:ext cx="471785" cy="20663"/>
          </a:xfrm>
          <a:prstGeom prst="straightConnector1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8204" name="AutoShape 29"/>
          <p:cNvCxnSpPr>
            <a:cxnSpLocks noChangeShapeType="1"/>
          </p:cNvCxnSpPr>
          <p:nvPr/>
        </p:nvCxnSpPr>
        <p:spPr bwMode="auto">
          <a:xfrm>
            <a:off x="8370203" y="3717032"/>
            <a:ext cx="325438" cy="0"/>
          </a:xfrm>
          <a:prstGeom prst="straightConnector1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8205" name="AutoShape 30"/>
          <p:cNvCxnSpPr>
            <a:cxnSpLocks noChangeShapeType="1"/>
          </p:cNvCxnSpPr>
          <p:nvPr/>
        </p:nvCxnSpPr>
        <p:spPr bwMode="auto">
          <a:xfrm>
            <a:off x="8730535" y="3680882"/>
            <a:ext cx="17929" cy="2844462"/>
          </a:xfrm>
          <a:prstGeom prst="straightConnector1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8206" name="AutoShape 31"/>
          <p:cNvCxnSpPr>
            <a:cxnSpLocks noChangeShapeType="1"/>
          </p:cNvCxnSpPr>
          <p:nvPr/>
        </p:nvCxnSpPr>
        <p:spPr bwMode="auto">
          <a:xfrm>
            <a:off x="899592" y="6525344"/>
            <a:ext cx="7848872" cy="0"/>
          </a:xfrm>
          <a:prstGeom prst="straightConnector1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</p:cxnSp>
      <p:sp>
        <p:nvSpPr>
          <p:cNvPr id="8207" name="Line 34"/>
          <p:cNvSpPr>
            <a:spLocks noChangeShapeType="1"/>
          </p:cNvSpPr>
          <p:nvPr/>
        </p:nvSpPr>
        <p:spPr bwMode="auto">
          <a:xfrm>
            <a:off x="917521" y="2492604"/>
            <a:ext cx="14808" cy="4032448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8208" name="Line 18"/>
          <p:cNvSpPr>
            <a:spLocks noChangeShapeType="1"/>
          </p:cNvSpPr>
          <p:nvPr/>
        </p:nvSpPr>
        <p:spPr bwMode="auto">
          <a:xfrm>
            <a:off x="2555776" y="3609166"/>
            <a:ext cx="0" cy="432048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4</a:t>
            </a:fld>
            <a:endParaRPr lang="id-ID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8229600" cy="1066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800" dirty="0" err="1" smtClean="0"/>
              <a:t>Kriteria</a:t>
            </a:r>
            <a:r>
              <a:rPr lang="en-US" sz="4800" dirty="0" smtClean="0"/>
              <a:t> </a:t>
            </a:r>
            <a:r>
              <a:rPr lang="en-US" sz="4800" dirty="0" err="1" smtClean="0"/>
              <a:t>Ruangan</a:t>
            </a:r>
            <a:endParaRPr lang="en-US" sz="48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16832"/>
            <a:ext cx="8229600" cy="4657704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spcAft>
                <a:spcPts val="1200"/>
              </a:spcAft>
              <a:buFontTx/>
              <a:buAutoNum type="arabicPeriod"/>
            </a:pPr>
            <a:r>
              <a:rPr lang="en-US" sz="4400" dirty="0" err="1" smtClean="0"/>
              <a:t>Fleksibilitas</a:t>
            </a:r>
            <a:endParaRPr lang="en-US" sz="4400" dirty="0" smtClean="0"/>
          </a:p>
          <a:p>
            <a:pPr marL="609600" indent="-609600" eaLnBrk="1" hangingPunct="1">
              <a:lnSpc>
                <a:spcPct val="90000"/>
              </a:lnSpc>
              <a:spcAft>
                <a:spcPts val="1200"/>
              </a:spcAft>
              <a:buFontTx/>
              <a:buAutoNum type="arabicPeriod"/>
            </a:pPr>
            <a:r>
              <a:rPr lang="en-US" sz="4400" dirty="0" err="1" smtClean="0"/>
              <a:t>Isolasi</a:t>
            </a:r>
            <a:endParaRPr lang="en-US" sz="4400" dirty="0" smtClean="0"/>
          </a:p>
          <a:p>
            <a:pPr marL="609600" indent="-609600" eaLnBrk="1" hangingPunct="1">
              <a:lnSpc>
                <a:spcPct val="90000"/>
              </a:lnSpc>
              <a:spcAft>
                <a:spcPts val="1200"/>
              </a:spcAft>
              <a:buFontTx/>
              <a:buAutoNum type="arabicPeriod"/>
            </a:pPr>
            <a:r>
              <a:rPr lang="en-US" sz="4400" dirty="0" err="1" smtClean="0"/>
              <a:t>Pencahayaan</a:t>
            </a:r>
            <a:endParaRPr lang="en-US" sz="4400" dirty="0" smtClean="0"/>
          </a:p>
          <a:p>
            <a:pPr marL="609600" indent="-609600" eaLnBrk="1" hangingPunct="1">
              <a:lnSpc>
                <a:spcPct val="90000"/>
              </a:lnSpc>
              <a:spcAft>
                <a:spcPts val="1200"/>
              </a:spcAft>
              <a:buFontTx/>
              <a:buAutoNum type="arabicPeriod"/>
            </a:pPr>
            <a:r>
              <a:rPr lang="en-US" sz="4400" dirty="0" smtClean="0"/>
              <a:t>Computer Assigned Instruction Equipment</a:t>
            </a:r>
          </a:p>
          <a:p>
            <a:pPr marL="609600" indent="-609600" eaLnBrk="1" hangingPunct="1">
              <a:lnSpc>
                <a:spcPct val="90000"/>
              </a:lnSpc>
              <a:spcAft>
                <a:spcPts val="1200"/>
              </a:spcAft>
              <a:buFontTx/>
              <a:buAutoNum type="arabicPeriod"/>
            </a:pPr>
            <a:r>
              <a:rPr lang="en-US" sz="4400" dirty="0" err="1" smtClean="0"/>
              <a:t>Ventilasi</a:t>
            </a:r>
            <a:endParaRPr lang="en-US" sz="4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74638"/>
            <a:ext cx="5266928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PENGATURAN RUANGAN</a:t>
            </a:r>
          </a:p>
        </p:txBody>
      </p:sp>
      <p:grpSp>
        <p:nvGrpSpPr>
          <p:cNvPr id="2" name="Group 210"/>
          <p:cNvGrpSpPr>
            <a:grpSpLocks/>
          </p:cNvGrpSpPr>
          <p:nvPr/>
        </p:nvGrpSpPr>
        <p:grpSpPr bwMode="auto">
          <a:xfrm>
            <a:off x="611560" y="1916832"/>
            <a:ext cx="1066800" cy="1295400"/>
            <a:chOff x="624" y="1344"/>
            <a:chExt cx="672" cy="816"/>
          </a:xfrm>
        </p:grpSpPr>
        <p:sp>
          <p:nvSpPr>
            <p:cNvPr id="4205" name="Oval 26"/>
            <p:cNvSpPr>
              <a:spLocks noChangeArrowheads="1"/>
            </p:cNvSpPr>
            <p:nvPr/>
          </p:nvSpPr>
          <p:spPr bwMode="auto">
            <a:xfrm>
              <a:off x="624" y="1584"/>
              <a:ext cx="96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206" name="Oval 27"/>
            <p:cNvSpPr>
              <a:spLocks noChangeArrowheads="1"/>
            </p:cNvSpPr>
            <p:nvPr/>
          </p:nvSpPr>
          <p:spPr bwMode="auto">
            <a:xfrm>
              <a:off x="624" y="1776"/>
              <a:ext cx="96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207" name="Oval 28"/>
            <p:cNvSpPr>
              <a:spLocks noChangeArrowheads="1"/>
            </p:cNvSpPr>
            <p:nvPr/>
          </p:nvSpPr>
          <p:spPr bwMode="auto">
            <a:xfrm>
              <a:off x="768" y="1968"/>
              <a:ext cx="96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208" name="Oval 29"/>
            <p:cNvSpPr>
              <a:spLocks noChangeArrowheads="1"/>
            </p:cNvSpPr>
            <p:nvPr/>
          </p:nvSpPr>
          <p:spPr bwMode="auto">
            <a:xfrm>
              <a:off x="912" y="2016"/>
              <a:ext cx="96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209" name="Oval 30"/>
            <p:cNvSpPr>
              <a:spLocks noChangeArrowheads="1"/>
            </p:cNvSpPr>
            <p:nvPr/>
          </p:nvSpPr>
          <p:spPr bwMode="auto">
            <a:xfrm>
              <a:off x="1056" y="1968"/>
              <a:ext cx="96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210" name="Oval 31"/>
            <p:cNvSpPr>
              <a:spLocks noChangeArrowheads="1"/>
            </p:cNvSpPr>
            <p:nvPr/>
          </p:nvSpPr>
          <p:spPr bwMode="auto">
            <a:xfrm>
              <a:off x="720" y="1392"/>
              <a:ext cx="96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211" name="Oval 32"/>
            <p:cNvSpPr>
              <a:spLocks noChangeArrowheads="1"/>
            </p:cNvSpPr>
            <p:nvPr/>
          </p:nvSpPr>
          <p:spPr bwMode="auto">
            <a:xfrm>
              <a:off x="864" y="1344"/>
              <a:ext cx="96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212" name="Oval 33"/>
            <p:cNvSpPr>
              <a:spLocks noChangeArrowheads="1"/>
            </p:cNvSpPr>
            <p:nvPr/>
          </p:nvSpPr>
          <p:spPr bwMode="auto">
            <a:xfrm>
              <a:off x="1008" y="1344"/>
              <a:ext cx="96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213" name="Oval 34"/>
            <p:cNvSpPr>
              <a:spLocks noChangeArrowheads="1"/>
            </p:cNvSpPr>
            <p:nvPr/>
          </p:nvSpPr>
          <p:spPr bwMode="auto">
            <a:xfrm>
              <a:off x="1152" y="1392"/>
              <a:ext cx="96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214" name="Oval 35"/>
            <p:cNvSpPr>
              <a:spLocks noChangeArrowheads="1"/>
            </p:cNvSpPr>
            <p:nvPr/>
          </p:nvSpPr>
          <p:spPr bwMode="auto">
            <a:xfrm>
              <a:off x="1200" y="1584"/>
              <a:ext cx="96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215" name="Oval 36"/>
            <p:cNvSpPr>
              <a:spLocks noChangeArrowheads="1"/>
            </p:cNvSpPr>
            <p:nvPr/>
          </p:nvSpPr>
          <p:spPr bwMode="auto">
            <a:xfrm>
              <a:off x="1200" y="1824"/>
              <a:ext cx="96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</p:grpSp>
      <p:grpSp>
        <p:nvGrpSpPr>
          <p:cNvPr id="3" name="Group 132"/>
          <p:cNvGrpSpPr>
            <a:grpSpLocks/>
          </p:cNvGrpSpPr>
          <p:nvPr/>
        </p:nvGrpSpPr>
        <p:grpSpPr bwMode="auto">
          <a:xfrm>
            <a:off x="3347864" y="1916832"/>
            <a:ext cx="1066800" cy="1295400"/>
            <a:chOff x="1632" y="1488"/>
            <a:chExt cx="672" cy="816"/>
          </a:xfrm>
        </p:grpSpPr>
        <p:sp>
          <p:nvSpPr>
            <p:cNvPr id="4193" name="Oval 114"/>
            <p:cNvSpPr>
              <a:spLocks noChangeArrowheads="1"/>
            </p:cNvSpPr>
            <p:nvPr/>
          </p:nvSpPr>
          <p:spPr bwMode="auto">
            <a:xfrm>
              <a:off x="1824" y="1680"/>
              <a:ext cx="336" cy="43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194" name="Oval 115"/>
            <p:cNvSpPr>
              <a:spLocks noChangeArrowheads="1"/>
            </p:cNvSpPr>
            <p:nvPr/>
          </p:nvSpPr>
          <p:spPr bwMode="auto">
            <a:xfrm>
              <a:off x="1632" y="1728"/>
              <a:ext cx="96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195" name="Oval 116"/>
            <p:cNvSpPr>
              <a:spLocks noChangeArrowheads="1"/>
            </p:cNvSpPr>
            <p:nvPr/>
          </p:nvSpPr>
          <p:spPr bwMode="auto">
            <a:xfrm>
              <a:off x="1632" y="1920"/>
              <a:ext cx="96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196" name="Oval 117"/>
            <p:cNvSpPr>
              <a:spLocks noChangeArrowheads="1"/>
            </p:cNvSpPr>
            <p:nvPr/>
          </p:nvSpPr>
          <p:spPr bwMode="auto">
            <a:xfrm>
              <a:off x="1776" y="2112"/>
              <a:ext cx="96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197" name="Oval 118"/>
            <p:cNvSpPr>
              <a:spLocks noChangeArrowheads="1"/>
            </p:cNvSpPr>
            <p:nvPr/>
          </p:nvSpPr>
          <p:spPr bwMode="auto">
            <a:xfrm>
              <a:off x="1920" y="2160"/>
              <a:ext cx="96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198" name="Oval 119"/>
            <p:cNvSpPr>
              <a:spLocks noChangeArrowheads="1"/>
            </p:cNvSpPr>
            <p:nvPr/>
          </p:nvSpPr>
          <p:spPr bwMode="auto">
            <a:xfrm>
              <a:off x="2064" y="2112"/>
              <a:ext cx="96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199" name="Oval 120"/>
            <p:cNvSpPr>
              <a:spLocks noChangeArrowheads="1"/>
            </p:cNvSpPr>
            <p:nvPr/>
          </p:nvSpPr>
          <p:spPr bwMode="auto">
            <a:xfrm>
              <a:off x="1728" y="1536"/>
              <a:ext cx="96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200" name="Oval 121"/>
            <p:cNvSpPr>
              <a:spLocks noChangeArrowheads="1"/>
            </p:cNvSpPr>
            <p:nvPr/>
          </p:nvSpPr>
          <p:spPr bwMode="auto">
            <a:xfrm>
              <a:off x="1872" y="1488"/>
              <a:ext cx="96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201" name="Oval 122"/>
            <p:cNvSpPr>
              <a:spLocks noChangeArrowheads="1"/>
            </p:cNvSpPr>
            <p:nvPr/>
          </p:nvSpPr>
          <p:spPr bwMode="auto">
            <a:xfrm>
              <a:off x="2016" y="1488"/>
              <a:ext cx="96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202" name="Oval 123"/>
            <p:cNvSpPr>
              <a:spLocks noChangeArrowheads="1"/>
            </p:cNvSpPr>
            <p:nvPr/>
          </p:nvSpPr>
          <p:spPr bwMode="auto">
            <a:xfrm>
              <a:off x="2160" y="1536"/>
              <a:ext cx="96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203" name="Oval 124"/>
            <p:cNvSpPr>
              <a:spLocks noChangeArrowheads="1"/>
            </p:cNvSpPr>
            <p:nvPr/>
          </p:nvSpPr>
          <p:spPr bwMode="auto">
            <a:xfrm>
              <a:off x="2208" y="1728"/>
              <a:ext cx="96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204" name="Oval 125"/>
            <p:cNvSpPr>
              <a:spLocks noChangeArrowheads="1"/>
            </p:cNvSpPr>
            <p:nvPr/>
          </p:nvSpPr>
          <p:spPr bwMode="auto">
            <a:xfrm>
              <a:off x="2208" y="1968"/>
              <a:ext cx="96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</p:grpSp>
      <p:grpSp>
        <p:nvGrpSpPr>
          <p:cNvPr id="4" name="Group 207"/>
          <p:cNvGrpSpPr>
            <a:grpSpLocks/>
          </p:cNvGrpSpPr>
          <p:nvPr/>
        </p:nvGrpSpPr>
        <p:grpSpPr bwMode="auto">
          <a:xfrm>
            <a:off x="990600" y="4267200"/>
            <a:ext cx="1371600" cy="1524000"/>
            <a:chOff x="624" y="2544"/>
            <a:chExt cx="864" cy="960"/>
          </a:xfrm>
        </p:grpSpPr>
        <p:sp>
          <p:nvSpPr>
            <p:cNvPr id="4168" name="Rectangle 83"/>
            <p:cNvSpPr>
              <a:spLocks noChangeArrowheads="1"/>
            </p:cNvSpPr>
            <p:nvPr/>
          </p:nvSpPr>
          <p:spPr bwMode="auto">
            <a:xfrm>
              <a:off x="816" y="2736"/>
              <a:ext cx="480" cy="5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grpSp>
          <p:nvGrpSpPr>
            <p:cNvPr id="5" name="Group 93"/>
            <p:cNvGrpSpPr>
              <a:grpSpLocks/>
            </p:cNvGrpSpPr>
            <p:nvPr/>
          </p:nvGrpSpPr>
          <p:grpSpPr bwMode="auto">
            <a:xfrm>
              <a:off x="1392" y="2736"/>
              <a:ext cx="96" cy="576"/>
              <a:chOff x="1968" y="2544"/>
              <a:chExt cx="96" cy="576"/>
            </a:xfrm>
          </p:grpSpPr>
          <p:sp>
            <p:nvSpPr>
              <p:cNvPr id="4189" name="Oval 89"/>
              <p:cNvSpPr>
                <a:spLocks noChangeArrowheads="1"/>
              </p:cNvSpPr>
              <p:nvPr/>
            </p:nvSpPr>
            <p:spPr bwMode="auto">
              <a:xfrm>
                <a:off x="1968" y="2544"/>
                <a:ext cx="96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4190" name="Oval 90"/>
              <p:cNvSpPr>
                <a:spLocks noChangeArrowheads="1"/>
              </p:cNvSpPr>
              <p:nvPr/>
            </p:nvSpPr>
            <p:spPr bwMode="auto">
              <a:xfrm>
                <a:off x="1968" y="2688"/>
                <a:ext cx="96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4191" name="Oval 91"/>
              <p:cNvSpPr>
                <a:spLocks noChangeArrowheads="1"/>
              </p:cNvSpPr>
              <p:nvPr/>
            </p:nvSpPr>
            <p:spPr bwMode="auto">
              <a:xfrm>
                <a:off x="1968" y="2832"/>
                <a:ext cx="96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4192" name="Oval 92"/>
              <p:cNvSpPr>
                <a:spLocks noChangeArrowheads="1"/>
              </p:cNvSpPr>
              <p:nvPr/>
            </p:nvSpPr>
            <p:spPr bwMode="auto">
              <a:xfrm>
                <a:off x="1968" y="2976"/>
                <a:ext cx="96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</p:grpSp>
        <p:grpSp>
          <p:nvGrpSpPr>
            <p:cNvPr id="6" name="Group 94"/>
            <p:cNvGrpSpPr>
              <a:grpSpLocks/>
            </p:cNvGrpSpPr>
            <p:nvPr/>
          </p:nvGrpSpPr>
          <p:grpSpPr bwMode="auto">
            <a:xfrm>
              <a:off x="624" y="2736"/>
              <a:ext cx="96" cy="576"/>
              <a:chOff x="1968" y="2544"/>
              <a:chExt cx="96" cy="576"/>
            </a:xfrm>
          </p:grpSpPr>
          <p:sp>
            <p:nvSpPr>
              <p:cNvPr id="4185" name="Oval 95"/>
              <p:cNvSpPr>
                <a:spLocks noChangeArrowheads="1"/>
              </p:cNvSpPr>
              <p:nvPr/>
            </p:nvSpPr>
            <p:spPr bwMode="auto">
              <a:xfrm>
                <a:off x="1968" y="2544"/>
                <a:ext cx="96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4186" name="Oval 96"/>
              <p:cNvSpPr>
                <a:spLocks noChangeArrowheads="1"/>
              </p:cNvSpPr>
              <p:nvPr/>
            </p:nvSpPr>
            <p:spPr bwMode="auto">
              <a:xfrm>
                <a:off x="1968" y="2688"/>
                <a:ext cx="96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4187" name="Oval 97"/>
              <p:cNvSpPr>
                <a:spLocks noChangeArrowheads="1"/>
              </p:cNvSpPr>
              <p:nvPr/>
            </p:nvSpPr>
            <p:spPr bwMode="auto">
              <a:xfrm>
                <a:off x="1968" y="2832"/>
                <a:ext cx="96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4188" name="Oval 98"/>
              <p:cNvSpPr>
                <a:spLocks noChangeArrowheads="1"/>
              </p:cNvSpPr>
              <p:nvPr/>
            </p:nvSpPr>
            <p:spPr bwMode="auto">
              <a:xfrm>
                <a:off x="1968" y="2976"/>
                <a:ext cx="96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</p:grpSp>
        <p:grpSp>
          <p:nvGrpSpPr>
            <p:cNvPr id="7" name="Group 108"/>
            <p:cNvGrpSpPr>
              <a:grpSpLocks/>
            </p:cNvGrpSpPr>
            <p:nvPr/>
          </p:nvGrpSpPr>
          <p:grpSpPr bwMode="auto">
            <a:xfrm>
              <a:off x="864" y="3360"/>
              <a:ext cx="384" cy="144"/>
              <a:chOff x="1440" y="3168"/>
              <a:chExt cx="384" cy="144"/>
            </a:xfrm>
          </p:grpSpPr>
          <p:sp>
            <p:nvSpPr>
              <p:cNvPr id="4181" name="Oval 104"/>
              <p:cNvSpPr>
                <a:spLocks noChangeArrowheads="1"/>
              </p:cNvSpPr>
              <p:nvPr/>
            </p:nvSpPr>
            <p:spPr bwMode="auto">
              <a:xfrm>
                <a:off x="1440" y="3168"/>
                <a:ext cx="96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4182" name="Oval 105"/>
              <p:cNvSpPr>
                <a:spLocks noChangeArrowheads="1"/>
              </p:cNvSpPr>
              <p:nvPr/>
            </p:nvSpPr>
            <p:spPr bwMode="auto">
              <a:xfrm>
                <a:off x="1536" y="3168"/>
                <a:ext cx="96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4183" name="Oval 106"/>
              <p:cNvSpPr>
                <a:spLocks noChangeArrowheads="1"/>
              </p:cNvSpPr>
              <p:nvPr/>
            </p:nvSpPr>
            <p:spPr bwMode="auto">
              <a:xfrm>
                <a:off x="1632" y="3168"/>
                <a:ext cx="96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4184" name="Oval 107"/>
              <p:cNvSpPr>
                <a:spLocks noChangeArrowheads="1"/>
              </p:cNvSpPr>
              <p:nvPr/>
            </p:nvSpPr>
            <p:spPr bwMode="auto">
              <a:xfrm>
                <a:off x="1728" y="3168"/>
                <a:ext cx="96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</p:grpSp>
        <p:grpSp>
          <p:nvGrpSpPr>
            <p:cNvPr id="8" name="Group 109"/>
            <p:cNvGrpSpPr>
              <a:grpSpLocks/>
            </p:cNvGrpSpPr>
            <p:nvPr/>
          </p:nvGrpSpPr>
          <p:grpSpPr bwMode="auto">
            <a:xfrm>
              <a:off x="864" y="2544"/>
              <a:ext cx="384" cy="144"/>
              <a:chOff x="1440" y="3168"/>
              <a:chExt cx="384" cy="144"/>
            </a:xfrm>
          </p:grpSpPr>
          <p:sp>
            <p:nvSpPr>
              <p:cNvPr id="4177" name="Oval 110"/>
              <p:cNvSpPr>
                <a:spLocks noChangeArrowheads="1"/>
              </p:cNvSpPr>
              <p:nvPr/>
            </p:nvSpPr>
            <p:spPr bwMode="auto">
              <a:xfrm>
                <a:off x="1440" y="3168"/>
                <a:ext cx="96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4178" name="Oval 111"/>
              <p:cNvSpPr>
                <a:spLocks noChangeArrowheads="1"/>
              </p:cNvSpPr>
              <p:nvPr/>
            </p:nvSpPr>
            <p:spPr bwMode="auto">
              <a:xfrm>
                <a:off x="1536" y="3168"/>
                <a:ext cx="96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4179" name="Oval 112"/>
              <p:cNvSpPr>
                <a:spLocks noChangeArrowheads="1"/>
              </p:cNvSpPr>
              <p:nvPr/>
            </p:nvSpPr>
            <p:spPr bwMode="auto">
              <a:xfrm>
                <a:off x="1632" y="3168"/>
                <a:ext cx="96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4180" name="Oval 113"/>
              <p:cNvSpPr>
                <a:spLocks noChangeArrowheads="1"/>
              </p:cNvSpPr>
              <p:nvPr/>
            </p:nvSpPr>
            <p:spPr bwMode="auto">
              <a:xfrm>
                <a:off x="1728" y="3168"/>
                <a:ext cx="96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</p:grpSp>
        <p:sp>
          <p:nvSpPr>
            <p:cNvPr id="4173" name="Line 128"/>
            <p:cNvSpPr>
              <a:spLocks noChangeShapeType="1"/>
            </p:cNvSpPr>
            <p:nvPr/>
          </p:nvSpPr>
          <p:spPr bwMode="auto">
            <a:xfrm>
              <a:off x="816" y="3024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4174" name="Line 129"/>
            <p:cNvSpPr>
              <a:spLocks noChangeShapeType="1"/>
            </p:cNvSpPr>
            <p:nvPr/>
          </p:nvSpPr>
          <p:spPr bwMode="auto">
            <a:xfrm>
              <a:off x="1056" y="2736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4175" name="Line 130"/>
            <p:cNvSpPr>
              <a:spLocks noChangeShapeType="1"/>
            </p:cNvSpPr>
            <p:nvPr/>
          </p:nvSpPr>
          <p:spPr bwMode="auto">
            <a:xfrm>
              <a:off x="816" y="2880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4176" name="Line 131"/>
            <p:cNvSpPr>
              <a:spLocks noChangeShapeType="1"/>
            </p:cNvSpPr>
            <p:nvPr/>
          </p:nvSpPr>
          <p:spPr bwMode="auto">
            <a:xfrm>
              <a:off x="816" y="3168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9" name="Group 208"/>
          <p:cNvGrpSpPr>
            <a:grpSpLocks/>
          </p:cNvGrpSpPr>
          <p:nvPr/>
        </p:nvGrpSpPr>
        <p:grpSpPr bwMode="auto">
          <a:xfrm>
            <a:off x="6156176" y="1916832"/>
            <a:ext cx="1600200" cy="1447800"/>
            <a:chOff x="2928" y="1392"/>
            <a:chExt cx="1008" cy="912"/>
          </a:xfrm>
        </p:grpSpPr>
        <p:sp>
          <p:nvSpPr>
            <p:cNvPr id="4147" name="Oval 81"/>
            <p:cNvSpPr>
              <a:spLocks noChangeArrowheads="1"/>
            </p:cNvSpPr>
            <p:nvPr/>
          </p:nvSpPr>
          <p:spPr bwMode="auto">
            <a:xfrm>
              <a:off x="3312" y="1440"/>
              <a:ext cx="96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148" name="Rectangle 133"/>
            <p:cNvSpPr>
              <a:spLocks noChangeArrowheads="1"/>
            </p:cNvSpPr>
            <p:nvPr/>
          </p:nvSpPr>
          <p:spPr bwMode="auto">
            <a:xfrm>
              <a:off x="3120" y="1392"/>
              <a:ext cx="144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149" name="Rectangle 135"/>
            <p:cNvSpPr>
              <a:spLocks noChangeArrowheads="1"/>
            </p:cNvSpPr>
            <p:nvPr/>
          </p:nvSpPr>
          <p:spPr bwMode="auto">
            <a:xfrm>
              <a:off x="3120" y="1728"/>
              <a:ext cx="144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150" name="Rectangle 136"/>
            <p:cNvSpPr>
              <a:spLocks noChangeArrowheads="1"/>
            </p:cNvSpPr>
            <p:nvPr/>
          </p:nvSpPr>
          <p:spPr bwMode="auto">
            <a:xfrm>
              <a:off x="3264" y="1872"/>
              <a:ext cx="38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151" name="Rectangle 137"/>
            <p:cNvSpPr>
              <a:spLocks noChangeArrowheads="1"/>
            </p:cNvSpPr>
            <p:nvPr/>
          </p:nvSpPr>
          <p:spPr bwMode="auto">
            <a:xfrm>
              <a:off x="3648" y="1728"/>
              <a:ext cx="144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152" name="Rectangle 138"/>
            <p:cNvSpPr>
              <a:spLocks noChangeArrowheads="1"/>
            </p:cNvSpPr>
            <p:nvPr/>
          </p:nvSpPr>
          <p:spPr bwMode="auto">
            <a:xfrm>
              <a:off x="3648" y="1392"/>
              <a:ext cx="144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153" name="Oval 139"/>
            <p:cNvSpPr>
              <a:spLocks noChangeArrowheads="1"/>
            </p:cNvSpPr>
            <p:nvPr/>
          </p:nvSpPr>
          <p:spPr bwMode="auto">
            <a:xfrm>
              <a:off x="3312" y="1632"/>
              <a:ext cx="96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154" name="Oval 140"/>
            <p:cNvSpPr>
              <a:spLocks noChangeArrowheads="1"/>
            </p:cNvSpPr>
            <p:nvPr/>
          </p:nvSpPr>
          <p:spPr bwMode="auto">
            <a:xfrm>
              <a:off x="3504" y="1440"/>
              <a:ext cx="96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155" name="Oval 141"/>
            <p:cNvSpPr>
              <a:spLocks noChangeArrowheads="1"/>
            </p:cNvSpPr>
            <p:nvPr/>
          </p:nvSpPr>
          <p:spPr bwMode="auto">
            <a:xfrm>
              <a:off x="3504" y="1632"/>
              <a:ext cx="96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grpSp>
          <p:nvGrpSpPr>
            <p:cNvPr id="10" name="Group 164"/>
            <p:cNvGrpSpPr>
              <a:grpSpLocks/>
            </p:cNvGrpSpPr>
            <p:nvPr/>
          </p:nvGrpSpPr>
          <p:grpSpPr bwMode="auto">
            <a:xfrm>
              <a:off x="3120" y="2160"/>
              <a:ext cx="672" cy="144"/>
              <a:chOff x="3120" y="2160"/>
              <a:chExt cx="672" cy="144"/>
            </a:xfrm>
          </p:grpSpPr>
          <p:sp>
            <p:nvSpPr>
              <p:cNvPr id="4163" name="Oval 142"/>
              <p:cNvSpPr>
                <a:spLocks noChangeArrowheads="1"/>
              </p:cNvSpPr>
              <p:nvPr/>
            </p:nvSpPr>
            <p:spPr bwMode="auto">
              <a:xfrm>
                <a:off x="3264" y="2160"/>
                <a:ext cx="96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4164" name="Oval 143"/>
              <p:cNvSpPr>
                <a:spLocks noChangeArrowheads="1"/>
              </p:cNvSpPr>
              <p:nvPr/>
            </p:nvSpPr>
            <p:spPr bwMode="auto">
              <a:xfrm>
                <a:off x="3408" y="2160"/>
                <a:ext cx="96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4165" name="Oval 144"/>
              <p:cNvSpPr>
                <a:spLocks noChangeArrowheads="1"/>
              </p:cNvSpPr>
              <p:nvPr/>
            </p:nvSpPr>
            <p:spPr bwMode="auto">
              <a:xfrm>
                <a:off x="3552" y="2160"/>
                <a:ext cx="96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4166" name="Oval 145"/>
              <p:cNvSpPr>
                <a:spLocks noChangeArrowheads="1"/>
              </p:cNvSpPr>
              <p:nvPr/>
            </p:nvSpPr>
            <p:spPr bwMode="auto">
              <a:xfrm>
                <a:off x="3696" y="2160"/>
                <a:ext cx="96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4167" name="Oval 146"/>
              <p:cNvSpPr>
                <a:spLocks noChangeArrowheads="1"/>
              </p:cNvSpPr>
              <p:nvPr/>
            </p:nvSpPr>
            <p:spPr bwMode="auto">
              <a:xfrm>
                <a:off x="3120" y="2160"/>
                <a:ext cx="96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</p:grpSp>
        <p:sp>
          <p:nvSpPr>
            <p:cNvPr id="4157" name="Oval 147"/>
            <p:cNvSpPr>
              <a:spLocks noChangeArrowheads="1"/>
            </p:cNvSpPr>
            <p:nvPr/>
          </p:nvSpPr>
          <p:spPr bwMode="auto">
            <a:xfrm>
              <a:off x="2928" y="1440"/>
              <a:ext cx="96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158" name="Oval 148"/>
            <p:cNvSpPr>
              <a:spLocks noChangeArrowheads="1"/>
            </p:cNvSpPr>
            <p:nvPr/>
          </p:nvSpPr>
          <p:spPr bwMode="auto">
            <a:xfrm>
              <a:off x="2928" y="1680"/>
              <a:ext cx="96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159" name="Oval 149"/>
            <p:cNvSpPr>
              <a:spLocks noChangeArrowheads="1"/>
            </p:cNvSpPr>
            <p:nvPr/>
          </p:nvSpPr>
          <p:spPr bwMode="auto">
            <a:xfrm>
              <a:off x="2928" y="1968"/>
              <a:ext cx="96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160" name="Oval 150"/>
            <p:cNvSpPr>
              <a:spLocks noChangeArrowheads="1"/>
            </p:cNvSpPr>
            <p:nvPr/>
          </p:nvSpPr>
          <p:spPr bwMode="auto">
            <a:xfrm>
              <a:off x="3840" y="1440"/>
              <a:ext cx="96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161" name="Oval 151"/>
            <p:cNvSpPr>
              <a:spLocks noChangeArrowheads="1"/>
            </p:cNvSpPr>
            <p:nvPr/>
          </p:nvSpPr>
          <p:spPr bwMode="auto">
            <a:xfrm>
              <a:off x="3840" y="1680"/>
              <a:ext cx="96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162" name="Oval 152"/>
            <p:cNvSpPr>
              <a:spLocks noChangeArrowheads="1"/>
            </p:cNvSpPr>
            <p:nvPr/>
          </p:nvSpPr>
          <p:spPr bwMode="auto">
            <a:xfrm>
              <a:off x="3840" y="1920"/>
              <a:ext cx="96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</p:grpSp>
      <p:grpSp>
        <p:nvGrpSpPr>
          <p:cNvPr id="11" name="Group 206"/>
          <p:cNvGrpSpPr>
            <a:grpSpLocks/>
          </p:cNvGrpSpPr>
          <p:nvPr/>
        </p:nvGrpSpPr>
        <p:grpSpPr bwMode="auto">
          <a:xfrm>
            <a:off x="4038600" y="4267200"/>
            <a:ext cx="2514600" cy="1828800"/>
            <a:chOff x="2400" y="2832"/>
            <a:chExt cx="1584" cy="1152"/>
          </a:xfrm>
        </p:grpSpPr>
        <p:grpSp>
          <p:nvGrpSpPr>
            <p:cNvPr id="12" name="Group 177"/>
            <p:cNvGrpSpPr>
              <a:grpSpLocks/>
            </p:cNvGrpSpPr>
            <p:nvPr/>
          </p:nvGrpSpPr>
          <p:grpSpPr bwMode="auto">
            <a:xfrm>
              <a:off x="2400" y="2832"/>
              <a:ext cx="1584" cy="336"/>
              <a:chOff x="2400" y="2832"/>
              <a:chExt cx="1584" cy="336"/>
            </a:xfrm>
          </p:grpSpPr>
          <p:sp>
            <p:nvSpPr>
              <p:cNvPr id="4134" name="Rectangle 153"/>
              <p:cNvSpPr>
                <a:spLocks noChangeArrowheads="1"/>
              </p:cNvSpPr>
              <p:nvPr/>
            </p:nvSpPr>
            <p:spPr bwMode="auto">
              <a:xfrm>
                <a:off x="2400" y="2832"/>
                <a:ext cx="1584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grpSp>
            <p:nvGrpSpPr>
              <p:cNvPr id="13" name="Group 165"/>
              <p:cNvGrpSpPr>
                <a:grpSpLocks/>
              </p:cNvGrpSpPr>
              <p:nvPr/>
            </p:nvGrpSpPr>
            <p:grpSpPr bwMode="auto">
              <a:xfrm>
                <a:off x="2448" y="3024"/>
                <a:ext cx="672" cy="144"/>
                <a:chOff x="3120" y="2160"/>
                <a:chExt cx="672" cy="144"/>
              </a:xfrm>
            </p:grpSpPr>
            <p:sp>
              <p:nvSpPr>
                <p:cNvPr id="4142" name="Oval 166"/>
                <p:cNvSpPr>
                  <a:spLocks noChangeArrowheads="1"/>
                </p:cNvSpPr>
                <p:nvPr/>
              </p:nvSpPr>
              <p:spPr bwMode="auto">
                <a:xfrm>
                  <a:off x="3264" y="2160"/>
                  <a:ext cx="96" cy="14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4143" name="Oval 167"/>
                <p:cNvSpPr>
                  <a:spLocks noChangeArrowheads="1"/>
                </p:cNvSpPr>
                <p:nvPr/>
              </p:nvSpPr>
              <p:spPr bwMode="auto">
                <a:xfrm>
                  <a:off x="3408" y="2160"/>
                  <a:ext cx="96" cy="14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4144" name="Oval 168"/>
                <p:cNvSpPr>
                  <a:spLocks noChangeArrowheads="1"/>
                </p:cNvSpPr>
                <p:nvPr/>
              </p:nvSpPr>
              <p:spPr bwMode="auto">
                <a:xfrm>
                  <a:off x="3552" y="2160"/>
                  <a:ext cx="96" cy="14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4145" name="Oval 169"/>
                <p:cNvSpPr>
                  <a:spLocks noChangeArrowheads="1"/>
                </p:cNvSpPr>
                <p:nvPr/>
              </p:nvSpPr>
              <p:spPr bwMode="auto">
                <a:xfrm>
                  <a:off x="3696" y="2160"/>
                  <a:ext cx="96" cy="14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4146" name="Oval 170"/>
                <p:cNvSpPr>
                  <a:spLocks noChangeArrowheads="1"/>
                </p:cNvSpPr>
                <p:nvPr/>
              </p:nvSpPr>
              <p:spPr bwMode="auto">
                <a:xfrm>
                  <a:off x="3120" y="2160"/>
                  <a:ext cx="96" cy="14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</p:grpSp>
          <p:grpSp>
            <p:nvGrpSpPr>
              <p:cNvPr id="14" name="Group 171"/>
              <p:cNvGrpSpPr>
                <a:grpSpLocks/>
              </p:cNvGrpSpPr>
              <p:nvPr/>
            </p:nvGrpSpPr>
            <p:grpSpPr bwMode="auto">
              <a:xfrm>
                <a:off x="3216" y="3024"/>
                <a:ext cx="672" cy="144"/>
                <a:chOff x="3120" y="2160"/>
                <a:chExt cx="672" cy="144"/>
              </a:xfrm>
            </p:grpSpPr>
            <p:sp>
              <p:nvSpPr>
                <p:cNvPr id="4137" name="Oval 172"/>
                <p:cNvSpPr>
                  <a:spLocks noChangeArrowheads="1"/>
                </p:cNvSpPr>
                <p:nvPr/>
              </p:nvSpPr>
              <p:spPr bwMode="auto">
                <a:xfrm>
                  <a:off x="3264" y="2160"/>
                  <a:ext cx="96" cy="14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4138" name="Oval 173"/>
                <p:cNvSpPr>
                  <a:spLocks noChangeArrowheads="1"/>
                </p:cNvSpPr>
                <p:nvPr/>
              </p:nvSpPr>
              <p:spPr bwMode="auto">
                <a:xfrm>
                  <a:off x="3408" y="2160"/>
                  <a:ext cx="96" cy="14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4139" name="Oval 174"/>
                <p:cNvSpPr>
                  <a:spLocks noChangeArrowheads="1"/>
                </p:cNvSpPr>
                <p:nvPr/>
              </p:nvSpPr>
              <p:spPr bwMode="auto">
                <a:xfrm>
                  <a:off x="3552" y="2160"/>
                  <a:ext cx="96" cy="14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4140" name="Oval 175"/>
                <p:cNvSpPr>
                  <a:spLocks noChangeArrowheads="1"/>
                </p:cNvSpPr>
                <p:nvPr/>
              </p:nvSpPr>
              <p:spPr bwMode="auto">
                <a:xfrm>
                  <a:off x="3696" y="2160"/>
                  <a:ext cx="96" cy="14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4141" name="Oval 176"/>
                <p:cNvSpPr>
                  <a:spLocks noChangeArrowheads="1"/>
                </p:cNvSpPr>
                <p:nvPr/>
              </p:nvSpPr>
              <p:spPr bwMode="auto">
                <a:xfrm>
                  <a:off x="3120" y="2160"/>
                  <a:ext cx="96" cy="14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</p:grpSp>
        </p:grpSp>
        <p:grpSp>
          <p:nvGrpSpPr>
            <p:cNvPr id="15" name="Group 178"/>
            <p:cNvGrpSpPr>
              <a:grpSpLocks/>
            </p:cNvGrpSpPr>
            <p:nvPr/>
          </p:nvGrpSpPr>
          <p:grpSpPr bwMode="auto">
            <a:xfrm>
              <a:off x="2400" y="3216"/>
              <a:ext cx="1584" cy="336"/>
              <a:chOff x="2400" y="2832"/>
              <a:chExt cx="1584" cy="336"/>
            </a:xfrm>
          </p:grpSpPr>
          <p:sp>
            <p:nvSpPr>
              <p:cNvPr id="4121" name="Rectangle 179"/>
              <p:cNvSpPr>
                <a:spLocks noChangeArrowheads="1"/>
              </p:cNvSpPr>
              <p:nvPr/>
            </p:nvSpPr>
            <p:spPr bwMode="auto">
              <a:xfrm>
                <a:off x="2400" y="2832"/>
                <a:ext cx="1584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grpSp>
            <p:nvGrpSpPr>
              <p:cNvPr id="16" name="Group 180"/>
              <p:cNvGrpSpPr>
                <a:grpSpLocks/>
              </p:cNvGrpSpPr>
              <p:nvPr/>
            </p:nvGrpSpPr>
            <p:grpSpPr bwMode="auto">
              <a:xfrm>
                <a:off x="2448" y="3024"/>
                <a:ext cx="672" cy="144"/>
                <a:chOff x="3120" y="2160"/>
                <a:chExt cx="672" cy="144"/>
              </a:xfrm>
            </p:grpSpPr>
            <p:sp>
              <p:nvSpPr>
                <p:cNvPr id="4129" name="Oval 181"/>
                <p:cNvSpPr>
                  <a:spLocks noChangeArrowheads="1"/>
                </p:cNvSpPr>
                <p:nvPr/>
              </p:nvSpPr>
              <p:spPr bwMode="auto">
                <a:xfrm>
                  <a:off x="3264" y="2160"/>
                  <a:ext cx="96" cy="14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4130" name="Oval 182"/>
                <p:cNvSpPr>
                  <a:spLocks noChangeArrowheads="1"/>
                </p:cNvSpPr>
                <p:nvPr/>
              </p:nvSpPr>
              <p:spPr bwMode="auto">
                <a:xfrm>
                  <a:off x="3408" y="2160"/>
                  <a:ext cx="96" cy="14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4131" name="Oval 183"/>
                <p:cNvSpPr>
                  <a:spLocks noChangeArrowheads="1"/>
                </p:cNvSpPr>
                <p:nvPr/>
              </p:nvSpPr>
              <p:spPr bwMode="auto">
                <a:xfrm>
                  <a:off x="3552" y="2160"/>
                  <a:ext cx="96" cy="14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4132" name="Oval 184"/>
                <p:cNvSpPr>
                  <a:spLocks noChangeArrowheads="1"/>
                </p:cNvSpPr>
                <p:nvPr/>
              </p:nvSpPr>
              <p:spPr bwMode="auto">
                <a:xfrm>
                  <a:off x="3696" y="2160"/>
                  <a:ext cx="96" cy="14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4133" name="Oval 185"/>
                <p:cNvSpPr>
                  <a:spLocks noChangeArrowheads="1"/>
                </p:cNvSpPr>
                <p:nvPr/>
              </p:nvSpPr>
              <p:spPr bwMode="auto">
                <a:xfrm>
                  <a:off x="3120" y="2160"/>
                  <a:ext cx="96" cy="14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</p:grpSp>
          <p:grpSp>
            <p:nvGrpSpPr>
              <p:cNvPr id="17" name="Group 186"/>
              <p:cNvGrpSpPr>
                <a:grpSpLocks/>
              </p:cNvGrpSpPr>
              <p:nvPr/>
            </p:nvGrpSpPr>
            <p:grpSpPr bwMode="auto">
              <a:xfrm>
                <a:off x="3216" y="3024"/>
                <a:ext cx="672" cy="144"/>
                <a:chOff x="3120" y="2160"/>
                <a:chExt cx="672" cy="144"/>
              </a:xfrm>
            </p:grpSpPr>
            <p:sp>
              <p:nvSpPr>
                <p:cNvPr id="4124" name="Oval 187"/>
                <p:cNvSpPr>
                  <a:spLocks noChangeArrowheads="1"/>
                </p:cNvSpPr>
                <p:nvPr/>
              </p:nvSpPr>
              <p:spPr bwMode="auto">
                <a:xfrm>
                  <a:off x="3264" y="2160"/>
                  <a:ext cx="96" cy="14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4125" name="Oval 188"/>
                <p:cNvSpPr>
                  <a:spLocks noChangeArrowheads="1"/>
                </p:cNvSpPr>
                <p:nvPr/>
              </p:nvSpPr>
              <p:spPr bwMode="auto">
                <a:xfrm>
                  <a:off x="3408" y="2160"/>
                  <a:ext cx="96" cy="14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4126" name="Oval 189"/>
                <p:cNvSpPr>
                  <a:spLocks noChangeArrowheads="1"/>
                </p:cNvSpPr>
                <p:nvPr/>
              </p:nvSpPr>
              <p:spPr bwMode="auto">
                <a:xfrm>
                  <a:off x="3552" y="2160"/>
                  <a:ext cx="96" cy="14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4127" name="Oval 190"/>
                <p:cNvSpPr>
                  <a:spLocks noChangeArrowheads="1"/>
                </p:cNvSpPr>
                <p:nvPr/>
              </p:nvSpPr>
              <p:spPr bwMode="auto">
                <a:xfrm>
                  <a:off x="3696" y="2160"/>
                  <a:ext cx="96" cy="14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4128" name="Oval 191"/>
                <p:cNvSpPr>
                  <a:spLocks noChangeArrowheads="1"/>
                </p:cNvSpPr>
                <p:nvPr/>
              </p:nvSpPr>
              <p:spPr bwMode="auto">
                <a:xfrm>
                  <a:off x="3120" y="2160"/>
                  <a:ext cx="96" cy="14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</p:grpSp>
        </p:grpSp>
        <p:grpSp>
          <p:nvGrpSpPr>
            <p:cNvPr id="18" name="Group 192"/>
            <p:cNvGrpSpPr>
              <a:grpSpLocks/>
            </p:cNvGrpSpPr>
            <p:nvPr/>
          </p:nvGrpSpPr>
          <p:grpSpPr bwMode="auto">
            <a:xfrm>
              <a:off x="2400" y="3648"/>
              <a:ext cx="1584" cy="336"/>
              <a:chOff x="2400" y="2832"/>
              <a:chExt cx="1584" cy="336"/>
            </a:xfrm>
          </p:grpSpPr>
          <p:sp>
            <p:nvSpPr>
              <p:cNvPr id="4108" name="Rectangle 193"/>
              <p:cNvSpPr>
                <a:spLocks noChangeArrowheads="1"/>
              </p:cNvSpPr>
              <p:nvPr/>
            </p:nvSpPr>
            <p:spPr bwMode="auto">
              <a:xfrm>
                <a:off x="2400" y="2832"/>
                <a:ext cx="1584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grpSp>
            <p:nvGrpSpPr>
              <p:cNvPr id="19" name="Group 194"/>
              <p:cNvGrpSpPr>
                <a:grpSpLocks/>
              </p:cNvGrpSpPr>
              <p:nvPr/>
            </p:nvGrpSpPr>
            <p:grpSpPr bwMode="auto">
              <a:xfrm>
                <a:off x="2448" y="3024"/>
                <a:ext cx="672" cy="144"/>
                <a:chOff x="3120" y="2160"/>
                <a:chExt cx="672" cy="144"/>
              </a:xfrm>
            </p:grpSpPr>
            <p:sp>
              <p:nvSpPr>
                <p:cNvPr id="4116" name="Oval 195"/>
                <p:cNvSpPr>
                  <a:spLocks noChangeArrowheads="1"/>
                </p:cNvSpPr>
                <p:nvPr/>
              </p:nvSpPr>
              <p:spPr bwMode="auto">
                <a:xfrm>
                  <a:off x="3264" y="2160"/>
                  <a:ext cx="96" cy="14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4117" name="Oval 196"/>
                <p:cNvSpPr>
                  <a:spLocks noChangeArrowheads="1"/>
                </p:cNvSpPr>
                <p:nvPr/>
              </p:nvSpPr>
              <p:spPr bwMode="auto">
                <a:xfrm>
                  <a:off x="3408" y="2160"/>
                  <a:ext cx="96" cy="14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4118" name="Oval 197"/>
                <p:cNvSpPr>
                  <a:spLocks noChangeArrowheads="1"/>
                </p:cNvSpPr>
                <p:nvPr/>
              </p:nvSpPr>
              <p:spPr bwMode="auto">
                <a:xfrm>
                  <a:off x="3552" y="2160"/>
                  <a:ext cx="96" cy="14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4119" name="Oval 198"/>
                <p:cNvSpPr>
                  <a:spLocks noChangeArrowheads="1"/>
                </p:cNvSpPr>
                <p:nvPr/>
              </p:nvSpPr>
              <p:spPr bwMode="auto">
                <a:xfrm>
                  <a:off x="3696" y="2160"/>
                  <a:ext cx="96" cy="14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4120" name="Oval 199"/>
                <p:cNvSpPr>
                  <a:spLocks noChangeArrowheads="1"/>
                </p:cNvSpPr>
                <p:nvPr/>
              </p:nvSpPr>
              <p:spPr bwMode="auto">
                <a:xfrm>
                  <a:off x="3120" y="2160"/>
                  <a:ext cx="96" cy="14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</p:grpSp>
          <p:grpSp>
            <p:nvGrpSpPr>
              <p:cNvPr id="20" name="Group 200"/>
              <p:cNvGrpSpPr>
                <a:grpSpLocks/>
              </p:cNvGrpSpPr>
              <p:nvPr/>
            </p:nvGrpSpPr>
            <p:grpSpPr bwMode="auto">
              <a:xfrm>
                <a:off x="3216" y="3024"/>
                <a:ext cx="672" cy="144"/>
                <a:chOff x="3120" y="2160"/>
                <a:chExt cx="672" cy="144"/>
              </a:xfrm>
            </p:grpSpPr>
            <p:sp>
              <p:nvSpPr>
                <p:cNvPr id="4111" name="Oval 201"/>
                <p:cNvSpPr>
                  <a:spLocks noChangeArrowheads="1"/>
                </p:cNvSpPr>
                <p:nvPr/>
              </p:nvSpPr>
              <p:spPr bwMode="auto">
                <a:xfrm>
                  <a:off x="3264" y="2160"/>
                  <a:ext cx="96" cy="14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4112" name="Oval 202"/>
                <p:cNvSpPr>
                  <a:spLocks noChangeArrowheads="1"/>
                </p:cNvSpPr>
                <p:nvPr/>
              </p:nvSpPr>
              <p:spPr bwMode="auto">
                <a:xfrm>
                  <a:off x="3408" y="2160"/>
                  <a:ext cx="96" cy="14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4113" name="Oval 203"/>
                <p:cNvSpPr>
                  <a:spLocks noChangeArrowheads="1"/>
                </p:cNvSpPr>
                <p:nvPr/>
              </p:nvSpPr>
              <p:spPr bwMode="auto">
                <a:xfrm>
                  <a:off x="3552" y="2160"/>
                  <a:ext cx="96" cy="14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4114" name="Oval 204"/>
                <p:cNvSpPr>
                  <a:spLocks noChangeArrowheads="1"/>
                </p:cNvSpPr>
                <p:nvPr/>
              </p:nvSpPr>
              <p:spPr bwMode="auto">
                <a:xfrm>
                  <a:off x="3696" y="2160"/>
                  <a:ext cx="96" cy="14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4115" name="Oval 205"/>
                <p:cNvSpPr>
                  <a:spLocks noChangeArrowheads="1"/>
                </p:cNvSpPr>
                <p:nvPr/>
              </p:nvSpPr>
              <p:spPr bwMode="auto">
                <a:xfrm>
                  <a:off x="3120" y="2160"/>
                  <a:ext cx="96" cy="14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</p:grpSp>
        </p:grpSp>
      </p:grpSp>
      <p:sp>
        <p:nvSpPr>
          <p:cNvPr id="120" name="Slide Number Placeholder 1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E71DEA-F310-47A7-BC39-088C71B3821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21" name="Footer Placeholder 1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Created by Yenny</a:t>
            </a:r>
            <a:endParaRPr lang="en-US"/>
          </a:p>
        </p:txBody>
      </p:sp>
    </p:spTree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7</a:t>
            </a:fld>
            <a:endParaRPr lang="id-ID"/>
          </a:p>
        </p:txBody>
      </p:sp>
      <p:sp>
        <p:nvSpPr>
          <p:cNvPr id="5" name="TextBox 4"/>
          <p:cNvSpPr txBox="1"/>
          <p:nvPr/>
        </p:nvSpPr>
        <p:spPr>
          <a:xfrm>
            <a:off x="755576" y="2492896"/>
            <a:ext cx="756084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800" dirty="0" smtClean="0"/>
              <a:t>Anda tidak dapat mengelola pengetahuan, Anda hanya dapat mengelola lingkungan yg menuntun kepada penciptaan, dan pentransferan pengetahuan</a:t>
            </a:r>
            <a:endParaRPr lang="id-ID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54</TotalTime>
  <Words>308</Words>
  <Application>Microsoft Office PowerPoint</Application>
  <PresentationFormat>On-screen Show (4:3)</PresentationFormat>
  <Paragraphs>79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Urban</vt:lpstr>
      <vt:lpstr>MENCIPTAKAN LINGKUNGAN BELAJAR DALAM PELATIHAN</vt:lpstr>
      <vt:lpstr>Persyaratan Pembelajaran</vt:lpstr>
      <vt:lpstr>SUASANA PELATIHAN YANG BAIK (Hickerson dan Middleton, 1975)</vt:lpstr>
      <vt:lpstr>SUASANA PELATIHAN YG  TDK BAIK (Hickerson dan Middleton, 1975)</vt:lpstr>
      <vt:lpstr>Kriteria Ruangan</vt:lpstr>
      <vt:lpstr>PENGATURAN RUANGAN</vt:lpstr>
      <vt:lpstr>Slide 7</vt:lpstr>
    </vt:vector>
  </TitlesOfParts>
  <Manager>H45TUT1</Manager>
  <Company>PRIBADI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Menciptakan Lingkungan Belajar</dc:title>
  <dc:creator>YENNY</dc:creator>
  <cp:lastModifiedBy>Toshiba</cp:lastModifiedBy>
  <cp:revision>9</cp:revision>
  <dcterms:created xsi:type="dcterms:W3CDTF">2015-08-10T06:40:24Z</dcterms:created>
  <dcterms:modified xsi:type="dcterms:W3CDTF">2015-11-28T17:21:21Z</dcterms:modified>
</cp:coreProperties>
</file>