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6" r:id="rId3"/>
    <p:sldId id="260" r:id="rId4"/>
    <p:sldId id="261" r:id="rId5"/>
    <p:sldId id="270" r:id="rId6"/>
    <p:sldId id="271" r:id="rId7"/>
    <p:sldId id="263" r:id="rId8"/>
    <p:sldId id="257" r:id="rId9"/>
    <p:sldId id="262" r:id="rId10"/>
    <p:sldId id="264" r:id="rId11"/>
    <p:sldId id="272" r:id="rId12"/>
    <p:sldId id="267" r:id="rId13"/>
    <p:sldId id="265" r:id="rId14"/>
    <p:sldId id="273" r:id="rId15"/>
    <p:sldId id="268" r:id="rId16"/>
    <p:sldId id="274" r:id="rId17"/>
    <p:sldId id="275" r:id="rId18"/>
    <p:sldId id="276" r:id="rId19"/>
    <p:sldId id="277" r:id="rId20"/>
    <p:sldId id="278" r:id="rId21"/>
    <p:sldId id="269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5552C-DDE4-4F8B-9078-EC725065320C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8ED60-AD0A-4DED-8D95-B21774116E1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6D628-855E-49EA-825D-223D7B5CFF8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0DCE3-8BF7-4B2D-ABF5-0692ACA164A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CA45F-9E24-4D49-854A-3C80AF2CDF0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F09756-CFAE-4DEA-A888-442FA1C54614}" type="datetimeFigureOut">
              <a:rPr lang="id-ID" smtClean="0"/>
              <a:pPr/>
              <a:t>29/11/2015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PENETAPAN TUJUAN DAN SASARAN PELATIHAN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696" y="4437112"/>
            <a:ext cx="6400800" cy="625624"/>
          </a:xfrm>
        </p:spPr>
        <p:txBody>
          <a:bodyPr/>
          <a:lstStyle/>
          <a:p>
            <a:r>
              <a:rPr lang="id-ID" dirty="0" smtClean="0"/>
              <a:t>Dra. Sri Hastuti Handayani,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/>
          </a:bodyPr>
          <a:lstStyle/>
          <a:p>
            <a:pPr marL="566928" indent="-45720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000" dirty="0" err="1" smtClean="0">
                <a:latin typeface="Tahoma" charset="0"/>
                <a:cs typeface="Times New Roman" pitchFamily="18" charset="0"/>
              </a:rPr>
              <a:t>Sasaran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‘KOGNITIF’ yang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menggambarkan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perilaku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kognitif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/ mental,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misalnya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: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mampu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memahami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mampu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menjelaskan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mampu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menganalisa</a:t>
            </a:r>
            <a:r>
              <a:rPr lang="id-ID" sz="3000" u="sng" dirty="0" smtClean="0">
                <a:latin typeface="Tahoma" charset="0"/>
                <a:cs typeface="Times New Roman" pitchFamily="18" charset="0"/>
              </a:rPr>
              <a:t>.</a:t>
            </a:r>
          </a:p>
          <a:p>
            <a:pPr marL="566928" indent="-45720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000" dirty="0" err="1" smtClean="0">
                <a:latin typeface="Tahoma" charset="0"/>
                <a:cs typeface="Times New Roman" pitchFamily="18" charset="0"/>
              </a:rPr>
              <a:t>Sasaran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‘ AFEKTIF’ yang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menggambarkan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perilaku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berhubungan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dengan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perasaan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/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sikap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misalnya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: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memiliki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kesediaan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……….,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memiliki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kecenderungan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………..</a:t>
            </a:r>
            <a:endParaRPr lang="id-ID" sz="3000" u="sng" dirty="0" smtClean="0">
              <a:latin typeface="Tahoma" charset="0"/>
              <a:cs typeface="Times New Roman" pitchFamily="18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 smtClean="0">
                <a:latin typeface="Tahoma" charset="0"/>
                <a:cs typeface="Times New Roman" pitchFamily="18" charset="0"/>
              </a:rPr>
              <a:t>Sasaran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‘ PSIKOMOTOR’,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meliputi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perilaku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gerak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Misalnya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: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Mampu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mengoperasikan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komputer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mengetik</a:t>
            </a:r>
            <a:r>
              <a:rPr lang="en-US" sz="3000" dirty="0" smtClean="0">
                <a:latin typeface="Tahoma" charset="0"/>
                <a:cs typeface="Times New Roman" pitchFamily="18" charset="0"/>
              </a:rPr>
              <a:t> 10 </a:t>
            </a:r>
            <a:r>
              <a:rPr lang="en-US" sz="3000" dirty="0" err="1" smtClean="0">
                <a:latin typeface="Tahoma" charset="0"/>
                <a:cs typeface="Times New Roman" pitchFamily="18" charset="0"/>
              </a:rPr>
              <a:t>jari</a:t>
            </a:r>
            <a:endParaRPr lang="en-US" sz="2400" u="sng" dirty="0" smtClean="0">
              <a:latin typeface="Tahoma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eaLnBrk="1" hangingPunct="1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JENIS TUJUAN &amp; SASARAN PPSDM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id-ID" sz="4000" dirty="0" smtClean="0"/>
              <a:t>Memberi pengetahuan baru</a:t>
            </a:r>
          </a:p>
          <a:p>
            <a:pPr>
              <a:spcAft>
                <a:spcPts val="1800"/>
              </a:spcAft>
            </a:pPr>
            <a:r>
              <a:rPr lang="id-ID" sz="4000" dirty="0" smtClean="0"/>
              <a:t>Adanya ketrampilan baru</a:t>
            </a:r>
          </a:p>
          <a:p>
            <a:pPr>
              <a:spcAft>
                <a:spcPts val="1800"/>
              </a:spcAft>
            </a:pPr>
            <a:r>
              <a:rPr lang="id-ID" sz="4000" dirty="0" smtClean="0"/>
              <a:t>Adanya perbedaan sikap</a:t>
            </a:r>
            <a:endParaRPr lang="id-ID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DOMAIN DLM MEMPELAJARI PERILAKU MANUSIA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481138"/>
          <a:ext cx="705678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KOGNITIF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AFEKTIF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Pengetahuan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Pemahaman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Aplikasi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Analisis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Sintesis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Evaluasi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Menerima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baseline="0" dirty="0" smtClean="0"/>
                        <a:t> Menjawab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baseline="0" dirty="0" smtClean="0"/>
                        <a:t> Berespon</a:t>
                      </a:r>
                    </a:p>
                    <a:p>
                      <a:pPr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id-ID" sz="2400" baseline="0" dirty="0" smtClean="0"/>
                        <a:t> Menilai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56784" cy="1143000"/>
          </a:xfrm>
        </p:spPr>
        <p:txBody>
          <a:bodyPr/>
          <a:lstStyle/>
          <a:p>
            <a:pPr algn="ctr"/>
            <a:r>
              <a:rPr lang="id-ID" dirty="0" smtClean="0"/>
              <a:t>PERILAKU DLM DOMAIN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435280" cy="4018451"/>
          </a:xfrm>
        </p:spPr>
        <p:txBody>
          <a:bodyPr>
            <a:normAutofit fontScale="92500" lnSpcReduction="10000"/>
          </a:bodyPr>
          <a:lstStyle/>
          <a:p>
            <a:pPr marL="462960" indent="-457200" eaLnBrk="1" hangingPunct="1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uraian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situasi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diberikan</a:t>
            </a:r>
            <a:r>
              <a:rPr lang="id-ID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i="1" dirty="0" smtClean="0">
                <a:latin typeface="Calibri" pitchFamily="34" charset="0"/>
                <a:cs typeface="Calibri" pitchFamily="34" charset="0"/>
              </a:rPr>
              <a:t>(Given What)</a:t>
            </a:r>
            <a:endParaRPr lang="id-ID" sz="3800" b="1" u="sng" dirty="0" smtClean="0">
              <a:latin typeface="Calibri" pitchFamily="34" charset="0"/>
              <a:cs typeface="Calibri" pitchFamily="34" charset="0"/>
            </a:endParaRPr>
          </a:p>
          <a:p>
            <a:pPr marL="462960" indent="-457200" eaLnBrk="1" hangingPunct="1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uraian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apa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i="1" dirty="0" smtClean="0">
                <a:latin typeface="Calibri" pitchFamily="34" charset="0"/>
                <a:cs typeface="Calibri" pitchFamily="34" charset="0"/>
              </a:rPr>
              <a:t>(Does What)</a:t>
            </a:r>
            <a:endParaRPr lang="id-ID" sz="3800" b="1" u="sng" dirty="0" smtClean="0">
              <a:latin typeface="Calibri" pitchFamily="34" charset="0"/>
              <a:cs typeface="Calibri" pitchFamily="34" charset="0"/>
            </a:endParaRPr>
          </a:p>
          <a:p>
            <a:pPr marL="462960" indent="-457200" eaLnBrk="1" hangingPunct="1">
              <a:buSzPct val="100000"/>
              <a:buFont typeface="+mj-lt"/>
              <a:buAutoNum type="arabicPeriod"/>
            </a:pP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uraian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bagaimana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TRAINEE</a:t>
            </a:r>
            <a:r>
              <a:rPr lang="id-ID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  <a:cs typeface="Calibri" pitchFamily="34" charset="0"/>
              </a:rPr>
              <a:t>melaksanakan</a:t>
            </a:r>
            <a:r>
              <a:rPr lang="en-US" sz="3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i="1" dirty="0" smtClean="0">
                <a:latin typeface="Calibri" pitchFamily="34" charset="0"/>
                <a:cs typeface="Calibri" pitchFamily="34" charset="0"/>
              </a:rPr>
              <a:t>(How </a:t>
            </a:r>
            <a:r>
              <a:rPr lang="en-US" sz="3800" b="1" i="1" dirty="0" err="1" smtClean="0">
                <a:latin typeface="Calibri" pitchFamily="34" charset="0"/>
                <a:cs typeface="Calibri" pitchFamily="34" charset="0"/>
              </a:rPr>
              <a:t>Whell</a:t>
            </a:r>
            <a:r>
              <a:rPr lang="en-US" sz="3800" b="1" i="1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b="1" u="sng" dirty="0" smtClean="0">
                <a:latin typeface="Monospac821 BT" pitchFamily="49" charset="0"/>
                <a:cs typeface="Times New Roman" pitchFamily="18" charset="0"/>
              </a:rPr>
              <a:t/>
            </a:r>
            <a:br>
              <a:rPr lang="en-US" sz="2400" b="1" u="sng" dirty="0" smtClean="0">
                <a:latin typeface="Monospac821 BT" pitchFamily="49" charset="0"/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 </a:t>
            </a:r>
            <a:r>
              <a:rPr lang="en-US" sz="2400" b="1" u="sng" dirty="0" smtClean="0">
                <a:cs typeface="Times New Roman" pitchFamily="18" charset="0"/>
              </a:rPr>
              <a:t/>
            </a:r>
            <a:br>
              <a:rPr lang="en-US" sz="2400" b="1" u="sng" dirty="0" smtClean="0">
                <a:cs typeface="Times New Roman" pitchFamily="18" charset="0"/>
              </a:rPr>
            </a:br>
            <a:endParaRPr lang="en-US" sz="2400" b="1" u="sng" dirty="0" smtClean="0"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Mager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(1962)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merumuskan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sasaran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training &amp; development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:</a:t>
            </a:r>
            <a:endParaRPr lang="en-US" sz="2800" u="sng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id-ID" sz="3600" dirty="0" smtClean="0"/>
              <a:t>Dirumuskan secara spesifik dan jelas </a:t>
            </a:r>
          </a:p>
          <a:p>
            <a:r>
              <a:rPr lang="id-ID" sz="3600" dirty="0" smtClean="0"/>
              <a:t>Dibuat supaya mempunyai arti yg sama</a:t>
            </a:r>
          </a:p>
          <a:p>
            <a:r>
              <a:rPr lang="id-ID" sz="3600" dirty="0" smtClean="0"/>
              <a:t>Mempunyai arti teknis, yg dapat menyampaikan informasi yg tepat ttg TL mns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Merumuskan Tujuan Instruksional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2">
                    <a:lumMod val="25000"/>
                  </a:schemeClr>
                </a:solidFill>
              </a:rPr>
              <a:t>Tujuan Instruksional Umum (TIU) ~ </a:t>
            </a:r>
            <a:r>
              <a:rPr lang="id-ID" i="1" dirty="0" smtClean="0">
                <a:solidFill>
                  <a:schemeClr val="bg2">
                    <a:lumMod val="25000"/>
                  </a:schemeClr>
                </a:solidFill>
              </a:rPr>
              <a:t>Terminal Performance Objective</a:t>
            </a:r>
          </a:p>
          <a:p>
            <a:pPr>
              <a:buNone/>
            </a:pPr>
            <a:r>
              <a:rPr lang="id-ID" i="1" dirty="0" smtClean="0"/>
              <a:t>	</a:t>
            </a:r>
            <a:r>
              <a:rPr lang="id-ID" sz="2300" dirty="0" smtClean="0"/>
              <a:t>Menyatakan TL yg hrs diperlihatkan </a:t>
            </a:r>
            <a:r>
              <a:rPr lang="id-ID" sz="2300" i="1" dirty="0" smtClean="0"/>
              <a:t>trainee</a:t>
            </a:r>
            <a:r>
              <a:rPr lang="id-ID" sz="2300" dirty="0" smtClean="0"/>
              <a:t>/peserta didik pada akhir suatu kegiatan instruksional</a:t>
            </a:r>
          </a:p>
          <a:p>
            <a:pPr lvl="1"/>
            <a:endParaRPr lang="id-ID" dirty="0" smtClean="0"/>
          </a:p>
          <a:p>
            <a:r>
              <a:rPr lang="id-ID" dirty="0" smtClean="0">
                <a:solidFill>
                  <a:schemeClr val="bg2">
                    <a:lumMod val="25000"/>
                  </a:schemeClr>
                </a:solidFill>
              </a:rPr>
              <a:t>Tujuan Instruksional Khusus (TIK) ~ </a:t>
            </a:r>
            <a:r>
              <a:rPr lang="id-ID" i="1" dirty="0" smtClean="0">
                <a:solidFill>
                  <a:schemeClr val="bg2">
                    <a:lumMod val="25000"/>
                  </a:schemeClr>
                </a:solidFill>
              </a:rPr>
              <a:t>Enabling Objectives</a:t>
            </a:r>
          </a:p>
          <a:p>
            <a:pPr lvl="1"/>
            <a:r>
              <a:rPr lang="id-ID" dirty="0" smtClean="0"/>
              <a:t>Adl sub-tujuan instruksional yg menyatakan TL yg hrs dilakukan </a:t>
            </a:r>
            <a:r>
              <a:rPr lang="id-ID" i="1" dirty="0" smtClean="0"/>
              <a:t>trainee</a:t>
            </a:r>
            <a:r>
              <a:rPr lang="id-ID" dirty="0" smtClean="0"/>
              <a:t>/peserta didik spy ia dpt mencapai tujuan umum. </a:t>
            </a:r>
          </a:p>
          <a:p>
            <a:pPr lvl="1"/>
            <a:r>
              <a:rPr lang="id-ID" dirty="0" smtClean="0"/>
              <a:t>Mrpk tujuan perantara utk dpt mencapai tujuan akhir atau tujuan umum tsb.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Tujuan Instruksional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3600" dirty="0" smtClean="0"/>
              <a:t>Kondisi tertentu (</a:t>
            </a:r>
            <a:r>
              <a:rPr lang="id-ID" sz="3600" i="1" dirty="0" smtClean="0"/>
              <a:t>Antecedent</a:t>
            </a:r>
            <a:r>
              <a:rPr lang="id-ID" sz="36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id-ID" sz="3600" dirty="0" smtClean="0"/>
              <a:t>Pernyataan ttg perilaku yg hrs dilakukan (</a:t>
            </a:r>
            <a:r>
              <a:rPr lang="id-ID" sz="3600" i="1" dirty="0" smtClean="0"/>
              <a:t>Behavior</a:t>
            </a:r>
            <a:r>
              <a:rPr lang="id-ID" sz="36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id-ID" sz="3600" dirty="0" smtClean="0"/>
              <a:t>Pernyataan ttg standar yg diharapkan utk dicapai (</a:t>
            </a:r>
            <a:r>
              <a:rPr lang="id-ID" sz="3600" i="1" dirty="0" smtClean="0"/>
              <a:t>Criteria</a:t>
            </a:r>
            <a:r>
              <a:rPr lang="id-ID" sz="3600" dirty="0" smtClean="0"/>
              <a:t>)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Komponen dan Ciri2 Tujuan Pelatihan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55058"/>
          <a:ext cx="8229600" cy="380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2451720"/>
                <a:gridCol w="2743200"/>
              </a:tblGrid>
              <a:tr h="413514">
                <a:tc gridSpan="3"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KATA KERJA YG DAPAT</a:t>
                      </a:r>
                      <a:r>
                        <a:rPr lang="id-ID" sz="2400" baseline="0" dirty="0" smtClean="0"/>
                        <a:t> DIPAKAI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0289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MEMILIH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MENGELOMPOKKAN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MEYAKINKAN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MENGUMPULKAN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MENGHITUNG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MENGGAMBARKAN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MENDOKUMENTASIKAN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MEMAKAI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MENYEDIAKAN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MEMBUAT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MEMBEDAKAN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MENAMAKAN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MENGURUTKAN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MENGHITUNG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MENGKLARIFIKASI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MENGULANG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MENGIDENTIFIKASI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MENAMAKAN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MENCATAT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MENGURUTKAN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MEMILIKI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MENGANALISIS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Kata Kerja utk Menuliskan Tujuan 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d-ID" sz="3200" dirty="0" smtClean="0"/>
              <a:t>Paling sedikit ..... (jumlah) ...... Benar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Paling sedikit ..... (%) ...... Benar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Dengan tidak lebih dari (jumlah) kesalahan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Paling sedikit (jumlah / %) tepat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Dalam waktu (bulan, minggu, hari, jam)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Kalimat Tanya utk Penulisan Kriteria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4400" b="1" dirty="0" smtClean="0"/>
              <a:t>S</a:t>
            </a:r>
            <a:r>
              <a:rPr lang="id-ID" sz="3600" dirty="0" smtClean="0"/>
              <a:t>pesifik (khusus)</a:t>
            </a:r>
          </a:p>
          <a:p>
            <a:pPr>
              <a:spcAft>
                <a:spcPts val="1200"/>
              </a:spcAft>
            </a:pPr>
            <a:r>
              <a:rPr lang="id-ID" sz="4400" b="1" dirty="0" smtClean="0"/>
              <a:t>M</a:t>
            </a:r>
            <a:r>
              <a:rPr lang="id-ID" sz="3600" dirty="0" smtClean="0"/>
              <a:t>easureable (dpt diukur)</a:t>
            </a:r>
          </a:p>
          <a:p>
            <a:pPr>
              <a:spcAft>
                <a:spcPts val="1200"/>
              </a:spcAft>
            </a:pPr>
            <a:r>
              <a:rPr lang="id-ID" sz="4400" b="1" dirty="0" smtClean="0"/>
              <a:t>A</a:t>
            </a:r>
            <a:r>
              <a:rPr lang="id-ID" sz="3600" dirty="0" smtClean="0"/>
              <a:t>chieveable (dpt dicapai)</a:t>
            </a:r>
          </a:p>
          <a:p>
            <a:pPr>
              <a:spcAft>
                <a:spcPts val="1200"/>
              </a:spcAft>
            </a:pPr>
            <a:r>
              <a:rPr lang="id-ID" sz="4400" b="1" dirty="0" smtClean="0"/>
              <a:t>R</a:t>
            </a:r>
            <a:r>
              <a:rPr lang="id-ID" sz="3600" dirty="0" smtClean="0"/>
              <a:t>eliable (masuk akal)</a:t>
            </a:r>
          </a:p>
          <a:p>
            <a:pPr>
              <a:spcAft>
                <a:spcPts val="1200"/>
              </a:spcAft>
            </a:pPr>
            <a:r>
              <a:rPr lang="id-ID" sz="4400" b="1" dirty="0" smtClean="0"/>
              <a:t>T</a:t>
            </a:r>
            <a:r>
              <a:rPr lang="id-ID" sz="3600" dirty="0" smtClean="0"/>
              <a:t>imebond (ada batasan waktu)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Tujuan Pelatihan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3600" dirty="0" smtClean="0"/>
              <a:t>Meyakinkan bhw semua usaha yg dilakukan adl bertujuan utk mencapai hasil yg diinginkan.</a:t>
            </a:r>
          </a:p>
          <a:p>
            <a:pPr>
              <a:spcAft>
                <a:spcPts val="1200"/>
              </a:spcAft>
            </a:pPr>
            <a:r>
              <a:rPr lang="id-ID" sz="3600" dirty="0" smtClean="0"/>
              <a:t>Menerangkan apkh sso telah dpt mencapai tujuan tsb at belum.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TUJUAN &amp; SASARAN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d-ID" sz="2800" dirty="0" smtClean="0"/>
              <a:t>Menerangkan apa yg akan trainee lakukan</a:t>
            </a:r>
          </a:p>
          <a:p>
            <a:pPr>
              <a:spcAft>
                <a:spcPts val="600"/>
              </a:spcAft>
            </a:pPr>
            <a:r>
              <a:rPr lang="id-ID" sz="2800" dirty="0" smtClean="0"/>
              <a:t>Menerangkan bhw tujuan dpt dipelajari dn diukur</a:t>
            </a:r>
          </a:p>
          <a:p>
            <a:pPr>
              <a:spcAft>
                <a:spcPts val="600"/>
              </a:spcAft>
            </a:pPr>
            <a:r>
              <a:rPr lang="id-ID" sz="2800" dirty="0" smtClean="0"/>
              <a:t>Menerangkan tujuan memiliki wawasan bisnis</a:t>
            </a:r>
          </a:p>
          <a:p>
            <a:pPr>
              <a:spcAft>
                <a:spcPts val="600"/>
              </a:spcAft>
            </a:pPr>
            <a:r>
              <a:rPr lang="id-ID" sz="2800" dirty="0" smtClean="0"/>
              <a:t>Menggunakan kata dan kalimat yg jelas dan akurat</a:t>
            </a:r>
          </a:p>
          <a:p>
            <a:pPr>
              <a:spcAft>
                <a:spcPts val="600"/>
              </a:spcAft>
            </a:pPr>
            <a:r>
              <a:rPr lang="id-ID" sz="2800" dirty="0" smtClean="0"/>
              <a:t>Menghubungkannya dg tujuan dari topik lain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KIAT PENULISAN TUJUAN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Penanggung jawab dan pembuat tujuan pelatihan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1. KONSULTAN ANALISIS ORGANISASI</a:t>
            </a:r>
          </a:p>
          <a:p>
            <a:r>
              <a:rPr lang="id-ID" dirty="0" smtClean="0"/>
              <a:t>Utk meyakinkan kualitas dr analisis dan pernyataan tujuan pelatihan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546882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r>
              <a:rPr lang="id-ID" dirty="0" smtClean="0"/>
              <a:t>. DESAINER SISTEM PEMBELAJARAN</a:t>
            </a:r>
          </a:p>
          <a:p>
            <a:r>
              <a:rPr lang="id-ID" dirty="0" smtClean="0"/>
              <a:t>Utk meyakinkan alasan yg dipakai utk penetapan tujuan dan kemungkinan metidenya</a:t>
            </a:r>
            <a:endParaRPr lang="id-ID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75856" y="1412776"/>
            <a:ext cx="50405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75856" y="3284984"/>
            <a:ext cx="504056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1920" y="2348880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USAHA BERSAMA UNTUK MEMBUAT TUJUAN</a:t>
            </a:r>
            <a:endParaRPr lang="id-ID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52120" y="1484784"/>
            <a:ext cx="4320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2120" y="3356992"/>
            <a:ext cx="432048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56176" y="1384315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MANAJEMEN PUNCAK</a:t>
            </a:r>
          </a:p>
          <a:p>
            <a:pPr marL="342900" indent="-342900"/>
            <a:r>
              <a:rPr lang="id-ID" sz="2000" dirty="0" smtClean="0"/>
              <a:t>	Utk negosiasi dan persetujuan</a:t>
            </a:r>
          </a:p>
          <a:p>
            <a:pPr marL="342900" indent="-342900"/>
            <a:endParaRPr lang="id-ID" sz="20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id-ID" sz="2000" dirty="0" smtClean="0"/>
              <a:t>PIMPINAN/ PENYELIA LANGSUNG</a:t>
            </a:r>
          </a:p>
          <a:p>
            <a:pPr marL="342900" indent="-342900"/>
            <a:r>
              <a:rPr lang="id-ID" sz="2000" dirty="0" smtClean="0"/>
              <a:t>	</a:t>
            </a:r>
            <a:r>
              <a:rPr lang="id-ID" sz="2000" dirty="0" smtClean="0"/>
              <a:t>Utk mengecek realitas dan menentukan</a:t>
            </a:r>
          </a:p>
          <a:p>
            <a:pPr marL="342900" indent="-342900"/>
            <a:endParaRPr lang="id-ID" sz="200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id-ID" sz="2000" dirty="0" smtClean="0"/>
              <a:t>PEKERJA</a:t>
            </a:r>
          </a:p>
          <a:p>
            <a:pPr marL="342900" indent="-342900"/>
            <a:r>
              <a:rPr lang="id-ID" sz="2000" dirty="0" smtClean="0"/>
              <a:t>	</a:t>
            </a:r>
            <a:r>
              <a:rPr lang="id-ID" sz="2000" dirty="0" smtClean="0"/>
              <a:t>Utk mengecek realitas</a:t>
            </a:r>
            <a:endParaRPr lang="id-ID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081462"/>
          </a:xfrm>
        </p:spPr>
        <p:txBody>
          <a:bodyPr lIns="92075" tIns="46038" rIns="92075" bIns="46038"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457200"/>
            <a:ext cx="8077200" cy="1190625"/>
          </a:xfrm>
        </p:spPr>
        <p:txBody>
          <a:bodyPr lIns="92075" tIns="46038" rIns="92075" bIns="46038" anchor="t" anchorCtr="0">
            <a:spAutoFit/>
          </a:bodyPr>
          <a:lstStyle/>
          <a:p>
            <a:pPr eaLnBrk="1" hangingPunct="1">
              <a:defRPr/>
            </a:pPr>
            <a:r>
              <a:rPr lang="en-US" sz="3600" smtClean="0"/>
              <a:t>SASARAN PELATIHAN DAN PENGEMBANGAN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, </a:t>
            </a:r>
            <a:r>
              <a:rPr lang="en-US" sz="2400" dirty="0" err="1" smtClean="0"/>
              <a:t>metoda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penyampaian</a:t>
            </a:r>
            <a:r>
              <a:rPr lang="en-US" sz="2400" dirty="0" smtClean="0"/>
              <a:t>,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 smtClean="0"/>
              <a:t>Meberikan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Menghindarkan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efektivitas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endParaRPr lang="en-US" sz="24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457200"/>
            <a:ext cx="8077200" cy="1066800"/>
          </a:xfrm>
        </p:spPr>
        <p:txBody>
          <a:bodyPr lIns="92075" tIns="46038" rIns="92075" bIns="46038" anchor="t" anchorCtr="0">
            <a:spAutoFit/>
          </a:bodyPr>
          <a:lstStyle/>
          <a:p>
            <a:pPr eaLnBrk="1" hangingPunct="1">
              <a:defRPr/>
            </a:pPr>
            <a:r>
              <a:rPr lang="en-US" sz="3200" smtClean="0"/>
              <a:t>MANFAAT SASARAN YANG TERUMUS DENGAN BAIK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BAGI TRAINEE</a:t>
            </a:r>
          </a:p>
          <a:p>
            <a:pPr lvl="1"/>
            <a:r>
              <a:rPr lang="id-ID" dirty="0" smtClean="0"/>
              <a:t>Motivator</a:t>
            </a:r>
          </a:p>
          <a:p>
            <a:pPr lvl="1"/>
            <a:r>
              <a:rPr lang="id-ID" dirty="0" smtClean="0"/>
              <a:t>Memperkuat intensi dan komitmen</a:t>
            </a:r>
          </a:p>
          <a:p>
            <a:pPr lvl="1">
              <a:spcAft>
                <a:spcPts val="600"/>
              </a:spcAft>
            </a:pPr>
            <a:r>
              <a:rPr lang="id-ID" dirty="0" smtClean="0"/>
              <a:t>Pengaturan waktu &amp; energi</a:t>
            </a:r>
          </a:p>
          <a:p>
            <a:r>
              <a:rPr lang="id-ID" dirty="0" smtClean="0"/>
              <a:t>BAGI FASILITATOR</a:t>
            </a:r>
          </a:p>
          <a:p>
            <a:pPr lvl="1"/>
            <a:r>
              <a:rPr lang="id-ID" dirty="0" smtClean="0"/>
              <a:t>Mengendalikan proses pelatihan</a:t>
            </a:r>
          </a:p>
          <a:p>
            <a:pPr lvl="1">
              <a:spcAft>
                <a:spcPts val="600"/>
              </a:spcAft>
            </a:pPr>
            <a:r>
              <a:rPr lang="id-ID" dirty="0" smtClean="0"/>
              <a:t>Mengatur kegiatan proses pelatihan</a:t>
            </a:r>
          </a:p>
          <a:p>
            <a:r>
              <a:rPr lang="id-ID" dirty="0" smtClean="0"/>
              <a:t>BAGI MANAJEMEN</a:t>
            </a:r>
          </a:p>
          <a:p>
            <a:pPr lvl="1"/>
            <a:r>
              <a:rPr lang="id-ID" dirty="0" smtClean="0"/>
              <a:t>Mengetahui hal yg dapat diperoleh dr pelatihan</a:t>
            </a:r>
          </a:p>
          <a:p>
            <a:pPr lvl="1"/>
            <a:r>
              <a:rPr lang="id-ID" dirty="0" smtClean="0"/>
              <a:t>Alat utk memotivasi proses pelatihan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Manfaat Penetapan Tujuan dan Sasaran Pelatihan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id-ID" dirty="0" smtClean="0"/>
              <a:t>BAGI EVALUATOR</a:t>
            </a:r>
          </a:p>
          <a:p>
            <a:pPr lvl="1"/>
            <a:r>
              <a:rPr lang="id-ID" dirty="0" smtClean="0"/>
              <a:t>Mengevaluasi hasil suatu program pelatihan secara lbh akurat bila tujuan sdh ditetapkan</a:t>
            </a:r>
          </a:p>
          <a:p>
            <a:pPr lvl="1"/>
            <a:r>
              <a:rPr lang="id-ID" dirty="0" smtClean="0"/>
              <a:t>Menyusun alat ukur evaluasi</a:t>
            </a:r>
          </a:p>
          <a:p>
            <a:pPr lvl="1"/>
            <a:r>
              <a:rPr lang="id-ID" dirty="0" smtClean="0"/>
              <a:t>Alat validasi dr standar</a:t>
            </a:r>
          </a:p>
          <a:p>
            <a:pPr lvl="1"/>
            <a:r>
              <a:rPr lang="id-ID" dirty="0" smtClean="0"/>
              <a:t>Membuat standar (bila memang blm ada)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Memfasilitasi pengukuran suatu progres dan prestasi</a:t>
            </a:r>
          </a:p>
          <a:p>
            <a:r>
              <a:rPr lang="id-ID" dirty="0" smtClean="0"/>
              <a:t>BAGI PEGAWAI LAIN</a:t>
            </a:r>
          </a:p>
          <a:p>
            <a:pPr lvl="1"/>
            <a:r>
              <a:rPr lang="id-ID" dirty="0" smtClean="0"/>
              <a:t>Membuat citra dan opini bahwa pelatihan berarti bisnis, dan belajar juga sama dg bekerja.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dirumuskan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</a:t>
            </a:r>
            <a:r>
              <a:rPr lang="en-US" sz="3200" dirty="0" smtClean="0"/>
              <a:t>,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dicapai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pelatihan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. 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materi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.</a:t>
            </a:r>
            <a:endParaRPr lang="en-GB" sz="3200" dirty="0" smtClean="0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200" smtClean="0">
                <a:solidFill>
                  <a:srgbClr val="0033CC"/>
                </a:solidFill>
              </a:rPr>
              <a:t>Penentuan Tujuan Pelatihan</a:t>
            </a:r>
            <a:endParaRPr lang="en-GB" sz="420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304800"/>
            <a:ext cx="8077200" cy="9910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id-ID" sz="3200" dirty="0" smtClean="0"/>
              <a:t>Tujuan &amp; </a:t>
            </a:r>
            <a:r>
              <a:rPr lang="en-US" sz="3200" dirty="0" err="1" smtClean="0"/>
              <a:t>sasaran</a:t>
            </a:r>
            <a:r>
              <a:rPr lang="id-ID" sz="3200" dirty="0" smtClean="0"/>
              <a:t> </a:t>
            </a:r>
            <a:r>
              <a:rPr lang="en-US" sz="3200" dirty="0" err="1" smtClean="0"/>
              <a:t>pelatiha</a:t>
            </a:r>
            <a:r>
              <a:rPr lang="id-ID" sz="3200" dirty="0" smtClean="0"/>
              <a:t>n</a:t>
            </a:r>
            <a:r>
              <a:rPr lang="id-ID" sz="3200" dirty="0" smtClean="0"/>
              <a:t> &amp; </a:t>
            </a:r>
            <a:r>
              <a:rPr lang="en-US" sz="3200" dirty="0" err="1" smtClean="0"/>
              <a:t>pengembangan</a:t>
            </a:r>
            <a:endParaRPr lang="en-US" sz="3200" dirty="0"/>
          </a:p>
        </p:txBody>
      </p:sp>
      <p:sp>
        <p:nvSpPr>
          <p:cNvPr id="15363" name="AutoShape 3"/>
          <p:cNvSpPr>
            <a:spLocks/>
          </p:cNvSpPr>
          <p:nvPr/>
        </p:nvSpPr>
        <p:spPr bwMode="auto">
          <a:xfrm>
            <a:off x="2514600" y="21336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778647" y="1916832"/>
            <a:ext cx="330552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err="1">
                <a:latin typeface="Arial" charset="0"/>
              </a:rPr>
              <a:t>Umum</a:t>
            </a:r>
            <a:r>
              <a:rPr lang="en-US" sz="2400" dirty="0">
                <a:latin typeface="Arial" charset="0"/>
              </a:rPr>
              <a:t> (</a:t>
            </a:r>
            <a:r>
              <a:rPr lang="en-US" sz="2400" dirty="0" err="1">
                <a:latin typeface="Arial" charset="0"/>
              </a:rPr>
              <a:t>Tujuan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Umum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42758" y="3491716"/>
            <a:ext cx="121219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err="1">
                <a:latin typeface="Arial" charset="0"/>
              </a:rPr>
              <a:t>Khusus</a:t>
            </a:r>
            <a:endParaRPr lang="en-US" sz="2400" dirty="0">
              <a:latin typeface="Arial" charset="0"/>
            </a:endParaRP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3923928" y="3073896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37851" y="2852936"/>
            <a:ext cx="328647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err="1">
                <a:latin typeface="Arial" charset="0"/>
              </a:rPr>
              <a:t>Keseluruhan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Pelatihan</a:t>
            </a:r>
            <a:endParaRPr lang="en-US" sz="2400" dirty="0">
              <a:latin typeface="Arial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283968" y="3822139"/>
            <a:ext cx="35052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 err="1">
                <a:latin typeface="Arial" charset="0"/>
              </a:rPr>
              <a:t>Subyek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Pembahasan</a:t>
            </a:r>
            <a:r>
              <a:rPr lang="en-US" sz="2400" dirty="0">
                <a:latin typeface="Arial" charset="0"/>
              </a:rPr>
              <a:t>/</a:t>
            </a:r>
          </a:p>
          <a:p>
            <a:pPr algn="ctr" eaLnBrk="0" hangingPunct="0"/>
            <a:r>
              <a:rPr lang="en-US" sz="2400" dirty="0" err="1">
                <a:latin typeface="Arial" charset="0"/>
              </a:rPr>
              <a:t>Sasaran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Instruksional</a:t>
            </a:r>
            <a:endParaRPr lang="en-US" sz="2400" dirty="0">
              <a:latin typeface="Arial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41363" y="5230941"/>
            <a:ext cx="6926981" cy="707886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>
                <a:latin typeface="Comic Sans MS" pitchFamily="66" charset="0"/>
              </a:rPr>
              <a:t>Sasaran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Khusus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digambarkan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bentuk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perilaku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diamati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898525" y="2587625"/>
            <a:ext cx="151765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 err="1">
                <a:latin typeface="Comic Sans MS" pitchFamily="66" charset="0"/>
              </a:rPr>
              <a:t>Sasaran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 lIns="92075" tIns="46038" rIns="92075" bIns="46038"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Meningkatkkan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kuantitas</a:t>
            </a:r>
            <a:r>
              <a:rPr lang="en-US" sz="2800" dirty="0" smtClean="0"/>
              <a:t> output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output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Menurunkan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limbah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Menurunkan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kecelakaan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Menurunkan</a:t>
            </a:r>
            <a:r>
              <a:rPr lang="en-US" sz="2800" dirty="0" smtClean="0"/>
              <a:t> turnover, </a:t>
            </a:r>
            <a:r>
              <a:rPr lang="en-US" sz="2800" dirty="0" err="1" smtClean="0"/>
              <a:t>ketidakhadiran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motivasi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timbulnya</a:t>
            </a:r>
            <a:r>
              <a:rPr lang="en-US" sz="2800" dirty="0" smtClean="0"/>
              <a:t> </a:t>
            </a:r>
            <a:r>
              <a:rPr lang="en-US" sz="2800" dirty="0" err="1" smtClean="0"/>
              <a:t>antipati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err="1" smtClean="0"/>
              <a:t>Menekan</a:t>
            </a:r>
            <a:r>
              <a:rPr lang="en-US" sz="2800" dirty="0" smtClean="0"/>
              <a:t> </a:t>
            </a:r>
            <a:r>
              <a:rPr lang="en-US" sz="2800" dirty="0" err="1" smtClean="0"/>
              <a:t>kejenuhan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57200" y="277813"/>
            <a:ext cx="8229600" cy="762000"/>
          </a:xfrm>
        </p:spPr>
        <p:txBody>
          <a:bodyPr lIns="92075" tIns="46038" rIns="92075" bIns="46038" anchor="t" anchorCtr="0">
            <a:spAutoFit/>
          </a:bodyPr>
          <a:lstStyle/>
          <a:p>
            <a:pPr eaLnBrk="1" hangingPunct="1">
              <a:defRPr/>
            </a:pPr>
            <a:r>
              <a:rPr lang="en-US" smtClean="0"/>
              <a:t>TUJUAN PELATIHAN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778</Words>
  <Application>Microsoft Office PowerPoint</Application>
  <PresentationFormat>On-screen Show (4:3)</PresentationFormat>
  <Paragraphs>153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PENETAPAN TUJUAN DAN SASARAN PELATIHAN</vt:lpstr>
      <vt:lpstr>KONSEP TUJUAN &amp; SASARAN</vt:lpstr>
      <vt:lpstr>SASARAN PELATIHAN DAN PENGEMBANGAN</vt:lpstr>
      <vt:lpstr>MANFAAT SASARAN YANG TERUMUS DENGAN BAIK</vt:lpstr>
      <vt:lpstr>Manfaat Penetapan Tujuan dan Sasaran Pelatihan</vt:lpstr>
      <vt:lpstr>Slide 6</vt:lpstr>
      <vt:lpstr>Penentuan Tujuan Pelatihan</vt:lpstr>
      <vt:lpstr>Slide 8</vt:lpstr>
      <vt:lpstr>TUJUAN PELATIHAN</vt:lpstr>
      <vt:lpstr>JENIS TUJUAN &amp; SASARAN PPSDM</vt:lpstr>
      <vt:lpstr>DOMAIN DLM MEMPELAJARI PERILAKU MANUSIA</vt:lpstr>
      <vt:lpstr>PERILAKU DLM DOMAIN</vt:lpstr>
      <vt:lpstr>Mager (1962) memberikan 3 aspek  untuk merumuskan sasaran training &amp; development secara baik :</vt:lpstr>
      <vt:lpstr>Cara Merumuskan Tujuan Instruksional</vt:lpstr>
      <vt:lpstr>Jenis Tujuan Instruksional</vt:lpstr>
      <vt:lpstr>Komponen dan Ciri2 Tujuan Pelatihan</vt:lpstr>
      <vt:lpstr>Contoh Kata Kerja utk Menuliskan Tujuan </vt:lpstr>
      <vt:lpstr>Kalimat Tanya utk Penulisan Kriteria</vt:lpstr>
      <vt:lpstr>Karakteristik Tujuan Pelatihan</vt:lpstr>
      <vt:lpstr>KIAT PENULISAN TUJUAN</vt:lpstr>
      <vt:lpstr>Penanggung jawab dan pembuat tujuan pelatihan</vt:lpstr>
    </vt:vector>
  </TitlesOfParts>
  <Manager>H45TUT!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Tujuan dan Sasaran Pelatihan</dc:title>
  <dc:creator>Yenny</dc:creator>
  <cp:lastModifiedBy>Toshiba</cp:lastModifiedBy>
  <cp:revision>12</cp:revision>
  <dcterms:created xsi:type="dcterms:W3CDTF">2015-08-10T06:40:24Z</dcterms:created>
  <dcterms:modified xsi:type="dcterms:W3CDTF">2015-11-28T18:15:56Z</dcterms:modified>
</cp:coreProperties>
</file>