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A33C3FF-C13D-4049-BD48-642D8E859602}" type="datetimeFigureOut">
              <a:rPr lang="id-ID"/>
              <a:pPr>
                <a:defRPr/>
              </a:pPr>
              <a:t>06/03/2015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FCC5995-A5F6-4C0C-9049-BD528683B03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62B0AC2-6DFC-4D6B-8895-83719EB2F12E}" type="datetime1">
              <a:rPr lang="id-ID" smtClean="0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EC3368E-2EC1-4483-92E0-112925D9AF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370DE98-9D89-49DF-8949-5D5F18918C0F}" type="datetime1">
              <a:rPr lang="id-ID" smtClean="0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40C8B27-2411-4CD7-A221-2D4CA05FDA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04B270-7A14-40F3-9553-C2EA0C63AF97}" type="datetime1">
              <a:rPr lang="id-ID" smtClean="0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0187C7-001D-4F5C-86F9-B401D1E8DC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F533BD-9171-420D-A3F1-7AD2F55E9F82}" type="datetime1">
              <a:rPr lang="id-ID" smtClean="0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C14004-1F00-45FC-A2E8-3DA74BD63A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F083B0F-11A1-4904-972D-6F39BE5284ED}" type="datetime1">
              <a:rPr lang="id-ID" smtClean="0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475EFA-BF6B-499C-A79F-DA8F5AC202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77D37A5-E045-4B3D-A32B-E83E5DAA2F07}" type="datetime1">
              <a:rPr lang="id-ID" smtClean="0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0D43DC-F9E4-4B1C-B52D-88FF7AE704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D34B9FE-DD7B-4DF7-9818-A6839992E98D}" type="datetime1">
              <a:rPr lang="id-ID" smtClean="0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1A313B-3CEB-4058-B7EB-5F71513864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B297BEB-8B79-4D14-BAEE-FF9404B35D8F}" type="datetime1">
              <a:rPr lang="id-ID" smtClean="0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CF949BE-F7B3-43A9-9E5E-45913F6805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C0BCC4B-D788-4198-84A4-BA1440DC7FCD}" type="datetime1">
              <a:rPr lang="id-ID" smtClean="0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8F85A4-FCF7-4E2B-AD18-22AB47EED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8E7EFA09-5A27-4EF4-B18D-C41E67323214}" type="datetime1">
              <a:rPr lang="id-ID" smtClean="0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B89D477-F123-4E72-827E-906CF600A2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FA7913A-F0C9-4020-964C-3F062A139B68}" type="datetime1">
              <a:rPr lang="id-ID" smtClean="0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D4BFB19-751B-4AE4-A936-C1526203CB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4F91381-5312-40C5-A787-29BD4E27F563}" type="datetime1">
              <a:rPr lang="id-ID" smtClean="0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ACA9E7B-F326-416B-839E-47D1FF0287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Latihan Pemeriksaan Psikologi Klasikal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Tes Grafis </a:t>
            </a:r>
            <a:endParaRPr lang="id-ID" dirty="0" smtClean="0"/>
          </a:p>
        </p:txBody>
      </p:sp>
      <p:sp>
        <p:nvSpPr>
          <p:cNvPr id="2052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317FBC62-2F77-486A-8B8F-B0845DA2C792}" type="datetime1">
              <a:rPr lang="id-ID" smtClean="0"/>
              <a:pPr/>
              <a:t>06/03/2015</a:t>
            </a:fld>
            <a:endParaRPr lang="en-US" smtClean="0"/>
          </a:p>
        </p:txBody>
      </p:sp>
      <p:sp>
        <p:nvSpPr>
          <p:cNvPr id="2054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wien/pd1</a:t>
            </a:r>
          </a:p>
        </p:txBody>
      </p:sp>
      <p:sp>
        <p:nvSpPr>
          <p:cNvPr id="205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8A544E-23C8-4BCE-BE2A-046F52402A42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Mahasiswa mampu memandu atau menuntun peserta tes secara klasikal dalam mengerjakan Tes Grafis (BAUM, WZT, DAM, HTP) sehingga diperoleh data yang memadai untuk dapat diinterpretasikan.</a:t>
            </a:r>
          </a:p>
        </p:txBody>
      </p:sp>
      <p:sp>
        <p:nvSpPr>
          <p:cNvPr id="3076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D08BE9B7-EE49-49B7-BEBF-7B27AB718906}" type="datetime1">
              <a:rPr lang="id-ID" smtClean="0"/>
              <a:pPr/>
              <a:t>06/03/2015</a:t>
            </a:fld>
            <a:endParaRPr lang="en-US" smtClean="0"/>
          </a:p>
        </p:txBody>
      </p:sp>
      <p:sp>
        <p:nvSpPr>
          <p:cNvPr id="3078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wien/pd1</a:t>
            </a:r>
          </a:p>
        </p:txBody>
      </p:sp>
      <p:sp>
        <p:nvSpPr>
          <p:cNvPr id="307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0B9BC2-A8C0-48B5-B8E8-4DCF6B0F738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Tujuan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d-ID" sz="2800" dirty="0" smtClean="0"/>
              <a:t>Pelajari dari Diktat Intruksi Pemeriksaan Psikologi secara Klasikal, bagian Tes Grafis (BAUM, WZT, DAM, HTP).</a:t>
            </a:r>
          </a:p>
          <a:p>
            <a:pPr eaLnBrk="1" hangingPunct="1">
              <a:lnSpc>
                <a:spcPct val="80000"/>
              </a:lnSpc>
            </a:pPr>
            <a:r>
              <a:rPr lang="id-ID" sz="2800" dirty="0" smtClean="0"/>
              <a:t>Yang harus dipersiapkan :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400" dirty="0" smtClean="0"/>
              <a:t>Tester </a:t>
            </a:r>
            <a:r>
              <a:rPr lang="id-ID" sz="2400" dirty="0" smtClean="0">
                <a:sym typeface="Wingdings" pitchFamily="2" charset="2"/>
              </a:rPr>
              <a:t> memiliki kemampuan yg mencakup :</a:t>
            </a:r>
            <a:endParaRPr lang="id-ID" sz="2400" dirty="0" smtClean="0"/>
          </a:p>
          <a:p>
            <a:pPr lvl="2" eaLnBrk="1" hangingPunct="1">
              <a:lnSpc>
                <a:spcPct val="80000"/>
              </a:lnSpc>
            </a:pPr>
            <a:r>
              <a:rPr lang="id-ID" sz="2000" dirty="0" smtClean="0">
                <a:sym typeface="Wingdings" pitchFamily="2" charset="2"/>
              </a:rPr>
              <a:t>Kemampuan memahami pemeriksaan psikologi &amp; memberikan instruksi Tes Grafis.</a:t>
            </a:r>
          </a:p>
          <a:p>
            <a:pPr lvl="2" eaLnBrk="1" hangingPunct="1">
              <a:lnSpc>
                <a:spcPct val="80000"/>
              </a:lnSpc>
            </a:pPr>
            <a:r>
              <a:rPr lang="id-ID" sz="2000" dirty="0" smtClean="0">
                <a:sym typeface="Wingdings" pitchFamily="2" charset="2"/>
              </a:rPr>
              <a:t>Kemampuan mengendalikan situasi kelas.</a:t>
            </a:r>
          </a:p>
          <a:p>
            <a:pPr lvl="2" eaLnBrk="1" hangingPunct="1">
              <a:lnSpc>
                <a:spcPct val="80000"/>
              </a:lnSpc>
            </a:pPr>
            <a:r>
              <a:rPr lang="id-ID" sz="2000" dirty="0" smtClean="0">
                <a:sym typeface="Wingdings" pitchFamily="2" charset="2"/>
              </a:rPr>
              <a:t>Kemampuan observasi kelas. 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400" dirty="0" smtClean="0"/>
              <a:t>Lembar Kertas HVS Kosong, ukuran A4 </a:t>
            </a:r>
            <a:r>
              <a:rPr lang="id-ID" sz="2400" dirty="0" smtClean="0">
                <a:sym typeface="Wingdings" pitchFamily="2" charset="2"/>
              </a:rPr>
              <a:t> untuk BAUM, DAM dan HTP.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400" dirty="0" smtClean="0">
                <a:sym typeface="Wingdings" pitchFamily="2" charset="2"/>
              </a:rPr>
              <a:t>Lembar tes WZT</a:t>
            </a:r>
            <a:endParaRPr lang="id-ID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id-ID" sz="2400" dirty="0" smtClean="0"/>
              <a:t>Pensil HB </a:t>
            </a:r>
            <a:r>
              <a:rPr lang="id-ID" sz="2400" dirty="0" smtClean="0">
                <a:sym typeface="Wingdings" pitchFamily="2" charset="2"/>
              </a:rPr>
              <a:t> untuk tiap </a:t>
            </a:r>
            <a:r>
              <a:rPr lang="id-ID" sz="2400" dirty="0" smtClean="0"/>
              <a:t>peserta. </a:t>
            </a:r>
            <a:endParaRPr lang="id-ID" sz="2400" dirty="0" smtClean="0"/>
          </a:p>
        </p:txBody>
      </p:sp>
      <p:sp>
        <p:nvSpPr>
          <p:cNvPr id="4100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897A813B-6E25-4DB9-BDAE-21B8A15FBC62}" type="datetime1">
              <a:rPr lang="id-ID" smtClean="0"/>
              <a:pPr/>
              <a:t>06/03/2015</a:t>
            </a:fld>
            <a:endParaRPr lang="en-US" smtClean="0"/>
          </a:p>
        </p:txBody>
      </p:sp>
      <p:sp>
        <p:nvSpPr>
          <p:cNvPr id="4102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wien/pd1</a:t>
            </a:r>
          </a:p>
        </p:txBody>
      </p:sp>
      <p:sp>
        <p:nvSpPr>
          <p:cNvPr id="410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CD6141-2BDB-4CBA-870D-4BDC30F13F5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d-ID" sz="4000" dirty="0" smtClean="0"/>
              <a:t>Penting diperhatikan!</a:t>
            </a:r>
            <a:endParaRPr lang="en-US" sz="4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Memberikan Instruksi Tes Grafis di depan kelas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124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C86B805E-C188-418F-9F45-BE0CAF3A0705}" type="datetime1">
              <a:rPr lang="id-ID" smtClean="0"/>
              <a:pPr/>
              <a:t>06/03/2015</a:t>
            </a:fld>
            <a:endParaRPr lang="en-US" smtClean="0"/>
          </a:p>
        </p:txBody>
      </p:sp>
      <p:sp>
        <p:nvSpPr>
          <p:cNvPr id="512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wien/pd1</a:t>
            </a:r>
          </a:p>
        </p:txBody>
      </p:sp>
      <p:sp>
        <p:nvSpPr>
          <p:cNvPr id="512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EC0AFB-692E-4593-985C-88DFBBCBBBE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Latihan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Latihan Pemeriksaan Psikologi Klasikal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 Grafis </a:t>
            </a:r>
          </a:p>
          <a:p>
            <a:pPr eaLnBrk="1" hangingPunct="1"/>
            <a:r>
              <a:rPr lang="en-US" smtClean="0"/>
              <a:t>(Tes Wartegg / WZT) </a:t>
            </a:r>
          </a:p>
        </p:txBody>
      </p:sp>
      <p:sp>
        <p:nvSpPr>
          <p:cNvPr id="6148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D7F2A5DF-FBD1-4139-B722-7E680B8664B4}" type="datetime1">
              <a:rPr lang="id-ID" smtClean="0"/>
              <a:pPr/>
              <a:t>06/03/2015</a:t>
            </a:fld>
            <a:endParaRPr lang="en-US" smtClean="0"/>
          </a:p>
        </p:txBody>
      </p:sp>
      <p:sp>
        <p:nvSpPr>
          <p:cNvPr id="6150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wien/pd1</a:t>
            </a:r>
          </a:p>
        </p:txBody>
      </p:sp>
      <p:sp>
        <p:nvSpPr>
          <p:cNvPr id="614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B6C962-9AB9-4669-B38B-4066C92C3F0D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Mengenalkan pada mahasiswa bagaimana menuntun peserta tes secara klasikal dalam mengerjakan Tes Wartegg / WZT, sehingga diperoleh data yang memadai untuk dapat diinterpretasikan.  </a:t>
            </a:r>
          </a:p>
        </p:txBody>
      </p:sp>
      <p:sp>
        <p:nvSpPr>
          <p:cNvPr id="7172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9AEADB21-2D6F-4CF3-A48C-8A874E6588E4}" type="datetime1">
              <a:rPr lang="id-ID" smtClean="0"/>
              <a:pPr/>
              <a:t>06/03/2015</a:t>
            </a:fld>
            <a:endParaRPr lang="en-US" smtClean="0"/>
          </a:p>
        </p:txBody>
      </p:sp>
      <p:sp>
        <p:nvSpPr>
          <p:cNvPr id="7174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wien/pd1</a:t>
            </a:r>
          </a:p>
        </p:txBody>
      </p:sp>
      <p:sp>
        <p:nvSpPr>
          <p:cNvPr id="717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A7E1D4-9AEB-40F9-A051-72BB0A1E35E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Tujuan Instruksional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Pelajari dari Diktat Intruksi Pemeriksaan Psikologi secara Klasikal, bagian Tes Wartegg / WZT.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Yang harus dipersiapkan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Tester </a:t>
            </a:r>
            <a:r>
              <a:rPr lang="en-US" sz="2400" smtClean="0">
                <a:sym typeface="Wingdings" pitchFamily="2" charset="2"/>
              </a:rPr>
              <a:t> memiliki kemampuan yg mencakup :</a:t>
            </a:r>
            <a:endParaRPr lang="en-US" sz="2400" smtClean="0"/>
          </a:p>
          <a:p>
            <a:pPr lvl="2" eaLnBrk="1" hangingPunct="1">
              <a:lnSpc>
                <a:spcPct val="90000"/>
              </a:lnSpc>
            </a:pPr>
            <a:r>
              <a:rPr lang="en-US" sz="2000" smtClean="0">
                <a:sym typeface="Wingdings" pitchFamily="2" charset="2"/>
              </a:rPr>
              <a:t>Kemampuan memahami pemeriksaan psikologi &amp; memberikan instruksi Tes Wartegg / WZT.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>
                <a:sym typeface="Wingdings" pitchFamily="2" charset="2"/>
              </a:rPr>
              <a:t>Kemampuan mengendalikan situasi kelas.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>
                <a:sym typeface="Wingdings" pitchFamily="2" charset="2"/>
              </a:rPr>
              <a:t>Kemampuan observasi kelas.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Lembar Tes Wartegg / WZT </a:t>
            </a:r>
            <a:r>
              <a:rPr lang="en-US" sz="2400" smtClean="0">
                <a:sym typeface="Wingdings" pitchFamily="2" charset="2"/>
              </a:rPr>
              <a:t> untuk setiap peserta.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Pensil HB </a:t>
            </a:r>
            <a:r>
              <a:rPr lang="en-US" sz="2400" smtClean="0">
                <a:sym typeface="Wingdings" pitchFamily="2" charset="2"/>
              </a:rPr>
              <a:t> untuk tiap </a:t>
            </a:r>
            <a:r>
              <a:rPr lang="en-US" sz="2400" smtClean="0"/>
              <a:t>peserta. </a:t>
            </a:r>
          </a:p>
        </p:txBody>
      </p:sp>
      <p:sp>
        <p:nvSpPr>
          <p:cNvPr id="8196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2B381AEB-73AF-42A8-AF2C-ED766CD0E1D8}" type="datetime1">
              <a:rPr lang="id-ID" smtClean="0"/>
              <a:pPr/>
              <a:t>06/03/2015</a:t>
            </a:fld>
            <a:endParaRPr lang="en-US" smtClean="0"/>
          </a:p>
        </p:txBody>
      </p:sp>
      <p:sp>
        <p:nvSpPr>
          <p:cNvPr id="8198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wien/pd1</a:t>
            </a:r>
          </a:p>
        </p:txBody>
      </p:sp>
      <p:sp>
        <p:nvSpPr>
          <p:cNvPr id="819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4086A1-42DC-4C16-9BBB-2D1D0A4D23C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Panduan Instruksi Tes Wartegg / WZT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Memberikan Instruksi Tes Wartegg / WZT di depan kelas.</a:t>
            </a:r>
          </a:p>
        </p:txBody>
      </p:sp>
      <p:sp>
        <p:nvSpPr>
          <p:cNvPr id="9220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001B0E6B-7994-4C18-AC0D-DAAA1052AC7A}" type="datetime1">
              <a:rPr lang="id-ID" smtClean="0"/>
              <a:pPr/>
              <a:t>06/03/2015</a:t>
            </a:fld>
            <a:endParaRPr lang="en-US" smtClean="0"/>
          </a:p>
        </p:txBody>
      </p:sp>
      <p:sp>
        <p:nvSpPr>
          <p:cNvPr id="9222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wien/pd1</a:t>
            </a:r>
          </a:p>
        </p:txBody>
      </p:sp>
      <p:sp>
        <p:nvSpPr>
          <p:cNvPr id="922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505E9E-3D2C-4FC3-973E-C377594BB10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Latihan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</TotalTime>
  <Words>270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Concourse</vt:lpstr>
      <vt:lpstr>Latihan Pemeriksaan Psikologi Klasikal</vt:lpstr>
      <vt:lpstr>Tujuan</vt:lpstr>
      <vt:lpstr>Penting diperhatikan!</vt:lpstr>
      <vt:lpstr>Latihan</vt:lpstr>
      <vt:lpstr>Latihan Pemeriksaan Psikologi Klasikal</vt:lpstr>
      <vt:lpstr>Tujuan Instruksional</vt:lpstr>
      <vt:lpstr>Panduan Instruksi Tes Wartegg / WZT</vt:lpstr>
      <vt:lpstr>Latihan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 Pemeriksaan Psikologi Klasikal</dc:title>
  <dc:creator>WINANTI SIWI RESPATI</dc:creator>
  <cp:lastModifiedBy>Winanti Siwi Respati</cp:lastModifiedBy>
  <cp:revision>10</cp:revision>
  <dcterms:created xsi:type="dcterms:W3CDTF">2007-04-21T04:29:50Z</dcterms:created>
  <dcterms:modified xsi:type="dcterms:W3CDTF">2015-03-06T08:54:56Z</dcterms:modified>
</cp:coreProperties>
</file>