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60" r:id="rId5"/>
    <p:sldId id="259" r:id="rId6"/>
    <p:sldId id="266" r:id="rId7"/>
    <p:sldId id="258" r:id="rId8"/>
    <p:sldId id="264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wien/pd1-interpretasi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4C6A38-E47C-4EC3-B991-BFFFF538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/>
              <a:t>wien/pd1-interpretasi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0F2BD7-E14C-447B-BA71-BB9D9047C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wien/pd1-interpretasi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451FB-7C67-4B96-8933-185CAADD869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422B7-DB09-444B-8790-8185E03DC51F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B62B5-F049-441D-BB51-7B1A18574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846EA-A805-41E0-9727-F15284E92E02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196FE-2F1F-4902-8AA5-06E4BD0A5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1662E-934C-4556-B645-280AD37378FF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3F0A7-4336-4484-BEC5-8149954F5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A7EE6-3B37-4296-BA51-A974FDF667C1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C3D7B-EF4E-4B46-A56C-B35EF8D70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0BDD0-7982-4450-82B7-1EF1D5EA8A17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A04DD-D19E-40A1-A29F-0FA0F8239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3D27D-5AB8-4743-AF42-EBF4816B1B6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83DF-98C4-4A63-97EA-50A6573E1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BA264-8610-415C-ABB8-AA40A8F66AB3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6F89E-0FD0-4F30-8350-533BFE1B4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BCBA-FAE9-48D1-B87C-19DF1A436B9E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80764-0063-4A32-9E6C-685304A9F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4DB7B-3E5D-4C55-AE00-EBA3BB281EFA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CA1F-FBA8-46DB-A670-6074FD250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6F60F-5CAB-4377-917A-9F29160FA09E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826F1-B0CA-48D1-B20E-6E765C919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E7D4-E2EC-48D6-A856-9CF17D1D66F1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DE20-7664-44F3-AF89-FDC61FD1C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BD28E7-0D13-468F-AF88-448224EA40CF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wien/pd1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09C48BF-849F-408E-87F5-81510654C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/>
              <a:t>PRINSIP </a:t>
            </a:r>
            <a:r>
              <a:rPr lang="en-US" dirty="0" smtClean="0"/>
              <a:t>INTERPRETASI PSIKOLOGIS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A353DA-3B36-4138-9BFB-C089B8D0D0A5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0509C-6C59-4977-BB06-C10AFD8779B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685800" y="1295400"/>
            <a:ext cx="1612900" cy="4724400"/>
          </a:xfrm>
          <a:custGeom>
            <a:avLst/>
            <a:gdLst>
              <a:gd name="T0" fmla="*/ 279400 w 1016"/>
              <a:gd name="T1" fmla="*/ 992272 h 2552"/>
              <a:gd name="T2" fmla="*/ 355600 w 1016"/>
              <a:gd name="T3" fmla="*/ 192530 h 2552"/>
              <a:gd name="T4" fmla="*/ 1041400 w 1016"/>
              <a:gd name="T5" fmla="*/ 103670 h 2552"/>
              <a:gd name="T6" fmla="*/ 1193800 w 1016"/>
              <a:gd name="T7" fmla="*/ 814552 h 2552"/>
              <a:gd name="T8" fmla="*/ 965200 w 1016"/>
              <a:gd name="T9" fmla="*/ 1081132 h 2552"/>
              <a:gd name="T10" fmla="*/ 1270000 w 1016"/>
              <a:gd name="T11" fmla="*/ 1081132 h 2552"/>
              <a:gd name="T12" fmla="*/ 1346200 w 1016"/>
              <a:gd name="T13" fmla="*/ 1436573 h 2552"/>
              <a:gd name="T14" fmla="*/ 1574800 w 1016"/>
              <a:gd name="T15" fmla="*/ 2591755 h 2552"/>
              <a:gd name="T16" fmla="*/ 1574800 w 1016"/>
              <a:gd name="T17" fmla="*/ 2769476 h 2552"/>
              <a:gd name="T18" fmla="*/ 1422400 w 1016"/>
              <a:gd name="T19" fmla="*/ 3391497 h 2552"/>
              <a:gd name="T20" fmla="*/ 1193800 w 1016"/>
              <a:gd name="T21" fmla="*/ 4368959 h 2552"/>
              <a:gd name="T22" fmla="*/ 1193800 w 1016"/>
              <a:gd name="T23" fmla="*/ 4546680 h 2552"/>
              <a:gd name="T24" fmla="*/ 431800 w 1016"/>
              <a:gd name="T25" fmla="*/ 4546680 h 2552"/>
              <a:gd name="T26" fmla="*/ 355600 w 1016"/>
              <a:gd name="T27" fmla="*/ 4457820 h 2552"/>
              <a:gd name="T28" fmla="*/ 50800 w 1016"/>
              <a:gd name="T29" fmla="*/ 2947196 h 2552"/>
              <a:gd name="T30" fmla="*/ 50800 w 1016"/>
              <a:gd name="T31" fmla="*/ 2680616 h 2552"/>
              <a:gd name="T32" fmla="*/ 203200 w 1016"/>
              <a:gd name="T33" fmla="*/ 1258853 h 2552"/>
              <a:gd name="T34" fmla="*/ 355600 w 1016"/>
              <a:gd name="T35" fmla="*/ 1258853 h 2552"/>
              <a:gd name="T36" fmla="*/ 431800 w 1016"/>
              <a:gd name="T37" fmla="*/ 1169992 h 2552"/>
              <a:gd name="T38" fmla="*/ 508000 w 1016"/>
              <a:gd name="T39" fmla="*/ 992272 h 2552"/>
              <a:gd name="T40" fmla="*/ 279400 w 1016"/>
              <a:gd name="T41" fmla="*/ 992272 h 255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16"/>
              <a:gd name="T64" fmla="*/ 0 h 2552"/>
              <a:gd name="T65" fmla="*/ 1016 w 1016"/>
              <a:gd name="T66" fmla="*/ 2552 h 255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16" h="2552">
                <a:moveTo>
                  <a:pt x="176" y="536"/>
                </a:moveTo>
                <a:cubicBezTo>
                  <a:pt x="160" y="464"/>
                  <a:pt x="144" y="184"/>
                  <a:pt x="224" y="104"/>
                </a:cubicBezTo>
                <a:cubicBezTo>
                  <a:pt x="304" y="24"/>
                  <a:pt x="568" y="0"/>
                  <a:pt x="656" y="56"/>
                </a:cubicBezTo>
                <a:cubicBezTo>
                  <a:pt x="744" y="112"/>
                  <a:pt x="760" y="352"/>
                  <a:pt x="752" y="440"/>
                </a:cubicBezTo>
                <a:cubicBezTo>
                  <a:pt x="744" y="528"/>
                  <a:pt x="600" y="560"/>
                  <a:pt x="608" y="584"/>
                </a:cubicBezTo>
                <a:cubicBezTo>
                  <a:pt x="616" y="608"/>
                  <a:pt x="760" y="552"/>
                  <a:pt x="800" y="584"/>
                </a:cubicBezTo>
                <a:cubicBezTo>
                  <a:pt x="840" y="616"/>
                  <a:pt x="816" y="640"/>
                  <a:pt x="848" y="776"/>
                </a:cubicBezTo>
                <a:cubicBezTo>
                  <a:pt x="880" y="912"/>
                  <a:pt x="968" y="1280"/>
                  <a:pt x="992" y="1400"/>
                </a:cubicBezTo>
                <a:cubicBezTo>
                  <a:pt x="1016" y="1520"/>
                  <a:pt x="1008" y="1424"/>
                  <a:pt x="992" y="1496"/>
                </a:cubicBezTo>
                <a:cubicBezTo>
                  <a:pt x="976" y="1568"/>
                  <a:pt x="936" y="1688"/>
                  <a:pt x="896" y="1832"/>
                </a:cubicBezTo>
                <a:cubicBezTo>
                  <a:pt x="856" y="1976"/>
                  <a:pt x="776" y="2256"/>
                  <a:pt x="752" y="2360"/>
                </a:cubicBezTo>
                <a:cubicBezTo>
                  <a:pt x="728" y="2464"/>
                  <a:pt x="832" y="2440"/>
                  <a:pt x="752" y="2456"/>
                </a:cubicBezTo>
                <a:cubicBezTo>
                  <a:pt x="672" y="2472"/>
                  <a:pt x="360" y="2464"/>
                  <a:pt x="272" y="2456"/>
                </a:cubicBezTo>
                <a:cubicBezTo>
                  <a:pt x="184" y="2448"/>
                  <a:pt x="264" y="2552"/>
                  <a:pt x="224" y="2408"/>
                </a:cubicBezTo>
                <a:cubicBezTo>
                  <a:pt x="184" y="2264"/>
                  <a:pt x="64" y="1752"/>
                  <a:pt x="32" y="1592"/>
                </a:cubicBezTo>
                <a:cubicBezTo>
                  <a:pt x="0" y="1432"/>
                  <a:pt x="16" y="1600"/>
                  <a:pt x="32" y="1448"/>
                </a:cubicBezTo>
                <a:cubicBezTo>
                  <a:pt x="48" y="1296"/>
                  <a:pt x="96" y="808"/>
                  <a:pt x="128" y="680"/>
                </a:cubicBezTo>
                <a:cubicBezTo>
                  <a:pt x="160" y="552"/>
                  <a:pt x="200" y="688"/>
                  <a:pt x="224" y="680"/>
                </a:cubicBezTo>
                <a:cubicBezTo>
                  <a:pt x="248" y="672"/>
                  <a:pt x="256" y="656"/>
                  <a:pt x="272" y="632"/>
                </a:cubicBezTo>
                <a:cubicBezTo>
                  <a:pt x="288" y="608"/>
                  <a:pt x="336" y="560"/>
                  <a:pt x="320" y="536"/>
                </a:cubicBezTo>
                <a:cubicBezTo>
                  <a:pt x="304" y="512"/>
                  <a:pt x="192" y="608"/>
                  <a:pt x="176" y="536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615950" y="17526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d-ID" dirty="0" smtClean="0"/>
              <a:t>Inteligensi</a:t>
            </a:r>
            <a:endParaRPr lang="id-ID" dirty="0"/>
          </a:p>
        </p:txBody>
      </p:sp>
      <p:sp>
        <p:nvSpPr>
          <p:cNvPr id="10244" name="Text Box 8"/>
          <p:cNvSpPr txBox="1">
            <a:spLocks noChangeArrowheads="1"/>
          </p:cNvSpPr>
          <p:nvPr/>
        </p:nvSpPr>
        <p:spPr bwMode="auto">
          <a:xfrm>
            <a:off x="1143000" y="3205163"/>
            <a:ext cx="70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sifat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1066800" y="4271963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emosi</a:t>
            </a:r>
          </a:p>
        </p:txBody>
      </p:sp>
      <p:sp>
        <p:nvSpPr>
          <p:cNvPr id="10246" name="Line 10"/>
          <p:cNvSpPr>
            <a:spLocks noChangeShapeType="1"/>
          </p:cNvSpPr>
          <p:nvPr/>
        </p:nvSpPr>
        <p:spPr bwMode="auto">
          <a:xfrm>
            <a:off x="19050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>
            <a:off x="18288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8" name="Line 12"/>
          <p:cNvSpPr>
            <a:spLocks noChangeShapeType="1"/>
          </p:cNvSpPr>
          <p:nvPr/>
        </p:nvSpPr>
        <p:spPr bwMode="auto">
          <a:xfrm>
            <a:off x="1828800" y="3505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49" name="Line 13"/>
          <p:cNvSpPr>
            <a:spLocks noChangeShapeType="1"/>
          </p:cNvSpPr>
          <p:nvPr/>
        </p:nvSpPr>
        <p:spPr bwMode="auto">
          <a:xfrm>
            <a:off x="1828800" y="4114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>
            <a:off x="17526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>
            <a:off x="16764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52" name="Line 17"/>
          <p:cNvSpPr>
            <a:spLocks noChangeShapeType="1"/>
          </p:cNvSpPr>
          <p:nvPr/>
        </p:nvSpPr>
        <p:spPr bwMode="auto">
          <a:xfrm>
            <a:off x="2743200" y="2895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3" name="Line 18"/>
          <p:cNvSpPr>
            <a:spLocks noChangeShapeType="1"/>
          </p:cNvSpPr>
          <p:nvPr/>
        </p:nvSpPr>
        <p:spPr bwMode="auto">
          <a:xfrm flipH="1">
            <a:off x="25146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4" name="Line 19"/>
          <p:cNvSpPr>
            <a:spLocks noChangeShapeType="1"/>
          </p:cNvSpPr>
          <p:nvPr/>
        </p:nvSpPr>
        <p:spPr bwMode="auto">
          <a:xfrm flipH="1">
            <a:off x="2590800" y="2895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55" name="Text Box 20"/>
          <p:cNvSpPr txBox="1">
            <a:spLocks noChangeArrowheads="1"/>
          </p:cNvSpPr>
          <p:nvPr/>
        </p:nvSpPr>
        <p:spPr bwMode="auto">
          <a:xfrm>
            <a:off x="2743200" y="4195763"/>
            <a:ext cx="1433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Sulit diukur</a:t>
            </a:r>
          </a:p>
        </p:txBody>
      </p:sp>
      <p:sp>
        <p:nvSpPr>
          <p:cNvPr id="10256" name="Text Box 21"/>
          <p:cNvSpPr txBox="1">
            <a:spLocks noChangeArrowheads="1"/>
          </p:cNvSpPr>
          <p:nvPr/>
        </p:nvSpPr>
        <p:spPr bwMode="auto">
          <a:xfrm>
            <a:off x="2803525" y="1641475"/>
            <a:ext cx="155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Dapat diukur</a:t>
            </a:r>
          </a:p>
        </p:txBody>
      </p:sp>
      <p:sp>
        <p:nvSpPr>
          <p:cNvPr id="10257" name="Line 22"/>
          <p:cNvSpPr>
            <a:spLocks noChangeShapeType="1"/>
          </p:cNvSpPr>
          <p:nvPr/>
        </p:nvSpPr>
        <p:spPr bwMode="auto">
          <a:xfrm flipH="1">
            <a:off x="4343400" y="182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58" name="Text Box 23"/>
          <p:cNvSpPr txBox="1">
            <a:spLocks noChangeArrowheads="1"/>
          </p:cNvSpPr>
          <p:nvPr/>
        </p:nvSpPr>
        <p:spPr bwMode="auto">
          <a:xfrm>
            <a:off x="4953000" y="168116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TES</a:t>
            </a:r>
          </a:p>
        </p:txBody>
      </p:sp>
      <p:sp>
        <p:nvSpPr>
          <p:cNvPr id="10259" name="Line 24"/>
          <p:cNvSpPr>
            <a:spLocks noChangeShapeType="1"/>
          </p:cNvSpPr>
          <p:nvPr/>
        </p:nvSpPr>
        <p:spPr bwMode="auto">
          <a:xfrm>
            <a:off x="5715000" y="182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0" name="Text Box 25"/>
          <p:cNvSpPr txBox="1">
            <a:spLocks noChangeArrowheads="1"/>
          </p:cNvSpPr>
          <p:nvPr/>
        </p:nvSpPr>
        <p:spPr bwMode="auto">
          <a:xfrm>
            <a:off x="5927725" y="1184275"/>
            <a:ext cx="714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Hasil</a:t>
            </a:r>
          </a:p>
        </p:txBody>
      </p:sp>
      <p:sp>
        <p:nvSpPr>
          <p:cNvPr id="10261" name="Text Box 26"/>
          <p:cNvSpPr txBox="1">
            <a:spLocks noChangeArrowheads="1"/>
          </p:cNvSpPr>
          <p:nvPr/>
        </p:nvSpPr>
        <p:spPr bwMode="auto">
          <a:xfrm>
            <a:off x="6918325" y="1184275"/>
            <a:ext cx="1176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Diagnosis</a:t>
            </a:r>
          </a:p>
        </p:txBody>
      </p:sp>
      <p:sp>
        <p:nvSpPr>
          <p:cNvPr id="10262" name="Text Box 27"/>
          <p:cNvSpPr txBox="1">
            <a:spLocks noChangeArrowheads="1"/>
          </p:cNvSpPr>
          <p:nvPr/>
        </p:nvSpPr>
        <p:spPr bwMode="auto">
          <a:xfrm>
            <a:off x="4724400" y="3711575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OBSERVASI</a:t>
            </a:r>
          </a:p>
        </p:txBody>
      </p:sp>
      <p:sp>
        <p:nvSpPr>
          <p:cNvPr id="10263" name="Text Box 28"/>
          <p:cNvSpPr txBox="1">
            <a:spLocks noChangeArrowheads="1"/>
          </p:cNvSpPr>
          <p:nvPr/>
        </p:nvSpPr>
        <p:spPr bwMode="auto">
          <a:xfrm>
            <a:off x="4724400" y="4473575"/>
            <a:ext cx="1273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/>
              <a:t>INTERVIEW</a:t>
            </a:r>
          </a:p>
        </p:txBody>
      </p:sp>
      <p:sp>
        <p:nvSpPr>
          <p:cNvPr id="10264" name="Line 29"/>
          <p:cNvSpPr>
            <a:spLocks noChangeShapeType="1"/>
          </p:cNvSpPr>
          <p:nvPr/>
        </p:nvSpPr>
        <p:spPr bwMode="auto">
          <a:xfrm flipH="1">
            <a:off x="41148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5" name="Line 30"/>
          <p:cNvSpPr>
            <a:spLocks noChangeShapeType="1"/>
          </p:cNvSpPr>
          <p:nvPr/>
        </p:nvSpPr>
        <p:spPr bwMode="auto">
          <a:xfrm flipH="1" flipV="1">
            <a:off x="4114800" y="2133600"/>
            <a:ext cx="685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6" name="Line 31"/>
          <p:cNvSpPr>
            <a:spLocks noChangeShapeType="1"/>
          </p:cNvSpPr>
          <p:nvPr/>
        </p:nvSpPr>
        <p:spPr bwMode="auto">
          <a:xfrm>
            <a:off x="5943600" y="3810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7" name="Line 32"/>
          <p:cNvSpPr>
            <a:spLocks noChangeShapeType="1"/>
          </p:cNvSpPr>
          <p:nvPr/>
        </p:nvSpPr>
        <p:spPr bwMode="auto">
          <a:xfrm>
            <a:off x="59436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68" name="Text Box 33"/>
          <p:cNvSpPr txBox="1">
            <a:spLocks noChangeArrowheads="1"/>
          </p:cNvSpPr>
          <p:nvPr/>
        </p:nvSpPr>
        <p:spPr bwMode="auto">
          <a:xfrm>
            <a:off x="6156325" y="16414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69" name="Text Box 34"/>
          <p:cNvSpPr txBox="1">
            <a:spLocks noChangeArrowheads="1"/>
          </p:cNvSpPr>
          <p:nvPr/>
        </p:nvSpPr>
        <p:spPr bwMode="auto">
          <a:xfrm>
            <a:off x="6156325" y="20986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0" name="Text Box 35"/>
          <p:cNvSpPr txBox="1">
            <a:spLocks noChangeArrowheads="1"/>
          </p:cNvSpPr>
          <p:nvPr/>
        </p:nvSpPr>
        <p:spPr bwMode="auto">
          <a:xfrm>
            <a:off x="6156325" y="29368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1" name="Text Box 36"/>
          <p:cNvSpPr txBox="1">
            <a:spLocks noChangeArrowheads="1"/>
          </p:cNvSpPr>
          <p:nvPr/>
        </p:nvSpPr>
        <p:spPr bwMode="auto">
          <a:xfrm>
            <a:off x="6156325" y="33940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2" name="Text Box 37"/>
          <p:cNvSpPr txBox="1">
            <a:spLocks noChangeArrowheads="1"/>
          </p:cNvSpPr>
          <p:nvPr/>
        </p:nvSpPr>
        <p:spPr bwMode="auto">
          <a:xfrm>
            <a:off x="6156325" y="42322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3" name="Text Box 38"/>
          <p:cNvSpPr txBox="1">
            <a:spLocks noChangeArrowheads="1"/>
          </p:cNvSpPr>
          <p:nvPr/>
        </p:nvSpPr>
        <p:spPr bwMode="auto">
          <a:xfrm>
            <a:off x="6172200" y="4576763"/>
            <a:ext cx="27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4" name="Text Box 39"/>
          <p:cNvSpPr txBox="1">
            <a:spLocks noChangeArrowheads="1"/>
          </p:cNvSpPr>
          <p:nvPr/>
        </p:nvSpPr>
        <p:spPr bwMode="auto">
          <a:xfrm>
            <a:off x="6156325" y="36988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5" name="Text Box 40"/>
          <p:cNvSpPr txBox="1">
            <a:spLocks noChangeArrowheads="1"/>
          </p:cNvSpPr>
          <p:nvPr/>
        </p:nvSpPr>
        <p:spPr bwMode="auto">
          <a:xfrm>
            <a:off x="6156325" y="27082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6" name="Text Box 41"/>
          <p:cNvSpPr txBox="1">
            <a:spLocks noChangeArrowheads="1"/>
          </p:cNvSpPr>
          <p:nvPr/>
        </p:nvSpPr>
        <p:spPr bwMode="auto">
          <a:xfrm>
            <a:off x="7299325" y="16414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7" name="Text Box 42"/>
          <p:cNvSpPr txBox="1">
            <a:spLocks noChangeArrowheads="1"/>
          </p:cNvSpPr>
          <p:nvPr/>
        </p:nvSpPr>
        <p:spPr bwMode="auto">
          <a:xfrm>
            <a:off x="7299325" y="20986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8" name="Text Box 43"/>
          <p:cNvSpPr txBox="1">
            <a:spLocks noChangeArrowheads="1"/>
          </p:cNvSpPr>
          <p:nvPr/>
        </p:nvSpPr>
        <p:spPr bwMode="auto">
          <a:xfrm>
            <a:off x="7299325" y="26320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79" name="Text Box 44"/>
          <p:cNvSpPr txBox="1">
            <a:spLocks noChangeArrowheads="1"/>
          </p:cNvSpPr>
          <p:nvPr/>
        </p:nvSpPr>
        <p:spPr bwMode="auto">
          <a:xfrm>
            <a:off x="73152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-</a:t>
            </a:r>
          </a:p>
        </p:txBody>
      </p:sp>
      <p:sp>
        <p:nvSpPr>
          <p:cNvPr id="10280" name="Text Box 45"/>
          <p:cNvSpPr txBox="1">
            <a:spLocks noChangeArrowheads="1"/>
          </p:cNvSpPr>
          <p:nvPr/>
        </p:nvSpPr>
        <p:spPr bwMode="auto">
          <a:xfrm>
            <a:off x="7299325" y="33940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81" name="Text Box 46"/>
          <p:cNvSpPr txBox="1">
            <a:spLocks noChangeArrowheads="1"/>
          </p:cNvSpPr>
          <p:nvPr/>
        </p:nvSpPr>
        <p:spPr bwMode="auto">
          <a:xfrm>
            <a:off x="7299325" y="36988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82" name="Text Box 47"/>
          <p:cNvSpPr txBox="1">
            <a:spLocks noChangeArrowheads="1"/>
          </p:cNvSpPr>
          <p:nvPr/>
        </p:nvSpPr>
        <p:spPr bwMode="auto">
          <a:xfrm>
            <a:off x="7299325" y="4232275"/>
            <a:ext cx="27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83" name="Text Box 48"/>
          <p:cNvSpPr txBox="1">
            <a:spLocks noChangeArrowheads="1"/>
          </p:cNvSpPr>
          <p:nvPr/>
        </p:nvSpPr>
        <p:spPr bwMode="auto">
          <a:xfrm>
            <a:off x="7315200" y="4576763"/>
            <a:ext cx="27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-</a:t>
            </a:r>
          </a:p>
        </p:txBody>
      </p:sp>
      <p:sp>
        <p:nvSpPr>
          <p:cNvPr id="10284" name="Line 50"/>
          <p:cNvSpPr>
            <a:spLocks noChangeShapeType="1"/>
          </p:cNvSpPr>
          <p:nvPr/>
        </p:nvSpPr>
        <p:spPr bwMode="auto">
          <a:xfrm>
            <a:off x="5181600" y="4876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5" name="Line 51"/>
          <p:cNvSpPr>
            <a:spLocks noChangeShapeType="1"/>
          </p:cNvSpPr>
          <p:nvPr/>
        </p:nvSpPr>
        <p:spPr bwMode="auto">
          <a:xfrm flipV="1">
            <a:off x="5791200" y="4876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6" name="Line 52"/>
          <p:cNvSpPr>
            <a:spLocks noChangeShapeType="1"/>
          </p:cNvSpPr>
          <p:nvPr/>
        </p:nvSpPr>
        <p:spPr bwMode="auto">
          <a:xfrm>
            <a:off x="6248400" y="4876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7" name="Line 53"/>
          <p:cNvSpPr>
            <a:spLocks noChangeShapeType="1"/>
          </p:cNvSpPr>
          <p:nvPr/>
        </p:nvSpPr>
        <p:spPr bwMode="auto">
          <a:xfrm flipV="1">
            <a:off x="6781800" y="4876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8" name="Line 54"/>
          <p:cNvSpPr>
            <a:spLocks noChangeShapeType="1"/>
          </p:cNvSpPr>
          <p:nvPr/>
        </p:nvSpPr>
        <p:spPr bwMode="auto">
          <a:xfrm>
            <a:off x="7315200" y="4876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89" name="Line 56"/>
          <p:cNvSpPr>
            <a:spLocks noChangeShapeType="1"/>
          </p:cNvSpPr>
          <p:nvPr/>
        </p:nvSpPr>
        <p:spPr bwMode="auto">
          <a:xfrm flipV="1">
            <a:off x="7543800" y="4800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90" name="Line 57"/>
          <p:cNvSpPr>
            <a:spLocks noChangeShapeType="1"/>
          </p:cNvSpPr>
          <p:nvPr/>
        </p:nvSpPr>
        <p:spPr bwMode="auto">
          <a:xfrm flipH="1" flipV="1">
            <a:off x="7696200" y="1905000"/>
            <a:ext cx="152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91" name="Line 58"/>
          <p:cNvSpPr>
            <a:spLocks noChangeShapeType="1"/>
          </p:cNvSpPr>
          <p:nvPr/>
        </p:nvSpPr>
        <p:spPr bwMode="auto">
          <a:xfrm flipH="1">
            <a:off x="7696200" y="31242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292" name="Text Box 59"/>
          <p:cNvSpPr txBox="1">
            <a:spLocks noChangeArrowheads="1"/>
          </p:cNvSpPr>
          <p:nvPr/>
        </p:nvSpPr>
        <p:spPr bwMode="auto">
          <a:xfrm>
            <a:off x="7832725" y="2708275"/>
            <a:ext cx="1044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Sintesis</a:t>
            </a:r>
          </a:p>
        </p:txBody>
      </p:sp>
      <p:sp>
        <p:nvSpPr>
          <p:cNvPr id="10293" name="Text Box 60"/>
          <p:cNvSpPr txBox="1">
            <a:spLocks noChangeArrowheads="1"/>
          </p:cNvSpPr>
          <p:nvPr/>
        </p:nvSpPr>
        <p:spPr bwMode="auto">
          <a:xfrm>
            <a:off x="7832725" y="3089275"/>
            <a:ext cx="118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Integrasi</a:t>
            </a:r>
          </a:p>
        </p:txBody>
      </p:sp>
      <p:sp>
        <p:nvSpPr>
          <p:cNvPr id="10294" name="Line 62"/>
          <p:cNvSpPr>
            <a:spLocks noChangeShapeType="1"/>
          </p:cNvSpPr>
          <p:nvPr/>
        </p:nvSpPr>
        <p:spPr bwMode="auto">
          <a:xfrm>
            <a:off x="8305800" y="3505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5" name="Line 63"/>
          <p:cNvSpPr>
            <a:spLocks noChangeShapeType="1"/>
          </p:cNvSpPr>
          <p:nvPr/>
        </p:nvSpPr>
        <p:spPr bwMode="auto">
          <a:xfrm>
            <a:off x="8305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6" name="Line 64"/>
          <p:cNvSpPr>
            <a:spLocks noChangeShapeType="1"/>
          </p:cNvSpPr>
          <p:nvPr/>
        </p:nvSpPr>
        <p:spPr bwMode="auto">
          <a:xfrm>
            <a:off x="8305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7" name="Line 65"/>
          <p:cNvSpPr>
            <a:spLocks noChangeShapeType="1"/>
          </p:cNvSpPr>
          <p:nvPr/>
        </p:nvSpPr>
        <p:spPr bwMode="auto">
          <a:xfrm>
            <a:off x="8305800" y="4419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8" name="Line 66"/>
          <p:cNvSpPr>
            <a:spLocks noChangeShapeType="1"/>
          </p:cNvSpPr>
          <p:nvPr/>
        </p:nvSpPr>
        <p:spPr bwMode="auto">
          <a:xfrm>
            <a:off x="8305800" y="4648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0299" name="Text Box 67"/>
          <p:cNvSpPr txBox="1">
            <a:spLocks noChangeArrowheads="1"/>
          </p:cNvSpPr>
          <p:nvPr/>
        </p:nvSpPr>
        <p:spPr bwMode="auto">
          <a:xfrm>
            <a:off x="4724400" y="53387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Interpretasi</a:t>
            </a:r>
          </a:p>
        </p:txBody>
      </p:sp>
      <p:sp>
        <p:nvSpPr>
          <p:cNvPr id="10300" name="Text Box 68"/>
          <p:cNvSpPr txBox="1">
            <a:spLocks noChangeArrowheads="1"/>
          </p:cNvSpPr>
          <p:nvPr/>
        </p:nvSpPr>
        <p:spPr bwMode="auto">
          <a:xfrm>
            <a:off x="6019800" y="53387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Interpretasi</a:t>
            </a:r>
          </a:p>
        </p:txBody>
      </p:sp>
      <p:sp>
        <p:nvSpPr>
          <p:cNvPr id="10301" name="Text Box 69"/>
          <p:cNvSpPr txBox="1">
            <a:spLocks noChangeArrowheads="1"/>
          </p:cNvSpPr>
          <p:nvPr/>
        </p:nvSpPr>
        <p:spPr bwMode="auto">
          <a:xfrm>
            <a:off x="7467600" y="53387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Interpretasi</a:t>
            </a:r>
          </a:p>
        </p:txBody>
      </p:sp>
      <p:sp>
        <p:nvSpPr>
          <p:cNvPr id="10302" name="Text Box 70"/>
          <p:cNvSpPr txBox="1">
            <a:spLocks noChangeArrowheads="1"/>
          </p:cNvSpPr>
          <p:nvPr/>
        </p:nvSpPr>
        <p:spPr bwMode="auto">
          <a:xfrm>
            <a:off x="1905000" y="457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/>
              <a:t>Skema Interpretasi Psikodiagnostik</a:t>
            </a:r>
          </a:p>
        </p:txBody>
      </p:sp>
      <p:sp>
        <p:nvSpPr>
          <p:cNvPr id="65" name="Date Placeholder 6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150CA43-5382-49FD-8C80-B8FE534C86B2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6982-0CE5-49D2-A9D3-295B983C3E6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Bagian akhir dari langkah psikodiagnostika adalah menarik kesimpulan atau mendiagnosa untuk menggambarkan kepribadian individu. Untuk itu diperlukan interpretasi psikologis berdasar data-data yang telah diperoleh dengan berbagai metode pemeriksaan psikologi.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A7EE6-3B37-4296-BA51-A974FDF667C1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C3D7B-EF4E-4B46-A56C-B35EF8D70F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Pengertian Interpretasi Psikologis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2400" smtClean="0"/>
              <a:t>(Leon H.Levy dlm buku “Psychological Interpretation”).</a:t>
            </a:r>
            <a:endParaRPr lang="en-US" sz="4000" smtClean="0"/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/>
              <a:t>Suatu kegiatan yg dilakukan apabila ada suatu keadaan yang sulit untuk dimengerti secara biasa atau secara langsung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/>
              <a:t>Mencari ‘kerangka referensi psikologis’ (istilah2 bersifat psikologis) yg sesuai dg kerangka teoritis yg kita bawa ke dalam situasi yg kita interpretasikan.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sz="2800" dirty="0" smtClean="0"/>
              <a:t>Merupakan pemberian definisi kembali (redefinition) atau pemberian struktur pd situasi, melalui penyajian suatu deskripsi lain mengenai tingkah laku atau data yg diamati.</a:t>
            </a:r>
            <a:endParaRPr lang="id-ID" sz="28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02D420-59C8-4B31-84BF-7E41C346BFE5}" type="datetime1">
              <a:rPr lang="id-ID"/>
              <a:pPr>
                <a:defRPr/>
              </a:pPr>
              <a:t>06/03/2015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37AF0-4E6F-4FA4-903F-1B063A429C3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Interpretasi dlm Psikodiagnostik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Mendiagnosa =</a:t>
            </a:r>
            <a:r>
              <a:rPr lang="id-ID" dirty="0" smtClean="0">
                <a:sym typeface="Wingdings" pitchFamily="2" charset="2"/>
              </a:rPr>
              <a:t> membuat keputusan  membuat antisipasi mengenai T.L subjek (klien) dlm bermacam-macam keadaan.</a:t>
            </a:r>
          </a:p>
          <a:p>
            <a:pPr eaLnBrk="1" hangingPunct="1">
              <a:defRPr/>
            </a:pPr>
            <a:endParaRPr lang="id-ID" dirty="0" smtClean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id-ID" dirty="0" smtClean="0">
                <a:sym typeface="Wingdings" pitchFamily="2" charset="2"/>
              </a:rPr>
              <a:t>Keputusan tsb scr implisit dipengaruhi oleh prediksi yg </a:t>
            </a:r>
            <a:r>
              <a:rPr lang="id-ID" dirty="0" smtClean="0">
                <a:sym typeface="Wingdings" pitchFamily="2" charset="2"/>
              </a:rPr>
              <a:t>dibuat. </a:t>
            </a:r>
            <a:endParaRPr lang="id-ID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47CA47A-6AEF-4D49-A75A-4855E163968F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032E4-F56E-48BA-8757-F588421EE1E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Tujuan Interpretasi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Untuk </a:t>
            </a:r>
            <a:r>
              <a:rPr lang="id-ID" dirty="0" smtClean="0"/>
              <a:t>memudahkan terjadinya perubahan pada </a:t>
            </a:r>
            <a:r>
              <a:rPr lang="id-ID" dirty="0" smtClean="0"/>
              <a:t>individu (</a:t>
            </a:r>
            <a:r>
              <a:rPr lang="id-ID" dirty="0" smtClean="0"/>
              <a:t>klien</a:t>
            </a:r>
            <a:r>
              <a:rPr lang="id-ID" dirty="0" smtClean="0"/>
              <a:t>). Dapat dilakukan dg:</a:t>
            </a:r>
          </a:p>
          <a:p>
            <a:pPr lvl="1" eaLnBrk="1" hangingPunct="1">
              <a:defRPr/>
            </a:pPr>
            <a:r>
              <a:rPr lang="id-ID" dirty="0" smtClean="0"/>
              <a:t>Deskripsi kepribadian.</a:t>
            </a:r>
          </a:p>
          <a:p>
            <a:pPr lvl="1" eaLnBrk="1" hangingPunct="1">
              <a:defRPr/>
            </a:pPr>
            <a:r>
              <a:rPr lang="id-ID" dirty="0" smtClean="0"/>
              <a:t>Konseling</a:t>
            </a:r>
          </a:p>
          <a:p>
            <a:pPr lvl="1" eaLnBrk="1" hangingPunct="1">
              <a:defRPr/>
            </a:pPr>
            <a:r>
              <a:rPr lang="id-ID" dirty="0" smtClean="0"/>
              <a:t>Psikoterapi</a:t>
            </a:r>
            <a:r>
              <a:rPr lang="id-ID" dirty="0" smtClean="0"/>
              <a:t>.</a:t>
            </a:r>
            <a:endParaRPr lang="id-ID" dirty="0" smtClean="0"/>
          </a:p>
          <a:p>
            <a:pPr eaLnBrk="1" hangingPunct="1">
              <a:defRPr/>
            </a:pPr>
            <a:endParaRPr lang="id-ID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513814-89E3-46D3-A089-F28F860AE0F1}" type="datetime1">
              <a:rPr lang="id-ID"/>
              <a:pPr>
                <a:defRPr/>
              </a:pPr>
              <a:t>06/03/2015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CE23E-3C89-4AE7-976E-AB362FEF795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Interpretasi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Interpretasi ‘dalam’  </a:t>
            </a:r>
            <a:r>
              <a:rPr lang="id-ID" dirty="0" smtClean="0">
                <a:cs typeface="Arial" charset="0"/>
              </a:rPr>
              <a:t>≠ ‘dangkal’.</a:t>
            </a:r>
          </a:p>
          <a:p>
            <a:pPr lvl="1" eaLnBrk="1" hangingPunct="1">
              <a:defRPr/>
            </a:pPr>
            <a:r>
              <a:rPr lang="id-ID" dirty="0" smtClean="0">
                <a:cs typeface="Arial" charset="0"/>
              </a:rPr>
              <a:t>Tergantung derajad keruwetan &amp; kompleksitas interpretasi. </a:t>
            </a:r>
          </a:p>
          <a:p>
            <a:pPr lvl="1" eaLnBrk="1" hangingPunct="1">
              <a:defRPr/>
            </a:pPr>
            <a:r>
              <a:rPr lang="id-ID" dirty="0" smtClean="0">
                <a:cs typeface="Arial" charset="0"/>
              </a:rPr>
              <a:t>Interpretasi yg mendalam </a:t>
            </a:r>
            <a:r>
              <a:rPr lang="id-ID" dirty="0" smtClean="0">
                <a:cs typeface="Arial" charset="0"/>
                <a:sym typeface="Wingdings" pitchFamily="2" charset="2"/>
              </a:rPr>
              <a:t> sesuai / konsisten dg teori yg dipakai dlm menginterpretasikan.</a:t>
            </a:r>
            <a:endParaRPr lang="id-ID" dirty="0" smtClean="0">
              <a:cs typeface="Arial" charset="0"/>
            </a:endParaRPr>
          </a:p>
          <a:p>
            <a:pPr eaLnBrk="1" hangingPunct="1">
              <a:defRPr/>
            </a:pPr>
            <a:endParaRPr lang="en-US" dirty="0" smtClean="0">
              <a:cs typeface="Arial" charset="0"/>
            </a:endParaRP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A7EE6-3B37-4296-BA51-A974FDF667C1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C3D7B-EF4E-4B46-A56C-B35EF8D70F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4779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Yg harus diperhatikan oleh seorang Interpreter dlm melakukan interpretasi thd suatu peristiwa / keadaan :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2495550"/>
            <a:ext cx="8540750" cy="360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Apakah keadaan itu perlu diinterpretasikan atau tidak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Apakah interpretasi cocok dg teori yg mendasari hal itu?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d-ID" dirty="0" smtClean="0"/>
              <a:t>Apakah interpretasi ini memudahkan diadakannya pertolongan bagi subjek yg sedang diamati?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7E0B48F-A6AB-4F1A-86FE-FACA32CD0E34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AD146-BAEC-4FBB-9737-E27755CEF43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Ada 2 tahap interpretasi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Semantik </a:t>
            </a:r>
            <a:r>
              <a:rPr lang="en-US" smtClean="0">
                <a:sym typeface="Wingdings" pitchFamily="2" charset="2"/>
              </a:rPr>
              <a:t> transformasi data (peristiwa /kejadian dinyatakan dlm bentuk kata2 / bahasa).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Proposisional </a:t>
            </a:r>
            <a:r>
              <a:rPr lang="en-US" smtClean="0">
                <a:sym typeface="Wingdings" pitchFamily="2" charset="2"/>
              </a:rPr>
              <a:t> terjadi formulasi mengenai hubungan2 yg dirumuskan berdasar suatu teori tertentu (ada kesimpulan).</a:t>
            </a:r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3B9F5D-AC01-411D-BACC-56E36E7761E7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5013B-7E33-4A28-AC0D-3732FAA668E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Interpretasi psikodiagnostik dilakukan berdasar data yg diperoleh dari :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Observasi &amp; respons selama pemeriksaan.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Informasi dari sumber-sumber yg terkait (orang tua, saudara, pekerja sosial, catatan sekolah, supervisor dlm pekerjaan, dll)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Dokumen Pribadi (benda-benda  atau karya, dll).</a:t>
            </a:r>
            <a:endParaRPr lang="id-ID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Interview dan Anamnesa </a:t>
            </a:r>
            <a:r>
              <a:rPr lang="id-ID" sz="2400" dirty="0" smtClean="0"/>
              <a:t>(pengambilan data langsung)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Tes2 psikologis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d-ID" sz="2400" dirty="0" smtClean="0"/>
              <a:t>Pemeriksaan yg dilakukan oleh disiplin ilmu yg lain (mis : medis, dll).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à"/>
              <a:defRPr/>
            </a:pPr>
            <a:r>
              <a:rPr lang="id-ID" sz="2400" dirty="0" smtClean="0">
                <a:sym typeface="Wingdings" pitchFamily="2" charset="2"/>
              </a:rPr>
              <a:t>Banyaknya d</a:t>
            </a:r>
            <a:r>
              <a:rPr lang="id-ID" sz="2400" dirty="0" smtClean="0"/>
              <a:t>ata yg dikumpulkan disesuaikan dg tujuan pemeriksaan.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0A1DE2-1BC6-4CEA-985D-340465B909CB}" type="datetime1">
              <a:rPr lang="id-ID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EBE04-A1A8-4F3D-AB6B-54A44F8FF83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wien/pd1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147</TotalTime>
  <Words>417</Words>
  <Application>Microsoft Office PowerPoint</Application>
  <PresentationFormat>On-screen Show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Clouds</vt:lpstr>
      <vt:lpstr>PRINSIP INTERPRETASI PSIKOLOGIS</vt:lpstr>
      <vt:lpstr>Slide 2</vt:lpstr>
      <vt:lpstr>Pengertian Interpretasi Psikologis (Leon H.Levy dlm buku “Psychological Interpretation”).</vt:lpstr>
      <vt:lpstr>Interpretasi dlm Psikodiagnostik</vt:lpstr>
      <vt:lpstr>Tujuan Interpretasi</vt:lpstr>
      <vt:lpstr>Jenis Interpretasi</vt:lpstr>
      <vt:lpstr>Yg harus diperhatikan oleh seorang Interpreter dlm melakukan interpretasi thd suatu peristiwa / keadaan :</vt:lpstr>
      <vt:lpstr>Ada 2 tahap interpretasi</vt:lpstr>
      <vt:lpstr>Interpretasi psikodiagnostik dilakukan berdasar data yg diperoleh dari :</vt:lpstr>
      <vt:lpstr>Slide 10</vt:lpstr>
    </vt:vector>
  </TitlesOfParts>
  <Company>Univ. Bina Nusantara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INTERPRETASI PSIKOLOGIS</dc:title>
  <dc:creator>Tavip Ansyori</dc:creator>
  <cp:lastModifiedBy>Winanti Siwi Respati</cp:lastModifiedBy>
  <cp:revision>17</cp:revision>
  <dcterms:created xsi:type="dcterms:W3CDTF">2005-04-03T03:06:14Z</dcterms:created>
  <dcterms:modified xsi:type="dcterms:W3CDTF">2015-03-06T08:21:34Z</dcterms:modified>
</cp:coreProperties>
</file>