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24"/>
  </p:notesMasterIdLst>
  <p:handoutMasterIdLst>
    <p:handoutMasterId r:id="rId25"/>
  </p:handoutMasterIdLst>
  <p:sldIdLst>
    <p:sldId id="298" r:id="rId2"/>
    <p:sldId id="300" r:id="rId3"/>
    <p:sldId id="302" r:id="rId4"/>
    <p:sldId id="288" r:id="rId5"/>
    <p:sldId id="299" r:id="rId6"/>
    <p:sldId id="290" r:id="rId7"/>
    <p:sldId id="304" r:id="rId8"/>
    <p:sldId id="256" r:id="rId9"/>
    <p:sldId id="306" r:id="rId10"/>
    <p:sldId id="305" r:id="rId11"/>
    <p:sldId id="258" r:id="rId12"/>
    <p:sldId id="292" r:id="rId13"/>
    <p:sldId id="259" r:id="rId14"/>
    <p:sldId id="260" r:id="rId15"/>
    <p:sldId id="261" r:id="rId16"/>
    <p:sldId id="293" r:id="rId17"/>
    <p:sldId id="294" r:id="rId18"/>
    <p:sldId id="264" r:id="rId19"/>
    <p:sldId id="265" r:id="rId20"/>
    <p:sldId id="267" r:id="rId21"/>
    <p:sldId id="268" r:id="rId22"/>
    <p:sldId id="295" r:id="rId23"/>
  </p:sldIdLst>
  <p:sldSz cx="9144000" cy="6858000" type="screen4x3"/>
  <p:notesSz cx="6858000" cy="9080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3BA62F-D107-458D-8308-B1FAB1437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3238"/>
            <a:ext cx="54864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2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202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08C3BA-8FD3-4186-B573-4B25C37C5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wien/PD1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DE4BB-D4FD-475B-A5AD-5B6D9796761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21608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608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AA7A8A-1CDD-4C2E-98E6-56B260CE587C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9A6B6-F8D3-44B3-B70E-5FE4BCD29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wien\pd1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AAB78-092B-4332-8208-D0A3EA8A669D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1799-1C6E-47DD-86E7-D2B54901A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CC755-5E84-4D43-BA29-B04F546F6553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7D234-7F15-4FD8-8C3B-DD6EF8644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617B-0433-40C5-B107-2D906DDAA247}" type="datetime1">
              <a:rPr lang="id-ID" smtClean="0"/>
              <a:pPr/>
              <a:t>04/04/2015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wien\pd1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8B54-BF8C-4824-AB3A-F8AFD38437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794BE-08E0-47B1-A2AE-672A673C56A1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29C75-6571-4EAA-A4A2-2A4D3E8B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127B6-B7C3-44A4-8689-2E77FFA45396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44E52-34B1-4A3B-9856-37D1BB106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97672-78F5-4DA4-B99B-44EBEE77A45A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A8D60-4C47-481C-90E8-BD357EA3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5F12F-A853-4101-9ECA-0A5F584EDC9F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643BF-39F7-4CE4-A4DC-8B847B146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0D4C6-67DC-4547-9717-BBE241B4270C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16154-05BF-419E-AD93-46EFDE05C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73A8D-C5FF-4AF7-ABD6-9F2CBC8F0421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F9A06-5E16-445F-83BD-0C42424E8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34ECF-AEAF-4B20-B1F5-EB50011409ED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B5CFB-6E95-48F1-86A5-488694D64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4A228-7475-4AC0-8F7A-08CA1D7FE230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2ACD1-9255-4836-9FA7-7C51506C0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504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504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21504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1504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206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1504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1505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1505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1505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1505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21505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grpSp>
        <p:nvGrpSpPr>
          <p:cNvPr id="205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1505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505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505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505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506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506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21506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6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6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4BB70B8-FC25-4B12-BCF1-286E309D1FF8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21506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21506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A071247-AE10-4A18-8D04-9F0E1B0B5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7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8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2" grpId="0"/>
      <p:bldP spid="21506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1506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1506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1506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1506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1506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\pd1</a:t>
            </a:r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PSIKODIAGNOSTIKA I</a:t>
            </a:r>
            <a:br>
              <a:rPr lang="en-US" smtClean="0"/>
            </a:br>
            <a:r>
              <a:rPr lang="en-US" smtClean="0"/>
              <a:t>(PENGANTAR)</a:t>
            </a:r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Winanti</a:t>
            </a:r>
            <a:r>
              <a:rPr lang="en-US" dirty="0" smtClean="0"/>
              <a:t> S </a:t>
            </a:r>
            <a:r>
              <a:rPr lang="en-US" dirty="0" err="1" smtClean="0"/>
              <a:t>Respati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0AF76E3-8DAB-4C06-91E1-B8061B5B4B52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2D7291-A9DB-4FEC-9F1B-ACFAAB4CA9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id-ID" dirty="0" smtClean="0"/>
              <a:t>Psychodiagnostics: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r>
              <a:rPr lang="id-ID" dirty="0" smtClean="0"/>
              <a:t>psikodiagnostika adalah studi mengenai kepribadian lewat penafsiran terhadap tanda-tanda tingkah laku, cara berjalan, langkah, gerak isyarat, sikap, penampilan wajah, suara, dan seterusnya  (J.P. Chaplin dalam Kamus Lengkap Psikologi, terj.).</a:t>
            </a:r>
          </a:p>
          <a:p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C794BE-08E0-47B1-A2AE-672A673C56A1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wien\pd1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29C75-6571-4EAA-A4A2-2A4D3E8B7E7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d-ID" sz="3200" dirty="0" smtClean="0"/>
              <a:t>Jadi, apa itu Psikodiagnostik 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eaLnBrk="1" hangingPunct="1"/>
            <a:r>
              <a:rPr lang="id-ID" sz="2000" dirty="0" smtClean="0"/>
              <a:t>Psikodiagnostik adalah cara memeriksa individu, dg melalui media bantu, untuk membuat gambaran kepribadian individu.</a:t>
            </a:r>
          </a:p>
          <a:p>
            <a:pPr eaLnBrk="1" hangingPunct="1"/>
            <a:endParaRPr lang="id-ID" sz="2000" dirty="0" smtClean="0"/>
          </a:p>
          <a:p>
            <a:pPr eaLnBrk="1" hangingPunct="1">
              <a:lnSpc>
                <a:spcPct val="90000"/>
              </a:lnSpc>
            </a:pPr>
            <a:r>
              <a:rPr lang="id-ID" sz="2000" dirty="0" smtClean="0"/>
              <a:t> Identik dg “</a:t>
            </a:r>
            <a:r>
              <a:rPr lang="id-ID" sz="2000" i="1" dirty="0" smtClean="0"/>
              <a:t>Personality Assessment</a:t>
            </a:r>
            <a:r>
              <a:rPr lang="id-ID" sz="2000" dirty="0" smtClean="0"/>
              <a:t>” (pengukuran/pemeriksaan kepribadian)</a:t>
            </a:r>
          </a:p>
          <a:p>
            <a:pPr eaLnBrk="1" hangingPunct="1">
              <a:lnSpc>
                <a:spcPct val="90000"/>
              </a:lnSpc>
            </a:pPr>
            <a:endParaRPr lang="id-ID" sz="2000" dirty="0" smtClean="0"/>
          </a:p>
          <a:p>
            <a:pPr eaLnBrk="1" hangingPunct="1">
              <a:lnSpc>
                <a:spcPct val="90000"/>
              </a:lnSpc>
            </a:pPr>
            <a:r>
              <a:rPr lang="id-ID" sz="2000" dirty="0" smtClean="0"/>
              <a:t>Memerlukan media bantu, a.l :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000" dirty="0" smtClean="0"/>
              <a:t>Observasi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000" dirty="0" smtClean="0"/>
              <a:t>Analisa Dokumen pribadi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000" dirty="0" smtClean="0"/>
              <a:t>Interview / wawancara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000" dirty="0" smtClean="0"/>
              <a:t>Anamnesa (Riwayat Kehidupan)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000" dirty="0" smtClean="0"/>
              <a:t>Tes-tes Psikologi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/>
            <a:endParaRPr lang="id-ID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0D5E3FE-D5A3-48C0-97A3-86A62B825A19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8FC78-AD6A-4164-A310-21A3F17CB9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wien\pd1</a:t>
            </a:r>
            <a:endParaRPr lang="id-ID" dirty="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52400" y="1143000"/>
            <a:ext cx="762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KLIEN</a:t>
            </a:r>
          </a:p>
        </p:txBody>
      </p:sp>
      <p:sp>
        <p:nvSpPr>
          <p:cNvPr id="12292" name="Oval 5"/>
          <p:cNvSpPr>
            <a:spLocks noChangeArrowheads="1"/>
          </p:cNvSpPr>
          <p:nvPr/>
        </p:nvSpPr>
        <p:spPr bwMode="auto">
          <a:xfrm>
            <a:off x="1143000" y="1143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d-ID" sz="1400" dirty="0" smtClean="0"/>
              <a:t>Dia</a:t>
            </a:r>
          </a:p>
          <a:p>
            <a:r>
              <a:rPr lang="id-ID" sz="1400" dirty="0" smtClean="0"/>
              <a:t>Tenang?</a:t>
            </a:r>
            <a:endParaRPr lang="id-ID" sz="1400" dirty="0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2286000" y="228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d-ID" sz="1400" dirty="0" smtClean="0"/>
              <a:t>Ajak </a:t>
            </a:r>
          </a:p>
          <a:p>
            <a:r>
              <a:rPr lang="id-ID" sz="1400" dirty="0" smtClean="0"/>
              <a:t>ngobrol</a:t>
            </a:r>
            <a:endParaRPr lang="id-ID" sz="1400" dirty="0"/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2438400" y="14478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Terangkan</a:t>
            </a:r>
          </a:p>
          <a:p>
            <a:r>
              <a:rPr lang="en-US" sz="1400"/>
              <a:t>Maksud</a:t>
            </a:r>
          </a:p>
          <a:p>
            <a:r>
              <a:rPr lang="en-US" sz="1400"/>
              <a:t>pemeriksaan</a:t>
            </a:r>
          </a:p>
        </p:txBody>
      </p:sp>
      <p:sp>
        <p:nvSpPr>
          <p:cNvPr id="12295" name="Oval 8"/>
          <p:cNvSpPr>
            <a:spLocks noChangeArrowheads="1"/>
          </p:cNvSpPr>
          <p:nvPr/>
        </p:nvSpPr>
        <p:spPr bwMode="auto">
          <a:xfrm>
            <a:off x="3657600" y="1447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d-ID" sz="1400" dirty="0" smtClean="0"/>
              <a:t>Dia</a:t>
            </a:r>
          </a:p>
          <a:p>
            <a:r>
              <a:rPr lang="id-ID" sz="1400" dirty="0" smtClean="0"/>
              <a:t>Siapa?</a:t>
            </a:r>
            <a:endParaRPr lang="id-ID" sz="1400" dirty="0"/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4876800" y="3048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d-ID" sz="1400" dirty="0" smtClean="0"/>
              <a:t>Teruskan</a:t>
            </a:r>
          </a:p>
          <a:p>
            <a:r>
              <a:rPr lang="id-ID" sz="1400" dirty="0" smtClean="0"/>
              <a:t>mengobrol</a:t>
            </a:r>
            <a:endParaRPr lang="id-ID" sz="1400" dirty="0"/>
          </a:p>
        </p:txBody>
      </p:sp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4876800" y="1600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Mulai dg</a:t>
            </a:r>
          </a:p>
          <a:p>
            <a:r>
              <a:rPr lang="en-US" sz="1400"/>
              <a:t>Mengisi</a:t>
            </a:r>
          </a:p>
          <a:p>
            <a:r>
              <a:rPr lang="en-US" sz="1400"/>
              <a:t>RH</a:t>
            </a:r>
          </a:p>
        </p:txBody>
      </p: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4876800" y="2895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d-ID" sz="1400" dirty="0" smtClean="0"/>
              <a:t>Minta</a:t>
            </a:r>
          </a:p>
          <a:p>
            <a:r>
              <a:rPr lang="id-ID" sz="1400" dirty="0" smtClean="0"/>
              <a:t>Lengkapi</a:t>
            </a:r>
          </a:p>
          <a:p>
            <a:r>
              <a:rPr lang="id-ID" sz="1400" dirty="0" smtClean="0"/>
              <a:t>seperlunya</a:t>
            </a:r>
            <a:endParaRPr lang="id-ID" sz="1400" dirty="0"/>
          </a:p>
        </p:txBody>
      </p:sp>
      <p:sp>
        <p:nvSpPr>
          <p:cNvPr id="12299" name="Oval 12"/>
          <p:cNvSpPr>
            <a:spLocks noChangeArrowheads="1"/>
          </p:cNvSpPr>
          <p:nvPr/>
        </p:nvSpPr>
        <p:spPr bwMode="auto">
          <a:xfrm>
            <a:off x="6019800" y="1600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d-ID" sz="1400" dirty="0" smtClean="0"/>
              <a:t>Sudah</a:t>
            </a:r>
          </a:p>
          <a:p>
            <a:r>
              <a:rPr lang="id-ID" sz="1400" dirty="0" smtClean="0"/>
              <a:t>Lengkap?</a:t>
            </a:r>
            <a:endParaRPr lang="id-ID" sz="1400" dirty="0"/>
          </a:p>
        </p:txBody>
      </p:sp>
      <p:sp>
        <p:nvSpPr>
          <p:cNvPr id="12300" name="Rectangle 22"/>
          <p:cNvSpPr>
            <a:spLocks noChangeArrowheads="1"/>
          </p:cNvSpPr>
          <p:nvPr/>
        </p:nvSpPr>
        <p:spPr bwMode="auto">
          <a:xfrm>
            <a:off x="7086600" y="16002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Ambil</a:t>
            </a:r>
          </a:p>
          <a:p>
            <a:r>
              <a:rPr lang="en-US" sz="1400"/>
              <a:t>anamnesa</a:t>
            </a:r>
          </a:p>
        </p:txBody>
      </p:sp>
      <p:sp>
        <p:nvSpPr>
          <p:cNvPr id="12301" name="Oval 24"/>
          <p:cNvSpPr>
            <a:spLocks noChangeArrowheads="1"/>
          </p:cNvSpPr>
          <p:nvPr/>
        </p:nvSpPr>
        <p:spPr bwMode="auto">
          <a:xfrm>
            <a:off x="8153400" y="15240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d-ID" sz="1400" dirty="0" smtClean="0"/>
              <a:t>Cukup </a:t>
            </a:r>
          </a:p>
          <a:p>
            <a:r>
              <a:rPr lang="id-ID" sz="1400" dirty="0" smtClean="0"/>
              <a:t>Informatif?</a:t>
            </a:r>
            <a:endParaRPr lang="id-ID" sz="1400" dirty="0"/>
          </a:p>
        </p:txBody>
      </p:sp>
      <p:sp>
        <p:nvSpPr>
          <p:cNvPr id="12302" name="Line 26"/>
          <p:cNvSpPr>
            <a:spLocks noChangeShapeType="1"/>
          </p:cNvSpPr>
          <p:nvPr/>
        </p:nvSpPr>
        <p:spPr bwMode="auto">
          <a:xfrm>
            <a:off x="9144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03" name="Line 27"/>
          <p:cNvSpPr>
            <a:spLocks noChangeShapeType="1"/>
          </p:cNvSpPr>
          <p:nvPr/>
        </p:nvSpPr>
        <p:spPr bwMode="auto">
          <a:xfrm flipV="1">
            <a:off x="1600200" y="5334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04" name="Text Box 28"/>
          <p:cNvSpPr txBox="1">
            <a:spLocks noChangeArrowheads="1"/>
          </p:cNvSpPr>
          <p:nvPr/>
        </p:nvSpPr>
        <p:spPr bwMode="auto">
          <a:xfrm>
            <a:off x="1508125" y="647700"/>
            <a:ext cx="547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/>
              <a:t>tidak</a:t>
            </a:r>
          </a:p>
        </p:txBody>
      </p:sp>
      <p:sp>
        <p:nvSpPr>
          <p:cNvPr id="12305" name="Line 29"/>
          <p:cNvSpPr>
            <a:spLocks noChangeShapeType="1"/>
          </p:cNvSpPr>
          <p:nvPr/>
        </p:nvSpPr>
        <p:spPr bwMode="auto">
          <a:xfrm>
            <a:off x="2743200" y="121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06" name="Line 31"/>
          <p:cNvSpPr>
            <a:spLocks noChangeShapeType="1"/>
          </p:cNvSpPr>
          <p:nvPr/>
        </p:nvSpPr>
        <p:spPr bwMode="auto">
          <a:xfrm>
            <a:off x="2057400" y="175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07" name="Text Box 32"/>
          <p:cNvSpPr txBox="1">
            <a:spLocks noChangeArrowheads="1"/>
          </p:cNvSpPr>
          <p:nvPr/>
        </p:nvSpPr>
        <p:spPr bwMode="auto">
          <a:xfrm>
            <a:off x="2041525" y="1766888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/>
              <a:t>ya</a:t>
            </a:r>
          </a:p>
        </p:txBody>
      </p:sp>
      <p:sp>
        <p:nvSpPr>
          <p:cNvPr id="12308" name="Line 33"/>
          <p:cNvSpPr>
            <a:spLocks noChangeShapeType="1"/>
          </p:cNvSpPr>
          <p:nvPr/>
        </p:nvSpPr>
        <p:spPr bwMode="auto">
          <a:xfrm>
            <a:off x="34290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09" name="Line 34"/>
          <p:cNvSpPr>
            <a:spLocks noChangeShapeType="1"/>
          </p:cNvSpPr>
          <p:nvPr/>
        </p:nvSpPr>
        <p:spPr bwMode="auto">
          <a:xfrm flipV="1">
            <a:off x="4343400" y="838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10" name="Text Box 35"/>
          <p:cNvSpPr txBox="1">
            <a:spLocks noChangeArrowheads="1"/>
          </p:cNvSpPr>
          <p:nvPr/>
        </p:nvSpPr>
        <p:spPr bwMode="auto">
          <a:xfrm>
            <a:off x="3810000" y="990600"/>
            <a:ext cx="8274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 dirty="0" smtClean="0"/>
              <a:t>T</a:t>
            </a:r>
            <a:r>
              <a:rPr lang="id-ID" sz="1200" dirty="0" smtClean="0"/>
              <a:t>dk tahu</a:t>
            </a:r>
            <a:endParaRPr lang="en-US" sz="1200" dirty="0"/>
          </a:p>
        </p:txBody>
      </p:sp>
      <p:sp>
        <p:nvSpPr>
          <p:cNvPr id="12311" name="Line 36"/>
          <p:cNvSpPr>
            <a:spLocks noChangeShapeType="1"/>
          </p:cNvSpPr>
          <p:nvPr/>
        </p:nvSpPr>
        <p:spPr bwMode="auto">
          <a:xfrm>
            <a:off x="45720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12" name="Text Box 37"/>
          <p:cNvSpPr txBox="1">
            <a:spLocks noChangeArrowheads="1"/>
          </p:cNvSpPr>
          <p:nvPr/>
        </p:nvSpPr>
        <p:spPr bwMode="auto">
          <a:xfrm>
            <a:off x="4583988" y="1981200"/>
            <a:ext cx="3690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id-ID" sz="1400" dirty="0" smtClean="0"/>
              <a:t>ya</a:t>
            </a:r>
            <a:endParaRPr lang="en-US" sz="1400" dirty="0"/>
          </a:p>
        </p:txBody>
      </p:sp>
      <p:sp>
        <p:nvSpPr>
          <p:cNvPr id="12313" name="Line 38"/>
          <p:cNvSpPr>
            <a:spLocks noChangeShapeType="1"/>
          </p:cNvSpPr>
          <p:nvPr/>
        </p:nvSpPr>
        <p:spPr bwMode="auto">
          <a:xfrm>
            <a:off x="5791200" y="205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14" name="Line 46"/>
          <p:cNvSpPr>
            <a:spLocks noChangeShapeType="1"/>
          </p:cNvSpPr>
          <p:nvPr/>
        </p:nvSpPr>
        <p:spPr bwMode="auto">
          <a:xfrm>
            <a:off x="69342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16" name="Line 48"/>
          <p:cNvSpPr>
            <a:spLocks noChangeShapeType="1"/>
          </p:cNvSpPr>
          <p:nvPr/>
        </p:nvSpPr>
        <p:spPr bwMode="auto">
          <a:xfrm>
            <a:off x="8001000" y="2057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17" name="Line 50"/>
          <p:cNvSpPr>
            <a:spLocks noChangeShapeType="1"/>
          </p:cNvSpPr>
          <p:nvPr/>
        </p:nvSpPr>
        <p:spPr bwMode="auto">
          <a:xfrm flipH="1">
            <a:off x="5867400" y="2514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18" name="Text Box 51"/>
          <p:cNvSpPr txBox="1">
            <a:spLocks noChangeArrowheads="1"/>
          </p:cNvSpPr>
          <p:nvPr/>
        </p:nvSpPr>
        <p:spPr bwMode="auto">
          <a:xfrm>
            <a:off x="5851525" y="2833688"/>
            <a:ext cx="608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/>
              <a:t>tidak</a:t>
            </a:r>
          </a:p>
        </p:txBody>
      </p:sp>
      <p:sp>
        <p:nvSpPr>
          <p:cNvPr id="12319" name="Line 52"/>
          <p:cNvSpPr>
            <a:spLocks noChangeShapeType="1"/>
          </p:cNvSpPr>
          <p:nvPr/>
        </p:nvSpPr>
        <p:spPr bwMode="auto">
          <a:xfrm flipV="1">
            <a:off x="53340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20" name="Line 53"/>
          <p:cNvSpPr>
            <a:spLocks noChangeShapeType="1"/>
          </p:cNvSpPr>
          <p:nvPr/>
        </p:nvSpPr>
        <p:spPr bwMode="auto">
          <a:xfrm>
            <a:off x="5257800" y="121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21" name="Rectangle 54"/>
          <p:cNvSpPr>
            <a:spLocks noChangeArrowheads="1"/>
          </p:cNvSpPr>
          <p:nvPr/>
        </p:nvSpPr>
        <p:spPr bwMode="auto">
          <a:xfrm>
            <a:off x="8077200" y="54102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12322" name="Line 55"/>
          <p:cNvSpPr>
            <a:spLocks noChangeShapeType="1"/>
          </p:cNvSpPr>
          <p:nvPr/>
        </p:nvSpPr>
        <p:spPr bwMode="auto">
          <a:xfrm>
            <a:off x="8839200" y="2514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23" name="Text Box 67"/>
          <p:cNvSpPr txBox="1">
            <a:spLocks noChangeArrowheads="1"/>
          </p:cNvSpPr>
          <p:nvPr/>
        </p:nvSpPr>
        <p:spPr bwMode="auto">
          <a:xfrm>
            <a:off x="8518525" y="40386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id-ID" sz="1400" dirty="0" smtClean="0"/>
              <a:t>ya</a:t>
            </a:r>
            <a:endParaRPr lang="id-ID" sz="1400" dirty="0"/>
          </a:p>
        </p:txBody>
      </p:sp>
      <p:sp>
        <p:nvSpPr>
          <p:cNvPr id="12324" name="Text Box 69"/>
          <p:cNvSpPr txBox="1">
            <a:spLocks noChangeArrowheads="1"/>
          </p:cNvSpPr>
          <p:nvPr/>
        </p:nvSpPr>
        <p:spPr bwMode="auto">
          <a:xfrm>
            <a:off x="8077200" y="5410200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400"/>
              <a:t>Pelajari </a:t>
            </a:r>
          </a:p>
          <a:p>
            <a:pPr algn="l"/>
            <a:r>
              <a:rPr lang="en-US" sz="1400"/>
              <a:t>hasil</a:t>
            </a:r>
          </a:p>
          <a:p>
            <a:pPr algn="l"/>
            <a:r>
              <a:rPr lang="en-US" sz="1400"/>
              <a:t>anamnesa</a:t>
            </a:r>
          </a:p>
        </p:txBody>
      </p:sp>
      <p:sp>
        <p:nvSpPr>
          <p:cNvPr id="12325" name="Rectangle 70"/>
          <p:cNvSpPr>
            <a:spLocks noChangeArrowheads="1"/>
          </p:cNvSpPr>
          <p:nvPr/>
        </p:nvSpPr>
        <p:spPr bwMode="auto">
          <a:xfrm>
            <a:off x="7086600" y="30480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Lengkapi</a:t>
            </a:r>
          </a:p>
          <a:p>
            <a:r>
              <a:rPr lang="en-US" sz="1400"/>
              <a:t>informasi</a:t>
            </a:r>
          </a:p>
        </p:txBody>
      </p:sp>
      <p:sp>
        <p:nvSpPr>
          <p:cNvPr id="12326" name="Rectangle 71"/>
          <p:cNvSpPr>
            <a:spLocks noChangeArrowheads="1"/>
          </p:cNvSpPr>
          <p:nvPr/>
        </p:nvSpPr>
        <p:spPr bwMode="auto">
          <a:xfrm>
            <a:off x="7086600" y="4038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Teruskan</a:t>
            </a:r>
          </a:p>
          <a:p>
            <a:r>
              <a:rPr lang="en-US" sz="1400"/>
              <a:t>Dg</a:t>
            </a:r>
          </a:p>
          <a:p>
            <a:r>
              <a:rPr lang="en-US" sz="1400"/>
              <a:t>Tes grafis</a:t>
            </a:r>
          </a:p>
        </p:txBody>
      </p:sp>
      <p:sp>
        <p:nvSpPr>
          <p:cNvPr id="12327" name="Rectangle 72"/>
          <p:cNvSpPr>
            <a:spLocks noChangeArrowheads="1"/>
          </p:cNvSpPr>
          <p:nvPr/>
        </p:nvSpPr>
        <p:spPr bwMode="auto">
          <a:xfrm>
            <a:off x="6934200" y="5334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Sajikan</a:t>
            </a:r>
          </a:p>
          <a:p>
            <a:r>
              <a:rPr lang="en-US" sz="1400"/>
              <a:t>Tes grafis</a:t>
            </a:r>
          </a:p>
          <a:p>
            <a:r>
              <a:rPr lang="en-US" sz="1400"/>
              <a:t>lainnya</a:t>
            </a:r>
          </a:p>
        </p:txBody>
      </p:sp>
      <p:sp>
        <p:nvSpPr>
          <p:cNvPr id="12328" name="Line 74"/>
          <p:cNvSpPr>
            <a:spLocks noChangeShapeType="1"/>
          </p:cNvSpPr>
          <p:nvPr/>
        </p:nvSpPr>
        <p:spPr bwMode="auto">
          <a:xfrm flipH="1">
            <a:off x="7772400" y="2514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29" name="Text Box 75"/>
          <p:cNvSpPr txBox="1">
            <a:spLocks noChangeArrowheads="1"/>
          </p:cNvSpPr>
          <p:nvPr/>
        </p:nvSpPr>
        <p:spPr bwMode="auto">
          <a:xfrm>
            <a:off x="7832725" y="2605088"/>
            <a:ext cx="608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/>
              <a:t>tidak</a:t>
            </a:r>
          </a:p>
        </p:txBody>
      </p:sp>
      <p:sp>
        <p:nvSpPr>
          <p:cNvPr id="12330" name="Line 77"/>
          <p:cNvSpPr>
            <a:spLocks noChangeShapeType="1"/>
          </p:cNvSpPr>
          <p:nvPr/>
        </p:nvSpPr>
        <p:spPr bwMode="auto">
          <a:xfrm flipH="1">
            <a:off x="80772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31" name="Oval 83"/>
          <p:cNvSpPr>
            <a:spLocks noChangeArrowheads="1"/>
          </p:cNvSpPr>
          <p:nvPr/>
        </p:nvSpPr>
        <p:spPr bwMode="auto">
          <a:xfrm>
            <a:off x="5943600" y="4038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Hasilnya</a:t>
            </a:r>
          </a:p>
          <a:p>
            <a:r>
              <a:rPr lang="en-US" sz="1400"/>
              <a:t>Cukup</a:t>
            </a:r>
          </a:p>
          <a:p>
            <a:r>
              <a:rPr lang="en-US" sz="1400"/>
              <a:t>Kaya?</a:t>
            </a:r>
          </a:p>
        </p:txBody>
      </p:sp>
      <p:sp>
        <p:nvSpPr>
          <p:cNvPr id="12332" name="Rectangle 86"/>
          <p:cNvSpPr>
            <a:spLocks noChangeArrowheads="1"/>
          </p:cNvSpPr>
          <p:nvPr/>
        </p:nvSpPr>
        <p:spPr bwMode="auto">
          <a:xfrm>
            <a:off x="4724400" y="4191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Lanjutkan</a:t>
            </a:r>
          </a:p>
          <a:p>
            <a:r>
              <a:rPr lang="en-US" sz="1400"/>
              <a:t>Dg tes</a:t>
            </a:r>
          </a:p>
          <a:p>
            <a:r>
              <a:rPr lang="en-US" sz="1400"/>
              <a:t>lainnya</a:t>
            </a:r>
          </a:p>
        </p:txBody>
      </p:sp>
      <p:sp>
        <p:nvSpPr>
          <p:cNvPr id="12333" name="Line 89"/>
          <p:cNvSpPr>
            <a:spLocks noChangeShapeType="1"/>
          </p:cNvSpPr>
          <p:nvPr/>
        </p:nvSpPr>
        <p:spPr bwMode="auto">
          <a:xfrm>
            <a:off x="74676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34" name="Line 91"/>
          <p:cNvSpPr>
            <a:spLocks noChangeShapeType="1"/>
          </p:cNvSpPr>
          <p:nvPr/>
        </p:nvSpPr>
        <p:spPr bwMode="auto">
          <a:xfrm flipH="1">
            <a:off x="67818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35" name="Line 92"/>
          <p:cNvSpPr>
            <a:spLocks noChangeShapeType="1"/>
          </p:cNvSpPr>
          <p:nvPr/>
        </p:nvSpPr>
        <p:spPr bwMode="auto">
          <a:xfrm>
            <a:off x="6400800" y="49530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36" name="Line 93"/>
          <p:cNvSpPr>
            <a:spLocks noChangeShapeType="1"/>
          </p:cNvSpPr>
          <p:nvPr/>
        </p:nvSpPr>
        <p:spPr bwMode="auto">
          <a:xfrm flipV="1">
            <a:off x="75438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37" name="Text Box 94"/>
          <p:cNvSpPr txBox="1">
            <a:spLocks noChangeArrowheads="1"/>
          </p:cNvSpPr>
          <p:nvPr/>
        </p:nvSpPr>
        <p:spPr bwMode="auto">
          <a:xfrm>
            <a:off x="6384925" y="5119688"/>
            <a:ext cx="608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/>
              <a:t>tidak</a:t>
            </a:r>
          </a:p>
        </p:txBody>
      </p:sp>
      <p:sp>
        <p:nvSpPr>
          <p:cNvPr id="12338" name="Line 95"/>
          <p:cNvSpPr>
            <a:spLocks noChangeShapeType="1"/>
          </p:cNvSpPr>
          <p:nvPr/>
        </p:nvSpPr>
        <p:spPr bwMode="auto">
          <a:xfrm flipH="1">
            <a:off x="57150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39" name="Text Box 97"/>
          <p:cNvSpPr txBox="1">
            <a:spLocks noChangeArrowheads="1"/>
          </p:cNvSpPr>
          <p:nvPr/>
        </p:nvSpPr>
        <p:spPr bwMode="auto">
          <a:xfrm>
            <a:off x="5638800" y="4270375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/>
              <a:t>ya</a:t>
            </a:r>
          </a:p>
        </p:txBody>
      </p:sp>
      <p:sp>
        <p:nvSpPr>
          <p:cNvPr id="12340" name="Text Box 100"/>
          <p:cNvSpPr txBox="1">
            <a:spLocks noChangeArrowheads="1"/>
          </p:cNvSpPr>
          <p:nvPr/>
        </p:nvSpPr>
        <p:spPr bwMode="auto">
          <a:xfrm>
            <a:off x="3794125" y="4613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id-ID"/>
          </a:p>
        </p:txBody>
      </p:sp>
      <p:sp>
        <p:nvSpPr>
          <p:cNvPr id="12341" name="Line 103"/>
          <p:cNvSpPr>
            <a:spLocks noChangeShapeType="1"/>
          </p:cNvSpPr>
          <p:nvPr/>
        </p:nvSpPr>
        <p:spPr bwMode="auto">
          <a:xfrm flipH="1">
            <a:off x="44196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42" name="Rectangle 104"/>
          <p:cNvSpPr>
            <a:spLocks noChangeArrowheads="1"/>
          </p:cNvSpPr>
          <p:nvPr/>
        </p:nvSpPr>
        <p:spPr bwMode="auto">
          <a:xfrm>
            <a:off x="3657600" y="2743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Lengkapi </a:t>
            </a:r>
          </a:p>
          <a:p>
            <a:r>
              <a:rPr lang="en-US" sz="1400"/>
              <a:t>Dg tes</a:t>
            </a:r>
          </a:p>
          <a:p>
            <a:r>
              <a:rPr lang="en-US" sz="1400"/>
              <a:t>lain</a:t>
            </a:r>
          </a:p>
        </p:txBody>
      </p:sp>
      <p:sp>
        <p:nvSpPr>
          <p:cNvPr id="12343" name="Oval 106"/>
          <p:cNvSpPr>
            <a:spLocks noChangeArrowheads="1"/>
          </p:cNvSpPr>
          <p:nvPr/>
        </p:nvSpPr>
        <p:spPr bwMode="auto">
          <a:xfrm>
            <a:off x="3352800" y="3962400"/>
            <a:ext cx="10668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Ada</a:t>
            </a:r>
          </a:p>
          <a:p>
            <a:r>
              <a:rPr lang="en-US" sz="1400"/>
              <a:t>Gambaran</a:t>
            </a:r>
          </a:p>
          <a:p>
            <a:r>
              <a:rPr lang="en-US" sz="1400"/>
              <a:t>Samar-</a:t>
            </a:r>
          </a:p>
          <a:p>
            <a:r>
              <a:rPr lang="en-US" sz="1400"/>
              <a:t>Samar?</a:t>
            </a:r>
          </a:p>
        </p:txBody>
      </p:sp>
      <p:sp>
        <p:nvSpPr>
          <p:cNvPr id="12344" name="Line 109"/>
          <p:cNvSpPr>
            <a:spLocks noChangeShapeType="1"/>
          </p:cNvSpPr>
          <p:nvPr/>
        </p:nvSpPr>
        <p:spPr bwMode="auto">
          <a:xfrm>
            <a:off x="4572000" y="33528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45" name="Line 111"/>
          <p:cNvSpPr>
            <a:spLocks noChangeShapeType="1"/>
          </p:cNvSpPr>
          <p:nvPr/>
        </p:nvSpPr>
        <p:spPr bwMode="auto">
          <a:xfrm flipV="1">
            <a:off x="39624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46" name="Text Box 112"/>
          <p:cNvSpPr txBox="1">
            <a:spLocks noChangeArrowheads="1"/>
          </p:cNvSpPr>
          <p:nvPr/>
        </p:nvSpPr>
        <p:spPr bwMode="auto">
          <a:xfrm>
            <a:off x="3641725" y="3671888"/>
            <a:ext cx="608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/>
              <a:t>tidak</a:t>
            </a:r>
          </a:p>
        </p:txBody>
      </p:sp>
      <p:sp>
        <p:nvSpPr>
          <p:cNvPr id="12347" name="Rectangle 113"/>
          <p:cNvSpPr>
            <a:spLocks noChangeArrowheads="1"/>
          </p:cNvSpPr>
          <p:nvPr/>
        </p:nvSpPr>
        <p:spPr bwMode="auto">
          <a:xfrm>
            <a:off x="2209800" y="4038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Adakan</a:t>
            </a:r>
          </a:p>
          <a:p>
            <a:r>
              <a:rPr lang="en-US" sz="1400"/>
              <a:t>Interview</a:t>
            </a:r>
          </a:p>
          <a:p>
            <a:r>
              <a:rPr lang="en-US" sz="1400"/>
              <a:t>pelengkap</a:t>
            </a:r>
          </a:p>
        </p:txBody>
      </p:sp>
      <p:sp>
        <p:nvSpPr>
          <p:cNvPr id="12348" name="Oval 115"/>
          <p:cNvSpPr>
            <a:spLocks noChangeArrowheads="1"/>
          </p:cNvSpPr>
          <p:nvPr/>
        </p:nvSpPr>
        <p:spPr bwMode="auto">
          <a:xfrm>
            <a:off x="1143000" y="4038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Cukup </a:t>
            </a:r>
          </a:p>
          <a:p>
            <a:r>
              <a:rPr lang="en-US" sz="1400"/>
              <a:t>Puas?</a:t>
            </a:r>
          </a:p>
        </p:txBody>
      </p:sp>
      <p:sp>
        <p:nvSpPr>
          <p:cNvPr id="12349" name="Rectangle 116"/>
          <p:cNvSpPr>
            <a:spLocks noChangeArrowheads="1"/>
          </p:cNvSpPr>
          <p:nvPr/>
        </p:nvSpPr>
        <p:spPr bwMode="auto">
          <a:xfrm>
            <a:off x="152400" y="4038600"/>
            <a:ext cx="838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Tutup</a:t>
            </a:r>
          </a:p>
          <a:p>
            <a:r>
              <a:rPr lang="en-US" sz="1400"/>
              <a:t>Pemerik-</a:t>
            </a:r>
          </a:p>
          <a:p>
            <a:r>
              <a:rPr lang="en-US" sz="1400"/>
              <a:t>saan</a:t>
            </a:r>
          </a:p>
        </p:txBody>
      </p:sp>
      <p:sp>
        <p:nvSpPr>
          <p:cNvPr id="12350" name="Rectangle 120"/>
          <p:cNvSpPr>
            <a:spLocks noChangeArrowheads="1"/>
          </p:cNvSpPr>
          <p:nvPr/>
        </p:nvSpPr>
        <p:spPr bwMode="auto">
          <a:xfrm>
            <a:off x="1447800" y="5486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lengkapi</a:t>
            </a:r>
          </a:p>
        </p:txBody>
      </p:sp>
      <p:sp>
        <p:nvSpPr>
          <p:cNvPr id="12351" name="Line 122"/>
          <p:cNvSpPr>
            <a:spLocks noChangeShapeType="1"/>
          </p:cNvSpPr>
          <p:nvPr/>
        </p:nvSpPr>
        <p:spPr bwMode="auto">
          <a:xfrm>
            <a:off x="1600200" y="4953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52" name="Text Box 123"/>
          <p:cNvSpPr txBox="1">
            <a:spLocks noChangeArrowheads="1"/>
          </p:cNvSpPr>
          <p:nvPr/>
        </p:nvSpPr>
        <p:spPr bwMode="auto">
          <a:xfrm>
            <a:off x="1355725" y="5043488"/>
            <a:ext cx="608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/>
              <a:t>tidak</a:t>
            </a:r>
          </a:p>
        </p:txBody>
      </p:sp>
      <p:sp>
        <p:nvSpPr>
          <p:cNvPr id="12353" name="Line 124"/>
          <p:cNvSpPr>
            <a:spLocks noChangeShapeType="1"/>
          </p:cNvSpPr>
          <p:nvPr/>
        </p:nvSpPr>
        <p:spPr bwMode="auto">
          <a:xfrm flipV="1">
            <a:off x="2209800" y="4953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54" name="Line 126"/>
          <p:cNvSpPr>
            <a:spLocks noChangeShapeType="1"/>
          </p:cNvSpPr>
          <p:nvPr/>
        </p:nvSpPr>
        <p:spPr bwMode="auto">
          <a:xfrm flipH="1">
            <a:off x="2057400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55" name="Line 128"/>
          <p:cNvSpPr>
            <a:spLocks noChangeShapeType="1"/>
          </p:cNvSpPr>
          <p:nvPr/>
        </p:nvSpPr>
        <p:spPr bwMode="auto">
          <a:xfrm flipH="1">
            <a:off x="990600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56" name="Line 129"/>
          <p:cNvSpPr>
            <a:spLocks noChangeShapeType="1"/>
          </p:cNvSpPr>
          <p:nvPr/>
        </p:nvSpPr>
        <p:spPr bwMode="auto">
          <a:xfrm flipH="1">
            <a:off x="31242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57" name="Oval 130"/>
          <p:cNvSpPr>
            <a:spLocks noChangeArrowheads="1"/>
          </p:cNvSpPr>
          <p:nvPr/>
        </p:nvSpPr>
        <p:spPr bwMode="auto">
          <a:xfrm>
            <a:off x="2743200" y="5562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Ada</a:t>
            </a:r>
          </a:p>
          <a:p>
            <a:r>
              <a:rPr lang="en-US" sz="1400"/>
              <a:t>Masalah</a:t>
            </a:r>
          </a:p>
          <a:p>
            <a:r>
              <a:rPr lang="en-US" sz="1400"/>
              <a:t>Khusus?</a:t>
            </a:r>
          </a:p>
        </p:txBody>
      </p:sp>
      <p:sp>
        <p:nvSpPr>
          <p:cNvPr id="12358" name="Oval 131"/>
          <p:cNvSpPr>
            <a:spLocks noChangeArrowheads="1"/>
          </p:cNvSpPr>
          <p:nvPr/>
        </p:nvSpPr>
        <p:spPr bwMode="auto">
          <a:xfrm>
            <a:off x="3810000" y="5486400"/>
            <a:ext cx="990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d-ID" sz="1400" dirty="0" smtClean="0"/>
              <a:t>Ada mslh</a:t>
            </a:r>
          </a:p>
          <a:p>
            <a:r>
              <a:rPr lang="id-ID" sz="1400" dirty="0" smtClean="0"/>
              <a:t>kecerdasan</a:t>
            </a:r>
          </a:p>
          <a:p>
            <a:r>
              <a:rPr lang="id-ID" sz="1400" dirty="0" smtClean="0"/>
              <a:t>/prestasi?</a:t>
            </a:r>
            <a:endParaRPr lang="id-ID" sz="1400" dirty="0"/>
          </a:p>
        </p:txBody>
      </p:sp>
      <p:sp>
        <p:nvSpPr>
          <p:cNvPr id="12359" name="Oval 132"/>
          <p:cNvSpPr>
            <a:spLocks noChangeArrowheads="1"/>
          </p:cNvSpPr>
          <p:nvPr/>
        </p:nvSpPr>
        <p:spPr bwMode="auto">
          <a:xfrm>
            <a:off x="4876800" y="5562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d-ID" sz="1400" dirty="0" smtClean="0"/>
              <a:t>Ada mslh</a:t>
            </a:r>
          </a:p>
          <a:p>
            <a:r>
              <a:rPr lang="id-ID" sz="1400" dirty="0" smtClean="0"/>
              <a:t>dorongan</a:t>
            </a:r>
          </a:p>
          <a:p>
            <a:r>
              <a:rPr lang="id-ID" sz="1400" dirty="0" smtClean="0"/>
              <a:t>&amp; emosi?</a:t>
            </a:r>
            <a:endParaRPr lang="id-ID" sz="1400" dirty="0"/>
          </a:p>
        </p:txBody>
      </p:sp>
      <p:sp>
        <p:nvSpPr>
          <p:cNvPr id="12360" name="Oval 133"/>
          <p:cNvSpPr>
            <a:spLocks noChangeArrowheads="1"/>
          </p:cNvSpPr>
          <p:nvPr/>
        </p:nvSpPr>
        <p:spPr bwMode="auto">
          <a:xfrm>
            <a:off x="5867400" y="5562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d-ID" sz="1400" dirty="0" smtClean="0"/>
              <a:t>Ada mslh</a:t>
            </a:r>
          </a:p>
          <a:p>
            <a:r>
              <a:rPr lang="id-ID" sz="1400" dirty="0" smtClean="0"/>
              <a:t>hub</a:t>
            </a:r>
          </a:p>
          <a:p>
            <a:r>
              <a:rPr lang="id-ID" sz="1400" dirty="0" smtClean="0"/>
              <a:t>Sosial?</a:t>
            </a:r>
            <a:endParaRPr lang="id-ID" sz="1400" dirty="0"/>
          </a:p>
        </p:txBody>
      </p:sp>
      <p:sp>
        <p:nvSpPr>
          <p:cNvPr id="12361" name="Line 138"/>
          <p:cNvSpPr>
            <a:spLocks noChangeShapeType="1"/>
          </p:cNvSpPr>
          <p:nvPr/>
        </p:nvSpPr>
        <p:spPr bwMode="auto">
          <a:xfrm flipH="1" flipV="1">
            <a:off x="2895600" y="49530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62" name="Line 139"/>
          <p:cNvSpPr>
            <a:spLocks noChangeShapeType="1"/>
          </p:cNvSpPr>
          <p:nvPr/>
        </p:nvSpPr>
        <p:spPr bwMode="auto">
          <a:xfrm flipV="1">
            <a:off x="4572000" y="5181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63" name="Line 140"/>
          <p:cNvSpPr>
            <a:spLocks noChangeShapeType="1"/>
          </p:cNvSpPr>
          <p:nvPr/>
        </p:nvSpPr>
        <p:spPr bwMode="auto">
          <a:xfrm flipV="1">
            <a:off x="52578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64" name="Line 141"/>
          <p:cNvSpPr>
            <a:spLocks noChangeShapeType="1"/>
          </p:cNvSpPr>
          <p:nvPr/>
        </p:nvSpPr>
        <p:spPr bwMode="auto">
          <a:xfrm flipH="1" flipV="1">
            <a:off x="5334000" y="5181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65" name="Text Box 142"/>
          <p:cNvSpPr txBox="1">
            <a:spLocks noChangeArrowheads="1"/>
          </p:cNvSpPr>
          <p:nvPr/>
        </p:nvSpPr>
        <p:spPr bwMode="auto">
          <a:xfrm>
            <a:off x="3048000" y="4194175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/>
              <a:t>ya</a:t>
            </a:r>
          </a:p>
        </p:txBody>
      </p:sp>
      <p:sp>
        <p:nvSpPr>
          <p:cNvPr id="79" name="Date Placeholder 7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8C03A3B-CE74-48DD-8C4E-BA599D04E9B7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862B2-4E7D-4CCD-B934-DDFA715E7D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52400" y="2590800"/>
            <a:ext cx="2637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FFC000"/>
                </a:solidFill>
              </a:rPr>
              <a:t>ALUR PEMERIKSAAN </a:t>
            </a:r>
          </a:p>
          <a:p>
            <a:r>
              <a:rPr lang="id-ID" dirty="0" smtClean="0">
                <a:solidFill>
                  <a:srgbClr val="FFC000"/>
                </a:solidFill>
              </a:rPr>
              <a:t>PSIKOLOGI</a:t>
            </a:r>
            <a:endParaRPr lang="id-ID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Kapan muncul istilah Psikodiagnostik 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id-ID" dirty="0" smtClean="0"/>
              <a:t>1921 :</a:t>
            </a:r>
            <a:r>
              <a:rPr lang="id-ID" dirty="0" smtClean="0">
                <a:sym typeface="Wingdings" pitchFamily="2" charset="2"/>
              </a:rPr>
              <a:t> Herman Rorschach, pertama kali memperkenalkan metode psikodiagnostik,</a:t>
            </a:r>
          </a:p>
          <a:p>
            <a:pPr eaLnBrk="1" hangingPunct="1">
              <a:buFontTx/>
              <a:buNone/>
            </a:pPr>
            <a:r>
              <a:rPr lang="id-ID" dirty="0" smtClean="0">
                <a:sym typeface="Wingdings" pitchFamily="2" charset="2"/>
              </a:rPr>
              <a:t>	      “Rorschach Technique”.</a:t>
            </a:r>
          </a:p>
          <a:p>
            <a:pPr eaLnBrk="1" hangingPunct="1"/>
            <a:r>
              <a:rPr lang="id-ID" dirty="0" smtClean="0">
                <a:sym typeface="Wingdings" pitchFamily="2" charset="2"/>
              </a:rPr>
              <a:t>Berkembang dlm bidang klinis (psikiatris), lalu meluas ke bidang lain (pekerjaan, pendidikan, sosial, dll)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4341" name="Line 4"/>
          <p:cNvSpPr>
            <a:spLocks noChangeShapeType="1"/>
          </p:cNvSpPr>
          <p:nvPr/>
        </p:nvSpPr>
        <p:spPr bwMode="auto">
          <a:xfrm>
            <a:off x="9906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4DB5356-07B1-4C4E-BA48-726D48CF4C58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CC047-2AA9-42E8-905C-32FFFCF3892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Kegunaan Psikodiagnostik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Memahami individu dg lebih baik.</a:t>
            </a:r>
          </a:p>
          <a:p>
            <a:pPr eaLnBrk="1" hangingPunct="1"/>
            <a:r>
              <a:rPr lang="id-ID" dirty="0" smtClean="0"/>
              <a:t>Memberikan perlakuan (</a:t>
            </a:r>
            <a:r>
              <a:rPr lang="id-ID" i="1" dirty="0" smtClean="0"/>
              <a:t>treatment</a:t>
            </a:r>
            <a:r>
              <a:rPr lang="id-ID" dirty="0" smtClean="0"/>
              <a:t>) yg paling sesuai.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820E9A5-C6EC-4336-B5C0-EDDA8261A65D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92A0F-B330-41A5-A19D-2583BEFDFAA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4000" dirty="0" smtClean="0"/>
              <a:t>Siapa Pengguna Psikodiagnostik 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eaLnBrk="1" hangingPunct="1"/>
            <a:r>
              <a:rPr lang="id-ID" dirty="0" smtClean="0"/>
              <a:t>Psikolog</a:t>
            </a:r>
          </a:p>
          <a:p>
            <a:pPr eaLnBrk="1" hangingPunct="1"/>
            <a:r>
              <a:rPr lang="id-ID" dirty="0" smtClean="0"/>
              <a:t>Psikiater</a:t>
            </a:r>
          </a:p>
          <a:p>
            <a:pPr eaLnBrk="1" hangingPunct="1"/>
            <a:r>
              <a:rPr lang="id-ID" dirty="0" smtClean="0"/>
              <a:t>Personnel Worker (Petugas Rekruitment)</a:t>
            </a:r>
          </a:p>
          <a:p>
            <a:pPr eaLnBrk="1" hangingPunct="1"/>
            <a:r>
              <a:rPr lang="id-ID" dirty="0" smtClean="0"/>
              <a:t>Social Worker</a:t>
            </a:r>
          </a:p>
          <a:p>
            <a:pPr eaLnBrk="1" hangingPunct="1"/>
            <a:r>
              <a:rPr lang="id-ID" dirty="0" smtClean="0"/>
              <a:t>Petugas Bimbingan &amp; Konseling.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D20A17-F163-460C-94EE-A949017B8D42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6E995-3E4E-4E1A-9A8A-A9E98AFC977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wien\pd1</a:t>
            </a:r>
          </a:p>
        </p:txBody>
      </p:sp>
      <p:graphicFrame>
        <p:nvGraphicFramePr>
          <p:cNvPr id="1026" name="Diagram 7"/>
          <p:cNvGraphicFramePr>
            <a:graphicFrameLocks/>
          </p:cNvGraphicFramePr>
          <p:nvPr>
            <p:ph type="dgm" idx="4294967295"/>
          </p:nvPr>
        </p:nvGraphicFramePr>
        <p:xfrm>
          <a:off x="762000" y="381000"/>
          <a:ext cx="8099425" cy="58674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69ED3A6-7E87-42DC-B7E5-624A177227FC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E469C-8DE3-4BCB-9062-0E892D44D9C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17411" name="AutoShape 8"/>
          <p:cNvSpPr>
            <a:spLocks noChangeArrowheads="1"/>
          </p:cNvSpPr>
          <p:nvPr/>
        </p:nvSpPr>
        <p:spPr bwMode="auto">
          <a:xfrm>
            <a:off x="2286000" y="1371600"/>
            <a:ext cx="4724400" cy="1371600"/>
          </a:xfrm>
          <a:prstGeom prst="downArrowCallout">
            <a:avLst>
              <a:gd name="adj1" fmla="val 86111"/>
              <a:gd name="adj2" fmla="val 86111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Mengumpulkan data</a:t>
            </a:r>
          </a:p>
          <a:p>
            <a:r>
              <a:rPr lang="en-US" sz="2000"/>
              <a:t>(memerlukan metode &amp; teknik)</a:t>
            </a:r>
          </a:p>
        </p:txBody>
      </p:sp>
      <p:sp>
        <p:nvSpPr>
          <p:cNvPr id="17412" name="AutoShape 10"/>
          <p:cNvSpPr>
            <a:spLocks noChangeArrowheads="1"/>
          </p:cNvSpPr>
          <p:nvPr/>
        </p:nvSpPr>
        <p:spPr bwMode="auto">
          <a:xfrm>
            <a:off x="2286000" y="2819400"/>
            <a:ext cx="4800600" cy="1219200"/>
          </a:xfrm>
          <a:prstGeom prst="downArrowCallout">
            <a:avLst>
              <a:gd name="adj1" fmla="val 98438"/>
              <a:gd name="adj2" fmla="val 98438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Menganalisis data</a:t>
            </a:r>
          </a:p>
          <a:p>
            <a:r>
              <a:rPr lang="en-US" sz="2000"/>
              <a:t>(dg pendekatan teoritis &amp; psikodinamis)</a:t>
            </a:r>
          </a:p>
        </p:txBody>
      </p:sp>
      <p:sp>
        <p:nvSpPr>
          <p:cNvPr id="17413" name="Text Box 16"/>
          <p:cNvSpPr txBox="1">
            <a:spLocks noChangeArrowheads="1"/>
          </p:cNvSpPr>
          <p:nvPr/>
        </p:nvSpPr>
        <p:spPr bwMode="auto">
          <a:xfrm flipH="1">
            <a:off x="3352800" y="4456113"/>
            <a:ext cx="13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d-ID"/>
          </a:p>
        </p:txBody>
      </p:sp>
      <p:sp>
        <p:nvSpPr>
          <p:cNvPr id="17414" name="Text Box 19"/>
          <p:cNvSpPr txBox="1">
            <a:spLocks noChangeArrowheads="1"/>
          </p:cNvSpPr>
          <p:nvPr/>
        </p:nvSpPr>
        <p:spPr bwMode="auto">
          <a:xfrm>
            <a:off x="2438400" y="4456113"/>
            <a:ext cx="1920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d-ID"/>
          </a:p>
        </p:txBody>
      </p:sp>
      <p:sp>
        <p:nvSpPr>
          <p:cNvPr id="17415" name="Text Box 20"/>
          <p:cNvSpPr txBox="1">
            <a:spLocks noChangeArrowheads="1"/>
          </p:cNvSpPr>
          <p:nvPr/>
        </p:nvSpPr>
        <p:spPr bwMode="auto">
          <a:xfrm>
            <a:off x="4419600" y="4495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id-ID"/>
          </a:p>
        </p:txBody>
      </p:sp>
      <p:sp>
        <p:nvSpPr>
          <p:cNvPr id="17416" name="Rectangle 21"/>
          <p:cNvSpPr>
            <a:spLocks noChangeArrowheads="1"/>
          </p:cNvSpPr>
          <p:nvPr/>
        </p:nvSpPr>
        <p:spPr bwMode="auto">
          <a:xfrm>
            <a:off x="2286000" y="4114800"/>
            <a:ext cx="4876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Menarik kesimpulan / mendiagnosa</a:t>
            </a:r>
          </a:p>
          <a:p>
            <a:r>
              <a:rPr lang="en-US" sz="2000"/>
              <a:t>(membuat deskripsi kepribadian)</a:t>
            </a:r>
          </a:p>
        </p:txBody>
      </p:sp>
      <p:sp>
        <p:nvSpPr>
          <p:cNvPr id="191511" name="Rectangle 2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Langkah-langkah dalam Psikodiagnostik</a:t>
            </a:r>
          </a:p>
        </p:txBody>
      </p:sp>
      <p:sp>
        <p:nvSpPr>
          <p:cNvPr id="17418" name="Rectangle 2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495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BEDF5C-F1DF-449B-A518-ED101A4E4091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9A82D-4B52-4D47-8981-5E0D0FFFE07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11" grpId="0"/>
      <p:bldP spid="1741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Apa arti Kepribadian ?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Gordon Allport (1937) memberi batasan, sbb :</a:t>
            </a:r>
          </a:p>
          <a:p>
            <a:pPr eaLnBrk="1" hangingPunct="1">
              <a:buFontTx/>
              <a:buNone/>
            </a:pPr>
            <a:r>
              <a:rPr lang="en-US" smtClean="0"/>
              <a:t>	“Kepribadian adalah organisasi yg dinamis dari sistem-sistem dlm individu, yg ikut menentukan penyesuaian diri secara unik thd lingkungan”.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17B93A3-E7AF-4EF1-B8FF-065CB97BDDE0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CCCDE-1BFF-47D5-9150-C1CCF26FC59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143000"/>
            <a:ext cx="7620000" cy="4343400"/>
          </a:xfrm>
        </p:spPr>
        <p:txBody>
          <a:bodyPr/>
          <a:lstStyle/>
          <a:p>
            <a:pPr eaLnBrk="1" hangingPunct="1"/>
            <a:r>
              <a:rPr lang="en-US" smtClean="0"/>
              <a:t>Sundberg (1977)</a:t>
            </a:r>
          </a:p>
          <a:p>
            <a:pPr eaLnBrk="1" hangingPunct="1">
              <a:buFontTx/>
              <a:buNone/>
            </a:pPr>
            <a:r>
              <a:rPr lang="en-US" smtClean="0"/>
              <a:t>	“Kepribadian adalah suatu sistem yg memungkinkan individu scr khas mengkoordinasikan dan memproses masukan-masukan biofisika &amp; lingkungan, shg menghasilkan tingkah laku tertentu dlm berinteraksi dg sistem sekeliling yg lebih luas”.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2D90BE7-C040-427E-A4E1-BE4AF0B00514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034B0-C441-4D11-B268-A1F6FC25011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2996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1835696" y="1988840"/>
            <a:ext cx="449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    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533400" y="838200"/>
            <a:ext cx="78712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Sasaran Kompetensi 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2057400"/>
            <a:ext cx="7558608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d-ID" sz="2800" b="1" dirty="0" smtClean="0"/>
              <a:t>Penguasaan administrasi asesmen/pengukuran psikologis</a:t>
            </a:r>
          </a:p>
          <a:p>
            <a:endParaRPr lang="id-ID" sz="2800" dirty="0" smtClean="0"/>
          </a:p>
          <a:p>
            <a:pPr marL="457200" indent="-457200">
              <a:buAutoNum type="arabicPeriod"/>
            </a:pPr>
            <a:r>
              <a:rPr lang="id-ID" sz="2400" dirty="0" smtClean="0"/>
              <a:t>Mahasiswa memahami prinsip-prinsip psikodiagnostika </a:t>
            </a:r>
          </a:p>
          <a:p>
            <a:pPr marL="457200" indent="-457200"/>
            <a:endParaRPr lang="id-ID" sz="2400" dirty="0" smtClean="0"/>
          </a:p>
          <a:p>
            <a:r>
              <a:rPr lang="id-ID" sz="2400" dirty="0" smtClean="0"/>
              <a:t>2. Mahasiswa mampu melakukan administrasi pemeriksaan psikologi klasikal dengan mengacu pada kode etik pemeriksaan psikologi.</a:t>
            </a:r>
            <a:endParaRPr lang="en-US" sz="2400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6CAA-8F9A-44AD-80A6-4E1B7851B8AF}" type="datetime1">
              <a:rPr lang="id-ID" smtClean="0"/>
              <a:pPr/>
              <a:t>04/04/2015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8B54-BF8C-4824-AB3A-F8AFD3843787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wien\pd1</a:t>
            </a:r>
            <a:endParaRPr lang="id-ID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id-ID" sz="4000" dirty="0" smtClean="0"/>
              <a:t>Kluckhohn, Murray, Schneider (1953)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dirty="0" smtClean="0"/>
              <a:t>Mengemukakan prinsip-prinsip yg perlu diperhatikan dlm Analisis Kepribadian :</a:t>
            </a:r>
          </a:p>
          <a:p>
            <a:pPr lvl="1" eaLnBrk="1" hangingPunct="1">
              <a:lnSpc>
                <a:spcPct val="90000"/>
              </a:lnSpc>
            </a:pPr>
            <a:r>
              <a:rPr lang="id-ID" dirty="0" smtClean="0"/>
              <a:t>Prinsip “Universal”</a:t>
            </a:r>
          </a:p>
          <a:p>
            <a:pPr lvl="1" eaLnBrk="1" hangingPunct="1">
              <a:lnSpc>
                <a:spcPct val="90000"/>
              </a:lnSpc>
            </a:pPr>
            <a:r>
              <a:rPr lang="id-ID" dirty="0" smtClean="0"/>
              <a:t>Prinsip “Group Specific”</a:t>
            </a:r>
          </a:p>
          <a:p>
            <a:pPr lvl="1" eaLnBrk="1" hangingPunct="1">
              <a:lnSpc>
                <a:spcPct val="90000"/>
              </a:lnSpc>
            </a:pPr>
            <a:r>
              <a:rPr lang="id-ID" dirty="0" smtClean="0"/>
              <a:t>Prinsip “Idiosyncracies”</a:t>
            </a:r>
          </a:p>
          <a:p>
            <a:pPr eaLnBrk="1" hangingPunct="1">
              <a:lnSpc>
                <a:spcPct val="90000"/>
              </a:lnSpc>
            </a:pPr>
            <a:r>
              <a:rPr lang="id-ID" dirty="0" smtClean="0"/>
              <a:t>Ketiga prinsip tsb membentuk kepribadian individu.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CABA6D4-4892-46E8-8ABA-68007787C7CA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C878-96E8-4BB3-B501-9D5E25491D7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wien\pd1</a:t>
            </a:r>
          </a:p>
        </p:txBody>
      </p:sp>
      <p:graphicFrame>
        <p:nvGraphicFramePr>
          <p:cNvPr id="37982" name="Group 94"/>
          <p:cNvGraphicFramePr>
            <a:graphicFrameLocks noGrp="1"/>
          </p:cNvGraphicFramePr>
          <p:nvPr>
            <p:ph type="tbl" idx="4294967295"/>
          </p:nvPr>
        </p:nvGraphicFramePr>
        <p:xfrm>
          <a:off x="304800" y="381000"/>
          <a:ext cx="8610600" cy="4757039"/>
        </p:xfrm>
        <a:graphic>
          <a:graphicData uri="http://schemas.openxmlformats.org/drawingml/2006/table">
            <a:tbl>
              <a:tblPr/>
              <a:tblGrid>
                <a:gridCol w="2870200"/>
                <a:gridCol w="2870200"/>
                <a:gridCol w="2870200"/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Universal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Group Specific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Idiosyncracies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Karakteristik &amp; prinsip yg berlaku umum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Karakteristik &amp; Prinsip yg berlaku dlm kelompok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Karakteristik &amp; prinsip yg khusus pd individu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0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Psikologi Umum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Proses belajar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Perkembangan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Psikofisiologi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Psi. lingkungan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Prinsip komunikasi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-"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Perbedaan-perbedaan kelompok (demografi, sosiokultural)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id-ID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Nilai-nilai etnik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id-ID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Variasi usia &amp; jenis kelamin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id-ID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Tradisi keluarga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id-ID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Keterikatan organisasi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Pola yg unik dlm pertumbuhan &amp; perkembangan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id-ID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Bentuk tubuh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id-ID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Cacat tubuh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id-ID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Riwayat Hidup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id-ID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Sifat (Trait)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id-ID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Kemampuan (</a:t>
                      </a:r>
                      <a:r>
                        <a:rPr kumimoji="0" lang="id-ID" sz="18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ability</a:t>
                      </a:r>
                      <a:r>
                        <a:rPr kumimoji="0" lang="id-ID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id-ID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Pengalaman diri.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5" name="Rectangle 95"/>
          <p:cNvSpPr>
            <a:spLocks noChangeArrowheads="1"/>
          </p:cNvSpPr>
          <p:nvPr/>
        </p:nvSpPr>
        <p:spPr bwMode="auto">
          <a:xfrm>
            <a:off x="1524000" y="5486400"/>
            <a:ext cx="6019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Psikologi Kepribadian </a:t>
            </a:r>
          </a:p>
          <a:p>
            <a:r>
              <a:rPr lang="en-US"/>
              <a:t>dan</a:t>
            </a:r>
          </a:p>
          <a:p>
            <a:r>
              <a:rPr lang="en-US" sz="2000"/>
              <a:t>Asesmen Kepribadian</a:t>
            </a:r>
          </a:p>
        </p:txBody>
      </p:sp>
      <p:sp>
        <p:nvSpPr>
          <p:cNvPr id="21526" name="Line 97"/>
          <p:cNvSpPr>
            <a:spLocks noChangeShapeType="1"/>
          </p:cNvSpPr>
          <p:nvPr/>
        </p:nvSpPr>
        <p:spPr bwMode="auto">
          <a:xfrm>
            <a:off x="1828800" y="518160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1527" name="Line 98"/>
          <p:cNvSpPr>
            <a:spLocks noChangeShapeType="1"/>
          </p:cNvSpPr>
          <p:nvPr/>
        </p:nvSpPr>
        <p:spPr bwMode="auto">
          <a:xfrm flipH="1">
            <a:off x="5562600" y="5105400"/>
            <a:ext cx="1828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1528" name="Line 99"/>
          <p:cNvSpPr>
            <a:spLocks noChangeShapeType="1"/>
          </p:cNvSpPr>
          <p:nvPr/>
        </p:nvSpPr>
        <p:spPr bwMode="auto">
          <a:xfrm>
            <a:off x="44958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031BC2C-A6C4-44A7-B8DB-9D89CCCB5CA5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59563-CA32-4303-929D-7332AA5FFF6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3810000" y="152400"/>
            <a:ext cx="1066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RH, </a:t>
            </a:r>
          </a:p>
          <a:p>
            <a:r>
              <a:rPr lang="en-US" sz="1400"/>
              <a:t>+ anamnesa</a:t>
            </a:r>
          </a:p>
          <a:p>
            <a:r>
              <a:rPr lang="en-US" sz="1400"/>
              <a:t>+ interview</a:t>
            </a:r>
          </a:p>
        </p:txBody>
      </p:sp>
      <p:sp>
        <p:nvSpPr>
          <p:cNvPr id="22532" name="Oval 5"/>
          <p:cNvSpPr>
            <a:spLocks noChangeArrowheads="1"/>
          </p:cNvSpPr>
          <p:nvPr/>
        </p:nvSpPr>
        <p:spPr bwMode="auto">
          <a:xfrm>
            <a:off x="3733800" y="914400"/>
            <a:ext cx="1295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Masalah</a:t>
            </a:r>
          </a:p>
          <a:p>
            <a:r>
              <a:rPr lang="en-US" sz="1400"/>
              <a:t>Utama ?</a:t>
            </a:r>
          </a:p>
        </p:txBody>
      </p:sp>
      <p:sp>
        <p:nvSpPr>
          <p:cNvPr id="22533" name="Oval 8"/>
          <p:cNvSpPr>
            <a:spLocks noChangeArrowheads="1"/>
          </p:cNvSpPr>
          <p:nvPr/>
        </p:nvSpPr>
        <p:spPr bwMode="auto">
          <a:xfrm>
            <a:off x="1600200" y="1600200"/>
            <a:ext cx="1371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d-ID" sz="1400"/>
              <a:t>Kondisi</a:t>
            </a:r>
          </a:p>
          <a:p>
            <a:r>
              <a:rPr lang="id-ID" sz="1400"/>
              <a:t>Psikologis Klien?</a:t>
            </a:r>
          </a:p>
        </p:txBody>
      </p:sp>
      <p:sp>
        <p:nvSpPr>
          <p:cNvPr id="22534" name="Oval 9"/>
          <p:cNvSpPr>
            <a:spLocks noChangeArrowheads="1"/>
          </p:cNvSpPr>
          <p:nvPr/>
        </p:nvSpPr>
        <p:spPr bwMode="auto">
          <a:xfrm>
            <a:off x="3429000" y="1828800"/>
            <a:ext cx="17526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d-ID" sz="1400"/>
              <a:t>Interaksi </a:t>
            </a:r>
          </a:p>
          <a:p>
            <a:r>
              <a:rPr lang="id-ID" sz="1400"/>
              <a:t>Klien dg</a:t>
            </a:r>
          </a:p>
          <a:p>
            <a:r>
              <a:rPr lang="id-ID" sz="1400"/>
              <a:t>Lingkungan?</a:t>
            </a:r>
          </a:p>
        </p:txBody>
      </p:sp>
      <p:sp>
        <p:nvSpPr>
          <p:cNvPr id="22535" name="Oval 10"/>
          <p:cNvSpPr>
            <a:spLocks noChangeArrowheads="1"/>
          </p:cNvSpPr>
          <p:nvPr/>
        </p:nvSpPr>
        <p:spPr bwMode="auto">
          <a:xfrm>
            <a:off x="5715000" y="1524000"/>
            <a:ext cx="1371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d-ID" sz="1400"/>
              <a:t>Kondisi</a:t>
            </a:r>
          </a:p>
          <a:p>
            <a:r>
              <a:rPr lang="id-ID" sz="1400"/>
              <a:t>Lingkungan</a:t>
            </a:r>
          </a:p>
          <a:p>
            <a:r>
              <a:rPr lang="id-ID" sz="1400"/>
              <a:t>Klien?</a:t>
            </a:r>
          </a:p>
        </p:txBody>
      </p:sp>
      <p:sp>
        <p:nvSpPr>
          <p:cNvPr id="22536" name="Rectangle 14"/>
          <p:cNvSpPr>
            <a:spLocks noChangeArrowheads="1"/>
          </p:cNvSpPr>
          <p:nvPr/>
        </p:nvSpPr>
        <p:spPr bwMode="auto">
          <a:xfrm>
            <a:off x="1752600" y="2895600"/>
            <a:ext cx="548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d-ID">
                <a:solidFill>
                  <a:srgbClr val="FFC000"/>
                </a:solidFill>
              </a:rPr>
              <a:t>LAPORAN  PSIKOLOGI  LENGKAP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22537" name="Oval 17"/>
          <p:cNvSpPr>
            <a:spLocks noChangeArrowheads="1"/>
          </p:cNvSpPr>
          <p:nvPr/>
        </p:nvSpPr>
        <p:spPr bwMode="auto">
          <a:xfrm>
            <a:off x="3733800" y="3581400"/>
            <a:ext cx="2133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Taraf</a:t>
            </a:r>
          </a:p>
          <a:p>
            <a:r>
              <a:rPr lang="en-US" sz="1400"/>
              <a:t>keserasian</a:t>
            </a:r>
          </a:p>
          <a:p>
            <a:r>
              <a:rPr lang="en-US" sz="1400"/>
              <a:t>/konflik?</a:t>
            </a:r>
          </a:p>
        </p:txBody>
      </p:sp>
      <p:sp>
        <p:nvSpPr>
          <p:cNvPr id="22538" name="Oval 18"/>
          <p:cNvSpPr>
            <a:spLocks noChangeArrowheads="1"/>
          </p:cNvSpPr>
          <p:nvPr/>
        </p:nvSpPr>
        <p:spPr bwMode="auto">
          <a:xfrm>
            <a:off x="6019800" y="3429000"/>
            <a:ext cx="1752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Ketangguhan</a:t>
            </a:r>
          </a:p>
          <a:p>
            <a:r>
              <a:rPr lang="en-US" sz="1400"/>
              <a:t>bermasyarakat?</a:t>
            </a:r>
          </a:p>
        </p:txBody>
      </p:sp>
      <p:sp>
        <p:nvSpPr>
          <p:cNvPr id="22539" name="Oval 23"/>
          <p:cNvSpPr>
            <a:spLocks noChangeArrowheads="1"/>
          </p:cNvSpPr>
          <p:nvPr/>
        </p:nvSpPr>
        <p:spPr bwMode="auto">
          <a:xfrm>
            <a:off x="1752600" y="3505200"/>
            <a:ext cx="1905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Inti</a:t>
            </a:r>
          </a:p>
          <a:p>
            <a:r>
              <a:rPr lang="en-US" sz="1400"/>
              <a:t>Kepribadian?</a:t>
            </a:r>
          </a:p>
        </p:txBody>
      </p:sp>
      <p:sp>
        <p:nvSpPr>
          <p:cNvPr id="22540" name="Rectangle 27"/>
          <p:cNvSpPr>
            <a:spLocks noChangeArrowheads="1"/>
          </p:cNvSpPr>
          <p:nvPr/>
        </p:nvSpPr>
        <p:spPr bwMode="auto">
          <a:xfrm>
            <a:off x="1600200" y="4419600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dinamika</a:t>
            </a:r>
          </a:p>
        </p:txBody>
      </p:sp>
      <p:sp>
        <p:nvSpPr>
          <p:cNvPr id="22541" name="Rectangle 28"/>
          <p:cNvSpPr>
            <a:spLocks noChangeArrowheads="1"/>
          </p:cNvSpPr>
          <p:nvPr/>
        </p:nvSpPr>
        <p:spPr bwMode="auto">
          <a:xfrm>
            <a:off x="3352800" y="44196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dinamika</a:t>
            </a:r>
          </a:p>
        </p:txBody>
      </p:sp>
      <p:sp>
        <p:nvSpPr>
          <p:cNvPr id="22542" name="Rectangle 29"/>
          <p:cNvSpPr>
            <a:spLocks noChangeArrowheads="1"/>
          </p:cNvSpPr>
          <p:nvPr/>
        </p:nvSpPr>
        <p:spPr bwMode="auto">
          <a:xfrm>
            <a:off x="5029200" y="4419600"/>
            <a:ext cx="137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dinamika</a:t>
            </a:r>
          </a:p>
        </p:txBody>
      </p:sp>
      <p:sp>
        <p:nvSpPr>
          <p:cNvPr id="22543" name="Rectangle 30"/>
          <p:cNvSpPr>
            <a:spLocks noChangeArrowheads="1"/>
          </p:cNvSpPr>
          <p:nvPr/>
        </p:nvSpPr>
        <p:spPr bwMode="auto">
          <a:xfrm>
            <a:off x="7010400" y="44196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dinamika</a:t>
            </a:r>
          </a:p>
        </p:txBody>
      </p:sp>
      <p:sp>
        <p:nvSpPr>
          <p:cNvPr id="22544" name="Line 37"/>
          <p:cNvSpPr>
            <a:spLocks noChangeShapeType="1"/>
          </p:cNvSpPr>
          <p:nvPr/>
        </p:nvSpPr>
        <p:spPr bwMode="auto">
          <a:xfrm>
            <a:off x="4343400" y="76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45" name="Line 38"/>
          <p:cNvSpPr>
            <a:spLocks noChangeShapeType="1"/>
          </p:cNvSpPr>
          <p:nvPr/>
        </p:nvSpPr>
        <p:spPr bwMode="auto">
          <a:xfrm>
            <a:off x="43434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46" name="Line 39"/>
          <p:cNvSpPr>
            <a:spLocks noChangeShapeType="1"/>
          </p:cNvSpPr>
          <p:nvPr/>
        </p:nvSpPr>
        <p:spPr bwMode="auto">
          <a:xfrm flipH="1">
            <a:off x="2971800" y="16764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47" name="Line 40"/>
          <p:cNvSpPr>
            <a:spLocks noChangeShapeType="1"/>
          </p:cNvSpPr>
          <p:nvPr/>
        </p:nvSpPr>
        <p:spPr bwMode="auto">
          <a:xfrm>
            <a:off x="4724400" y="16764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48" name="Line 41"/>
          <p:cNvSpPr>
            <a:spLocks noChangeShapeType="1"/>
          </p:cNvSpPr>
          <p:nvPr/>
        </p:nvSpPr>
        <p:spPr bwMode="auto">
          <a:xfrm flipH="1">
            <a:off x="23622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49" name="Line 42"/>
          <p:cNvSpPr>
            <a:spLocks noChangeShapeType="1"/>
          </p:cNvSpPr>
          <p:nvPr/>
        </p:nvSpPr>
        <p:spPr bwMode="auto">
          <a:xfrm>
            <a:off x="44196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50" name="Line 43"/>
          <p:cNvSpPr>
            <a:spLocks noChangeShapeType="1"/>
          </p:cNvSpPr>
          <p:nvPr/>
        </p:nvSpPr>
        <p:spPr bwMode="auto">
          <a:xfrm>
            <a:off x="64770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51" name="Line 50"/>
          <p:cNvSpPr>
            <a:spLocks noChangeShapeType="1"/>
          </p:cNvSpPr>
          <p:nvPr/>
        </p:nvSpPr>
        <p:spPr bwMode="auto">
          <a:xfrm>
            <a:off x="1143000" y="228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2552" name="Line 51"/>
          <p:cNvSpPr>
            <a:spLocks noChangeShapeType="1"/>
          </p:cNvSpPr>
          <p:nvPr/>
        </p:nvSpPr>
        <p:spPr bwMode="auto">
          <a:xfrm>
            <a:off x="1143000" y="2971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53" name="Line 53"/>
          <p:cNvSpPr>
            <a:spLocks noChangeShapeType="1"/>
          </p:cNvSpPr>
          <p:nvPr/>
        </p:nvSpPr>
        <p:spPr bwMode="auto">
          <a:xfrm>
            <a:off x="11430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54" name="Line 54"/>
          <p:cNvSpPr>
            <a:spLocks noChangeShapeType="1"/>
          </p:cNvSpPr>
          <p:nvPr/>
        </p:nvSpPr>
        <p:spPr bwMode="auto">
          <a:xfrm>
            <a:off x="1143000" y="32004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2555" name="Text Box 55"/>
          <p:cNvSpPr txBox="1">
            <a:spLocks noChangeArrowheads="1"/>
          </p:cNvSpPr>
          <p:nvPr/>
        </p:nvSpPr>
        <p:spPr bwMode="auto">
          <a:xfrm>
            <a:off x="115888" y="1447800"/>
            <a:ext cx="1109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Deskripsi</a:t>
            </a:r>
            <a:r>
              <a:rPr lang="id-ID" sz="1400"/>
              <a:t>/ </a:t>
            </a:r>
          </a:p>
          <a:p>
            <a:r>
              <a:rPr lang="id-ID" sz="1400"/>
              <a:t>Uraian</a:t>
            </a:r>
            <a:endParaRPr lang="en-US" sz="1400"/>
          </a:p>
        </p:txBody>
      </p:sp>
      <p:sp>
        <p:nvSpPr>
          <p:cNvPr id="22556" name="Text Box 56"/>
          <p:cNvSpPr txBox="1">
            <a:spLocks noChangeArrowheads="1"/>
          </p:cNvSpPr>
          <p:nvPr/>
        </p:nvSpPr>
        <p:spPr bwMode="auto">
          <a:xfrm>
            <a:off x="0" y="4038600"/>
            <a:ext cx="1371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psikodinamika</a:t>
            </a:r>
          </a:p>
          <a:p>
            <a:r>
              <a:rPr lang="en-US" sz="1400"/>
              <a:t>&amp; interpretasi</a:t>
            </a:r>
          </a:p>
        </p:txBody>
      </p:sp>
      <p:sp>
        <p:nvSpPr>
          <p:cNvPr id="22557" name="Oval 57"/>
          <p:cNvSpPr>
            <a:spLocks noChangeArrowheads="1"/>
          </p:cNvSpPr>
          <p:nvPr/>
        </p:nvSpPr>
        <p:spPr bwMode="auto">
          <a:xfrm>
            <a:off x="1371600" y="4953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Kecerdasan &amp; </a:t>
            </a:r>
          </a:p>
          <a:p>
            <a:r>
              <a:rPr lang="en-US" sz="1400"/>
              <a:t>prestasi</a:t>
            </a:r>
          </a:p>
        </p:txBody>
      </p:sp>
      <p:sp>
        <p:nvSpPr>
          <p:cNvPr id="22558" name="Oval 58"/>
          <p:cNvSpPr>
            <a:spLocks noChangeArrowheads="1"/>
          </p:cNvSpPr>
          <p:nvPr/>
        </p:nvSpPr>
        <p:spPr bwMode="auto">
          <a:xfrm>
            <a:off x="2971800" y="4953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Emosi &amp;</a:t>
            </a:r>
          </a:p>
          <a:p>
            <a:r>
              <a:rPr lang="en-US" sz="1400"/>
              <a:t>dorongan</a:t>
            </a:r>
          </a:p>
        </p:txBody>
      </p:sp>
      <p:sp>
        <p:nvSpPr>
          <p:cNvPr id="22559" name="Oval 59"/>
          <p:cNvSpPr>
            <a:spLocks noChangeArrowheads="1"/>
          </p:cNvSpPr>
          <p:nvPr/>
        </p:nvSpPr>
        <p:spPr bwMode="auto">
          <a:xfrm>
            <a:off x="4343400" y="4953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Hubungan </a:t>
            </a:r>
          </a:p>
          <a:p>
            <a:r>
              <a:rPr lang="en-US" sz="1400"/>
              <a:t>sosial</a:t>
            </a:r>
          </a:p>
        </p:txBody>
      </p:sp>
      <p:sp>
        <p:nvSpPr>
          <p:cNvPr id="22560" name="Oval 60"/>
          <p:cNvSpPr>
            <a:spLocks noChangeArrowheads="1"/>
          </p:cNvSpPr>
          <p:nvPr/>
        </p:nvSpPr>
        <p:spPr bwMode="auto">
          <a:xfrm>
            <a:off x="5943600" y="502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Taraf </a:t>
            </a:r>
          </a:p>
          <a:p>
            <a:r>
              <a:rPr lang="en-US" sz="1400"/>
              <a:t>Perkembangan</a:t>
            </a:r>
          </a:p>
          <a:p>
            <a:r>
              <a:rPr lang="en-US" sz="1400"/>
              <a:t>pribadi</a:t>
            </a:r>
          </a:p>
        </p:txBody>
      </p:sp>
      <p:sp>
        <p:nvSpPr>
          <p:cNvPr id="22561" name="Oval 61"/>
          <p:cNvSpPr>
            <a:spLocks noChangeArrowheads="1"/>
          </p:cNvSpPr>
          <p:nvPr/>
        </p:nvSpPr>
        <p:spPr bwMode="auto">
          <a:xfrm>
            <a:off x="7543800" y="502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Situasi &amp;</a:t>
            </a:r>
          </a:p>
          <a:p>
            <a:r>
              <a:rPr lang="en-US" sz="1400"/>
              <a:t>Kondisi</a:t>
            </a:r>
          </a:p>
          <a:p>
            <a:r>
              <a:rPr lang="en-US" sz="1400"/>
              <a:t>aktual</a:t>
            </a:r>
          </a:p>
        </p:txBody>
      </p:sp>
      <p:sp>
        <p:nvSpPr>
          <p:cNvPr id="22562" name="Rectangle 69"/>
          <p:cNvSpPr>
            <a:spLocks noChangeArrowheads="1"/>
          </p:cNvSpPr>
          <p:nvPr/>
        </p:nvSpPr>
        <p:spPr bwMode="auto">
          <a:xfrm>
            <a:off x="2133600" y="6172200"/>
            <a:ext cx="487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Aspek-aspek yg menonjol dari Hasil Tes-tes psikologi</a:t>
            </a:r>
          </a:p>
        </p:txBody>
      </p:sp>
      <p:sp>
        <p:nvSpPr>
          <p:cNvPr id="22563" name="Line 74"/>
          <p:cNvSpPr>
            <a:spLocks noChangeShapeType="1"/>
          </p:cNvSpPr>
          <p:nvPr/>
        </p:nvSpPr>
        <p:spPr bwMode="auto">
          <a:xfrm flipV="1">
            <a:off x="47244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64" name="Line 78"/>
          <p:cNvSpPr>
            <a:spLocks noChangeShapeType="1"/>
          </p:cNvSpPr>
          <p:nvPr/>
        </p:nvSpPr>
        <p:spPr bwMode="auto">
          <a:xfrm>
            <a:off x="1828800" y="60960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2565" name="Line 79"/>
          <p:cNvSpPr>
            <a:spLocks noChangeShapeType="1"/>
          </p:cNvSpPr>
          <p:nvPr/>
        </p:nvSpPr>
        <p:spPr bwMode="auto">
          <a:xfrm flipV="1">
            <a:off x="18288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66" name="Line 86"/>
          <p:cNvSpPr>
            <a:spLocks noChangeShapeType="1"/>
          </p:cNvSpPr>
          <p:nvPr/>
        </p:nvSpPr>
        <p:spPr bwMode="auto">
          <a:xfrm flipV="1">
            <a:off x="34290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67" name="Line 88"/>
          <p:cNvSpPr>
            <a:spLocks noChangeShapeType="1"/>
          </p:cNvSpPr>
          <p:nvPr/>
        </p:nvSpPr>
        <p:spPr bwMode="auto">
          <a:xfrm flipV="1">
            <a:off x="64008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68" name="Line 90"/>
          <p:cNvSpPr>
            <a:spLocks noChangeShapeType="1"/>
          </p:cNvSpPr>
          <p:nvPr/>
        </p:nvSpPr>
        <p:spPr bwMode="auto">
          <a:xfrm flipV="1">
            <a:off x="80010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69" name="Line 100"/>
          <p:cNvSpPr>
            <a:spLocks noChangeShapeType="1"/>
          </p:cNvSpPr>
          <p:nvPr/>
        </p:nvSpPr>
        <p:spPr bwMode="auto">
          <a:xfrm>
            <a:off x="2209800" y="5181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2570" name="Line 101"/>
          <p:cNvSpPr>
            <a:spLocks noChangeShapeType="1"/>
          </p:cNvSpPr>
          <p:nvPr/>
        </p:nvSpPr>
        <p:spPr bwMode="auto">
          <a:xfrm>
            <a:off x="38100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2571" name="Line 102"/>
          <p:cNvSpPr>
            <a:spLocks noChangeShapeType="1"/>
          </p:cNvSpPr>
          <p:nvPr/>
        </p:nvSpPr>
        <p:spPr bwMode="auto">
          <a:xfrm>
            <a:off x="5181600" y="518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2572" name="Line 103"/>
          <p:cNvSpPr>
            <a:spLocks noChangeShapeType="1"/>
          </p:cNvSpPr>
          <p:nvPr/>
        </p:nvSpPr>
        <p:spPr bwMode="auto">
          <a:xfrm>
            <a:off x="6781800" y="525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2573" name="Line 104"/>
          <p:cNvSpPr>
            <a:spLocks noChangeShapeType="1"/>
          </p:cNvSpPr>
          <p:nvPr/>
        </p:nvSpPr>
        <p:spPr bwMode="auto">
          <a:xfrm flipV="1">
            <a:off x="72390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74" name="Line 105"/>
          <p:cNvSpPr>
            <a:spLocks noChangeShapeType="1"/>
          </p:cNvSpPr>
          <p:nvPr/>
        </p:nvSpPr>
        <p:spPr bwMode="auto">
          <a:xfrm flipV="1">
            <a:off x="56388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75" name="Line 106"/>
          <p:cNvSpPr>
            <a:spLocks noChangeShapeType="1"/>
          </p:cNvSpPr>
          <p:nvPr/>
        </p:nvSpPr>
        <p:spPr bwMode="auto">
          <a:xfrm flipV="1">
            <a:off x="4038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76" name="Line 107"/>
          <p:cNvSpPr>
            <a:spLocks noChangeShapeType="1"/>
          </p:cNvSpPr>
          <p:nvPr/>
        </p:nvSpPr>
        <p:spPr bwMode="auto">
          <a:xfrm flipV="1">
            <a:off x="25908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77" name="Line 108"/>
          <p:cNvSpPr>
            <a:spLocks noChangeShapeType="1"/>
          </p:cNvSpPr>
          <p:nvPr/>
        </p:nvSpPr>
        <p:spPr bwMode="auto">
          <a:xfrm>
            <a:off x="28194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2578" name="Line 109"/>
          <p:cNvSpPr>
            <a:spLocks noChangeShapeType="1"/>
          </p:cNvSpPr>
          <p:nvPr/>
        </p:nvSpPr>
        <p:spPr bwMode="auto">
          <a:xfrm>
            <a:off x="46482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2579" name="Line 110"/>
          <p:cNvSpPr>
            <a:spLocks noChangeShapeType="1"/>
          </p:cNvSpPr>
          <p:nvPr/>
        </p:nvSpPr>
        <p:spPr bwMode="auto">
          <a:xfrm>
            <a:off x="6400800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2580" name="Line 113"/>
          <p:cNvSpPr>
            <a:spLocks noChangeShapeType="1"/>
          </p:cNvSpPr>
          <p:nvPr/>
        </p:nvSpPr>
        <p:spPr bwMode="auto">
          <a:xfrm flipV="1">
            <a:off x="30480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81" name="Line 114"/>
          <p:cNvSpPr>
            <a:spLocks noChangeShapeType="1"/>
          </p:cNvSpPr>
          <p:nvPr/>
        </p:nvSpPr>
        <p:spPr bwMode="auto">
          <a:xfrm flipV="1">
            <a:off x="48768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82" name="Line 115"/>
          <p:cNvSpPr>
            <a:spLocks noChangeShapeType="1"/>
          </p:cNvSpPr>
          <p:nvPr/>
        </p:nvSpPr>
        <p:spPr bwMode="auto">
          <a:xfrm flipV="1">
            <a:off x="67818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83" name="Line 116"/>
          <p:cNvSpPr>
            <a:spLocks noChangeShapeType="1"/>
          </p:cNvSpPr>
          <p:nvPr/>
        </p:nvSpPr>
        <p:spPr bwMode="auto">
          <a:xfrm flipV="1">
            <a:off x="2590800" y="32766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84" name="Line 118"/>
          <p:cNvSpPr>
            <a:spLocks noChangeShapeType="1"/>
          </p:cNvSpPr>
          <p:nvPr/>
        </p:nvSpPr>
        <p:spPr bwMode="auto">
          <a:xfrm flipV="1">
            <a:off x="48006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85" name="Line 119"/>
          <p:cNvSpPr>
            <a:spLocks noChangeShapeType="1"/>
          </p:cNvSpPr>
          <p:nvPr/>
        </p:nvSpPr>
        <p:spPr bwMode="auto">
          <a:xfrm flipH="1" flipV="1">
            <a:off x="5791200" y="32766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9" name="Date Placeholder 5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A0B6D55-FD74-40CA-A31A-8CB8FEDB6D72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23953-598B-4DB1-8254-16F5BE13C0A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524000" y="457200"/>
            <a:ext cx="61138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Sumber Pustaka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676400"/>
            <a:ext cx="70660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/>
            <a:r>
              <a:rPr lang="id-ID" dirty="0" smtClean="0"/>
              <a:t>Wajib dibaca:</a:t>
            </a:r>
          </a:p>
          <a:p>
            <a:pPr marL="342900" indent="-342900" algn="l">
              <a:buAutoNum type="arabicPeriod"/>
            </a:pPr>
            <a:r>
              <a:rPr lang="id-ID" dirty="0" smtClean="0"/>
              <a:t>Diktat Psikodiagnostika 1</a:t>
            </a:r>
          </a:p>
          <a:p>
            <a:pPr marL="342900" indent="-342900" algn="l">
              <a:buAutoNum type="arabicPeriod"/>
            </a:pPr>
            <a:r>
              <a:rPr lang="id-ID" dirty="0" smtClean="0"/>
              <a:t>Diktat Instruksi Pemeriksaan Klasikal.</a:t>
            </a:r>
          </a:p>
          <a:p>
            <a:pPr marL="342900" indent="-342900" algn="l"/>
            <a:r>
              <a:rPr lang="id-ID" dirty="0" smtClean="0"/>
              <a:t>(Hubungi fakultas untuk informasi ttg kedua buku di atas)</a:t>
            </a:r>
            <a:endParaRPr lang="id-ID" dirty="0"/>
          </a:p>
          <a:p>
            <a:pPr marL="342900" indent="-342900" algn="l"/>
            <a:endParaRPr lang="id-ID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0" y="3276600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/>
            <a:r>
              <a:rPr lang="id-ID" dirty="0" smtClean="0"/>
              <a:t>Referensi Tambahan:</a:t>
            </a:r>
          </a:p>
          <a:p>
            <a:pPr algn="l" eaLnBrk="1" hangingPunct="1"/>
            <a:r>
              <a:rPr lang="id-ID" dirty="0" smtClean="0"/>
              <a:t>1. Anastasi, Anne. “</a:t>
            </a:r>
            <a:r>
              <a:rPr lang="id-ID" i="1" dirty="0" smtClean="0"/>
              <a:t>Psychological Testing”.</a:t>
            </a:r>
          </a:p>
          <a:p>
            <a:pPr algn="l" eaLnBrk="1" hangingPunct="1"/>
            <a:r>
              <a:rPr lang="id-ID" dirty="0" smtClean="0"/>
              <a:t>2. Cohen, Ronald Jay; Swerdlik, Mark E. 2005. </a:t>
            </a:r>
            <a:r>
              <a:rPr lang="id-ID" i="1" dirty="0" smtClean="0"/>
              <a:t>Psychological Testing &amp; Assessment, 6</a:t>
            </a:r>
            <a:r>
              <a:rPr lang="id-ID" i="1" baseline="30000" dirty="0" smtClean="0"/>
              <a:t>th</a:t>
            </a:r>
            <a:r>
              <a:rPr lang="id-ID" i="1" dirty="0" smtClean="0"/>
              <a:t> ed.</a:t>
            </a:r>
            <a:r>
              <a:rPr lang="id-ID" dirty="0" smtClean="0"/>
              <a:t> New York : McGraw Hill Co.</a:t>
            </a:r>
          </a:p>
          <a:p>
            <a:pPr algn="l" eaLnBrk="1" hangingPunct="1"/>
            <a:r>
              <a:rPr lang="id-ID" dirty="0" smtClean="0"/>
              <a:t>3. Murphy, Kevin R; Davidshofer, Charles O. 2005. </a:t>
            </a:r>
            <a:r>
              <a:rPr lang="id-ID" i="1" dirty="0" smtClean="0"/>
              <a:t>Psychological Testing, Principles &amp; Applications. 6</a:t>
            </a:r>
            <a:r>
              <a:rPr lang="id-ID" i="1" baseline="30000" dirty="0" smtClean="0"/>
              <a:t>th</a:t>
            </a:r>
            <a:r>
              <a:rPr lang="id-ID" i="1" dirty="0" smtClean="0"/>
              <a:t> ed. </a:t>
            </a:r>
            <a:r>
              <a:rPr lang="id-ID" dirty="0" smtClean="0"/>
              <a:t>New Jersey : Pearson Prentice Hall. </a:t>
            </a:r>
          </a:p>
          <a:p>
            <a:pPr algn="l" eaLnBrk="1" hangingPunct="1"/>
            <a:r>
              <a:rPr lang="id-ID" dirty="0" smtClean="0"/>
              <a:t>4. Markam, Suprapti S. </a:t>
            </a:r>
            <a:r>
              <a:rPr lang="id-ID" i="1" dirty="0" smtClean="0"/>
              <a:t>Kapita Selekta Pskodiagnostik.</a:t>
            </a:r>
            <a:r>
              <a:rPr lang="id-ID" dirty="0" smtClean="0"/>
              <a:t> UI.</a:t>
            </a:r>
          </a:p>
          <a:p>
            <a:pPr algn="l"/>
            <a:r>
              <a:rPr lang="id-ID" dirty="0" smtClean="0"/>
              <a:t>5. Sumber bacaan lainnya yang membahas ttg </a:t>
            </a:r>
            <a:r>
              <a:rPr lang="id-ID" i="1" dirty="0" smtClean="0"/>
              <a:t>assessment</a:t>
            </a:r>
            <a:r>
              <a:rPr lang="id-ID" dirty="0" smtClean="0"/>
              <a:t>/pengukuran psikologi.</a:t>
            </a:r>
            <a:endParaRPr lang="id-ID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483-5261-4BFA-8F71-CB8C7067BCB4}" type="datetime1">
              <a:rPr lang="id-ID" smtClean="0"/>
              <a:pPr/>
              <a:t>04/04/2015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8B54-BF8C-4824-AB3A-F8AFD3843787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wien\pd1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POKOK BAHASAN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01688" indent="-801688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Overview (pengertian psikodiagnostik, kegunaan psikodiagnostik dan pengukuran kepribadian).</a:t>
            </a:r>
          </a:p>
          <a:p>
            <a:pPr marL="801688" indent="-801688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Proses-proses dalam psikodiagnostik.</a:t>
            </a:r>
          </a:p>
          <a:p>
            <a:pPr marL="801688" indent="-801688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Metode Observasi &amp; Analisis Dokumen Pribadi.</a:t>
            </a:r>
          </a:p>
          <a:p>
            <a:pPr marL="801688" indent="-801688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Metode Interview &amp; Anamnesa</a:t>
            </a:r>
          </a:p>
          <a:p>
            <a:pPr marL="801688" indent="-801688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Metode Tes Psikologi</a:t>
            </a:r>
          </a:p>
          <a:p>
            <a:pPr marL="801688" indent="-801688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Prinsip Interpretasi Psikologis</a:t>
            </a:r>
          </a:p>
          <a:p>
            <a:pPr marL="801688" indent="-801688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Etika Pemeriksaan Psikologi</a:t>
            </a:r>
          </a:p>
          <a:p>
            <a:pPr marL="801688" indent="-801688" eaLnBrk="1" hangingPunct="1">
              <a:lnSpc>
                <a:spcPct val="80000"/>
              </a:lnSpc>
              <a:buFontTx/>
              <a:buNone/>
            </a:pPr>
            <a:r>
              <a:rPr lang="id-ID" sz="2400" dirty="0" smtClean="0"/>
              <a:t>UTS</a:t>
            </a:r>
          </a:p>
          <a:p>
            <a:pPr marL="801688" indent="-801688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801688" indent="-801688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A334F3-8690-4C87-BDF4-CAFCBFFAA9D2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6D4E1-81EF-4411-A052-3111E3FF05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200" dirty="0" smtClean="0"/>
              <a:t>POKOK BAHASAN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1688" indent="-801688" eaLnBrk="1" hangingPunct="1">
              <a:lnSpc>
                <a:spcPct val="80000"/>
              </a:lnSpc>
              <a:buFontTx/>
              <a:buAutoNum type="arabicPeriod" startAt="8"/>
              <a:defRPr/>
            </a:pPr>
            <a:r>
              <a:rPr lang="id-ID" sz="2400" dirty="0" smtClean="0"/>
              <a:t>Pengantar Pemeriksaan Psikologi Klasikal</a:t>
            </a:r>
            <a:endParaRPr lang="en-US" sz="2400" dirty="0" smtClean="0"/>
          </a:p>
          <a:p>
            <a:pPr marL="801688" indent="-801688" eaLnBrk="1" hangingPunct="1">
              <a:lnSpc>
                <a:spcPct val="80000"/>
              </a:lnSpc>
              <a:buFontTx/>
              <a:buNone/>
              <a:defRPr/>
            </a:pPr>
            <a:r>
              <a:rPr lang="id-ID" sz="2400" dirty="0" smtClean="0"/>
              <a:t>9</a:t>
            </a:r>
            <a:r>
              <a:rPr lang="en-US" sz="2400" dirty="0" smtClean="0"/>
              <a:t>.	</a:t>
            </a:r>
            <a:r>
              <a:rPr lang="id-ID" sz="2400" dirty="0" smtClean="0"/>
              <a:t>Instruksi RH (Riwayat Hidup)</a:t>
            </a:r>
            <a:r>
              <a:rPr lang="en-US" sz="2400" dirty="0" smtClean="0"/>
              <a:t>.</a:t>
            </a:r>
          </a:p>
          <a:p>
            <a:pPr marL="801688" indent="-801688" eaLnBrk="1" hangingPunct="1">
              <a:lnSpc>
                <a:spcPct val="80000"/>
              </a:lnSpc>
              <a:buFontTx/>
              <a:buAutoNum type="arabicPeriod" startAt="10"/>
              <a:defRPr/>
            </a:pPr>
            <a:r>
              <a:rPr lang="id-ID" sz="2400" dirty="0" smtClean="0"/>
              <a:t>Instruksi IST</a:t>
            </a:r>
          </a:p>
          <a:p>
            <a:pPr marL="801688" indent="-801688" eaLnBrk="1" hangingPunct="1">
              <a:lnSpc>
                <a:spcPct val="80000"/>
              </a:lnSpc>
              <a:buFontTx/>
              <a:buAutoNum type="arabicPeriod" startAt="10"/>
              <a:defRPr/>
            </a:pPr>
            <a:r>
              <a:rPr lang="id-ID" sz="2400" dirty="0" smtClean="0"/>
              <a:t>Instruksi IST (lanjutan)</a:t>
            </a:r>
          </a:p>
          <a:p>
            <a:pPr marL="801688" indent="-801688" eaLnBrk="1" hangingPunct="1">
              <a:lnSpc>
                <a:spcPct val="80000"/>
              </a:lnSpc>
              <a:buNone/>
              <a:defRPr/>
            </a:pPr>
            <a:r>
              <a:rPr lang="id-ID" sz="2400" dirty="0" smtClean="0"/>
              <a:t>12.	Instruksi </a:t>
            </a:r>
            <a:r>
              <a:rPr lang="id-ID" sz="2400" dirty="0" smtClean="0"/>
              <a:t>Tes Grafis (WZT, Baum, DAM, HTP) </a:t>
            </a:r>
          </a:p>
          <a:p>
            <a:pPr marL="801688" indent="-801688" eaLnBrk="1" hangingPunct="1">
              <a:lnSpc>
                <a:spcPct val="80000"/>
              </a:lnSpc>
              <a:buNone/>
              <a:defRPr/>
            </a:pPr>
            <a:r>
              <a:rPr lang="id-ID" sz="2400" dirty="0" smtClean="0"/>
              <a:t>13. 	Instruksi </a:t>
            </a:r>
            <a:r>
              <a:rPr lang="id-ID" sz="2400" dirty="0" smtClean="0"/>
              <a:t>Tes Pauli</a:t>
            </a:r>
          </a:p>
          <a:p>
            <a:pPr marL="801688" indent="-801688" eaLnBrk="1" hangingPunct="1">
              <a:lnSpc>
                <a:spcPct val="80000"/>
              </a:lnSpc>
              <a:buNone/>
              <a:defRPr/>
            </a:pPr>
            <a:r>
              <a:rPr lang="id-ID" sz="2400" smtClean="0"/>
              <a:t>14. 	Instruksi </a:t>
            </a:r>
            <a:r>
              <a:rPr lang="id-ID" sz="2400" dirty="0" smtClean="0"/>
              <a:t>Tes PM &amp; FRT</a:t>
            </a:r>
          </a:p>
          <a:p>
            <a:pPr marL="801688" indent="-801688" eaLnBrk="1" hangingPunct="1">
              <a:lnSpc>
                <a:spcPct val="80000"/>
              </a:lnSpc>
              <a:buFontTx/>
              <a:buNone/>
              <a:defRPr/>
            </a:pPr>
            <a:r>
              <a:rPr lang="id-ID" sz="2400" dirty="0" smtClean="0"/>
              <a:t>UAS</a:t>
            </a:r>
            <a:endParaRPr lang="en-US" sz="2400" dirty="0" smtClean="0"/>
          </a:p>
          <a:p>
            <a:pPr eaLnBrk="1" hangingPunct="1">
              <a:defRPr/>
            </a:pPr>
            <a:endParaRPr lang="id-ID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7C70BE4-2C20-4BE2-8B5E-B884F6926CA5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41780-1DC6-4575-98E0-3DBA5D827B5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wien\pd1</a:t>
            </a:r>
            <a:endParaRPr lang="en-US" dirty="0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3200" dirty="0" smtClean="0"/>
              <a:t>Penilaian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000" dirty="0" smtClean="0"/>
              <a:t>Kehadiran : 10 %. 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000" dirty="0" smtClean="0"/>
              <a:t>Minimal kehadiran 75% dari total pertemuan (syarat untuk nilai bisa tampil di SIAK).</a:t>
            </a:r>
          </a:p>
          <a:p>
            <a:pPr eaLnBrk="1" hangingPunct="1">
              <a:lnSpc>
                <a:spcPct val="90000"/>
              </a:lnSpc>
            </a:pPr>
            <a:r>
              <a:rPr lang="id-ID" sz="2000" dirty="0" smtClean="0"/>
              <a:t>Tugas-tugas: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000" dirty="0" smtClean="0"/>
              <a:t>Kuis Teori/Konsep Psikodiagnostika (10%).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000" dirty="0" smtClean="0"/>
              <a:t>Praktek Observasi &amp; Analisis Dokumen Pribadi (10%).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000" dirty="0" smtClean="0"/>
              <a:t>Praktek Interview &amp; Anamnesa (10%).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000" dirty="0" smtClean="0"/>
              <a:t>Praktek Instruksi Tes Psikologi (10%).</a:t>
            </a:r>
          </a:p>
          <a:p>
            <a:pPr eaLnBrk="1" hangingPunct="1">
              <a:lnSpc>
                <a:spcPct val="90000"/>
              </a:lnSpc>
            </a:pPr>
            <a:r>
              <a:rPr lang="id-ID" sz="2000" dirty="0" smtClean="0"/>
              <a:t>UTS: 25 %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000" dirty="0" smtClean="0"/>
              <a:t>Pemahaman teoretis &amp; praktis (pokok bahasan pert.1-7)</a:t>
            </a:r>
          </a:p>
          <a:p>
            <a:pPr eaLnBrk="1" hangingPunct="1">
              <a:lnSpc>
                <a:spcPct val="90000"/>
              </a:lnSpc>
            </a:pPr>
            <a:r>
              <a:rPr lang="id-ID" sz="2000" dirty="0" smtClean="0"/>
              <a:t>UAS : 25 %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000" dirty="0" smtClean="0"/>
              <a:t>Pemahaman teoretis &amp; praktis (pokok bahasan pert.8-14).</a:t>
            </a:r>
          </a:p>
          <a:p>
            <a:pPr eaLnBrk="1" hangingPunct="1">
              <a:lnSpc>
                <a:spcPct val="90000"/>
              </a:lnSpc>
            </a:pPr>
            <a:endParaRPr lang="id-ID" sz="2000" dirty="0" smtClean="0"/>
          </a:p>
          <a:p>
            <a:pPr lvl="1" eaLnBrk="1" hangingPunct="1">
              <a:lnSpc>
                <a:spcPct val="90000"/>
              </a:lnSpc>
            </a:pPr>
            <a:endParaRPr lang="id-ID" sz="2000" dirty="0" smtClean="0"/>
          </a:p>
          <a:p>
            <a:pPr lvl="1" eaLnBrk="1" hangingPunct="1">
              <a:lnSpc>
                <a:spcPct val="90000"/>
              </a:lnSpc>
            </a:pPr>
            <a:endParaRPr lang="id-ID" sz="20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ADD2C6-61EF-4F98-B9FA-4E8B6A499672}" type="datetime1">
              <a:rPr lang="id-ID" smtClean="0"/>
              <a:pPr>
                <a:defRPr/>
              </a:pPr>
              <a:t>04/04/2015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AE64-1797-4947-A1F7-6A5FA554C79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3200" dirty="0" smtClean="0"/>
              <a:t>Ketentuan Penampilan </a:t>
            </a:r>
            <a:br>
              <a:rPr lang="id-ID" sz="3200" dirty="0" smtClean="0"/>
            </a:br>
            <a:r>
              <a:rPr lang="id-ID" sz="3200" dirty="0" smtClean="0"/>
              <a:t>Selama Kuliah Psikodiagnostika 1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10000"/>
          </a:xfrm>
        </p:spPr>
        <p:txBody>
          <a:bodyPr/>
          <a:lstStyle/>
          <a:p>
            <a:r>
              <a:rPr lang="id-ID" sz="2400" dirty="0" smtClean="0"/>
              <a:t>Secara umum tampil Dewasa, baik dalam verbal maupun non verbal.</a:t>
            </a:r>
          </a:p>
          <a:p>
            <a:r>
              <a:rPr lang="id-ID" sz="2400" dirty="0" smtClean="0"/>
              <a:t>Berpakaian rapi (bukan T-shirt &amp; blue jeans).</a:t>
            </a:r>
          </a:p>
          <a:p>
            <a:r>
              <a:rPr lang="id-ID" sz="2400" dirty="0" smtClean="0"/>
              <a:t>Bersepatu (bukan sandal).</a:t>
            </a:r>
          </a:p>
          <a:p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Tujuannya: untuk membiasakan diri &amp; mempersiapkan diri memasuki dunia kerja psikologi yang banyak berhubungan dengan orang lain.</a:t>
            </a:r>
          </a:p>
          <a:p>
            <a:pPr>
              <a:buNone/>
            </a:pPr>
            <a:endParaRPr lang="id-ID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C794BE-08E0-47B1-A2AE-672A673C56A1}" type="datetime1">
              <a:rPr lang="id-ID" smtClean="0"/>
              <a:pPr>
                <a:defRPr/>
              </a:pPr>
              <a:t>04/04/2015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wien</a:t>
            </a:r>
            <a:r>
              <a:rPr lang="en-US" dirty="0" smtClean="0"/>
              <a:t>\pd1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29C75-6571-4EAA-A4A2-2A4D3E8B7E7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wien\pd1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382000" cy="10207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PENGERTIAN PSIKODIAGNOSTIK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“</a:t>
            </a:r>
            <a:r>
              <a:rPr lang="id-ID" dirty="0" smtClean="0"/>
              <a:t> </a:t>
            </a:r>
            <a:r>
              <a:rPr lang="id-ID" i="1" dirty="0" smtClean="0"/>
              <a:t>Psychodiagnostics is the attempt to assess personal characteristics through the observation of the external features, as in physiognomy, craniology, graphology, study of voices, gait, etc” </a:t>
            </a:r>
            <a:r>
              <a:rPr lang="id-ID" dirty="0" smtClean="0"/>
              <a:t>(James Drever dalam A Dictionary of Psychology).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3A0DAD-70D5-452D-97BA-617D77DDBBD4}" type="datetime1">
              <a:rPr lang="id-ID" smtClean="0"/>
              <a:pPr>
                <a:defRPr/>
              </a:pPr>
              <a:t>04/04/2015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98582-8971-4E81-8101-5F019F56B11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id-ID" dirty="0" smtClean="0"/>
              <a:t>Psychodiagnostics: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r>
              <a:rPr lang="id-ID" i="1" dirty="0" smtClean="0"/>
              <a:t>is any of the more or less valid techniques of assessing personality by interpreting behavior patterns, particularly nonverbal ones (facial expressions, body posture, gait, etc); Occasionally, the use of the Rorschach Test.</a:t>
            </a:r>
            <a:r>
              <a:rPr lang="id-ID" dirty="0" smtClean="0"/>
              <a:t> (Arthur S. Reber dalam Dictionary of Psychology).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C794BE-08E0-47B1-A2AE-672A673C56A1}" type="datetime1">
              <a:rPr lang="id-ID" smtClean="0"/>
              <a:pPr>
                <a:defRPr/>
              </a:pPr>
              <a:t>04/04/2015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wien\pd1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29C75-6571-4EAA-A4A2-2A4D3E8B7E7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998</TotalTime>
  <Words>1013</Words>
  <Application>Microsoft Office PowerPoint</Application>
  <PresentationFormat>On-screen Show (4:3)</PresentationFormat>
  <Paragraphs>343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Comic Sans MS</vt:lpstr>
      <vt:lpstr>Arial</vt:lpstr>
      <vt:lpstr>Wingdings</vt:lpstr>
      <vt:lpstr>Mountain Top</vt:lpstr>
      <vt:lpstr>PSIKODIAGNOSTIKA I (PENGANTAR)</vt:lpstr>
      <vt:lpstr> </vt:lpstr>
      <vt:lpstr> </vt:lpstr>
      <vt:lpstr>POKOK BAHASAN</vt:lpstr>
      <vt:lpstr>POKOK BAHASAN</vt:lpstr>
      <vt:lpstr>Penilaian</vt:lpstr>
      <vt:lpstr>Ketentuan Penampilan  Selama Kuliah Psikodiagnostika 1</vt:lpstr>
      <vt:lpstr>PENGERTIAN PSIKODIAGNOSTIK</vt:lpstr>
      <vt:lpstr>Psychodiagnostics:</vt:lpstr>
      <vt:lpstr>Psychodiagnostics:</vt:lpstr>
      <vt:lpstr>Jadi, apa itu Psikodiagnostik ?</vt:lpstr>
      <vt:lpstr>Slide 12</vt:lpstr>
      <vt:lpstr>Kapan muncul istilah Psikodiagnostik ?</vt:lpstr>
      <vt:lpstr>Kegunaan Psikodiagnostik</vt:lpstr>
      <vt:lpstr>Siapa Pengguna Psikodiagnostik ?</vt:lpstr>
      <vt:lpstr>Slide 16</vt:lpstr>
      <vt:lpstr>Langkah-langkah dalam Psikodiagnostik</vt:lpstr>
      <vt:lpstr>Apa arti Kepribadian ?</vt:lpstr>
      <vt:lpstr>Slide 19</vt:lpstr>
      <vt:lpstr>Kluckhohn, Murray, Schneider (1953)</vt:lpstr>
      <vt:lpstr>Slide 21</vt:lpstr>
      <vt:lpstr>Slide 22</vt:lpstr>
    </vt:vector>
  </TitlesOfParts>
  <Company>Univ. Bina Nusantara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PSIKODIAGNOSTIK</dc:title>
  <dc:creator>Tavip Ansyori</dc:creator>
  <cp:lastModifiedBy>Winanti Siwi Respati</cp:lastModifiedBy>
  <cp:revision>58</cp:revision>
  <dcterms:created xsi:type="dcterms:W3CDTF">2004-12-31T04:55:59Z</dcterms:created>
  <dcterms:modified xsi:type="dcterms:W3CDTF">2015-04-04T15:35:27Z</dcterms:modified>
</cp:coreProperties>
</file>