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78" r:id="rId2"/>
    <p:sldId id="279" r:id="rId3"/>
    <p:sldId id="270" r:id="rId4"/>
    <p:sldId id="272" r:id="rId5"/>
    <p:sldId id="273" r:id="rId6"/>
    <p:sldId id="274" r:id="rId7"/>
    <p:sldId id="275" r:id="rId8"/>
    <p:sldId id="276" r:id="rId9"/>
    <p:sldId id="277" r:id="rId10"/>
    <p:sldId id="280" r:id="rId11"/>
  </p:sldIdLst>
  <p:sldSz cx="9144000" cy="6858000" type="screen4x3"/>
  <p:notesSz cx="6858000" cy="9080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9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04FC2F2-F4D9-4A24-A8F2-D6ABC3361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3238"/>
            <a:ext cx="54864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0A14C1-609C-4012-B57A-0429DA0D3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wien/pd1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82C4E4-0DE6-4795-BC71-39776A51BAC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029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5A03DF-EC1D-4D2E-BFD0-85857E1C2AD7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52B22-46C1-4E9C-8177-637173616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7F4DC-59D1-4C11-B87B-4140BD099678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BAE98-0D3F-42D5-A0E3-80599711A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3303F-60A1-4BD5-B727-C97BF3ACCA54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E3723-6292-42A6-AA7D-7026DA53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B19C0-7168-417A-81E6-3E7EBB7A2EA6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EBA9A-282B-4AB3-B4EE-2E9F77928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0BDAA-4C22-4AA6-8D0A-DA50D3577EAD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A017E-9369-4B19-8413-8810CD232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3942D-A121-48C5-BC72-1AB240C5A368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7F07C-EE89-4994-A660-77AE6A458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1F749-077E-4FA3-9186-68C615343876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725CA-791F-44A7-9BBA-0CB90E985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4A1CA-9AB4-4697-BD45-5A82CB5E089E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9A705-19D1-4719-9963-64D3203A6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81214-8302-43F5-B240-AF49FA34692F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7C780-B1D2-4C30-8E69-780B483CD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E204A-4E36-470C-B85F-61D390E10A25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AAA93-574E-4A73-8E78-60FBB6E73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805C6-6C03-4B54-85CC-E93AB33BAB0B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4F90E-54EE-4120-8DB8-C75DD3F8D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926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4550795-E851-494B-90CD-DE58DBE111DA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DDAC6A7-4BDC-43D9-A78B-CC181FEAD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  <p:bldP spid="13926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9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926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9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926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9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926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9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926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9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926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Rectangle 4"/>
          <p:cNvSpPr>
            <a:spLocks noGrp="1" noRot="1" noChangeArrowheads="1"/>
          </p:cNvSpPr>
          <p:nvPr>
            <p:ph type="ctrTitle"/>
          </p:nvPr>
        </p:nvSpPr>
        <p:spPr>
          <a:xfrm>
            <a:off x="762000" y="1447800"/>
            <a:ext cx="77724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PROSES-PROSES DLM PSIKODIAGNOSTIK</a:t>
            </a:r>
          </a:p>
        </p:txBody>
      </p:sp>
      <p:sp>
        <p:nvSpPr>
          <p:cNvPr id="143365" name="Rectangle 5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id-ID" sz="2400" dirty="0" smtClean="0"/>
              <a:t>Oleh :</a:t>
            </a:r>
          </a:p>
          <a:p>
            <a:pPr eaLnBrk="1" hangingPunct="1">
              <a:defRPr/>
            </a:pPr>
            <a:r>
              <a:rPr lang="id-ID" sz="2400" dirty="0" smtClean="0"/>
              <a:t>Winanti S Respati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D94E370-3824-46EC-AAE5-D2BF0C4D1AD8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09585-E302-477F-BDE0-E048C8C80BA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Evaluasi 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Sama atau berbedakah uraian </a:t>
            </a:r>
            <a:r>
              <a:rPr lang="id-ID" dirty="0" smtClean="0"/>
              <a:t>Anda tentang </a:t>
            </a:r>
            <a:r>
              <a:rPr lang="id-ID" dirty="0" smtClean="0"/>
              <a:t>teman Anda itu? </a:t>
            </a:r>
            <a:endParaRPr lang="id-ID" dirty="0" smtClean="0"/>
          </a:p>
          <a:p>
            <a:r>
              <a:rPr lang="id-ID" dirty="0" smtClean="0"/>
              <a:t>Mengapa?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8B19C0-7168-417A-81E6-3E7EBB7A2EA6}" type="datetime1">
              <a:rPr lang="id-ID" smtClean="0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0EBA9A-282B-4AB3-B4EE-2E9F77928E8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Proses-proses dlm Psikodiagnostik</a:t>
            </a:r>
          </a:p>
        </p:txBody>
      </p:sp>
      <p:sp>
        <p:nvSpPr>
          <p:cNvPr id="144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981200"/>
            <a:ext cx="8540750" cy="41179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Janis (1969) </a:t>
            </a:r>
            <a:r>
              <a:rPr lang="id-ID" dirty="0" smtClean="0"/>
              <a:t>menetapkan 2 proses utama :</a:t>
            </a:r>
          </a:p>
          <a:p>
            <a:pPr lvl="1" eaLnBrk="1" hangingPunct="1">
              <a:defRPr/>
            </a:pPr>
            <a:r>
              <a:rPr lang="id-ID" dirty="0" smtClean="0"/>
              <a:t>Informal </a:t>
            </a:r>
            <a:r>
              <a:rPr lang="id-ID" dirty="0" smtClean="0">
                <a:sym typeface="Wingdings" pitchFamily="2" charset="2"/>
              </a:rPr>
              <a:t> kurang objektif (interaksi dlm kehidupan sehari-hari).</a:t>
            </a:r>
            <a:endParaRPr lang="id-ID" dirty="0" smtClean="0"/>
          </a:p>
          <a:p>
            <a:pPr lvl="1" eaLnBrk="1" hangingPunct="1">
              <a:defRPr/>
            </a:pPr>
            <a:r>
              <a:rPr lang="id-ID" dirty="0" smtClean="0"/>
              <a:t>Formal </a:t>
            </a:r>
            <a:r>
              <a:rPr lang="id-ID" dirty="0" smtClean="0">
                <a:sym typeface="Wingdings" pitchFamily="2" charset="2"/>
              </a:rPr>
              <a:t> sifatnya sistematis, terarah, terkendali. Pendekatan klinis dan objektif, beserta teknik &amp; metodenya masing-masing.</a:t>
            </a:r>
            <a:endParaRPr lang="id-ID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05F9069-1930-4FB0-9E39-73C1E63F4CBE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D28A6-8EB9-41CE-BA8E-AC89FEB355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Proses Informal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Proses penilaian thd orang lain melalui ‘kesan’ (impresi), terutama pd saat pertama kali bertemu.</a:t>
            </a:r>
            <a:r>
              <a:rPr lang="id-ID" dirty="0" smtClean="0">
                <a:sym typeface="Wingdings" pitchFamily="2" charset="2"/>
              </a:rPr>
              <a:t> </a:t>
            </a:r>
          </a:p>
          <a:p>
            <a:pPr eaLnBrk="1" hangingPunct="1">
              <a:defRPr/>
            </a:pPr>
            <a:r>
              <a:rPr lang="id-ID" dirty="0" smtClean="0">
                <a:sym typeface="Wingdings" pitchFamily="2" charset="2"/>
              </a:rPr>
              <a:t>Kesalahan-kesalahan dlm Impresi :</a:t>
            </a:r>
          </a:p>
          <a:p>
            <a:pPr lvl="1" eaLnBrk="1" hangingPunct="1">
              <a:defRPr/>
            </a:pPr>
            <a:r>
              <a:rPr lang="id-ID" dirty="0" smtClean="0"/>
              <a:t>Bersumber dari Penilai</a:t>
            </a:r>
          </a:p>
          <a:p>
            <a:pPr lvl="1" eaLnBrk="1" hangingPunct="1">
              <a:defRPr/>
            </a:pPr>
            <a:r>
              <a:rPr lang="id-ID" dirty="0" smtClean="0"/>
              <a:t>Bersumber dari Orang yg dinilai</a:t>
            </a:r>
          </a:p>
          <a:p>
            <a:pPr lvl="1" eaLnBrk="1" hangingPunct="1">
              <a:buFontTx/>
              <a:buNone/>
              <a:defRPr/>
            </a:pPr>
            <a:endParaRPr lang="id-ID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373AECB-EA4F-4F02-A4EC-BEDC052199ED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9528D2-A87C-46A6-B028-A403B3E797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198563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Kesalahan Impresi yg bersumber dari Penilai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066800" y="1981200"/>
            <a:ext cx="75438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Desas desus (</a:t>
            </a:r>
            <a:r>
              <a:rPr lang="en-US" sz="2400" i="1" smtClean="0"/>
              <a:t>hearsay</a:t>
            </a:r>
            <a:r>
              <a:rPr lang="en-US" sz="2400" smtClean="0"/>
              <a:t>) </a:t>
            </a:r>
            <a:r>
              <a:rPr lang="en-US" sz="2400" smtClean="0">
                <a:sym typeface="Wingdings" pitchFamily="2" charset="2"/>
              </a:rPr>
              <a:t> penilaian berdasar apa yg didengar tentang orang tsb.</a:t>
            </a: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i="1" smtClean="0"/>
              <a:t>Hallo Effect </a:t>
            </a:r>
            <a:r>
              <a:rPr lang="en-US" sz="2400" i="1" smtClean="0">
                <a:sym typeface="Wingdings" pitchFamily="2" charset="2"/>
              </a:rPr>
              <a:t> </a:t>
            </a:r>
            <a:r>
              <a:rPr lang="en-US" sz="2400" smtClean="0">
                <a:sym typeface="Wingdings" pitchFamily="2" charset="2"/>
              </a:rPr>
              <a:t>kecenderungan menilai dg cara menggeneralisasikan (+ / -)</a:t>
            </a: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Stereotipi </a:t>
            </a:r>
            <a:r>
              <a:rPr lang="en-US" sz="2400" smtClean="0">
                <a:sym typeface="Wingdings" pitchFamily="2" charset="2"/>
              </a:rPr>
              <a:t> penilaian yg dipengaruhi oleh pandangan/keyakinan tertentu.</a:t>
            </a: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Efek sikap lunak (</a:t>
            </a:r>
            <a:r>
              <a:rPr lang="en-US" sz="2400" i="1" smtClean="0"/>
              <a:t>leniency</a:t>
            </a:r>
            <a:r>
              <a:rPr lang="en-US" sz="2400" smtClean="0"/>
              <a:t> </a:t>
            </a:r>
            <a:r>
              <a:rPr lang="en-US" sz="2400" i="1" smtClean="0"/>
              <a:t>effect</a:t>
            </a:r>
            <a:r>
              <a:rPr lang="en-US" sz="2400" smtClean="0"/>
              <a:t>) </a:t>
            </a:r>
            <a:r>
              <a:rPr lang="en-US" sz="2400" smtClean="0">
                <a:sym typeface="Wingdings" pitchFamily="2" charset="2"/>
              </a:rPr>
              <a:t> toleransi thd T.L orang lain.</a:t>
            </a: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Suasana Hati (</a:t>
            </a:r>
            <a:r>
              <a:rPr lang="en-US" sz="2400" i="1" smtClean="0"/>
              <a:t>Mood</a:t>
            </a:r>
            <a:r>
              <a:rPr lang="en-US" sz="2400" smtClean="0"/>
              <a:t>) </a:t>
            </a:r>
            <a:r>
              <a:rPr lang="en-US" sz="2400" smtClean="0">
                <a:sym typeface="Wingdings" pitchFamily="2" charset="2"/>
              </a:rPr>
              <a:t> didasari oleh </a:t>
            </a:r>
            <a:r>
              <a:rPr lang="en-US" sz="2400" i="1" smtClean="0">
                <a:sym typeface="Wingdings" pitchFamily="2" charset="2"/>
              </a:rPr>
              <a:t>needs</a:t>
            </a:r>
            <a:r>
              <a:rPr lang="en-US" sz="2400" smtClean="0">
                <a:sym typeface="Wingdings" pitchFamily="2" charset="2"/>
              </a:rPr>
              <a:t>/kebutuhan2 tertentu.</a:t>
            </a: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i="1" smtClean="0"/>
              <a:t>Defence</a:t>
            </a:r>
            <a:r>
              <a:rPr lang="en-US" sz="2400" smtClean="0"/>
              <a:t> </a:t>
            </a:r>
            <a:r>
              <a:rPr lang="en-US" sz="2400" i="1" smtClean="0"/>
              <a:t>Mechanism </a:t>
            </a:r>
            <a:r>
              <a:rPr lang="en-US" sz="2400" smtClean="0"/>
              <a:t>(proyeksi), konsep diri.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457A4AC-61CB-414A-9382-362BC6F8AC0E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AC563-F58A-47D7-92DB-705D6D5E84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Kesalahan impresi yg bersumber dari orang yg dinilai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Karakteristik orang yg sulit dinilai </a:t>
            </a:r>
            <a:r>
              <a:rPr lang="id-ID" dirty="0" smtClean="0">
                <a:sym typeface="Wingdings" pitchFamily="2" charset="2"/>
              </a:rPr>
              <a:t>  pandai berubah peran.</a:t>
            </a:r>
            <a:endParaRPr lang="id-ID" dirty="0" smtClean="0"/>
          </a:p>
          <a:p>
            <a:pPr eaLnBrk="1" hangingPunct="1">
              <a:defRPr/>
            </a:pPr>
            <a:r>
              <a:rPr lang="id-ID" dirty="0" smtClean="0"/>
              <a:t>Kecenderungan menampilkan kesan baik </a:t>
            </a:r>
            <a:r>
              <a:rPr lang="id-ID" dirty="0" smtClean="0">
                <a:sym typeface="Wingdings" pitchFamily="2" charset="2"/>
              </a:rPr>
              <a:t> sbg </a:t>
            </a:r>
            <a:r>
              <a:rPr lang="id-ID" i="1" dirty="0" smtClean="0">
                <a:sym typeface="Wingdings" pitchFamily="2" charset="2"/>
              </a:rPr>
              <a:t>defence</a:t>
            </a:r>
            <a:r>
              <a:rPr lang="id-ID" dirty="0" smtClean="0">
                <a:sym typeface="Wingdings" pitchFamily="2" charset="2"/>
              </a:rPr>
              <a:t>.</a:t>
            </a:r>
            <a:endParaRPr lang="id-ID" dirty="0" smtClean="0"/>
          </a:p>
          <a:p>
            <a:pPr eaLnBrk="1" hangingPunct="1">
              <a:defRPr/>
            </a:pPr>
            <a:r>
              <a:rPr lang="id-ID" dirty="0" smtClean="0"/>
              <a:t>Sikap berpura-pura, curang, menyembunyikan diri.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25EC411-3629-4754-B405-45B445721041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8BF73-840D-4104-A799-D382B4FACD3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Proses Formal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4422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/>
              <a:t>Terdapat 2 pendekatan :</a:t>
            </a:r>
          </a:p>
          <a:p>
            <a:pPr eaLnBrk="1" hangingPunct="1">
              <a:defRPr/>
            </a:pPr>
            <a:r>
              <a:rPr lang="id-ID" dirty="0" smtClean="0"/>
              <a:t>Pendekatan Klinis</a:t>
            </a:r>
          </a:p>
          <a:p>
            <a:pPr eaLnBrk="1" hangingPunct="1">
              <a:defRPr/>
            </a:pPr>
            <a:r>
              <a:rPr lang="id-ID" dirty="0" smtClean="0"/>
              <a:t>Pendekatan Objektif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A752F13-CD3A-4075-BB42-14AF2B8CBEBC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0A4D2-CF88-4B7B-BC4F-3E8DA29A035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Pendekatan Klinis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Tujuan : memperoleh gambaran kepribadian individu utk menetapkan treatment/terapi yg paling sesuai.</a:t>
            </a:r>
          </a:p>
          <a:p>
            <a:pPr eaLnBrk="1" hangingPunct="1">
              <a:defRPr/>
            </a:pPr>
            <a:r>
              <a:rPr lang="id-ID" dirty="0" smtClean="0"/>
              <a:t>Metodenya :</a:t>
            </a:r>
          </a:p>
          <a:p>
            <a:pPr lvl="1" eaLnBrk="1" hangingPunct="1">
              <a:defRPr/>
            </a:pPr>
            <a:r>
              <a:rPr lang="id-ID" dirty="0" smtClean="0"/>
              <a:t>Langsung </a:t>
            </a:r>
            <a:r>
              <a:rPr lang="id-ID" dirty="0" smtClean="0">
                <a:sym typeface="Wingdings" pitchFamily="2" charset="2"/>
              </a:rPr>
              <a:t> wawancara/anamnesa, observasi, analisis dokumen pribadi.</a:t>
            </a:r>
          </a:p>
          <a:p>
            <a:pPr lvl="1" eaLnBrk="1" hangingPunct="1">
              <a:defRPr/>
            </a:pPr>
            <a:r>
              <a:rPr lang="id-ID" dirty="0" smtClean="0">
                <a:sym typeface="Wingdings" pitchFamily="2" charset="2"/>
              </a:rPr>
              <a:t>Tidak langsung  Tes-tes proyeksi </a:t>
            </a:r>
            <a:endParaRPr lang="id-ID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B0F9BFA-D146-4F64-8040-5B7ECD41D4AF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F8E4A-2E12-4F68-B5FF-5FD8E134C22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Pendekatan Objektif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90600" y="1676400"/>
            <a:ext cx="7543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d-ID" dirty="0" smtClean="0"/>
              <a:t>Mengukur kemampuan &amp; kepribadian individu dg lebih objektif.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dirty="0" smtClean="0"/>
              <a:t>Pentingnya Psikometri </a:t>
            </a:r>
            <a:r>
              <a:rPr lang="id-ID" dirty="0" smtClean="0">
                <a:sym typeface="Wingdings" pitchFamily="2" charset="2"/>
              </a:rPr>
              <a:t> Tes-tes objektif (validitas, reliabilitas, standardisasi, norma, kriterium, dll).</a:t>
            </a:r>
            <a:endParaRPr lang="id-ID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id-ID" dirty="0" smtClean="0"/>
              <a:t>Macam-macam Tesnya 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dirty="0" smtClean="0"/>
              <a:t>Tes Inteligensi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dirty="0" smtClean="0"/>
              <a:t>Self Inventory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dirty="0" smtClean="0"/>
              <a:t>Personality Inventory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FCCF963-0B04-45C4-A932-6EB5EFC24584}" type="datetime1">
              <a:rPr lang="id-ID"/>
              <a:pPr>
                <a:defRPr/>
              </a:pPr>
              <a:t>08/03/2015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31104-8D11-403B-96D0-59004C260AA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Tugas di kelas</a:t>
            </a:r>
          </a:p>
        </p:txBody>
      </p:sp>
      <p:sp>
        <p:nvSpPr>
          <p:cNvPr id="1146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Buat contoh </a:t>
            </a:r>
            <a:r>
              <a:rPr lang="id-ID" dirty="0" smtClean="0"/>
              <a:t>gambaran Anda tentang pribadi salah </a:t>
            </a:r>
            <a:r>
              <a:rPr lang="id-ID" dirty="0" smtClean="0"/>
              <a:t>satu teman di kampus saat </a:t>
            </a:r>
            <a:r>
              <a:rPr lang="id-ID" dirty="0" smtClean="0"/>
              <a:t>pertama </a:t>
            </a:r>
            <a:r>
              <a:rPr lang="id-ID" dirty="0" smtClean="0"/>
              <a:t>kali </a:t>
            </a:r>
            <a:r>
              <a:rPr lang="id-ID" dirty="0" smtClean="0"/>
              <a:t>bertemu (impresi</a:t>
            </a:r>
            <a:r>
              <a:rPr lang="id-ID" dirty="0" smtClean="0"/>
              <a:t>). Setelah itu buat  gambaran </a:t>
            </a:r>
            <a:r>
              <a:rPr lang="id-ID" dirty="0" smtClean="0"/>
              <a:t>pribadi orang itu, </a:t>
            </a:r>
            <a:r>
              <a:rPr lang="id-ID" dirty="0" smtClean="0"/>
              <a:t>setelah </a:t>
            </a:r>
            <a:r>
              <a:rPr lang="id-ID" dirty="0" smtClean="0"/>
              <a:t>lebih dari 1 semester bertemu.</a:t>
            </a:r>
            <a:endParaRPr lang="id-ID" dirty="0" smtClean="0"/>
          </a:p>
          <a:p>
            <a:pPr eaLnBrk="1" hangingPunct="1">
              <a:defRPr/>
            </a:pPr>
            <a:endParaRPr lang="id-ID" dirty="0" smtClean="0"/>
          </a:p>
          <a:p>
            <a:pPr eaLnBrk="1" hangingPunct="1">
              <a:buNone/>
              <a:defRPr/>
            </a:pPr>
            <a:endParaRPr lang="id-ID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510E924-5370-4783-AE8D-CA5D52A01492}" type="datetime1">
              <a:rPr lang="id-ID"/>
              <a:pPr>
                <a:defRPr/>
              </a:pPr>
              <a:t>08/03/2015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wien</a:t>
            </a:r>
            <a:r>
              <a:rPr lang="en-US" dirty="0"/>
              <a:t>/pd1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7376B4-441F-42F3-AAC5-C20A02D3CD2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481</TotalTime>
  <Words>353</Words>
  <Application>Microsoft Office PowerPoint</Application>
  <PresentationFormat>On-screen Show (4:3)</PresentationFormat>
  <Paragraphs>76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Clouds</vt:lpstr>
      <vt:lpstr>PROSES-PROSES DLM PSIKODIAGNOSTIK</vt:lpstr>
      <vt:lpstr>Proses-proses dlm Psikodiagnostik</vt:lpstr>
      <vt:lpstr>Proses Informal</vt:lpstr>
      <vt:lpstr>Kesalahan Impresi yg bersumber dari Penilai</vt:lpstr>
      <vt:lpstr>Kesalahan impresi yg bersumber dari orang yg dinilai</vt:lpstr>
      <vt:lpstr>Proses Formal</vt:lpstr>
      <vt:lpstr>Pendekatan Klinis</vt:lpstr>
      <vt:lpstr>Pendekatan Objektif</vt:lpstr>
      <vt:lpstr>Tugas di kelas</vt:lpstr>
      <vt:lpstr>Evaluasi Tugas</vt:lpstr>
    </vt:vector>
  </TitlesOfParts>
  <Company>Univ. Bina Nusantara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PSIKODIAGNOSTIK</dc:title>
  <dc:creator>Tavip Ansyori</dc:creator>
  <cp:lastModifiedBy>Winanti Siwi Respati</cp:lastModifiedBy>
  <cp:revision>28</cp:revision>
  <dcterms:created xsi:type="dcterms:W3CDTF">2004-12-31T04:55:59Z</dcterms:created>
  <dcterms:modified xsi:type="dcterms:W3CDTF">2015-03-08T04:09:16Z</dcterms:modified>
</cp:coreProperties>
</file>