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3"/>
  </p:notesMasterIdLst>
  <p:handoutMasterIdLst>
    <p:handoutMasterId r:id="rId14"/>
  </p:handoutMasterIdLst>
  <p:sldIdLst>
    <p:sldId id="277" r:id="rId2"/>
    <p:sldId id="278" r:id="rId3"/>
    <p:sldId id="285" r:id="rId4"/>
    <p:sldId id="287" r:id="rId5"/>
    <p:sldId id="283" r:id="rId6"/>
    <p:sldId id="284" r:id="rId7"/>
    <p:sldId id="286" r:id="rId8"/>
    <p:sldId id="288" r:id="rId9"/>
    <p:sldId id="289" r:id="rId10"/>
    <p:sldId id="290" r:id="rId11"/>
    <p:sldId id="291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9E7A9AA-059F-422A-B465-E1C2E2C0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3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6EDA49E-989B-4FC3-BE6E-4A03637AAB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d-ID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19253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253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542C87-16AB-4040-A58B-D506C3BE81EC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4607E-8048-4C6F-B719-9E9847ABF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AD96C-69B8-4747-AB14-832F3179AC17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1BB29-825B-425F-8A6F-0DF4A997B1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A5D79-DE9B-470A-BA84-7CFCC07CBAEA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8E293-4DCE-49E1-9992-8BC180F2AD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B011E-4A59-4464-8E1D-8A100E854506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011B0-FC16-4C7B-AAC6-786AACC8B4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B91B7-E8E9-48B4-B451-F639786427C8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F7C89-0992-43B8-82C0-073D3A663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EF432-CF70-406B-B472-51E89982C0F3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9906B-F903-4FFC-94B2-15186FFEC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4501D-240D-4485-A129-E46906B1C7C1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923E1-C93C-4E3D-B0C8-D584060816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B7B32-1691-4CC6-8CC5-0F0F3D218745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79EB-41FC-4118-A004-19EC77F23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8341D-6C44-4448-A9E6-24026D528566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795BE-0394-449D-AE7B-0478D3FCDD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A1C03-9B5E-4658-B59B-3550D5197814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762B7-8364-4B1D-8AA9-41D4F598F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D2305-3F08-4D22-A3E3-3D3185CD1A05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6C543-0D53-4BFA-81B2-1B2DCB16E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91491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9149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191493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d-ID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9149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91497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91498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91499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91500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91501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  <p:sp>
          <p:nvSpPr>
            <p:cNvPr id="19150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91504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91505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91506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91507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91508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91509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19151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151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151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2024C58-3544-46D2-B706-B660C483EEC5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19151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19151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BAD0CF9-E8F5-4E93-976E-CDBF7EDB50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5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510" grpId="0"/>
      <p:bldP spid="19151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15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9151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15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9151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15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9151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15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9151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15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915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71600"/>
            <a:ext cx="8229600" cy="2895600"/>
          </a:xfrm>
        </p:spPr>
        <p:txBody>
          <a:bodyPr/>
          <a:lstStyle/>
          <a:p>
            <a:pPr eaLnBrk="1" hangingPunct="1">
              <a:defRPr/>
            </a:pPr>
            <a:r>
              <a:rPr lang="id-ID" sz="4000" dirty="0" smtClean="0"/>
              <a:t>Metode Observasi </a:t>
            </a:r>
            <a:r>
              <a:rPr lang="id-ID" sz="4000" dirty="0" smtClean="0"/>
              <a:t/>
            </a:r>
            <a:br>
              <a:rPr lang="id-ID" sz="4000" dirty="0" smtClean="0"/>
            </a:br>
            <a:r>
              <a:rPr lang="id-ID" sz="4000" dirty="0" smtClean="0"/>
              <a:t>dan </a:t>
            </a:r>
            <a:br>
              <a:rPr lang="id-ID" sz="4000" dirty="0" smtClean="0"/>
            </a:br>
            <a:r>
              <a:rPr lang="id-ID" sz="4000" dirty="0" smtClean="0"/>
              <a:t>Analisis Dokumen Pribadi </a:t>
            </a:r>
            <a:endParaRPr lang="en-US" sz="40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7D325D9-0B46-49D7-B6A8-9F824717E6FA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93800-F502-4FB8-AB48-39BC4B74824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 smtClean="0">
                <a:solidFill>
                  <a:schemeClr val="tx1"/>
                </a:solidFill>
              </a:rPr>
              <a:t>Analisis Dokumen Pribadi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 smtClean="0"/>
              <a:t>Bermanfaat utk menambah pengertian &amp; kejelasan ttg kepribadian individu.</a:t>
            </a:r>
          </a:p>
          <a:p>
            <a:pPr eaLnBrk="1" hangingPunct="1">
              <a:defRPr/>
            </a:pPr>
            <a:r>
              <a:rPr lang="id-ID" dirty="0" smtClean="0"/>
              <a:t>Ada kaitannya dg metode observasi.</a:t>
            </a:r>
          </a:p>
          <a:p>
            <a:pPr eaLnBrk="1" hangingPunct="1">
              <a:defRPr/>
            </a:pPr>
            <a:r>
              <a:rPr lang="id-ID" dirty="0" smtClean="0"/>
              <a:t>Yg dapat dianalisis :</a:t>
            </a:r>
          </a:p>
          <a:p>
            <a:pPr lvl="1" eaLnBrk="1" hangingPunct="1">
              <a:defRPr/>
            </a:pPr>
            <a:r>
              <a:rPr lang="id-ID" dirty="0" smtClean="0"/>
              <a:t>Pernyataan-pernyataan pribadi yg tertulis. </a:t>
            </a:r>
          </a:p>
          <a:p>
            <a:pPr lvl="1" eaLnBrk="1" hangingPunct="1">
              <a:defRPr/>
            </a:pPr>
            <a:r>
              <a:rPr lang="id-ID" dirty="0" smtClean="0"/>
              <a:t>Hasil-hasil karya pribadi.</a:t>
            </a:r>
          </a:p>
          <a:p>
            <a:pPr lvl="1" eaLnBrk="1" hangingPunct="1">
              <a:defRPr/>
            </a:pPr>
            <a:r>
              <a:rPr lang="id-ID" dirty="0" smtClean="0"/>
              <a:t>Biografi/otobiografi.</a:t>
            </a:r>
          </a:p>
          <a:p>
            <a:pPr lvl="1" eaLnBrk="1" hangingPunct="1">
              <a:defRPr/>
            </a:pPr>
            <a:r>
              <a:rPr lang="id-ID" dirty="0" smtClean="0"/>
              <a:t>Koleksi-koleksi pribadi.</a:t>
            </a:r>
          </a:p>
          <a:p>
            <a:pPr lvl="1" eaLnBrk="1" hangingPunct="1">
              <a:defRPr/>
            </a:pPr>
            <a:r>
              <a:rPr lang="id-ID" dirty="0" smtClean="0"/>
              <a:t>Dll.</a:t>
            </a:r>
          </a:p>
          <a:p>
            <a:pPr lvl="1" eaLnBrk="1" hangingPunct="1">
              <a:defRPr/>
            </a:pPr>
            <a:endParaRPr lang="id-ID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391B290-54C2-437D-90E2-404C30262CEB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3FC3FE-ACA0-45F8-AD3B-1386B7E37D4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wien</a:t>
            </a:r>
            <a:r>
              <a:rPr lang="en-US" dirty="0"/>
              <a:t>/pd1</a:t>
            </a:r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 smtClean="0"/>
              <a:t>Tugas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 eaLnBrk="1" hangingPunct="1">
              <a:buAutoNum type="arabicPeriod"/>
            </a:pPr>
            <a:r>
              <a:rPr lang="id-ID" dirty="0" smtClean="0"/>
              <a:t>Latihan </a:t>
            </a:r>
            <a:r>
              <a:rPr lang="id-ID" dirty="0" smtClean="0"/>
              <a:t>observasi di luar kelas (deskripsi perilaku). Dikumpulkan langsung hari ini</a:t>
            </a:r>
            <a:r>
              <a:rPr lang="id-ID" dirty="0" smtClean="0"/>
              <a:t>.</a:t>
            </a:r>
          </a:p>
          <a:p>
            <a:pPr marL="514350" indent="-514350" eaLnBrk="1" hangingPunct="1">
              <a:buAutoNum type="arabicPeriod"/>
            </a:pPr>
            <a:endParaRPr lang="id-ID" dirty="0" smtClean="0"/>
          </a:p>
          <a:p>
            <a:pPr eaLnBrk="1" hangingPunct="1">
              <a:buNone/>
            </a:pPr>
            <a:r>
              <a:rPr lang="id-ID" dirty="0" smtClean="0"/>
              <a:t>2. Latihan Analisis Dokumen Pribadi (diri sendiri/orang lain). Dikumpulkan minggu depan. </a:t>
            </a:r>
          </a:p>
          <a:p>
            <a:pPr eaLnBrk="1" hangingPunct="1"/>
            <a:endParaRPr lang="id-ID" dirty="0" smtClean="0"/>
          </a:p>
          <a:p>
            <a:pPr eaLnBrk="1" hangingPunct="1">
              <a:buNone/>
            </a:pPr>
            <a:endParaRPr lang="id-ID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EA67251-8750-4013-8723-5F0034CD2F6B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91487-8DC0-45B0-BA40-B581C8C2350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 smtClean="0"/>
              <a:t>Observasi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495800"/>
          </a:xfrm>
        </p:spPr>
        <p:txBody>
          <a:bodyPr/>
          <a:lstStyle/>
          <a:p>
            <a:pPr eaLnBrk="1" hangingPunct="1"/>
            <a:r>
              <a:rPr lang="id-ID" dirty="0" smtClean="0"/>
              <a:t>Mengamati Tingkah laku individu.</a:t>
            </a:r>
          </a:p>
          <a:p>
            <a:pPr lvl="1" eaLnBrk="1" hangingPunct="1"/>
            <a:r>
              <a:rPr lang="id-ID" dirty="0" smtClean="0"/>
              <a:t>perlu alat indra (pengamatan &amp; ingatan)</a:t>
            </a:r>
          </a:p>
          <a:p>
            <a:pPr lvl="1" eaLnBrk="1" hangingPunct="1">
              <a:buFontTx/>
              <a:buNone/>
            </a:pPr>
            <a:endParaRPr lang="id-ID" dirty="0" smtClean="0"/>
          </a:p>
          <a:p>
            <a:pPr eaLnBrk="1" hangingPunct="1"/>
            <a:r>
              <a:rPr lang="id-ID" dirty="0" smtClean="0"/>
              <a:t>Informasi 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id-ID" i="1" dirty="0" smtClean="0"/>
              <a:t>Present Situation</a:t>
            </a:r>
            <a:r>
              <a:rPr lang="id-ID" dirty="0" smtClean="0"/>
              <a:t> /s</a:t>
            </a:r>
            <a:r>
              <a:rPr lang="id-ID" dirty="0" smtClean="0">
                <a:sym typeface="Wingdings" pitchFamily="2" charset="2"/>
              </a:rPr>
              <a:t>ituasi sekarang.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48F7F1F-4271-4F19-97B9-144DB3A9D092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88E24-E3C3-4E8C-BAF7-0F5B38D4ED3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92113"/>
            <a:ext cx="8229600" cy="4889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Hasil observasi dipengaruhi oleh :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3058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d-ID" sz="2400" smtClean="0"/>
              <a:t>Pengamatan</a:t>
            </a:r>
          </a:p>
          <a:p>
            <a:pPr eaLnBrk="1" hangingPunct="1">
              <a:lnSpc>
                <a:spcPct val="80000"/>
              </a:lnSpc>
            </a:pPr>
            <a:r>
              <a:rPr lang="id-ID" sz="2400" smtClean="0"/>
              <a:t>Ingatan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d-ID" sz="2400" smtClean="0"/>
          </a:p>
          <a:p>
            <a:pPr lvl="1" eaLnBrk="1" hangingPunct="1">
              <a:lnSpc>
                <a:spcPct val="80000"/>
              </a:lnSpc>
            </a:pPr>
            <a:r>
              <a:rPr lang="id-ID" sz="2000" smtClean="0"/>
              <a:t>Keduanya memiliki kelemahan: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z="2000" smtClean="0"/>
              <a:t>		Kelemahan pd pengamatan berkaitan dg daya adaptasi, 	kebiasaan, hasrat/keinginan, prasangka, proyeksi.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z="2000" smtClean="0"/>
              <a:t>		Kelemahan pd ingatan berkaitan dg kemampuan menyimpan 	informasi.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d-ID" sz="2000" smtClean="0"/>
          </a:p>
          <a:p>
            <a:pPr lvl="1" eaLnBrk="1" hangingPunct="1">
              <a:lnSpc>
                <a:spcPct val="80000"/>
              </a:lnSpc>
            </a:pPr>
            <a:r>
              <a:rPr lang="id-ID" sz="2000" smtClean="0"/>
              <a:t>Cara mengatasi kelemahan: siapkan Check lists (buat catatan langsung), gunakan alat2 bantu (elektronik, dll), gunakan beberapa observer, pusatkan pd data yg relevan, buat klasifikasi gejala, tambah bahan apersepsi (persepsi yg jelas disertai pengenalan)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z="2000" smtClean="0"/>
              <a:t>	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80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F136BDE-43D7-4F7C-9D03-F1B4DDA9E002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2A828-C727-4E0D-AC75-5D75DEC9017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/>
              <a:t>Persyaratan seorang observer :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848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d-ID" sz="2400" smtClean="0"/>
              <a:t>Perlu memiliki alat-alat indra yg berfungsi dg baik.</a:t>
            </a:r>
          </a:p>
          <a:p>
            <a:pPr eaLnBrk="1" hangingPunct="1">
              <a:lnSpc>
                <a:spcPct val="80000"/>
              </a:lnSpc>
            </a:pPr>
            <a:r>
              <a:rPr lang="id-ID" sz="2400" smtClean="0"/>
              <a:t>Adanya motivasi kesediaan &amp; minat utk melakukan observasi.</a:t>
            </a:r>
          </a:p>
          <a:p>
            <a:pPr eaLnBrk="1" hangingPunct="1">
              <a:lnSpc>
                <a:spcPct val="80000"/>
              </a:lnSpc>
            </a:pPr>
            <a:r>
              <a:rPr lang="id-ID" sz="2400" smtClean="0"/>
              <a:t>Mengembangkan pengetahuan &amp; pengalaman melakukan observasi.</a:t>
            </a:r>
          </a:p>
          <a:p>
            <a:pPr eaLnBrk="1" hangingPunct="1">
              <a:lnSpc>
                <a:spcPct val="80000"/>
              </a:lnSpc>
            </a:pPr>
            <a:r>
              <a:rPr lang="id-ID" sz="2400" smtClean="0"/>
              <a:t>Mengambil sikap netral &amp; bebas prasangka serta tdk tergesa-gesa mengambil kesimpulan.</a:t>
            </a:r>
          </a:p>
          <a:p>
            <a:pPr eaLnBrk="1" hangingPunct="1">
              <a:lnSpc>
                <a:spcPct val="80000"/>
              </a:lnSpc>
            </a:pPr>
            <a:r>
              <a:rPr lang="id-ID" sz="2400" smtClean="0"/>
              <a:t>Sebaiknya mengenal latar belakang sosio-kultural observee guna memahami makna, kebiasaan &amp; cara-cara mengungkapkan perasaan &amp; maksud mereka.</a:t>
            </a:r>
          </a:p>
          <a:p>
            <a:pPr eaLnBrk="1" hangingPunct="1">
              <a:lnSpc>
                <a:spcPct val="80000"/>
              </a:lnSpc>
            </a:pPr>
            <a:r>
              <a:rPr lang="id-ID" sz="2400" smtClean="0"/>
              <a:t>Mampu menciptakan relasi (rapport) yg baik.</a:t>
            </a:r>
          </a:p>
          <a:p>
            <a:pPr eaLnBrk="1" hangingPunct="1">
              <a:lnSpc>
                <a:spcPct val="80000"/>
              </a:lnSpc>
            </a:pPr>
            <a:r>
              <a:rPr lang="id-ID" sz="2400" smtClean="0"/>
              <a:t>Segera mungkin mencatat data observasi sebelum lupa.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7640DA3-DE00-4690-B71B-3E29D58CB054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085A36-A9E8-420A-A106-B0E2358457B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Kelemahan dlm observasi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d-ID" i="1" smtClean="0">
                <a:sym typeface="Wingdings" pitchFamily="2" charset="2"/>
              </a:rPr>
              <a:t>Hallo effect</a:t>
            </a:r>
          </a:p>
          <a:p>
            <a:pPr eaLnBrk="1" hangingPunct="1"/>
            <a:r>
              <a:rPr lang="id-ID" i="1" smtClean="0">
                <a:sym typeface="Wingdings" pitchFamily="2" charset="2"/>
              </a:rPr>
              <a:t>Hawthorne effect </a:t>
            </a:r>
            <a:r>
              <a:rPr lang="id-ID" smtClean="0">
                <a:sym typeface="Wingdings" pitchFamily="2" charset="2"/>
              </a:rPr>
              <a:t> T.L diatur shg tdk alamiah, cenderung menampilkan lbh baik.</a:t>
            </a:r>
          </a:p>
          <a:p>
            <a:pPr eaLnBrk="1" hangingPunct="1"/>
            <a:r>
              <a:rPr lang="id-ID" smtClean="0">
                <a:sym typeface="Wingdings" pitchFamily="2" charset="2"/>
              </a:rPr>
              <a:t>Refleksi (proyeksi) observer.</a:t>
            </a:r>
          </a:p>
          <a:p>
            <a:pPr eaLnBrk="1" hangingPunct="1"/>
            <a:endParaRPr lang="id-ID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90D8E08-C3F5-4F14-881C-C5A4192E484A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3985F3-CFA9-4B5D-ADA1-78E47C078CC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Observasi yg sistematis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id-ID" smtClean="0"/>
              <a:t>Mempertimbangkan hal2 berikut:</a:t>
            </a:r>
          </a:p>
          <a:p>
            <a:pPr eaLnBrk="1" hangingPunct="1"/>
            <a:r>
              <a:rPr lang="en-US" i="1" smtClean="0"/>
              <a:t>Where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 </a:t>
            </a:r>
            <a:r>
              <a:rPr lang="en-US" smtClean="0"/>
              <a:t>Setting : natural / Simulated / Laboratory.</a:t>
            </a:r>
          </a:p>
          <a:p>
            <a:pPr eaLnBrk="1" hangingPunct="1"/>
            <a:r>
              <a:rPr lang="en-US" i="1" smtClean="0"/>
              <a:t>What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 </a:t>
            </a:r>
            <a:r>
              <a:rPr lang="en-US" smtClean="0"/>
              <a:t>Event / Time sampling.</a:t>
            </a:r>
          </a:p>
          <a:p>
            <a:pPr eaLnBrk="1" hangingPunct="1"/>
            <a:r>
              <a:rPr lang="en-US" i="1" smtClean="0"/>
              <a:t>How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 </a:t>
            </a:r>
            <a:r>
              <a:rPr lang="en-US" smtClean="0"/>
              <a:t>Participant / Non-participant.</a:t>
            </a:r>
          </a:p>
          <a:p>
            <a:pPr eaLnBrk="1" hangingPunct="1"/>
            <a:r>
              <a:rPr lang="en-US" i="1" smtClean="0"/>
              <a:t>When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 </a:t>
            </a:r>
            <a:r>
              <a:rPr lang="en-US" smtClean="0"/>
              <a:t>Immediate / retrospective Recording.</a:t>
            </a:r>
          </a:p>
          <a:p>
            <a:pPr eaLnBrk="1" hangingPunct="1"/>
            <a:endParaRPr lang="en-US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7290EAE-1CBF-43A0-92BD-10D49280C684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7B0372-A7D3-44CD-B3FD-48F664F50B4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/>
              <a:t>Hal-hal yg perlu diperhatikan oleh observer :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d-ID" smtClean="0"/>
              <a:t>Materi Observasi</a:t>
            </a:r>
          </a:p>
          <a:p>
            <a:pPr lvl="1" eaLnBrk="1" hangingPunct="1">
              <a:lnSpc>
                <a:spcPct val="90000"/>
              </a:lnSpc>
            </a:pPr>
            <a:r>
              <a:rPr lang="id-ID" smtClean="0"/>
              <a:t>Apa yg akan diobservasi &amp; kumpulkan data yg relevan.</a:t>
            </a:r>
          </a:p>
          <a:p>
            <a:pPr eaLnBrk="1" hangingPunct="1">
              <a:lnSpc>
                <a:spcPct val="90000"/>
              </a:lnSpc>
            </a:pPr>
            <a:r>
              <a:rPr lang="id-ID" smtClean="0"/>
              <a:t>Hubungan observer – observee.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id-ID" smtClean="0"/>
              <a:t>Usahakan terjadi hubungan yg baik (good rapport)</a:t>
            </a:r>
          </a:p>
          <a:p>
            <a:pPr lvl="1" eaLnBrk="1" hangingPunct="1">
              <a:lnSpc>
                <a:spcPct val="90000"/>
              </a:lnSpc>
            </a:pPr>
            <a:r>
              <a:rPr lang="id-ID" smtClean="0"/>
              <a:t>Bina kerjasama yg baik.</a:t>
            </a:r>
          </a:p>
          <a:p>
            <a:pPr lvl="1" eaLnBrk="1" hangingPunct="1">
              <a:lnSpc>
                <a:spcPct val="90000"/>
              </a:lnSpc>
            </a:pPr>
            <a:r>
              <a:rPr lang="id-ID" smtClean="0"/>
              <a:t>Pelihara kewajaran situasi.</a:t>
            </a:r>
          </a:p>
          <a:p>
            <a:pPr lvl="1" eaLnBrk="1" hangingPunct="1">
              <a:lnSpc>
                <a:spcPct val="90000"/>
              </a:lnSpc>
            </a:pPr>
            <a:r>
              <a:rPr lang="id-ID" smtClean="0"/>
              <a:t>Saling percaya, saling membantu.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2AEAC23-3787-491A-86DC-8506E919981B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446146-61D2-4E86-8EDE-1285B18683F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/>
              <a:t>Observasi dlm pemeriksaan Psikologi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Yang perlu diperhatikan :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Keadaan statis </a:t>
            </a:r>
            <a:r>
              <a:rPr lang="en-US" sz="2400" smtClean="0">
                <a:sym typeface="Wingdings" pitchFamily="2" charset="2"/>
              </a:rPr>
              <a:t> status present, a.l 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sym typeface="Wingdings" pitchFamily="2" charset="2"/>
              </a:rPr>
              <a:t>keadaan fisik, suara, cara berpakaian, dll.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ym typeface="Wingdings" pitchFamily="2" charset="2"/>
              </a:rPr>
              <a:t>Keadaan dinamis, a.l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sym typeface="Wingdings" pitchFamily="2" charset="2"/>
              </a:rPr>
              <a:t>Masuk ruangan  cara berjalan, cara berjabat tangan, cara mengetuk pintu, dll.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sym typeface="Wingdings" pitchFamily="2" charset="2"/>
              </a:rPr>
              <a:t>Suasana Interview  orientasi, gerakan tubuh, ekspresi wajah, cara berbicara, nada suara, dll.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sym typeface="Wingdings" pitchFamily="2" charset="2"/>
              </a:rPr>
              <a:t>Suasana Pelaksanaan Tes  daya tangkap; cara mendengar, memahami instruksi &amp; pertanyaan2 yg diajukan.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sym typeface="Wingdings" pitchFamily="2" charset="2"/>
              </a:rPr>
              <a:t>Cara Kerja  konsentrasi, sistematika kerja, gerakan tubuh, tempo kerja, cara menyelesaikan pekerjaan, reaksi thd kesulitan yg dihadapi, dll.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E77F7C5-A50E-45C3-AF1E-9570510B055B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74A62-6EC8-4983-A0C8-CEE0DB89554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/>
              <a:t>Observasi pd anak.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5438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Sangat penting </a:t>
            </a:r>
            <a:r>
              <a:rPr lang="en-US" sz="2000" smtClean="0">
                <a:sym typeface="Wingdings" pitchFamily="2" charset="2"/>
              </a:rPr>
              <a:t> utk melakukan interview lebih lanjut.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sym typeface="Wingdings" pitchFamily="2" charset="2"/>
              </a:rPr>
              <a:t>Dapat melihat bgm perlakuan orang tua pd anak dlm relasi anak-orangtua.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sym typeface="Wingdings" pitchFamily="2" charset="2"/>
              </a:rPr>
              <a:t>Observasi dpt dilakukan di 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sym typeface="Wingdings" pitchFamily="2" charset="2"/>
              </a:rPr>
              <a:t>Ruang tunggu  apa yg dilakukan anak pd saat menunggu dilakukannya pengetesan.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sym typeface="Wingdings" pitchFamily="2" charset="2"/>
              </a:rPr>
              <a:t>Ruang bermain  apk anak dpt melakukan permainan sendiri, &amp; jika diatur utk melakukan permainan bgm reaksinya.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sym typeface="Wingdings" pitchFamily="2" charset="2"/>
              </a:rPr>
              <a:t>Ruang tes  bgm cara menangkap instruksi, cara mengerjakannya &amp; apakah ada pertanyaan.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sym typeface="Wingdings" pitchFamily="2" charset="2"/>
              </a:rPr>
              <a:t>Bila ingin menyelidiki T.L anak  amati dari jauh tanpa dketahui &amp; catat T.L yg kelihatan.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sym typeface="Wingdings" pitchFamily="2" charset="2"/>
              </a:rPr>
              <a:t>Catat waktu &amp; tgl kejadian tsb.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sym typeface="Wingdings" pitchFamily="2" charset="2"/>
              </a:rPr>
              <a:t>Tulis usia, misal 3 tahun 6 bulan, cukup tulis 3;6.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sym typeface="Wingdings" pitchFamily="2" charset="2"/>
              </a:rPr>
              <a:t>Jika dilakukan 2 orang  1 orang ajak bermain anak, 1 orang mencatat / observasi.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sym typeface="Wingdings" pitchFamily="2" charset="2"/>
              </a:rPr>
              <a:t>Kenali suasana yg sedang meliputi jiwa anak.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7BB14D5-4D31-433B-AA84-60B1CE829509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E5924-6E78-48DA-A81C-9441EAD0676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595</TotalTime>
  <Words>572</Words>
  <Application>Microsoft Office PowerPoint</Application>
  <PresentationFormat>On-screen Show (4:3)</PresentationFormat>
  <Paragraphs>109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Mountain Top</vt:lpstr>
      <vt:lpstr>Metode Observasi  dan  Analisis Dokumen Pribadi </vt:lpstr>
      <vt:lpstr>Observasi</vt:lpstr>
      <vt:lpstr>Hasil observasi dipengaruhi oleh :</vt:lpstr>
      <vt:lpstr>Persyaratan seorang observer :</vt:lpstr>
      <vt:lpstr>Kelemahan dlm observasi</vt:lpstr>
      <vt:lpstr>Observasi yg sistematis</vt:lpstr>
      <vt:lpstr>Hal-hal yg perlu diperhatikan oleh observer :</vt:lpstr>
      <vt:lpstr>Observasi dlm pemeriksaan Psikologi</vt:lpstr>
      <vt:lpstr>Observasi pd anak.</vt:lpstr>
      <vt:lpstr>Analisis Dokumen Pribadi</vt:lpstr>
      <vt:lpstr>Tugas</vt:lpstr>
    </vt:vector>
  </TitlesOfParts>
  <Company>Univ. Bina Nusantara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PENGERTIAN PSIKODIAGNOSTIK</dc:title>
  <dc:creator>Tavip Ansyori</dc:creator>
  <cp:lastModifiedBy>Winanti Siwi Respati</cp:lastModifiedBy>
  <cp:revision>33</cp:revision>
  <dcterms:created xsi:type="dcterms:W3CDTF">2004-12-31T04:55:59Z</dcterms:created>
  <dcterms:modified xsi:type="dcterms:W3CDTF">2015-03-06T06:10:22Z</dcterms:modified>
</cp:coreProperties>
</file>