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27"/>
  </p:notesMasterIdLst>
  <p:handoutMasterIdLst>
    <p:handoutMasterId r:id="rId28"/>
  </p:handoutMasterIdLst>
  <p:sldIdLst>
    <p:sldId id="287" r:id="rId2"/>
    <p:sldId id="296" r:id="rId3"/>
    <p:sldId id="284" r:id="rId4"/>
    <p:sldId id="285" r:id="rId5"/>
    <p:sldId id="297" r:id="rId6"/>
    <p:sldId id="298" r:id="rId7"/>
    <p:sldId id="293" r:id="rId8"/>
    <p:sldId id="288" r:id="rId9"/>
    <p:sldId id="286" r:id="rId10"/>
    <p:sldId id="289" r:id="rId11"/>
    <p:sldId id="290" r:id="rId12"/>
    <p:sldId id="291" r:id="rId13"/>
    <p:sldId id="292" r:id="rId14"/>
    <p:sldId id="295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7" r:id="rId23"/>
    <p:sldId id="308" r:id="rId24"/>
    <p:sldId id="309" r:id="rId25"/>
    <p:sldId id="310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US"/>
              <a:t>wien/pd1-tes</a:t>
            </a:r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C1956AC-D582-4A15-8B23-4236FFE0BD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US"/>
              <a:t>wien/pd1-tes</a:t>
            </a:r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D2F967E-DD72-426F-B1F9-DB287A0BEA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wien/pd1-tes</a:t>
            </a:r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6D5F9B-8D04-4EFD-8BEA-9A09AAC38A2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9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2579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4D7C9-713A-433C-94A0-F8FC0C4C2354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6B0C8-979A-426A-AAE3-C28D2DDF67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379BE-A1A3-41F9-9BE4-4265AA9798AF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B85FE-3D53-46DB-A032-6B51202B2D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9C2D5-A238-41F7-9B8B-5E1D7A790C29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13786-2692-4B06-95EB-C44706F42C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id-ID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81337-D9C9-4B92-954D-0EA45F8E6C7C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556F9-27D4-49F8-A709-D46710353B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04DFD-0865-4652-AC1C-688E2FAFD530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79853-FB85-4ABD-9D1E-DC68C731CD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D02D5-7650-49F7-A52F-1F705119E856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57E2D-BAF9-4837-959B-DB023B5B7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43059-96E3-4474-B58A-719F0762ED29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722D2-A3F4-4CA1-9291-2836D4ABD4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031C2-00DD-4C0C-8EBB-B015A788FBF0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67D96-C3DB-42C0-90ED-2774CFE855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50B3F-3DC2-46D0-98ED-969917B8A17D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31041-327E-4679-B244-6F1CD8F14F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95BAE-8C3A-48DF-85ED-D9EBE4157685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25E85-DE1B-498D-91AA-5A2651D2B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1237A-DEE3-48FE-AC07-6633BD910217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614A9-BF4C-4DB0-84CD-C57E197FFC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23E2B-3360-432A-9A7B-75F2FE538654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5442E-80C7-4DF4-AF92-73F210580C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1555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431F7CAC-A9EC-4681-9EE7-993836A0181F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151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A2BD93A5-113D-42B1-A7C5-280FBAE18C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1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4" grpId="0"/>
      <p:bldP spid="15155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1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5155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1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5155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1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5155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1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5155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1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515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TES PSIKOLOGI</a:t>
            </a:r>
          </a:p>
        </p:txBody>
      </p:sp>
      <p:pic>
        <p:nvPicPr>
          <p:cNvPr id="3075" name="Picture 5" descr="j030125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990850" y="2792413"/>
            <a:ext cx="3321050" cy="2678112"/>
          </a:xfrm>
        </p:spPr>
      </p:pic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F8877D2-DDAB-4FE2-AF55-FB33C7EA6C47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13CA32-4C14-4997-81CA-AA4DCFEBE183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381000"/>
            <a:ext cx="8229600" cy="762000"/>
          </a:xfrm>
        </p:spPr>
        <p:txBody>
          <a:bodyPr/>
          <a:lstStyle/>
          <a:p>
            <a:pPr eaLnBrk="1" hangingPunct="1">
              <a:defRPr/>
            </a:pPr>
            <a:r>
              <a:rPr lang="id-ID" sz="3600" dirty="0" smtClean="0"/>
              <a:t>Fungsi Tes (</a:t>
            </a:r>
            <a:r>
              <a:rPr lang="id-ID" sz="2800" dirty="0" smtClean="0"/>
              <a:t>menurut Kouwer)</a:t>
            </a:r>
          </a:p>
        </p:txBody>
      </p:sp>
      <p:sp>
        <p:nvSpPr>
          <p:cNvPr id="12595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762000" y="1219200"/>
            <a:ext cx="80772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d-ID" sz="2400" dirty="0" smtClean="0"/>
              <a:t>Meramalkan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d-ID" sz="2000" dirty="0" smtClean="0"/>
              <a:t>Prognosa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d-ID" sz="2000" dirty="0" smtClean="0"/>
              <a:t>Prediksi ttg sikap, T.L di kemudian hari.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d-ID" sz="2400" dirty="0" smtClean="0"/>
              <a:t>Menggambarkan / mendeskripsikan.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d-ID" sz="2000" dirty="0" smtClean="0"/>
              <a:t>Utk tujuan2 yg telah ditetapkan (seleksi, evaluasi, dll)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d-ID" sz="2000" dirty="0" smtClean="0"/>
              <a:t>Pentingnya intuisi &amp; empati.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d-ID" sz="2000" dirty="0" smtClean="0"/>
              <a:t>Perlu adanya pengertian yg mendalam ttg subjek yg diperiksa.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d-ID" sz="2400" dirty="0" smtClean="0"/>
              <a:t>Menemukan diri sendiri.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d-ID" sz="2000" dirty="0" smtClean="0"/>
              <a:t>Memberi pengertian yg mendalam pd diri subjek ttg gambaran kepribadianya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d-ID" sz="2000" dirty="0" smtClean="0"/>
              <a:t>Hasil tes dibicarakan dg subjek yg bersangkutan (dikonsultasikan).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d-ID" sz="2000" dirty="0" smtClean="0"/>
              <a:t>Subjek diharapkan ‘insight’ ttg dirinya.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8CBD80A-420C-4C16-B722-0061EB60E18B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8230C-8131-4D80-A674-6BEE5D99282E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441325"/>
            <a:ext cx="8510588" cy="79375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Wujud Tes</a:t>
            </a:r>
          </a:p>
        </p:txBody>
      </p:sp>
      <p:sp>
        <p:nvSpPr>
          <p:cNvPr id="12697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85800" y="1447800"/>
            <a:ext cx="8001000" cy="48768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Tes yg lengkap terdiri dari :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sz="2400" smtClean="0"/>
              <a:t>Material Tes</a:t>
            </a:r>
          </a:p>
          <a:p>
            <a:pPr marL="1371600" lvl="2" indent="-4572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smtClean="0"/>
              <a:t>Misal : </a:t>
            </a:r>
          </a:p>
          <a:p>
            <a:pPr marL="1371600" lvl="2" indent="-457200" eaLnBrk="1" hangingPunct="1">
              <a:lnSpc>
                <a:spcPct val="80000"/>
              </a:lnSpc>
              <a:defRPr/>
            </a:pPr>
            <a:r>
              <a:rPr lang="en-US" sz="1800" smtClean="0"/>
              <a:t>Pertanyaan2 / persoalan2 praktis</a:t>
            </a:r>
          </a:p>
          <a:p>
            <a:pPr marL="1371600" lvl="2" indent="-457200" eaLnBrk="1" hangingPunct="1">
              <a:lnSpc>
                <a:spcPct val="80000"/>
              </a:lnSpc>
              <a:defRPr/>
            </a:pPr>
            <a:r>
              <a:rPr lang="en-US" sz="1800" smtClean="0"/>
              <a:t>Alat2 tertentu</a:t>
            </a:r>
          </a:p>
          <a:p>
            <a:pPr marL="1371600" lvl="2" indent="-457200"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US" sz="1800" smtClean="0"/>
              <a:t>Gambar2 tertentu</a:t>
            </a:r>
          </a:p>
          <a:p>
            <a:pPr marL="1371600" lvl="2" indent="-457200"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US" sz="1800" smtClean="0"/>
              <a:t>Kertas kosong, dsb.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sz="2400" smtClean="0"/>
              <a:t>Formulir Tes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smtClean="0"/>
              <a:t>	Berupa lembar jwb / catatan2 khusus.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sz="2400" smtClean="0"/>
              <a:t>Manual Tes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smtClean="0"/>
              <a:t>	Berupa buku yg berisi :</a:t>
            </a:r>
          </a:p>
          <a:p>
            <a:pPr marL="1371600" lvl="2" indent="-457200" eaLnBrk="1" hangingPunct="1">
              <a:lnSpc>
                <a:spcPct val="80000"/>
              </a:lnSpc>
              <a:defRPr/>
            </a:pPr>
            <a:r>
              <a:rPr lang="en-US" sz="1800" smtClean="0"/>
              <a:t>Instruksi Tes</a:t>
            </a:r>
          </a:p>
          <a:p>
            <a:pPr marL="1371600" lvl="2" indent="-457200" eaLnBrk="1" hangingPunct="1">
              <a:lnSpc>
                <a:spcPct val="80000"/>
              </a:lnSpc>
              <a:defRPr/>
            </a:pPr>
            <a:r>
              <a:rPr lang="en-US" sz="1800" smtClean="0"/>
              <a:t>Prosedur skoring &amp; Administrasi Tes</a:t>
            </a:r>
          </a:p>
          <a:p>
            <a:pPr marL="1371600" lvl="2" indent="-457200" eaLnBrk="1" hangingPunct="1">
              <a:lnSpc>
                <a:spcPct val="80000"/>
              </a:lnSpc>
              <a:defRPr/>
            </a:pPr>
            <a:r>
              <a:rPr lang="en-US" sz="1800" smtClean="0"/>
              <a:t>Indikasi2 mengenai : Reliabilitas Tes, Validitas Tes, Arah prediksi Tes, Norma Tes, dll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89AB2FF-7554-425F-B151-5C77A8B437E1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5467CA-CB9E-4251-AEEA-56389DA2AFB1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Instruksi Tes</a:t>
            </a:r>
          </a:p>
        </p:txBody>
      </p:sp>
      <p:sp>
        <p:nvSpPr>
          <p:cNvPr id="12800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55663" y="1676400"/>
            <a:ext cx="7986712" cy="44227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Yg harus diinformasikan dalam Instruksi Tes :</a:t>
            </a:r>
          </a:p>
          <a:p>
            <a:pPr eaLnBrk="1" hangingPunct="1">
              <a:defRPr/>
            </a:pPr>
            <a:r>
              <a:rPr lang="en-US" sz="2800" smtClean="0"/>
              <a:t>Membicarakan prosedur Tes</a:t>
            </a:r>
          </a:p>
          <a:p>
            <a:pPr eaLnBrk="1" hangingPunct="1">
              <a:defRPr/>
            </a:pPr>
            <a:r>
              <a:rPr lang="en-US" sz="2800" smtClean="0"/>
              <a:t>Kondisi2 yg baik utk menyelenggarakan Tes.</a:t>
            </a:r>
          </a:p>
          <a:p>
            <a:pPr eaLnBrk="1" hangingPunct="1">
              <a:defRPr/>
            </a:pPr>
            <a:r>
              <a:rPr lang="en-US" sz="2800" smtClean="0"/>
              <a:t>Instruksi sebenarnya</a:t>
            </a:r>
          </a:p>
          <a:p>
            <a:pPr eaLnBrk="1" hangingPunct="1">
              <a:defRPr/>
            </a:pPr>
            <a:r>
              <a:rPr lang="en-US" sz="2800" smtClean="0"/>
              <a:t>Contoh Tes</a:t>
            </a:r>
          </a:p>
          <a:p>
            <a:pPr eaLnBrk="1" hangingPunct="1">
              <a:defRPr/>
            </a:pPr>
            <a:r>
              <a:rPr lang="en-US" sz="2800" smtClean="0"/>
              <a:t>Urutan Tes yg harus dikerjakan.</a:t>
            </a:r>
          </a:p>
          <a:p>
            <a:pPr eaLnBrk="1" hangingPunct="1">
              <a:defRPr/>
            </a:pPr>
            <a:r>
              <a:rPr lang="en-US" sz="2800" smtClean="0"/>
              <a:t>Tanda-tanda yg harus diberikan.</a:t>
            </a:r>
          </a:p>
          <a:p>
            <a:pPr eaLnBrk="1" hangingPunct="1">
              <a:defRPr/>
            </a:pPr>
            <a:r>
              <a:rPr lang="en-US" sz="2800" smtClean="0"/>
              <a:t>Jawaban-jawaban tertentu.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66388A5-4BA2-4DDE-9090-B65E51673867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13CD74-4E7E-40D5-9ECA-CCB00FD9DFA0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Prosedur Skoring &amp; Administrasi</a:t>
            </a:r>
          </a:p>
        </p:txBody>
      </p:sp>
      <p:sp>
        <p:nvSpPr>
          <p:cNvPr id="12902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smtClean="0"/>
              <a:t>Cara Skoring</a:t>
            </a:r>
          </a:p>
          <a:p>
            <a:pPr lvl="1" eaLnBrk="1" hangingPunct="1">
              <a:defRPr/>
            </a:pPr>
            <a:r>
              <a:rPr lang="en-US" smtClean="0"/>
              <a:t>Kunci Tes</a:t>
            </a:r>
          </a:p>
          <a:p>
            <a:pPr lvl="1" eaLnBrk="1" hangingPunct="1">
              <a:defRPr/>
            </a:pPr>
            <a:r>
              <a:rPr lang="en-US" smtClean="0"/>
              <a:t>Kesimpulan</a:t>
            </a:r>
          </a:p>
          <a:p>
            <a:pPr lvl="1" eaLnBrk="1" hangingPunct="1">
              <a:defRPr/>
            </a:pPr>
            <a:r>
              <a:rPr lang="en-US" smtClean="0"/>
              <a:t>Norma / Tabel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838200" y="4724400"/>
            <a:ext cx="1447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400"/>
              <a:t>Hasil Tes</a:t>
            </a:r>
          </a:p>
        </p:txBody>
      </p:sp>
      <p:sp>
        <p:nvSpPr>
          <p:cNvPr id="15365" name="Line 6"/>
          <p:cNvSpPr>
            <a:spLocks noChangeShapeType="1"/>
          </p:cNvSpPr>
          <p:nvPr/>
        </p:nvSpPr>
        <p:spPr bwMode="auto">
          <a:xfrm>
            <a:off x="2286000" y="50292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5410200" y="4803775"/>
            <a:ext cx="828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/>
              <a:t>Arah</a:t>
            </a:r>
          </a:p>
        </p:txBody>
      </p:sp>
      <p:sp>
        <p:nvSpPr>
          <p:cNvPr id="15367" name="Text Box 8"/>
          <p:cNvSpPr txBox="1">
            <a:spLocks noChangeArrowheads="1"/>
          </p:cNvSpPr>
          <p:nvPr/>
        </p:nvSpPr>
        <p:spPr bwMode="auto">
          <a:xfrm>
            <a:off x="6553200" y="4038600"/>
            <a:ext cx="177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Inteligensinya ?</a:t>
            </a:r>
          </a:p>
        </p:txBody>
      </p:sp>
      <p:sp>
        <p:nvSpPr>
          <p:cNvPr id="15368" name="Text Box 9"/>
          <p:cNvSpPr txBox="1">
            <a:spLocks noChangeArrowheads="1"/>
          </p:cNvSpPr>
          <p:nvPr/>
        </p:nvSpPr>
        <p:spPr bwMode="auto">
          <a:xfrm>
            <a:off x="6629400" y="4876800"/>
            <a:ext cx="1377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Emosinya ?</a:t>
            </a:r>
          </a:p>
        </p:txBody>
      </p:sp>
      <p:sp>
        <p:nvSpPr>
          <p:cNvPr id="15369" name="Text Box 10"/>
          <p:cNvSpPr txBox="1">
            <a:spLocks noChangeArrowheads="1"/>
          </p:cNvSpPr>
          <p:nvPr/>
        </p:nvSpPr>
        <p:spPr bwMode="auto">
          <a:xfrm>
            <a:off x="6629400" y="5562600"/>
            <a:ext cx="2063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Relasi Sosialnya ?</a:t>
            </a:r>
          </a:p>
        </p:txBody>
      </p:sp>
      <p:sp>
        <p:nvSpPr>
          <p:cNvPr id="15370" name="Text Box 11"/>
          <p:cNvSpPr txBox="1">
            <a:spLocks noChangeArrowheads="1"/>
          </p:cNvSpPr>
          <p:nvPr/>
        </p:nvSpPr>
        <p:spPr bwMode="auto">
          <a:xfrm>
            <a:off x="2574925" y="4684713"/>
            <a:ext cx="2419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Interpretasi &amp; Prediksi</a:t>
            </a:r>
          </a:p>
        </p:txBody>
      </p:sp>
      <p:sp>
        <p:nvSpPr>
          <p:cNvPr id="15371" name="Line 12"/>
          <p:cNvSpPr>
            <a:spLocks noChangeShapeType="1"/>
          </p:cNvSpPr>
          <p:nvPr/>
        </p:nvSpPr>
        <p:spPr bwMode="auto">
          <a:xfrm flipV="1">
            <a:off x="6096000" y="43434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5372" name="Line 13"/>
          <p:cNvSpPr>
            <a:spLocks noChangeShapeType="1"/>
          </p:cNvSpPr>
          <p:nvPr/>
        </p:nvSpPr>
        <p:spPr bwMode="auto">
          <a:xfrm>
            <a:off x="6172200" y="5029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5373" name="Line 14"/>
          <p:cNvSpPr>
            <a:spLocks noChangeShapeType="1"/>
          </p:cNvSpPr>
          <p:nvPr/>
        </p:nvSpPr>
        <p:spPr bwMode="auto">
          <a:xfrm>
            <a:off x="6172200" y="52578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6" name="Date Placehold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41F64C2-F627-4B92-BE95-FD20D06DD9A8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E35361-F147-49B7-9D48-440885C157DC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530225"/>
            <a:ext cx="8510588" cy="1023938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Tujuan Tes</a:t>
            </a:r>
          </a:p>
        </p:txBody>
      </p:sp>
      <p:sp>
        <p:nvSpPr>
          <p:cNvPr id="1320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538163" y="1676400"/>
            <a:ext cx="8304212" cy="442277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Untuk seleksi, klasifikasi &amp; penempatan (</a:t>
            </a:r>
            <a:r>
              <a:rPr lang="en-US" sz="2800" i="1" smtClean="0"/>
              <a:t>Placement Tes</a:t>
            </a:r>
            <a:r>
              <a:rPr lang="en-US" sz="2800" smtClean="0"/>
              <a:t>).</a:t>
            </a:r>
          </a:p>
          <a:p>
            <a:pPr eaLnBrk="1" hangingPunct="1">
              <a:defRPr/>
            </a:pPr>
            <a:r>
              <a:rPr lang="en-US" sz="2800" smtClean="0"/>
              <a:t>Evaluasi prosedur2 pendidikan &amp; ‘</a:t>
            </a:r>
            <a:r>
              <a:rPr lang="en-US" sz="2800" i="1" smtClean="0"/>
              <a:t>treatment</a:t>
            </a:r>
            <a:r>
              <a:rPr lang="en-US" sz="2800" smtClean="0"/>
              <a:t>’ (suatu usaha penyembuhan).</a:t>
            </a:r>
          </a:p>
          <a:p>
            <a:pPr eaLnBrk="1" hangingPunct="1">
              <a:defRPr/>
            </a:pPr>
            <a:r>
              <a:rPr lang="en-US" sz="2800" smtClean="0"/>
              <a:t>Untuk penolakan atau penerimaan Hypotesa2 ilmiah.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36AB406-F712-48FF-99BD-5A31CCAE2EFD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FC07A1-2970-419A-9916-EF5F75C4B1D5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d-ID" sz="4000" dirty="0" smtClean="0"/>
              <a:t>Klasifikasi Tes Psikologi</a:t>
            </a:r>
            <a:endParaRPr lang="en-US" sz="4000" dirty="0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38200" y="2286000"/>
            <a:ext cx="7772400" cy="32813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id-ID" dirty="0" smtClean="0"/>
              <a:t>Menurut Itemnya (soal2 dlm tes):</a:t>
            </a:r>
          </a:p>
          <a:p>
            <a:pPr eaLnBrk="1" hangingPunct="1">
              <a:defRPr/>
            </a:pPr>
            <a:r>
              <a:rPr lang="en-US" dirty="0" smtClean="0"/>
              <a:t>Verbal Test</a:t>
            </a:r>
          </a:p>
          <a:p>
            <a:pPr eaLnBrk="1" hangingPunct="1">
              <a:defRPr/>
            </a:pPr>
            <a:r>
              <a:rPr lang="en-US" dirty="0" smtClean="0"/>
              <a:t>Non-verbal Test</a:t>
            </a:r>
          </a:p>
          <a:p>
            <a:pPr eaLnBrk="1" hangingPunct="1">
              <a:defRPr/>
            </a:pPr>
            <a:r>
              <a:rPr lang="en-US" dirty="0" smtClean="0"/>
              <a:t>Numerical Test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467B2FD-4619-4AC0-983C-824F240976D7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79A7F3-97D9-4935-AA25-016E07F3ED4C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Menurut Bentuknya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9248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Paper &amp; Pencil Test </a:t>
            </a:r>
          </a:p>
          <a:p>
            <a:pPr lvl="1" eaLnBrk="1" hangingPunct="1">
              <a:defRPr/>
            </a:pPr>
            <a:r>
              <a:rPr lang="en-US" smtClean="0"/>
              <a:t>Tes tertulis</a:t>
            </a:r>
          </a:p>
          <a:p>
            <a:pPr eaLnBrk="1" hangingPunct="1">
              <a:defRPr/>
            </a:pPr>
            <a:r>
              <a:rPr lang="en-US" smtClean="0"/>
              <a:t>Performance Test</a:t>
            </a:r>
          </a:p>
          <a:p>
            <a:pPr lvl="1" eaLnBrk="1" hangingPunct="1">
              <a:defRPr/>
            </a:pPr>
            <a:r>
              <a:rPr lang="en-US" smtClean="0"/>
              <a:t>Tes yg harus dikerjakan dg tangan</a:t>
            </a:r>
          </a:p>
          <a:p>
            <a:pPr eaLnBrk="1" hangingPunct="1">
              <a:defRPr/>
            </a:pPr>
            <a:r>
              <a:rPr lang="en-US" smtClean="0"/>
              <a:t>Oral Test</a:t>
            </a:r>
          </a:p>
          <a:p>
            <a:pPr lvl="1" eaLnBrk="1" hangingPunct="1">
              <a:defRPr/>
            </a:pPr>
            <a:r>
              <a:rPr lang="en-US" smtClean="0"/>
              <a:t>Tes lisan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7683ED5-9213-49FD-A531-492C39BD18CB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F86650-B70F-400F-8422-309D64139FB6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Menurut Jumlah Testee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73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Tes Individual</a:t>
            </a:r>
          </a:p>
          <a:p>
            <a:pPr lvl="1" eaLnBrk="1" hangingPunct="1">
              <a:defRPr/>
            </a:pPr>
            <a:r>
              <a:rPr lang="en-US" smtClean="0"/>
              <a:t>Satu tester berhadapan dengan satu orang yg dites (testee)</a:t>
            </a:r>
          </a:p>
          <a:p>
            <a:pPr eaLnBrk="1" hangingPunct="1">
              <a:defRPr/>
            </a:pPr>
            <a:r>
              <a:rPr lang="en-US" smtClean="0"/>
              <a:t>Tes Klasikal / kelompok</a:t>
            </a:r>
          </a:p>
          <a:p>
            <a:pPr lvl="1" eaLnBrk="1" hangingPunct="1">
              <a:defRPr/>
            </a:pPr>
            <a:r>
              <a:rPr lang="en-US" smtClean="0"/>
              <a:t>Satu tester mengetes sekelompok orang.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E2E11D1-03FC-4160-AEA4-6EC45425CA8D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7DEAF2-F55B-45B2-A123-CE405B8E6085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Menurut ada tidaknya batas waktu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38862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mtClean="0"/>
              <a:t>Speed Test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Ada batas waktu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Biasanya mengukur ability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Skor = jumlah benar yg dapat dikerjakan dlm batas waktu tertentu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Testee tidak boleh membetulkan item yg telah dikerjakan, jika waktunya sudah habis.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mtClean="0"/>
              <a:t>Power Test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Tanpa batas waktu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Biasanya mengukur capacity / potensi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Skor = jumlah skor benar &amp; jumlah waktu yg diperlukan dlm mengerjakan tes tersebut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Testee boleh memeriksa kembali pekerjaannya, dan bila ada yang salah boleh membetulkan.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AE5D0CD-635C-4BF5-ACB0-E8F7B623439E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D58E07-5FC5-46AA-8F77-79849C76D870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Menurut cara menjawab tes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6200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Essay</a:t>
            </a:r>
          </a:p>
          <a:p>
            <a:pPr eaLnBrk="1" hangingPunct="1">
              <a:defRPr/>
            </a:pPr>
            <a:r>
              <a:rPr lang="en-US" smtClean="0"/>
              <a:t>True False (benar / salah)</a:t>
            </a:r>
          </a:p>
          <a:p>
            <a:pPr eaLnBrk="1" hangingPunct="1">
              <a:defRPr/>
            </a:pPr>
            <a:r>
              <a:rPr lang="en-US" smtClean="0"/>
              <a:t>Multiple Choise</a:t>
            </a:r>
          </a:p>
          <a:p>
            <a:pPr eaLnBrk="1" hangingPunct="1">
              <a:defRPr/>
            </a:pPr>
            <a:r>
              <a:rPr lang="en-US" smtClean="0"/>
              <a:t>Matching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5DA0D07-AE72-4E63-9D2E-8913A40F954E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957772-BABD-4603-BEEA-E5359D3FA2A2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smtClean="0"/>
              <a:t>Sejarah Tes</a:t>
            </a:r>
          </a:p>
        </p:txBody>
      </p:sp>
      <p:sp>
        <p:nvSpPr>
          <p:cNvPr id="4099" name="Rectangle 6"/>
          <p:cNvSpPr>
            <a:spLocks noChangeArrowheads="1"/>
          </p:cNvSpPr>
          <p:nvPr/>
        </p:nvSpPr>
        <p:spPr bwMode="auto">
          <a:xfrm>
            <a:off x="685800" y="14478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/>
              <a:t>Psikoanalisa</a:t>
            </a:r>
          </a:p>
          <a:p>
            <a:pPr algn="ctr" eaLnBrk="1" hangingPunct="1"/>
            <a:r>
              <a:rPr lang="en-US"/>
              <a:t>1900</a:t>
            </a:r>
          </a:p>
        </p:txBody>
      </p:sp>
      <p:sp>
        <p:nvSpPr>
          <p:cNvPr id="4100" name="Rectangle 7"/>
          <p:cNvSpPr>
            <a:spLocks noChangeArrowheads="1"/>
          </p:cNvSpPr>
          <p:nvPr/>
        </p:nvSpPr>
        <p:spPr bwMode="auto">
          <a:xfrm>
            <a:off x="685800" y="3124200"/>
            <a:ext cx="1143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/>
              <a:t>Psikiatri</a:t>
            </a:r>
          </a:p>
          <a:p>
            <a:pPr algn="ctr" eaLnBrk="1" hangingPunct="1"/>
            <a:r>
              <a:rPr lang="en-US"/>
              <a:t>1848</a:t>
            </a:r>
          </a:p>
        </p:txBody>
      </p:sp>
      <p:sp>
        <p:nvSpPr>
          <p:cNvPr id="4101" name="Rectangle 8"/>
          <p:cNvSpPr>
            <a:spLocks noChangeArrowheads="1"/>
          </p:cNvSpPr>
          <p:nvPr/>
        </p:nvSpPr>
        <p:spPr bwMode="auto">
          <a:xfrm>
            <a:off x="762000" y="4419600"/>
            <a:ext cx="1295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/>
              <a:t>Genetika</a:t>
            </a:r>
          </a:p>
          <a:p>
            <a:pPr algn="ctr" eaLnBrk="1" hangingPunct="1"/>
            <a:r>
              <a:rPr lang="en-US"/>
              <a:t>1882</a:t>
            </a:r>
          </a:p>
        </p:txBody>
      </p:sp>
      <p:sp>
        <p:nvSpPr>
          <p:cNvPr id="4102" name="Rectangle 9"/>
          <p:cNvSpPr>
            <a:spLocks noChangeArrowheads="1"/>
          </p:cNvSpPr>
          <p:nvPr/>
        </p:nvSpPr>
        <p:spPr bwMode="auto">
          <a:xfrm>
            <a:off x="762000" y="5334000"/>
            <a:ext cx="1676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/>
              <a:t>Psi.Eksperimen</a:t>
            </a:r>
          </a:p>
          <a:p>
            <a:pPr algn="ctr" eaLnBrk="1" hangingPunct="1"/>
            <a:r>
              <a:rPr lang="en-US"/>
              <a:t>1890</a:t>
            </a:r>
          </a:p>
        </p:txBody>
      </p:sp>
      <p:sp>
        <p:nvSpPr>
          <p:cNvPr id="4103" name="Rectangle 10"/>
          <p:cNvSpPr>
            <a:spLocks noChangeArrowheads="1"/>
          </p:cNvSpPr>
          <p:nvPr/>
        </p:nvSpPr>
        <p:spPr bwMode="auto">
          <a:xfrm>
            <a:off x="838200" y="6096000"/>
            <a:ext cx="1447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/>
              <a:t>Antropologi</a:t>
            </a:r>
          </a:p>
        </p:txBody>
      </p:sp>
      <p:sp>
        <p:nvSpPr>
          <p:cNvPr id="4104" name="Text Box 16"/>
          <p:cNvSpPr txBox="1">
            <a:spLocks noChangeArrowheads="1"/>
          </p:cNvSpPr>
          <p:nvPr/>
        </p:nvSpPr>
        <p:spPr bwMode="auto">
          <a:xfrm>
            <a:off x="2803525" y="2479675"/>
            <a:ext cx="1358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Personality</a:t>
            </a:r>
          </a:p>
        </p:txBody>
      </p:sp>
      <p:sp>
        <p:nvSpPr>
          <p:cNvPr id="4105" name="Text Box 17"/>
          <p:cNvSpPr txBox="1">
            <a:spLocks noChangeArrowheads="1"/>
          </p:cNvSpPr>
          <p:nvPr/>
        </p:nvSpPr>
        <p:spPr bwMode="auto">
          <a:xfrm>
            <a:off x="2955925" y="4384675"/>
            <a:ext cx="1327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Inteligensi</a:t>
            </a:r>
          </a:p>
        </p:txBody>
      </p:sp>
      <p:sp>
        <p:nvSpPr>
          <p:cNvPr id="4106" name="Text Box 18"/>
          <p:cNvSpPr txBox="1">
            <a:spLocks noChangeArrowheads="1"/>
          </p:cNvSpPr>
          <p:nvPr/>
        </p:nvSpPr>
        <p:spPr bwMode="auto">
          <a:xfrm>
            <a:off x="2879725" y="5756275"/>
            <a:ext cx="1250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Observasi</a:t>
            </a:r>
          </a:p>
        </p:txBody>
      </p:sp>
      <p:sp>
        <p:nvSpPr>
          <p:cNvPr id="4107" name="Line 19"/>
          <p:cNvSpPr>
            <a:spLocks noChangeShapeType="1"/>
          </p:cNvSpPr>
          <p:nvPr/>
        </p:nvSpPr>
        <p:spPr bwMode="auto">
          <a:xfrm flipV="1">
            <a:off x="2286000" y="5943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108" name="Line 20"/>
          <p:cNvSpPr>
            <a:spLocks noChangeShapeType="1"/>
          </p:cNvSpPr>
          <p:nvPr/>
        </p:nvSpPr>
        <p:spPr bwMode="auto">
          <a:xfrm>
            <a:off x="2438400" y="55626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109" name="Line 21"/>
          <p:cNvSpPr>
            <a:spLocks noChangeShapeType="1"/>
          </p:cNvSpPr>
          <p:nvPr/>
        </p:nvSpPr>
        <p:spPr bwMode="auto">
          <a:xfrm flipV="1">
            <a:off x="2133600" y="46482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110" name="Line 22"/>
          <p:cNvSpPr>
            <a:spLocks noChangeShapeType="1"/>
          </p:cNvSpPr>
          <p:nvPr/>
        </p:nvSpPr>
        <p:spPr bwMode="auto">
          <a:xfrm>
            <a:off x="2057400" y="4648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111" name="Line 23"/>
          <p:cNvSpPr>
            <a:spLocks noChangeShapeType="1"/>
          </p:cNvSpPr>
          <p:nvPr/>
        </p:nvSpPr>
        <p:spPr bwMode="auto">
          <a:xfrm>
            <a:off x="1905000" y="3505200"/>
            <a:ext cx="990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112" name="Line 24"/>
          <p:cNvSpPr>
            <a:spLocks noChangeShapeType="1"/>
          </p:cNvSpPr>
          <p:nvPr/>
        </p:nvSpPr>
        <p:spPr bwMode="auto">
          <a:xfrm flipV="1">
            <a:off x="1905000" y="26670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113" name="Line 25"/>
          <p:cNvSpPr>
            <a:spLocks noChangeShapeType="1"/>
          </p:cNvSpPr>
          <p:nvPr/>
        </p:nvSpPr>
        <p:spPr bwMode="auto">
          <a:xfrm>
            <a:off x="2133600" y="17526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114" name="Text Box 26"/>
          <p:cNvSpPr txBox="1">
            <a:spLocks noChangeArrowheads="1"/>
          </p:cNvSpPr>
          <p:nvPr/>
        </p:nvSpPr>
        <p:spPr bwMode="auto">
          <a:xfrm>
            <a:off x="4403725" y="2479675"/>
            <a:ext cx="12842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Rorschach</a:t>
            </a:r>
          </a:p>
          <a:p>
            <a:pPr eaLnBrk="1" hangingPunct="1"/>
            <a:r>
              <a:rPr lang="en-US"/>
              <a:t>1912</a:t>
            </a:r>
          </a:p>
        </p:txBody>
      </p:sp>
      <p:sp>
        <p:nvSpPr>
          <p:cNvPr id="4115" name="Text Box 27"/>
          <p:cNvSpPr txBox="1">
            <a:spLocks noChangeArrowheads="1"/>
          </p:cNvSpPr>
          <p:nvPr/>
        </p:nvSpPr>
        <p:spPr bwMode="auto">
          <a:xfrm>
            <a:off x="4251325" y="1489075"/>
            <a:ext cx="16494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Graphologi</a:t>
            </a:r>
          </a:p>
          <a:p>
            <a:pPr eaLnBrk="1" hangingPunct="1"/>
            <a:r>
              <a:rPr lang="en-US"/>
              <a:t>(Kloges, 1916)</a:t>
            </a:r>
          </a:p>
        </p:txBody>
      </p:sp>
      <p:sp>
        <p:nvSpPr>
          <p:cNvPr id="4116" name="Text Box 28"/>
          <p:cNvSpPr txBox="1">
            <a:spLocks noChangeArrowheads="1"/>
          </p:cNvSpPr>
          <p:nvPr/>
        </p:nvSpPr>
        <p:spPr bwMode="auto">
          <a:xfrm>
            <a:off x="4191000" y="3505200"/>
            <a:ext cx="1987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/>
              <a:t>Bernreuter, MMPI</a:t>
            </a:r>
          </a:p>
        </p:txBody>
      </p:sp>
      <p:sp>
        <p:nvSpPr>
          <p:cNvPr id="4117" name="Text Box 29"/>
          <p:cNvSpPr txBox="1">
            <a:spLocks noChangeArrowheads="1"/>
          </p:cNvSpPr>
          <p:nvPr/>
        </p:nvSpPr>
        <p:spPr bwMode="auto">
          <a:xfrm>
            <a:off x="6003925" y="2479675"/>
            <a:ext cx="1276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Projective</a:t>
            </a:r>
          </a:p>
          <a:p>
            <a:pPr eaLnBrk="1" hangingPunct="1"/>
            <a:r>
              <a:rPr lang="en-US"/>
              <a:t>Technique</a:t>
            </a:r>
          </a:p>
        </p:txBody>
      </p:sp>
      <p:sp>
        <p:nvSpPr>
          <p:cNvPr id="4118" name="Text Box 30"/>
          <p:cNvSpPr txBox="1">
            <a:spLocks noChangeArrowheads="1"/>
          </p:cNvSpPr>
          <p:nvPr/>
        </p:nvSpPr>
        <p:spPr bwMode="auto">
          <a:xfrm>
            <a:off x="7070725" y="1489075"/>
            <a:ext cx="1317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Tes Grafis</a:t>
            </a:r>
          </a:p>
        </p:txBody>
      </p:sp>
      <p:sp>
        <p:nvSpPr>
          <p:cNvPr id="4119" name="Text Box 31"/>
          <p:cNvSpPr txBox="1">
            <a:spLocks noChangeArrowheads="1"/>
          </p:cNvSpPr>
          <p:nvPr/>
        </p:nvSpPr>
        <p:spPr bwMode="auto">
          <a:xfrm>
            <a:off x="7451725" y="2251075"/>
            <a:ext cx="1046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Inkblot </a:t>
            </a:r>
          </a:p>
        </p:txBody>
      </p:sp>
      <p:sp>
        <p:nvSpPr>
          <p:cNvPr id="4120" name="Text Box 32"/>
          <p:cNvSpPr txBox="1">
            <a:spLocks noChangeArrowheads="1"/>
          </p:cNvSpPr>
          <p:nvPr/>
        </p:nvSpPr>
        <p:spPr bwMode="auto">
          <a:xfrm>
            <a:off x="7467600" y="2824163"/>
            <a:ext cx="12493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Thematic </a:t>
            </a:r>
          </a:p>
          <a:p>
            <a:pPr eaLnBrk="1" hangingPunct="1"/>
            <a:r>
              <a:rPr lang="en-US"/>
              <a:t>Test</a:t>
            </a:r>
          </a:p>
        </p:txBody>
      </p:sp>
      <p:sp>
        <p:nvSpPr>
          <p:cNvPr id="4121" name="Text Box 33"/>
          <p:cNvSpPr txBox="1">
            <a:spLocks noChangeArrowheads="1"/>
          </p:cNvSpPr>
          <p:nvPr/>
        </p:nvSpPr>
        <p:spPr bwMode="auto">
          <a:xfrm>
            <a:off x="6400800" y="3509963"/>
            <a:ext cx="26654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Personality Inventories</a:t>
            </a:r>
          </a:p>
        </p:txBody>
      </p:sp>
      <p:sp>
        <p:nvSpPr>
          <p:cNvPr id="4122" name="Text Box 34"/>
          <p:cNvSpPr txBox="1">
            <a:spLocks noChangeArrowheads="1"/>
          </p:cNvSpPr>
          <p:nvPr/>
        </p:nvSpPr>
        <p:spPr bwMode="auto">
          <a:xfrm>
            <a:off x="5105400" y="4343400"/>
            <a:ext cx="13493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/>
              <a:t>Thurstone</a:t>
            </a:r>
          </a:p>
          <a:p>
            <a:pPr eaLnBrk="1" hangingPunct="1"/>
            <a:r>
              <a:rPr lang="en-US"/>
              <a:t>1938</a:t>
            </a:r>
          </a:p>
        </p:txBody>
      </p:sp>
      <p:sp>
        <p:nvSpPr>
          <p:cNvPr id="4123" name="Text Box 35"/>
          <p:cNvSpPr txBox="1">
            <a:spLocks noChangeArrowheads="1"/>
          </p:cNvSpPr>
          <p:nvPr/>
        </p:nvSpPr>
        <p:spPr bwMode="auto">
          <a:xfrm>
            <a:off x="5165725" y="4994275"/>
            <a:ext cx="1479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Binet-Simon</a:t>
            </a:r>
          </a:p>
          <a:p>
            <a:pPr eaLnBrk="1" hangingPunct="1"/>
            <a:r>
              <a:rPr lang="en-US"/>
              <a:t>1905</a:t>
            </a:r>
          </a:p>
        </p:txBody>
      </p:sp>
      <p:sp>
        <p:nvSpPr>
          <p:cNvPr id="4124" name="Text Box 36"/>
          <p:cNvSpPr txBox="1">
            <a:spLocks noChangeArrowheads="1"/>
          </p:cNvSpPr>
          <p:nvPr/>
        </p:nvSpPr>
        <p:spPr bwMode="auto">
          <a:xfrm>
            <a:off x="6689725" y="5756275"/>
            <a:ext cx="20304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Teknik Observasi</a:t>
            </a:r>
          </a:p>
        </p:txBody>
      </p:sp>
      <p:sp>
        <p:nvSpPr>
          <p:cNvPr id="4125" name="Text Box 37"/>
          <p:cNvSpPr txBox="1">
            <a:spLocks noChangeArrowheads="1"/>
          </p:cNvSpPr>
          <p:nvPr/>
        </p:nvSpPr>
        <p:spPr bwMode="auto">
          <a:xfrm>
            <a:off x="6842125" y="4308475"/>
            <a:ext cx="21478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Tes Inteligensi</a:t>
            </a:r>
          </a:p>
          <a:p>
            <a:pPr eaLnBrk="1" hangingPunct="1"/>
            <a:r>
              <a:rPr lang="en-US"/>
              <a:t>Aptitude Test, dll.</a:t>
            </a:r>
          </a:p>
        </p:txBody>
      </p:sp>
      <p:sp>
        <p:nvSpPr>
          <p:cNvPr id="4126" name="Line 38"/>
          <p:cNvSpPr>
            <a:spLocks noChangeShapeType="1"/>
          </p:cNvSpPr>
          <p:nvPr/>
        </p:nvSpPr>
        <p:spPr bwMode="auto">
          <a:xfrm>
            <a:off x="4038600" y="59436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127" name="Line 39"/>
          <p:cNvSpPr>
            <a:spLocks noChangeShapeType="1"/>
          </p:cNvSpPr>
          <p:nvPr/>
        </p:nvSpPr>
        <p:spPr bwMode="auto">
          <a:xfrm>
            <a:off x="41148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128" name="Line 40"/>
          <p:cNvSpPr>
            <a:spLocks noChangeShapeType="1"/>
          </p:cNvSpPr>
          <p:nvPr/>
        </p:nvSpPr>
        <p:spPr bwMode="auto">
          <a:xfrm>
            <a:off x="6324600" y="4572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129" name="Line 41"/>
          <p:cNvSpPr>
            <a:spLocks noChangeShapeType="1"/>
          </p:cNvSpPr>
          <p:nvPr/>
        </p:nvSpPr>
        <p:spPr bwMode="auto">
          <a:xfrm>
            <a:off x="4114800" y="2667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130" name="Line 42"/>
          <p:cNvSpPr>
            <a:spLocks noChangeShapeType="1"/>
          </p:cNvSpPr>
          <p:nvPr/>
        </p:nvSpPr>
        <p:spPr bwMode="auto">
          <a:xfrm flipV="1">
            <a:off x="4038600" y="18288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131" name="Line 43"/>
          <p:cNvSpPr>
            <a:spLocks noChangeShapeType="1"/>
          </p:cNvSpPr>
          <p:nvPr/>
        </p:nvSpPr>
        <p:spPr bwMode="auto">
          <a:xfrm>
            <a:off x="4038600" y="26670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132" name="Line 44"/>
          <p:cNvSpPr>
            <a:spLocks noChangeShapeType="1"/>
          </p:cNvSpPr>
          <p:nvPr/>
        </p:nvSpPr>
        <p:spPr bwMode="auto">
          <a:xfrm>
            <a:off x="5638800" y="2667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133" name="Line 46"/>
          <p:cNvSpPr>
            <a:spLocks noChangeShapeType="1"/>
          </p:cNvSpPr>
          <p:nvPr/>
        </p:nvSpPr>
        <p:spPr bwMode="auto">
          <a:xfrm flipV="1">
            <a:off x="7162800" y="24384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134" name="Line 47"/>
          <p:cNvSpPr>
            <a:spLocks noChangeShapeType="1"/>
          </p:cNvSpPr>
          <p:nvPr/>
        </p:nvSpPr>
        <p:spPr bwMode="auto">
          <a:xfrm>
            <a:off x="7162800" y="27432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135" name="Line 48"/>
          <p:cNvSpPr>
            <a:spLocks noChangeShapeType="1"/>
          </p:cNvSpPr>
          <p:nvPr/>
        </p:nvSpPr>
        <p:spPr bwMode="auto">
          <a:xfrm>
            <a:off x="5638800" y="17526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136" name="Line 49"/>
          <p:cNvSpPr>
            <a:spLocks noChangeShapeType="1"/>
          </p:cNvSpPr>
          <p:nvPr/>
        </p:nvSpPr>
        <p:spPr bwMode="auto">
          <a:xfrm>
            <a:off x="6096000" y="3657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3" name="Date Placeholder 4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825D002-542B-4CAD-A893-BF601A339E6C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71A1F1-3C9D-4039-84CF-BB358111B8C6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45" name="Footer Placeholder 4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Menurut Isinya </a:t>
            </a:r>
            <a:br>
              <a:rPr lang="en-US" sz="4000" smtClean="0"/>
            </a:br>
            <a:r>
              <a:rPr lang="en-US" sz="4000" smtClean="0"/>
              <a:t>(apa yg akan diukur)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3844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d-ID" i="1" dirty="0" smtClean="0"/>
              <a:t>Intelligency Test</a:t>
            </a:r>
            <a:r>
              <a:rPr lang="id-ID" dirty="0" smtClean="0"/>
              <a:t> (tes kecerdasan) </a:t>
            </a:r>
            <a:r>
              <a:rPr lang="id-ID" dirty="0" smtClean="0">
                <a:sym typeface="Wingdings" pitchFamily="2" charset="2"/>
              </a:rPr>
              <a:t> capacity, ability, specific ability. </a:t>
            </a:r>
            <a:endParaRPr lang="id-ID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id-ID" i="1" dirty="0" smtClean="0"/>
              <a:t>Aptitude Test</a:t>
            </a:r>
            <a:r>
              <a:rPr lang="id-ID" dirty="0" smtClean="0"/>
              <a:t> (tes bakat)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d-ID" i="1" dirty="0" smtClean="0"/>
              <a:t>Personality Test</a:t>
            </a:r>
            <a:r>
              <a:rPr lang="id-ID" dirty="0" smtClean="0"/>
              <a:t> (tes kepribadian)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d-ID" i="1" dirty="0" smtClean="0"/>
              <a:t>Interest Test</a:t>
            </a:r>
            <a:r>
              <a:rPr lang="id-ID" dirty="0" smtClean="0"/>
              <a:t> (tes minat)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d-ID" i="1" dirty="0" smtClean="0"/>
              <a:t>Achievement Test</a:t>
            </a:r>
            <a:r>
              <a:rPr lang="id-ID" dirty="0" smtClean="0"/>
              <a:t> (tes prestasi / tes hasil belajar)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2A27A96-1A29-4609-A19F-05FFC8FF1A38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66DB82-B8DE-4668-81A9-6CA33AC0059C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07975"/>
            <a:ext cx="82296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/>
              <a:t>Tes Inteligensi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8077200" cy="556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id-ID" sz="2000" dirty="0" smtClean="0"/>
              <a:t>Tes Inteligensi utk anak-anak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d-ID" sz="1800" dirty="0" smtClean="0"/>
              <a:t>Tes Stanford – Binet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d-ID" sz="1800" dirty="0" smtClean="0"/>
              <a:t>WPPSI (Wechsler Preschool &amp; Primary Scale of Intelligence)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d-ID" sz="1800" dirty="0" smtClean="0"/>
              <a:t>WISC (Wechsler Intelligence Scale for Children)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d-ID" sz="1800" dirty="0" smtClean="0"/>
              <a:t>CPM (Coloured Progressive Matrices)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d-ID" sz="1800" dirty="0" smtClean="0"/>
              <a:t>CFIT (Culture Fair Intelligence Test) skala 1 &amp; 2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d-ID" sz="1800" dirty="0" smtClean="0"/>
              <a:t>TIKI dasar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d-ID" sz="2000" dirty="0" smtClean="0"/>
              <a:t>Tes Inteligensi utk Remaja – Dewasa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d-ID" sz="1800" dirty="0" smtClean="0"/>
              <a:t>TIKI menengah &amp; TIKI tinggi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d-ID" sz="1800" dirty="0" smtClean="0"/>
              <a:t>WAIS (Wechsler Adult Intelligence Scale)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d-ID" sz="1800" dirty="0" smtClean="0"/>
              <a:t>SPM (Standard Progressive Matrices)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d-ID" sz="1800" dirty="0" smtClean="0"/>
              <a:t>RPMA (Raven Progressive Matrices Advanced)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d-ID" sz="1800" dirty="0" smtClean="0"/>
              <a:t>CFIT skala 3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d-ID" sz="1800" dirty="0" smtClean="0"/>
              <a:t>FRT (Figure ReasoningTest)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d-ID" sz="1800" dirty="0" smtClean="0"/>
              <a:t>IST (Intelligence Structure Test)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d-ID" sz="2000" dirty="0" smtClean="0"/>
              <a:t>Tes Inteligensi utk Tuna Rungu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d-ID" sz="1800" dirty="0" smtClean="0"/>
              <a:t>SON test (Snijders Oomen Nonverbal Test)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d-ID" sz="2000" dirty="0" smtClean="0"/>
              <a:t>Tes Inteligensi utk Tuna Netra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d-ID" sz="1800" dirty="0" smtClean="0"/>
              <a:t>KIT (Kant Intelligence Test)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id-ID" sz="18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C79794B-4CF2-4ACB-8539-DDEF9AB8D230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3B792F-F819-421A-A5BC-BD000634B9B5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Tes Bakat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DAT : Differential Aptitude Test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GATB : General Aptitude Test Baterry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FACT : Flanagan Aptitude Classification Test.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Tes Sensory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Tes Artistik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Tes Clerical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Tes Kreativitas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Tes Motor Dexterity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Tes Kraeplin / Pauli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914B1FD-203F-4A2C-8B8C-C37624241441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029B6-ECC5-49DB-91B3-52A91B8B1BF2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Tes Minat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SVIB : Strong Vocational Interest Blank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Tes Kuder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KOIS : Kuder Occupational Interest Survey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KPR-V : Kuder Preference Record- Vocational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KGIS : Kuder General Interest Survey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MVII : Minnesota Vocational Interest Inventory.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GPII : Geist Picture Interest Inventory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SDS Holland : the Self Directed Search Holland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CAI : Career Assessment Inventory.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RMIB : Rothwell Miller Interest Blank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6770692-B2F0-4CAC-8FE8-1A92CFDDC67E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75B221-14B2-469B-A72D-F87F66003EFF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4456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Tes Kepribadian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pPr eaLnBrk="1" hangingPunct="1">
              <a:defRPr/>
            </a:pPr>
            <a:r>
              <a:rPr lang="id-ID" sz="2800" dirty="0" smtClean="0"/>
              <a:t>Suatu alat ukur yg disusun untuk mengungkap kepribadian seseorang.</a:t>
            </a:r>
          </a:p>
          <a:p>
            <a:pPr eaLnBrk="1" hangingPunct="1">
              <a:defRPr/>
            </a:pPr>
            <a:r>
              <a:rPr lang="id-ID" sz="2800" dirty="0" smtClean="0"/>
              <a:t>Dalam penggunaannya </a:t>
            </a:r>
            <a:r>
              <a:rPr lang="id-ID" sz="2800" dirty="0" smtClean="0">
                <a:sym typeface="Wingdings" pitchFamily="2" charset="2"/>
              </a:rPr>
              <a:t> perlu melihat landasan teoritisnya.</a:t>
            </a:r>
          </a:p>
          <a:p>
            <a:pPr eaLnBrk="1" hangingPunct="1">
              <a:defRPr/>
            </a:pPr>
            <a:r>
              <a:rPr lang="id-ID" sz="2800" dirty="0" smtClean="0">
                <a:sym typeface="Wingdings" pitchFamily="2" charset="2"/>
              </a:rPr>
              <a:t>Dikelompokkan berdasar :</a:t>
            </a:r>
          </a:p>
          <a:p>
            <a:pPr lvl="1" eaLnBrk="1" hangingPunct="1">
              <a:defRPr/>
            </a:pPr>
            <a:r>
              <a:rPr lang="id-ID" sz="2400" dirty="0" smtClean="0"/>
              <a:t>Teknik pengungkapannya :</a:t>
            </a:r>
          </a:p>
          <a:p>
            <a:pPr lvl="2" eaLnBrk="1" hangingPunct="1">
              <a:defRPr/>
            </a:pPr>
            <a:r>
              <a:rPr lang="id-ID" sz="2000" dirty="0" smtClean="0"/>
              <a:t>Proyektif</a:t>
            </a:r>
          </a:p>
          <a:p>
            <a:pPr lvl="2" eaLnBrk="1" hangingPunct="1">
              <a:defRPr/>
            </a:pPr>
            <a:r>
              <a:rPr lang="id-ID" sz="2000" dirty="0" smtClean="0"/>
              <a:t>Non-proyektif</a:t>
            </a:r>
          </a:p>
          <a:p>
            <a:pPr lvl="1" eaLnBrk="1" hangingPunct="1">
              <a:defRPr/>
            </a:pPr>
            <a:r>
              <a:rPr lang="id-ID" sz="2400" dirty="0" smtClean="0"/>
              <a:t>Bentuk alat tes :</a:t>
            </a:r>
          </a:p>
          <a:p>
            <a:pPr lvl="2" eaLnBrk="1" hangingPunct="1">
              <a:defRPr/>
            </a:pPr>
            <a:r>
              <a:rPr lang="id-ID" sz="2000" dirty="0" smtClean="0"/>
              <a:t>Verbal</a:t>
            </a:r>
          </a:p>
          <a:p>
            <a:pPr lvl="2" eaLnBrk="1" hangingPunct="1">
              <a:defRPr/>
            </a:pPr>
            <a:r>
              <a:rPr lang="id-ID" sz="2000" dirty="0" smtClean="0"/>
              <a:t>Non-verbal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043C4DF-07A8-4F92-B142-EA5E2F64AE0D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F30E76-316C-4F5B-ACE6-15A17751F4E6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4175"/>
            <a:ext cx="82296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Tes Kepribadian</a:t>
            </a:r>
          </a:p>
        </p:txBody>
      </p:sp>
      <p:graphicFrame>
        <p:nvGraphicFramePr>
          <p:cNvPr id="14423" name="Group 87"/>
          <p:cNvGraphicFramePr>
            <a:graphicFrameLocks noGrp="1"/>
          </p:cNvGraphicFramePr>
          <p:nvPr>
            <p:ph type="tbl" idx="1"/>
          </p:nvPr>
        </p:nvGraphicFramePr>
        <p:xfrm>
          <a:off x="457200" y="1219200"/>
          <a:ext cx="8229600" cy="5273040"/>
        </p:xfrm>
        <a:graphic>
          <a:graphicData uri="http://schemas.openxmlformats.org/drawingml/2006/table">
            <a:tbl>
              <a:tblPr/>
              <a:tblGrid>
                <a:gridCol w="1755775"/>
                <a:gridCol w="3806825"/>
                <a:gridCol w="2667000"/>
              </a:tblGrid>
              <a:tr h="630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         Bentuk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Teknik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Verbal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Non-verbal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Proyektif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SSCT (Sack Sentence Completion Test),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EPPS (Edward Personal Preference Schedule), Forer, MTS (Madeleine Thomas Stories), MSCT (Murray Sentence Completion Test)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Rorschach,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TAT (Thematic Apperception Test), CAT (Children Ap.T) SAT (Senior Ap.T), Grafis (baum, DAM, HTP, WZT)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Non-proyektif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MMPI (Minnesota Multiphasic Personality Inventory), CPI (California Personality Inventory), NSQ (Neurotic Scale Questionaire), PF16, CAQ (Clinical Analysis Questionaire)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69" name="Line 50"/>
          <p:cNvSpPr>
            <a:spLocks noChangeShapeType="1"/>
          </p:cNvSpPr>
          <p:nvPr/>
        </p:nvSpPr>
        <p:spPr bwMode="auto">
          <a:xfrm>
            <a:off x="533400" y="13716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4" name="Date Placeholder 2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F68EC69-DE34-489C-B984-A614B2C65E6A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63FE69-EC43-4311-A83A-9CEBECF4ACAA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530225"/>
            <a:ext cx="8510588" cy="1023938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Pengertian Tes Psikologi</a:t>
            </a:r>
          </a:p>
        </p:txBody>
      </p:sp>
      <p:sp>
        <p:nvSpPr>
          <p:cNvPr id="6861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935038" y="2047875"/>
            <a:ext cx="7827962" cy="39481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id-ID" sz="2400" dirty="0" smtClean="0"/>
              <a:t>Berasal dari bhs latin ‘</a:t>
            </a:r>
            <a:r>
              <a:rPr lang="id-ID" sz="2400" i="1" dirty="0" smtClean="0"/>
              <a:t>Testum/Testatio</a:t>
            </a:r>
            <a:r>
              <a:rPr lang="id-ID" sz="2400" dirty="0" smtClean="0"/>
              <a:t>’ yg berarti bukti, keterangan, pernyataan.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d-ID" sz="2400" dirty="0" smtClean="0"/>
              <a:t>Pertama dikenalkan oleh James Cattel 1890 </a:t>
            </a:r>
            <a:r>
              <a:rPr lang="id-ID" sz="2400" dirty="0" smtClean="0">
                <a:sym typeface="Wingdings" pitchFamily="2" charset="2"/>
              </a:rPr>
              <a:t> suatu metode psikologis utk mengukur aspek-aspek tertentu dari kepribadian seseorang.</a:t>
            </a:r>
            <a:endParaRPr lang="id-ID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id-ID" sz="2400" dirty="0" smtClean="0"/>
              <a:t>Tes : suatu metode utk menjaring data berupa perilaku individu, yg berlangsung dlm suatu situasi yg baku (Sundberg, 1977).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d-ID" sz="2000" dirty="0" smtClean="0"/>
              <a:t>Situasi yg baku :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id-ID" sz="1800" dirty="0" smtClean="0"/>
              <a:t>Sama utk semua orang yg dites.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id-ID" sz="1800" dirty="0" smtClean="0"/>
              <a:t>Ada ketentuan yg baku mengenai pelaksanaan, perhitungan &amp;  interpretasi </a:t>
            </a:r>
            <a:r>
              <a:rPr lang="id-ID" sz="1800" dirty="0" smtClean="0">
                <a:sym typeface="Wingdings" pitchFamily="2" charset="2"/>
              </a:rPr>
              <a:t> shg objektif.</a:t>
            </a:r>
            <a:endParaRPr lang="id-ID" sz="18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359825E-4891-4959-9017-204EF74EA535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5EEB63-C53B-4F1F-A6C5-D104323DCB1A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Manfaat Penggunaan Metode Tes</a:t>
            </a:r>
          </a:p>
        </p:txBody>
      </p:sp>
      <p:sp>
        <p:nvSpPr>
          <p:cNvPr id="6963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17538" y="2197100"/>
            <a:ext cx="8224837" cy="253206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Efisiensi dlm waktu utk mengetahui gambaran kepribadian individu.</a:t>
            </a:r>
          </a:p>
          <a:p>
            <a:pPr eaLnBrk="1" hangingPunct="1">
              <a:defRPr/>
            </a:pPr>
            <a:r>
              <a:rPr lang="en-US" smtClean="0"/>
              <a:t>Hasil-hasil tes dpt dikomparasikan dg hasil tes lain.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AC4C335-EA6C-448B-8C0E-0D98B9DE368F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45C05-25C1-49EF-AAF4-57BDAF68DC47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533400"/>
            <a:ext cx="8229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Aturan Pelaksanaan Tes</a:t>
            </a:r>
          </a:p>
        </p:txBody>
      </p:sp>
      <p:sp>
        <p:nvSpPr>
          <p:cNvPr id="13721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</a:t>
            </a:r>
            <a:r>
              <a:rPr lang="id-ID" sz="2400" dirty="0" smtClean="0"/>
              <a:t>Tidak setiap orang diperkenankan membeli alat tes Psikologi (penggunaan dibatasi).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d-ID" sz="2400" dirty="0" smtClean="0"/>
              <a:t>	Alasan2 pembatasan, a.l 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d-ID" sz="2000" dirty="0" smtClean="0"/>
              <a:t>Pembatasan yg ketat dikenakan thd alat2 tes yg sulit utk menginterpretasikannya, krn kesalahan dlm interpretasi akan mengakibatkan sesuatu yg sangat serius.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d-ID" sz="2000" dirty="0" smtClean="0"/>
              <a:t>Utk mencegah copy2 pertanyaan tdk jatuh ke tangan orang-orang yg akan menempuh tes tsb.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d-ID" sz="2000" dirty="0" smtClean="0"/>
              <a:t>Alat tes yg sdh diteliti &amp; memenuhi syarat akan diberikan kpd suatu penerbit tertentu &amp; badan penerbit itulah yg berhak mempublikasikannya sesuai dg pembatasan2 yg dikeluarkan oleh APA (</a:t>
            </a:r>
            <a:r>
              <a:rPr lang="id-ID" sz="2000" i="1" dirty="0" smtClean="0"/>
              <a:t>American Psychologist Association</a:t>
            </a:r>
            <a:r>
              <a:rPr lang="id-ID" sz="2000" dirty="0" smtClean="0"/>
              <a:t>)</a:t>
            </a:r>
            <a:endParaRPr lang="id-ID" sz="20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A3DC888-5D35-40D2-966C-7A72429E01C9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FB366E-A899-4631-B4E2-0EB08AC2976D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300" smtClean="0"/>
              <a:t>Ada 3 tingkatan dlm pembatasan Tes</a:t>
            </a:r>
          </a:p>
        </p:txBody>
      </p:sp>
      <p:sp>
        <p:nvSpPr>
          <p:cNvPr id="13824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id-ID" sz="2400" dirty="0" smtClean="0"/>
              <a:t>Tes tingkat 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d-ID" sz="2000" dirty="0" smtClean="0"/>
              <a:t>Terdiri dr alat2 tes yg dapat digunakan, di skor &amp; diinterpretasikan dg bantuan manual tes serta suatu pengetahuan ttg macam organisasi dmn seseorang bekerja.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d-ID" sz="2000" dirty="0" smtClean="0"/>
              <a:t>Misal : </a:t>
            </a:r>
            <a:r>
              <a:rPr lang="id-ID" sz="2000" i="1" dirty="0" smtClean="0"/>
              <a:t>achievement test</a:t>
            </a:r>
            <a:r>
              <a:rPr lang="id-ID" sz="2000" dirty="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d-ID" sz="2400" dirty="0" smtClean="0"/>
              <a:t>Tes tingkat B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d-ID" sz="2000" dirty="0" smtClean="0"/>
              <a:t>Alat2 tes yg pemakaiannya membutuhkan persyaratan2 tertentu spt pengetahuan teknis ttg konstruksi tes, penggunaan tes &amp; mengetahui / menguasai psikologi.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d-ID" sz="2000" dirty="0" smtClean="0"/>
              <a:t>Misal : Tes kecerdasan, tes bakat, tes minat, </a:t>
            </a:r>
            <a:r>
              <a:rPr lang="id-ID" sz="2000" i="1" dirty="0" smtClean="0"/>
              <a:t>Personality Inventories. </a:t>
            </a:r>
            <a:endParaRPr lang="id-ID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id-ID" sz="2400" smtClean="0"/>
              <a:t>Tes tingkat </a:t>
            </a:r>
            <a:r>
              <a:rPr lang="id-ID" sz="2400" smtClean="0"/>
              <a:t>C</a:t>
            </a:r>
            <a:endParaRPr lang="id-ID" sz="240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id-ID" sz="2000" dirty="0" smtClean="0"/>
              <a:t>Alat2 tes yg mempersyaratkan pengertian ttg tes yg baik serta mempersyaratkan pengetahuan psikologis serta pengalaman dlm menggunakan alat2 tes tsb.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d-ID" sz="2000" dirty="0" smtClean="0"/>
              <a:t>Misal : Tes2 psikologi utk kepentingan klinis.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en-US" sz="20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6142EF2-E134-46B8-9D5F-E07704826DC4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B0598B-8F9E-4F57-A2DB-4FF353FBA6CA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615950"/>
            <a:ext cx="8510588" cy="795338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Syarat-syarat Tes yg baik</a:t>
            </a:r>
          </a:p>
        </p:txBody>
      </p:sp>
      <p:sp>
        <p:nvSpPr>
          <p:cNvPr id="13005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762000" y="1600200"/>
            <a:ext cx="7924800" cy="49530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US" sz="2000" b="1" smtClean="0"/>
              <a:t>Valid</a:t>
            </a:r>
            <a:r>
              <a:rPr lang="en-US" sz="2000" smtClean="0"/>
              <a:t> </a:t>
            </a:r>
            <a:r>
              <a:rPr lang="en-US" sz="2000" smtClean="0">
                <a:sym typeface="Wingdings" pitchFamily="2" charset="2"/>
              </a:rPr>
              <a:t> memiliki validitas (kesesuaian), sejauhmana tes mengukur aspek yg akan diukur.</a:t>
            </a:r>
            <a:endParaRPr lang="en-US" sz="2000" smtClean="0"/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US" sz="2000" b="1" smtClean="0"/>
              <a:t>Reliabel</a:t>
            </a:r>
            <a:r>
              <a:rPr lang="en-US" sz="2000" smtClean="0"/>
              <a:t> </a:t>
            </a:r>
            <a:r>
              <a:rPr lang="en-US" sz="2000" smtClean="0">
                <a:sym typeface="Wingdings" pitchFamily="2" charset="2"/>
              </a:rPr>
              <a:t> memiliki derajad kepercayaan tertentu, yaitu skor yg diperoleh relatif tetap walaupun pengambilan tesnya dlm waktu yg berbeda.</a:t>
            </a:r>
            <a:endParaRPr lang="en-US" sz="2000" smtClean="0"/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US" sz="2000" b="1" smtClean="0"/>
              <a:t>Distandardisasikan</a:t>
            </a:r>
            <a:r>
              <a:rPr lang="en-US" sz="2000" smtClean="0"/>
              <a:t> / dibakukan </a:t>
            </a:r>
            <a:r>
              <a:rPr lang="en-US" sz="2000" smtClean="0">
                <a:sym typeface="Wingdings" pitchFamily="2" charset="2"/>
              </a:rPr>
              <a:t> Yg dibakukan : materi tes, prosedur tes, skoring &amp; interpretasi.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US" sz="2000" smtClean="0">
                <a:sym typeface="Wingdings" pitchFamily="2" charset="2"/>
              </a:rPr>
              <a:t>Memiliki </a:t>
            </a:r>
            <a:r>
              <a:rPr lang="en-US" sz="2000" b="1" smtClean="0">
                <a:sym typeface="Wingdings" pitchFamily="2" charset="2"/>
              </a:rPr>
              <a:t>Norma  </a:t>
            </a:r>
            <a:r>
              <a:rPr lang="en-US" sz="2000" smtClean="0">
                <a:sym typeface="Wingdings" pitchFamily="2" charset="2"/>
              </a:rPr>
              <a:t>dipakai utk menginterpretasikan skor dg cara membandingkan hasil skor seseorang dg norma kelompok.</a:t>
            </a:r>
            <a:endParaRPr lang="en-US" sz="2000" b="1" smtClean="0"/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US" sz="2000" b="1" smtClean="0"/>
              <a:t>Obyektif</a:t>
            </a:r>
            <a:r>
              <a:rPr lang="en-US" sz="2000" smtClean="0"/>
              <a:t> </a:t>
            </a:r>
            <a:r>
              <a:rPr lang="en-US" sz="2000" smtClean="0">
                <a:sym typeface="Wingdings" pitchFamily="2" charset="2"/>
              </a:rPr>
              <a:t>respon hanya memiliki 1 alternatif benar &amp; memberikan hasil yg sama bila dinilai oleh pemeriksa yg bbd.</a:t>
            </a:r>
            <a:endParaRPr lang="en-US" sz="2000" smtClean="0"/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US" sz="2000" b="1" smtClean="0"/>
              <a:t>Komprehensif</a:t>
            </a:r>
            <a:r>
              <a:rPr lang="en-US" sz="2000" smtClean="0"/>
              <a:t> </a:t>
            </a:r>
            <a:r>
              <a:rPr lang="en-US" sz="2000" smtClean="0">
                <a:sym typeface="Wingdings" pitchFamily="2" charset="2"/>
              </a:rPr>
              <a:t> dapat mengungkap banyak hal.</a:t>
            </a:r>
            <a:endParaRPr lang="en-US" sz="2000" smtClean="0"/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US" sz="2000" b="1" smtClean="0"/>
              <a:t>Diskriminatif</a:t>
            </a:r>
            <a:r>
              <a:rPr lang="en-US" sz="2000" smtClean="0"/>
              <a:t> </a:t>
            </a:r>
            <a:r>
              <a:rPr lang="en-US" sz="2000" smtClean="0">
                <a:sym typeface="Wingdings" pitchFamily="2" charset="2"/>
              </a:rPr>
              <a:t> memiliki daya pembeda, yaitu mampu menunjukkan perbedaan2 mengenai sifat/faktor tertentu pd individu satu dg lainnya.</a:t>
            </a:r>
            <a:endParaRPr lang="en-US" sz="2000" smtClean="0"/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US" sz="2000" b="1" smtClean="0"/>
              <a:t>Mudah digunakan</a:t>
            </a:r>
            <a:r>
              <a:rPr lang="en-US" sz="2000" smtClean="0"/>
              <a:t> </a:t>
            </a:r>
            <a:r>
              <a:rPr lang="en-US" sz="2000" smtClean="0">
                <a:sym typeface="Wingdings" pitchFamily="2" charset="2"/>
              </a:rPr>
              <a:t> mudah penyelenggaraannya </a:t>
            </a:r>
            <a:r>
              <a:rPr lang="en-US" sz="2000" smtClean="0"/>
              <a:t>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D2ECE67-9F53-4DC0-87F7-73C4911B7770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72D43B-C398-49EA-B35A-AB5AD14D4283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530225"/>
            <a:ext cx="8510588" cy="969963"/>
          </a:xfrm>
        </p:spPr>
        <p:txBody>
          <a:bodyPr/>
          <a:lstStyle/>
          <a:p>
            <a:pPr eaLnBrk="1" hangingPunct="1">
              <a:defRPr/>
            </a:pPr>
            <a:r>
              <a:rPr lang="en-US" sz="3300" smtClean="0"/>
              <a:t>Prosedur pelaksanaan Tes yg benar</a:t>
            </a:r>
          </a:p>
        </p:txBody>
      </p:sp>
      <p:sp>
        <p:nvSpPr>
          <p:cNvPr id="12493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973263"/>
            <a:ext cx="8540750" cy="41259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				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838200" y="2133600"/>
            <a:ext cx="1828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400"/>
              <a:t>Pemeriksa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3733800" y="44196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400"/>
              <a:t>Tes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5410200" y="2057400"/>
            <a:ext cx="2362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400"/>
              <a:t>Sub</a:t>
            </a:r>
            <a:r>
              <a:rPr lang="id-ID" sz="2400"/>
              <a:t>j</a:t>
            </a:r>
            <a:r>
              <a:rPr lang="en-US" sz="2400"/>
              <a:t>ek yg </a:t>
            </a:r>
          </a:p>
          <a:p>
            <a:pPr algn="ctr" eaLnBrk="1" hangingPunct="1"/>
            <a:r>
              <a:rPr lang="en-US" sz="2400"/>
              <a:t>diperiksa</a:t>
            </a:r>
          </a:p>
        </p:txBody>
      </p:sp>
      <p:sp>
        <p:nvSpPr>
          <p:cNvPr id="10247" name="Line 11"/>
          <p:cNvSpPr>
            <a:spLocks noChangeShapeType="1"/>
          </p:cNvSpPr>
          <p:nvPr/>
        </p:nvSpPr>
        <p:spPr bwMode="auto">
          <a:xfrm>
            <a:off x="2667000" y="23622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0248" name="Line 12"/>
          <p:cNvSpPr>
            <a:spLocks noChangeShapeType="1"/>
          </p:cNvSpPr>
          <p:nvPr/>
        </p:nvSpPr>
        <p:spPr bwMode="auto">
          <a:xfrm flipH="1">
            <a:off x="4191000" y="2514600"/>
            <a:ext cx="11430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0249" name="Line 13"/>
          <p:cNvSpPr>
            <a:spLocks noChangeShapeType="1"/>
          </p:cNvSpPr>
          <p:nvPr/>
        </p:nvSpPr>
        <p:spPr bwMode="auto">
          <a:xfrm flipH="1" flipV="1">
            <a:off x="2743200" y="2590800"/>
            <a:ext cx="12954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2" name="Date Placeholder 1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79234BE-F796-40FF-90FD-48C4C32F79D8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1A85BC-76F9-4921-933F-D5CDA5B8E625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Yg dapat mempengaruhi </a:t>
            </a:r>
            <a:br>
              <a:rPr lang="en-US" sz="3600" smtClean="0"/>
            </a:br>
            <a:r>
              <a:rPr lang="en-US" sz="3600" smtClean="0"/>
              <a:t>hasil Tes Psikologi</a:t>
            </a:r>
          </a:p>
        </p:txBody>
      </p:sp>
      <p:sp>
        <p:nvSpPr>
          <p:cNvPr id="7065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143000" y="2209800"/>
            <a:ext cx="75438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Karakteristik rangsang tes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Isi tes, format tes, keterikatan pd kultur.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Karakteristik Situasi tes.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Metode pelaksanaan, konteks interpersonal (pengaruh Tester), gangguan lingkungan fisik, konteks sosial (individual/klasikal), pencatatan data.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Karakteristik Individu.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Tujuan pemeriksaan, gaya berespon, kondisi fisik, keadaan emosi.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38E193E-AD25-43F0-AB52-BC5DFC383B69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92F59C-4445-4D2E-A612-510E4CFEF6F1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426</TotalTime>
  <Words>1277</Words>
  <Application>Microsoft Office PowerPoint</Application>
  <PresentationFormat>On-screen Show (4:3)</PresentationFormat>
  <Paragraphs>318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Clouds</vt:lpstr>
      <vt:lpstr>TES PSIKOLOGI</vt:lpstr>
      <vt:lpstr>Sejarah Tes</vt:lpstr>
      <vt:lpstr>Pengertian Tes Psikologi</vt:lpstr>
      <vt:lpstr>Manfaat Penggunaan Metode Tes</vt:lpstr>
      <vt:lpstr>Aturan Pelaksanaan Tes</vt:lpstr>
      <vt:lpstr>Ada 3 tingkatan dlm pembatasan Tes</vt:lpstr>
      <vt:lpstr>Syarat-syarat Tes yg baik</vt:lpstr>
      <vt:lpstr>Prosedur pelaksanaan Tes yg benar</vt:lpstr>
      <vt:lpstr>Yg dapat mempengaruhi  hasil Tes Psikologi</vt:lpstr>
      <vt:lpstr>Fungsi Tes (menurut Kouwer)</vt:lpstr>
      <vt:lpstr>Wujud Tes</vt:lpstr>
      <vt:lpstr>Instruksi Tes</vt:lpstr>
      <vt:lpstr>Prosedur Skoring &amp; Administrasi</vt:lpstr>
      <vt:lpstr>Tujuan Tes</vt:lpstr>
      <vt:lpstr>Klasifikasi Tes Psikologi</vt:lpstr>
      <vt:lpstr>Menurut Bentuknya</vt:lpstr>
      <vt:lpstr>Menurut Jumlah Testee</vt:lpstr>
      <vt:lpstr>Menurut ada tidaknya batas waktu</vt:lpstr>
      <vt:lpstr>Menurut cara menjawab tes</vt:lpstr>
      <vt:lpstr>Menurut Isinya  (apa yg akan diukur)</vt:lpstr>
      <vt:lpstr>Tes Inteligensi</vt:lpstr>
      <vt:lpstr>Tes Bakat</vt:lpstr>
      <vt:lpstr>Tes Minat</vt:lpstr>
      <vt:lpstr>Tes Kepribadian</vt:lpstr>
      <vt:lpstr>Tes Kepribadian</vt:lpstr>
    </vt:vector>
  </TitlesOfParts>
  <Company>Univ. Bina Nusantara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PENGERTIAN PSIKODIAGNOSTIK</dc:title>
  <dc:creator>Tavip Ansyori</dc:creator>
  <cp:lastModifiedBy>Winanti Siwi Respati</cp:lastModifiedBy>
  <cp:revision>28</cp:revision>
  <dcterms:created xsi:type="dcterms:W3CDTF">2004-12-31T04:55:59Z</dcterms:created>
  <dcterms:modified xsi:type="dcterms:W3CDTF">2015-03-06T06:14:08Z</dcterms:modified>
</cp:coreProperties>
</file>