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notesMasterIdLst>
    <p:notesMasterId r:id="rId14"/>
  </p:notesMasterIdLst>
  <p:handoutMasterIdLst>
    <p:handoutMasterId r:id="rId15"/>
  </p:handoutMasterIdLst>
  <p:sldIdLst>
    <p:sldId id="292" r:id="rId2"/>
    <p:sldId id="293" r:id="rId3"/>
    <p:sldId id="278" r:id="rId4"/>
    <p:sldId id="285" r:id="rId5"/>
    <p:sldId id="287" r:id="rId6"/>
    <p:sldId id="283" r:id="rId7"/>
    <p:sldId id="284" r:id="rId8"/>
    <p:sldId id="286" r:id="rId9"/>
    <p:sldId id="288" r:id="rId10"/>
    <p:sldId id="289" r:id="rId11"/>
    <p:sldId id="290" r:id="rId12"/>
    <p:sldId id="291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9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9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9E7A9AA-059F-422A-B465-E1C2E2C0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3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3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3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6EDA49E-989B-4FC3-BE6E-4A03637AAB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5D3137-7AD9-4429-8041-84A7CA7C4090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542C87-16AB-4040-A58B-D506C3BE81EC}" type="datetime1">
              <a:rPr lang="id-ID" smtClean="0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4607E-8048-4C6F-B719-9E9847ABF2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0AD96C-69B8-4747-AB14-832F3179AC17}" type="datetime1">
              <a:rPr lang="id-ID" smtClean="0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11BB29-825B-425F-8A6F-0DF4A997B15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AA5D79-DE9B-470A-BA84-7CFCC07CBAEA}" type="datetime1">
              <a:rPr lang="id-ID" smtClean="0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C8E293-4DCE-49E1-9992-8BC180F2AD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FB011E-4A59-4464-8E1D-8A100E854506}" type="datetime1">
              <a:rPr lang="id-ID" smtClean="0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3011B0-FC16-4C7B-AAC6-786AACC8B4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4B91B7-E8E9-48B4-B451-F639786427C8}" type="datetime1">
              <a:rPr lang="id-ID" smtClean="0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9F7C89-0992-43B8-82C0-073D3A6632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6EF432-CF70-406B-B472-51E89982C0F3}" type="datetime1">
              <a:rPr lang="id-ID" smtClean="0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39906B-F903-4FFC-94B2-15186FFECD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C4501D-240D-4485-A129-E46906B1C7C1}" type="datetime1">
              <a:rPr lang="id-ID" smtClean="0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3923E1-C93C-4E3D-B0C8-D584060816D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7B7B32-1691-4CC6-8CC5-0F0F3D218745}" type="datetime1">
              <a:rPr lang="id-ID" smtClean="0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A779EB-41FC-4118-A004-19EC77F23A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38341D-6C44-4448-A9E6-24026D528566}" type="datetime1">
              <a:rPr lang="id-ID" smtClean="0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7795BE-0394-449D-AE7B-0478D3FCDD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5A1C03-9B5E-4658-B59B-3550D5197814}" type="datetime1">
              <a:rPr lang="id-ID" smtClean="0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1762B7-8364-4B1D-8AA9-41D4F598F9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FD2305-3F08-4D22-A3E3-3D3185CD1A05}" type="datetime1">
              <a:rPr lang="id-ID" smtClean="0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96C543-0D53-4BFA-81B2-1B2DCB16EC8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2024C58-3544-46D2-B706-B660C483EEC5}" type="datetime1">
              <a:rPr lang="id-ID" smtClean="0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BAD0CF9-E8F5-4E93-976E-CDBF7EDB50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extBox 1"/>
          <p:cNvSpPr txBox="1">
            <a:spLocks noChangeArrowheads="1"/>
          </p:cNvSpPr>
          <p:nvPr/>
        </p:nvSpPr>
        <p:spPr bwMode="auto">
          <a:xfrm>
            <a:off x="3222625" y="3657600"/>
            <a:ext cx="56388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 b="1" dirty="0" smtClean="0">
                <a:solidFill>
                  <a:schemeClr val="bg1"/>
                </a:solidFill>
              </a:rPr>
              <a:t>METODE OBSERVASI &amp; ANALISIS </a:t>
            </a:r>
          </a:p>
          <a:p>
            <a:pPr algn="ctr"/>
            <a:r>
              <a:rPr lang="id-ID" b="1" dirty="0" smtClean="0">
                <a:solidFill>
                  <a:schemeClr val="bg1"/>
                </a:solidFill>
              </a:rPr>
              <a:t>DOKUMEN PRIBADI 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P</a:t>
            </a:r>
            <a:r>
              <a:rPr lang="id-ID" b="1" dirty="0">
                <a:solidFill>
                  <a:schemeClr val="bg1"/>
                </a:solidFill>
              </a:rPr>
              <a:t>ertemuan </a:t>
            </a:r>
            <a:r>
              <a:rPr lang="id-ID" b="1" dirty="0" smtClean="0">
                <a:solidFill>
                  <a:schemeClr val="bg1"/>
                </a:solidFill>
              </a:rPr>
              <a:t>3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id-ID" b="1" dirty="0">
                <a:solidFill>
                  <a:schemeClr val="bg1"/>
                </a:solidFill>
              </a:rPr>
              <a:t>Sulis Mariyanti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id-ID" b="1" dirty="0">
                <a:solidFill>
                  <a:schemeClr val="bg1"/>
                </a:solidFill>
              </a:rPr>
              <a:t>PSIKOLOGI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err="1" smtClean="0">
                <a:solidFill>
                  <a:srgbClr val="FF0000"/>
                </a:solidFill>
                <a:latin typeface="Berlin Sans FB" pitchFamily="34" charset="0"/>
              </a:rPr>
              <a:t>Observasi</a:t>
            </a:r>
            <a:r>
              <a:rPr lang="en-US" sz="3600" dirty="0" smtClean="0">
                <a:solidFill>
                  <a:srgbClr val="FF0000"/>
                </a:solidFill>
                <a:latin typeface="Berlin Sans FB" pitchFamily="34" charset="0"/>
              </a:rPr>
              <a:t> p</a:t>
            </a:r>
            <a:r>
              <a:rPr lang="id-ID" sz="3600" dirty="0" smtClean="0">
                <a:solidFill>
                  <a:srgbClr val="FF0000"/>
                </a:solidFill>
                <a:latin typeface="Berlin Sans FB" pitchFamily="34" charset="0"/>
              </a:rPr>
              <a:t>a</a:t>
            </a:r>
            <a:r>
              <a:rPr lang="en-US" sz="3600" dirty="0" smtClean="0">
                <a:solidFill>
                  <a:srgbClr val="FF0000"/>
                </a:solidFill>
                <a:latin typeface="Berlin Sans FB" pitchFamily="34" charset="0"/>
              </a:rPr>
              <a:t>d</a:t>
            </a:r>
            <a:r>
              <a:rPr lang="id-ID" sz="3600" dirty="0" smtClean="0">
                <a:solidFill>
                  <a:srgbClr val="FF0000"/>
                </a:solidFill>
                <a:latin typeface="Berlin Sans FB" pitchFamily="34" charset="0"/>
              </a:rPr>
              <a:t>a</a:t>
            </a:r>
            <a:r>
              <a:rPr lang="en-US" sz="36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Berlin Sans FB" pitchFamily="34" charset="0"/>
              </a:rPr>
              <a:t>anak</a:t>
            </a:r>
            <a:r>
              <a:rPr lang="en-US" sz="3600" dirty="0" smtClean="0">
                <a:solidFill>
                  <a:srgbClr val="FF0000"/>
                </a:solidFill>
                <a:latin typeface="Berlin Sans FB" pitchFamily="34" charset="0"/>
              </a:rPr>
              <a:t>.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371600"/>
            <a:ext cx="75438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err="1" smtClean="0">
                <a:latin typeface="Berlin Sans FB" pitchFamily="34" charset="0"/>
              </a:rPr>
              <a:t>Sangat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penting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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utk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melakukan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interview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lebih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lanjut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Dapat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melihat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bgm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Berlin Sans FB" pitchFamily="34" charset="0"/>
                <a:sym typeface="Wingdings" pitchFamily="2" charset="2"/>
              </a:rPr>
              <a:t>perlakuan</a:t>
            </a:r>
            <a:r>
              <a:rPr lang="en-US" sz="2000" dirty="0" smtClean="0">
                <a:solidFill>
                  <a:srgbClr val="FF0000"/>
                </a:solidFill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Berlin Sans FB" pitchFamily="34" charset="0"/>
                <a:sym typeface="Wingdings" pitchFamily="2" charset="2"/>
              </a:rPr>
              <a:t>orang</a:t>
            </a:r>
            <a:r>
              <a:rPr lang="en-US" sz="2000" dirty="0" smtClean="0">
                <a:solidFill>
                  <a:srgbClr val="FF0000"/>
                </a:solidFill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Berlin Sans FB" pitchFamily="34" charset="0"/>
                <a:sym typeface="Wingdings" pitchFamily="2" charset="2"/>
              </a:rPr>
              <a:t>tua</a:t>
            </a:r>
            <a:r>
              <a:rPr lang="en-US" sz="2000" dirty="0" smtClean="0">
                <a:solidFill>
                  <a:srgbClr val="FF0000"/>
                </a:solidFill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pd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anak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dlm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relasi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anak-orangtua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err="1" smtClean="0">
                <a:solidFill>
                  <a:srgbClr val="FF0000"/>
                </a:solidFill>
                <a:latin typeface="Berlin Sans FB" pitchFamily="34" charset="0"/>
                <a:sym typeface="Wingdings" pitchFamily="2" charset="2"/>
              </a:rPr>
              <a:t>Observasi</a:t>
            </a:r>
            <a:r>
              <a:rPr lang="en-US" sz="2000" dirty="0" smtClean="0">
                <a:solidFill>
                  <a:srgbClr val="FF0000"/>
                </a:solidFill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Berlin Sans FB" pitchFamily="34" charset="0"/>
                <a:sym typeface="Wingdings" pitchFamily="2" charset="2"/>
              </a:rPr>
              <a:t>dpt</a:t>
            </a:r>
            <a:r>
              <a:rPr lang="en-US" sz="2000" dirty="0" smtClean="0">
                <a:solidFill>
                  <a:srgbClr val="FF0000"/>
                </a:solidFill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Berlin Sans FB" pitchFamily="34" charset="0"/>
                <a:sym typeface="Wingdings" pitchFamily="2" charset="2"/>
              </a:rPr>
              <a:t>dilakukan</a:t>
            </a:r>
            <a:r>
              <a:rPr lang="en-US" sz="2000" dirty="0" smtClean="0">
                <a:solidFill>
                  <a:srgbClr val="FF0000"/>
                </a:solidFill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Berlin Sans FB" pitchFamily="34" charset="0"/>
                <a:sym typeface="Wingdings" pitchFamily="2" charset="2"/>
              </a:rPr>
              <a:t>di</a:t>
            </a:r>
            <a:r>
              <a:rPr lang="en-US" sz="2000" dirty="0" smtClean="0">
                <a:solidFill>
                  <a:srgbClr val="FF0000"/>
                </a:solidFill>
                <a:latin typeface="Berlin Sans FB" pitchFamily="34" charset="0"/>
                <a:sym typeface="Wingdings" pitchFamily="2" charset="2"/>
              </a:rPr>
              <a:t> 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Ruang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tunggu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  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apa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yg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dilakukan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anak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 pd 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saat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menunggu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dilakukannya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pengetesan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Ruang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bermain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  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apk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anak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dpt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melakukan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permainan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sendiri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, &amp; 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jika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diatur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utk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melakukan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permainan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bgm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reaksinya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Ruang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tes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  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bgm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cara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menangkap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instruksi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, 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cara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mengerjakannya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 &amp; 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apakah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ada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pertanyaan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err="1" smtClean="0">
                <a:solidFill>
                  <a:srgbClr val="FF0000"/>
                </a:solidFill>
                <a:latin typeface="Berlin Sans FB" pitchFamily="34" charset="0"/>
                <a:sym typeface="Wingdings" pitchFamily="2" charset="2"/>
              </a:rPr>
              <a:t>Bila</a:t>
            </a:r>
            <a:r>
              <a:rPr lang="en-US" sz="2000" dirty="0" smtClean="0">
                <a:solidFill>
                  <a:srgbClr val="FF0000"/>
                </a:solidFill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Berlin Sans FB" pitchFamily="34" charset="0"/>
                <a:sym typeface="Wingdings" pitchFamily="2" charset="2"/>
              </a:rPr>
              <a:t>ingin</a:t>
            </a:r>
            <a:r>
              <a:rPr lang="en-US" sz="2000" dirty="0" smtClean="0">
                <a:solidFill>
                  <a:srgbClr val="FF0000"/>
                </a:solidFill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Berlin Sans FB" pitchFamily="34" charset="0"/>
                <a:sym typeface="Wingdings" pitchFamily="2" charset="2"/>
              </a:rPr>
              <a:t>menyelidiki</a:t>
            </a:r>
            <a:r>
              <a:rPr lang="en-US" sz="2000" dirty="0" smtClean="0">
                <a:solidFill>
                  <a:srgbClr val="FF0000"/>
                </a:solidFill>
                <a:latin typeface="Berlin Sans FB" pitchFamily="34" charset="0"/>
                <a:sym typeface="Wingdings" pitchFamily="2" charset="2"/>
              </a:rPr>
              <a:t> T.L </a:t>
            </a:r>
            <a:r>
              <a:rPr lang="en-US" sz="2000" dirty="0" err="1" smtClean="0">
                <a:solidFill>
                  <a:srgbClr val="FF0000"/>
                </a:solidFill>
                <a:latin typeface="Berlin Sans FB" pitchFamily="34" charset="0"/>
                <a:sym typeface="Wingdings" pitchFamily="2" charset="2"/>
              </a:rPr>
              <a:t>anak</a:t>
            </a:r>
            <a:r>
              <a:rPr lang="en-US" sz="2000" dirty="0" smtClean="0">
                <a:solidFill>
                  <a:srgbClr val="FF0000"/>
                </a:solidFill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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amati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dari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jauh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tanpa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dketahui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&amp;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catat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T.L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yg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kelihatan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Catat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waktu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 &amp; 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tgl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kejadian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tsb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Tulis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usia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, 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misal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 3 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tahun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 6 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bulan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, 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cukup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tulis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 3;6.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Jika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dilakukan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 2 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orang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  1 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orang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ajak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bermain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anak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, 1 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orang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mencatat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 / 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observasi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Kenali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suasana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yg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sedang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meliputi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jiwa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Berlin Sans FB" pitchFamily="34" charset="0"/>
                <a:sym typeface="Wingdings" pitchFamily="2" charset="2"/>
              </a:rPr>
              <a:t>anak</a:t>
            </a:r>
            <a:r>
              <a:rPr lang="en-US" sz="1800" dirty="0" smtClean="0">
                <a:latin typeface="Berlin Sans FB" pitchFamily="34" charset="0"/>
                <a:sym typeface="Wingdings" pitchFamily="2" charset="2"/>
              </a:rPr>
              <a:t>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BB14D5-4D31-433B-AA84-60B1CE829509}" type="datetime1">
              <a:rPr lang="id-ID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3E5924-6E78-48DA-A81C-9441EAD0676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id-ID" dirty="0" smtClean="0">
                <a:solidFill>
                  <a:srgbClr val="FF0000"/>
                </a:solidFill>
                <a:latin typeface="Berlin Sans FB" pitchFamily="34" charset="0"/>
              </a:rPr>
              <a:t>Analisis Dokumen Pribadi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id-ID" dirty="0" smtClean="0">
                <a:latin typeface="Berlin Sans FB" pitchFamily="34" charset="0"/>
              </a:rPr>
              <a:t>Bermanfaat utk </a:t>
            </a:r>
            <a:r>
              <a:rPr lang="id-ID" dirty="0" smtClean="0">
                <a:solidFill>
                  <a:srgbClr val="FF0000"/>
                </a:solidFill>
                <a:latin typeface="Berlin Sans FB" pitchFamily="34" charset="0"/>
              </a:rPr>
              <a:t>menambah</a:t>
            </a:r>
            <a:r>
              <a:rPr lang="id-ID" dirty="0" smtClean="0">
                <a:latin typeface="Berlin Sans FB" pitchFamily="34" charset="0"/>
              </a:rPr>
              <a:t> pengertian &amp; </a:t>
            </a:r>
            <a:r>
              <a:rPr lang="id-ID" dirty="0" smtClean="0">
                <a:solidFill>
                  <a:srgbClr val="FF0000"/>
                </a:solidFill>
                <a:latin typeface="Berlin Sans FB" pitchFamily="34" charset="0"/>
              </a:rPr>
              <a:t>kejelasan</a:t>
            </a:r>
            <a:r>
              <a:rPr lang="id-ID" dirty="0" smtClean="0">
                <a:latin typeface="Berlin Sans FB" pitchFamily="34" charset="0"/>
              </a:rPr>
              <a:t> ttg kepribadian individu.</a:t>
            </a:r>
          </a:p>
          <a:p>
            <a:pPr eaLnBrk="1" hangingPunct="1">
              <a:defRPr/>
            </a:pPr>
            <a:r>
              <a:rPr lang="id-ID" dirty="0" smtClean="0">
                <a:latin typeface="Berlin Sans FB" pitchFamily="34" charset="0"/>
              </a:rPr>
              <a:t>Ada kaitannya dg metode observasi.</a:t>
            </a:r>
          </a:p>
          <a:p>
            <a:pPr eaLnBrk="1" hangingPunct="1">
              <a:defRPr/>
            </a:pPr>
            <a:r>
              <a:rPr lang="id-ID" dirty="0" smtClean="0">
                <a:latin typeface="Berlin Sans FB" pitchFamily="34" charset="0"/>
              </a:rPr>
              <a:t>Yg dapat dianalisis :</a:t>
            </a:r>
          </a:p>
          <a:p>
            <a:pPr lvl="1" eaLnBrk="1" hangingPunct="1">
              <a:defRPr/>
            </a:pPr>
            <a:r>
              <a:rPr lang="id-ID" dirty="0" smtClean="0">
                <a:latin typeface="Berlin Sans FB" pitchFamily="34" charset="0"/>
              </a:rPr>
              <a:t>Pernyataan-pernyataan pribadi yg </a:t>
            </a:r>
            <a:r>
              <a:rPr lang="id-ID" dirty="0" smtClean="0">
                <a:solidFill>
                  <a:srgbClr val="FF0000"/>
                </a:solidFill>
                <a:latin typeface="Berlin Sans FB" pitchFamily="34" charset="0"/>
              </a:rPr>
              <a:t>tertulis. </a:t>
            </a:r>
          </a:p>
          <a:p>
            <a:pPr lvl="1" eaLnBrk="1" hangingPunct="1">
              <a:defRPr/>
            </a:pPr>
            <a:r>
              <a:rPr lang="id-ID" dirty="0" smtClean="0">
                <a:latin typeface="Berlin Sans FB" pitchFamily="34" charset="0"/>
              </a:rPr>
              <a:t>Hasil-hasil karya pribadi.</a:t>
            </a:r>
          </a:p>
          <a:p>
            <a:pPr lvl="1" eaLnBrk="1" hangingPunct="1">
              <a:defRPr/>
            </a:pPr>
            <a:r>
              <a:rPr lang="id-ID" dirty="0" smtClean="0">
                <a:latin typeface="Berlin Sans FB" pitchFamily="34" charset="0"/>
              </a:rPr>
              <a:t>Biografi/otobiografi.</a:t>
            </a:r>
          </a:p>
          <a:p>
            <a:pPr lvl="1" eaLnBrk="1" hangingPunct="1">
              <a:defRPr/>
            </a:pPr>
            <a:r>
              <a:rPr lang="id-ID" dirty="0" smtClean="0">
                <a:latin typeface="Berlin Sans FB" pitchFamily="34" charset="0"/>
              </a:rPr>
              <a:t>Koleksi-koleksi pribadi.</a:t>
            </a:r>
          </a:p>
          <a:p>
            <a:pPr lvl="1" eaLnBrk="1" hangingPunct="1">
              <a:defRPr/>
            </a:pPr>
            <a:r>
              <a:rPr lang="id-ID" dirty="0" smtClean="0">
                <a:latin typeface="Berlin Sans FB" pitchFamily="34" charset="0"/>
              </a:rPr>
              <a:t>Dll.</a:t>
            </a:r>
          </a:p>
          <a:p>
            <a:pPr lvl="1" eaLnBrk="1" hangingPunct="1">
              <a:defRPr/>
            </a:pPr>
            <a:endParaRPr lang="id-ID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91B290-54C2-437D-90E2-404C30262CEB}" type="datetime1">
              <a:rPr lang="id-ID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3FC3FE-ACA0-45F8-AD3B-1386B7E37D4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pPr eaLnBrk="1" hangingPunct="1">
              <a:defRPr/>
            </a:pPr>
            <a:r>
              <a:rPr lang="id-ID" dirty="0" smtClean="0">
                <a:solidFill>
                  <a:srgbClr val="FF0000"/>
                </a:solidFill>
                <a:latin typeface="Berlin Sans FB" pitchFamily="34" charset="0"/>
              </a:rPr>
              <a:t>Tugas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AutoNum type="arabicPeriod"/>
            </a:pPr>
            <a:r>
              <a:rPr lang="id-ID" dirty="0" smtClean="0">
                <a:solidFill>
                  <a:srgbClr val="FF0000"/>
                </a:solidFill>
                <a:latin typeface="Berlin Sans FB" pitchFamily="34" charset="0"/>
              </a:rPr>
              <a:t>Latihan observasi di luar kelas </a:t>
            </a:r>
            <a:r>
              <a:rPr lang="id-ID" dirty="0" smtClean="0">
                <a:latin typeface="Berlin Sans FB" pitchFamily="34" charset="0"/>
              </a:rPr>
              <a:t>(deskripsi perilaku). Dikumpulkan langsung hari ini.</a:t>
            </a:r>
          </a:p>
          <a:p>
            <a:pPr marL="514350" indent="-514350" eaLnBrk="1" hangingPunct="1">
              <a:buAutoNum type="arabicPeriod"/>
            </a:pPr>
            <a:endParaRPr lang="id-ID" dirty="0" smtClean="0">
              <a:latin typeface="Berlin Sans FB" pitchFamily="34" charset="0"/>
            </a:endParaRPr>
          </a:p>
          <a:p>
            <a:pPr eaLnBrk="1" hangingPunct="1">
              <a:buNone/>
            </a:pPr>
            <a:r>
              <a:rPr lang="id-ID" dirty="0" smtClean="0">
                <a:latin typeface="Berlin Sans FB" pitchFamily="34" charset="0"/>
              </a:rPr>
              <a:t>2. </a:t>
            </a:r>
            <a:r>
              <a:rPr lang="id-ID" dirty="0" smtClean="0">
                <a:solidFill>
                  <a:srgbClr val="FF0000"/>
                </a:solidFill>
                <a:latin typeface="Berlin Sans FB" pitchFamily="34" charset="0"/>
              </a:rPr>
              <a:t>Latihan Analisis Dokumen Pribadi </a:t>
            </a:r>
            <a:r>
              <a:rPr lang="id-ID" dirty="0" smtClean="0">
                <a:latin typeface="Berlin Sans FB" pitchFamily="34" charset="0"/>
              </a:rPr>
              <a:t>(diri sendiri/orang lain). Dikumpulkan minggu depan. </a:t>
            </a:r>
          </a:p>
          <a:p>
            <a:pPr eaLnBrk="1" hangingPunct="1"/>
            <a:endParaRPr lang="id-ID" dirty="0" smtClean="0"/>
          </a:p>
          <a:p>
            <a:pPr eaLnBrk="1" hangingPunct="1">
              <a:buNone/>
            </a:pPr>
            <a:endParaRPr lang="id-ID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A67251-8750-4013-8723-5F0034CD2F6B}" type="datetime1">
              <a:rPr lang="id-ID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wien</a:t>
            </a:r>
            <a:r>
              <a:rPr lang="en-US" dirty="0"/>
              <a:t>/pd1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491487-8DC0-45B0-BA40-B581C8C2350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smtClean="0">
                <a:solidFill>
                  <a:srgbClr val="FF0000"/>
                </a:solidFill>
                <a:latin typeface="Berlin Sans FB" pitchFamily="34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id-ID" sz="2400" dirty="0" smtClean="0">
                <a:latin typeface="Berlin Sans FB" pitchFamily="34" charset="0"/>
                <a:cs typeface="Arial" charset="0"/>
              </a:rPr>
              <a:t>	Setelah mengikuti materi perkuliahan ini mahasiswa diharapkan mampu :</a:t>
            </a: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id-ID" sz="2400" dirty="0" smtClean="0">
                <a:latin typeface="Berlin Sans FB" pitchFamily="34" charset="0"/>
                <a:cs typeface="Arial" charset="0"/>
              </a:rPr>
              <a:t>Memahami </a:t>
            </a:r>
            <a:r>
              <a:rPr lang="id-ID" sz="2400" dirty="0" smtClean="0">
                <a:latin typeface="Berlin Sans FB" pitchFamily="34" charset="0"/>
                <a:cs typeface="Arial" charset="0"/>
              </a:rPr>
              <a:t>pengertian observasi dan persyaratannya</a:t>
            </a:r>
            <a:endParaRPr lang="id-ID" sz="2400" dirty="0" smtClean="0">
              <a:latin typeface="Berlin Sans FB" pitchFamily="34" charset="0"/>
              <a:cs typeface="Arial" charset="0"/>
            </a:endParaRP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id-ID" sz="2400" dirty="0" smtClean="0">
                <a:latin typeface="Berlin Sans FB" pitchFamily="34" charset="0"/>
                <a:cs typeface="Arial" charset="0"/>
              </a:rPr>
              <a:t>Menyusun guidance observasi yang sederhana</a:t>
            </a:r>
            <a:endParaRPr lang="id-ID" sz="2400" dirty="0" smtClean="0">
              <a:latin typeface="Berlin Sans FB" pitchFamily="34" charset="0"/>
              <a:cs typeface="Arial" charset="0"/>
            </a:endParaRP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id-ID" sz="2400" dirty="0" smtClean="0">
                <a:latin typeface="Berlin Sans FB" pitchFamily="34" charset="0"/>
                <a:cs typeface="Arial" charset="0"/>
              </a:rPr>
              <a:t>Menyimpulkan hasil observasi dengan tepat</a:t>
            </a:r>
            <a:endParaRPr lang="id-ID" sz="2400" dirty="0" smtClean="0">
              <a:latin typeface="Berlin Sans FB" pitchFamily="34" charset="0"/>
              <a:cs typeface="Arial" charset="0"/>
            </a:endParaRPr>
          </a:p>
          <a:p>
            <a:pPr marL="457200" indent="-457200">
              <a:buFont typeface="Arial" charset="0"/>
              <a:buNone/>
              <a:defRPr/>
            </a:pPr>
            <a:endParaRPr lang="id-ID" sz="2400" dirty="0" smtClean="0">
              <a:latin typeface="Berlin Sans FB" pitchFamily="34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pPr eaLnBrk="1" hangingPunct="1">
              <a:defRPr/>
            </a:pPr>
            <a:r>
              <a:rPr lang="id-ID" dirty="0" smtClean="0">
                <a:solidFill>
                  <a:srgbClr val="FF0000"/>
                </a:solidFill>
                <a:latin typeface="Berlin Sans FB" pitchFamily="34" charset="0"/>
              </a:rPr>
              <a:t>Observasi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981200"/>
            <a:ext cx="7543800" cy="4495800"/>
          </a:xfrm>
        </p:spPr>
        <p:txBody>
          <a:bodyPr/>
          <a:lstStyle/>
          <a:p>
            <a:pPr eaLnBrk="1" hangingPunct="1"/>
            <a:r>
              <a:rPr lang="id-ID" dirty="0" smtClean="0">
                <a:latin typeface="Berlin Sans FB" pitchFamily="34" charset="0"/>
              </a:rPr>
              <a:t>Mengamati Tingkah laku individu.</a:t>
            </a:r>
          </a:p>
          <a:p>
            <a:pPr lvl="1" eaLnBrk="1" hangingPunct="1"/>
            <a:r>
              <a:rPr lang="id-ID" dirty="0" smtClean="0">
                <a:latin typeface="Berlin Sans FB" pitchFamily="34" charset="0"/>
              </a:rPr>
              <a:t>perlu alat indra (pengamatan &amp; ingatan)</a:t>
            </a:r>
          </a:p>
          <a:p>
            <a:pPr lvl="1" eaLnBrk="1" hangingPunct="1">
              <a:buFontTx/>
              <a:buNone/>
            </a:pPr>
            <a:endParaRPr lang="id-ID" dirty="0" smtClean="0">
              <a:latin typeface="Berlin Sans FB" pitchFamily="34" charset="0"/>
            </a:endParaRPr>
          </a:p>
          <a:p>
            <a:pPr eaLnBrk="1" hangingPunct="1"/>
            <a:r>
              <a:rPr lang="id-ID" dirty="0" smtClean="0">
                <a:latin typeface="Berlin Sans FB" pitchFamily="34" charset="0"/>
              </a:rPr>
              <a:t>Informasi </a:t>
            </a:r>
            <a:r>
              <a:rPr lang="id-ID" dirty="0" smtClean="0">
                <a:latin typeface="Berlin Sans FB" pitchFamily="34" charset="0"/>
                <a:sym typeface="Wingdings" pitchFamily="2" charset="2"/>
              </a:rPr>
              <a:t> </a:t>
            </a:r>
            <a:r>
              <a:rPr lang="id-ID" i="1" dirty="0" smtClean="0">
                <a:solidFill>
                  <a:srgbClr val="FF0000"/>
                </a:solidFill>
                <a:latin typeface="Berlin Sans FB" pitchFamily="34" charset="0"/>
              </a:rPr>
              <a:t>Present Situation</a:t>
            </a:r>
            <a:r>
              <a:rPr lang="id-ID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id-ID" dirty="0" smtClean="0">
                <a:latin typeface="Berlin Sans FB" pitchFamily="34" charset="0"/>
              </a:rPr>
              <a:t>/s</a:t>
            </a:r>
            <a:r>
              <a:rPr lang="id-ID" dirty="0" smtClean="0">
                <a:latin typeface="Berlin Sans FB" pitchFamily="34" charset="0"/>
                <a:sym typeface="Wingdings" pitchFamily="2" charset="2"/>
              </a:rPr>
              <a:t>ituasi sekarang.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8F7F1F-4271-4F19-97B9-144DB3A9D092}" type="datetime1">
              <a:rPr lang="id-ID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88E24-E3C3-4E8C-BAF7-0F5B38D4ED3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609599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b="1" dirty="0" err="1" smtClean="0">
                <a:solidFill>
                  <a:srgbClr val="FF0000"/>
                </a:solidFill>
                <a:latin typeface="Berlin Sans FB" pitchFamily="34" charset="0"/>
              </a:rPr>
              <a:t>Hasil</a:t>
            </a:r>
            <a:r>
              <a:rPr lang="en-US" sz="2800" b="1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Berlin Sans FB" pitchFamily="34" charset="0"/>
              </a:rPr>
              <a:t>observasi</a:t>
            </a:r>
            <a:r>
              <a:rPr lang="en-US" sz="2800" b="1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Berlin Sans FB" pitchFamily="34" charset="0"/>
              </a:rPr>
              <a:t>dipengaruhi</a:t>
            </a:r>
            <a:r>
              <a:rPr lang="en-US" sz="2800" b="1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Berlin Sans FB" pitchFamily="34" charset="0"/>
              </a:rPr>
              <a:t>oleh</a:t>
            </a:r>
            <a:r>
              <a:rPr lang="id-ID" sz="2800" b="1" dirty="0">
                <a:solidFill>
                  <a:srgbClr val="FF0000"/>
                </a:solidFill>
                <a:latin typeface="Berlin Sans FB" pitchFamily="34" charset="0"/>
              </a:rPr>
              <a:t>:</a:t>
            </a:r>
            <a:endParaRPr lang="en-US" sz="2800" b="1" dirty="0" smtClean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3058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d-ID" sz="2400" dirty="0" smtClean="0">
                <a:solidFill>
                  <a:srgbClr val="FF0000"/>
                </a:solidFill>
                <a:latin typeface="Berlin Sans FB" pitchFamily="34" charset="0"/>
              </a:rPr>
              <a:t>Pengamatan</a:t>
            </a:r>
          </a:p>
          <a:p>
            <a:pPr eaLnBrk="1" hangingPunct="1">
              <a:lnSpc>
                <a:spcPct val="80000"/>
              </a:lnSpc>
            </a:pPr>
            <a:r>
              <a:rPr lang="id-ID" sz="2400" dirty="0" smtClean="0">
                <a:solidFill>
                  <a:srgbClr val="FF0000"/>
                </a:solidFill>
                <a:latin typeface="Berlin Sans FB" pitchFamily="34" charset="0"/>
              </a:rPr>
              <a:t>Ingatan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id-ID" sz="2400" dirty="0" smtClean="0">
              <a:latin typeface="Berlin Sans FB" pitchFamily="34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id-ID" sz="2000" dirty="0" smtClean="0">
                <a:latin typeface="Berlin Sans FB" pitchFamily="34" charset="0"/>
              </a:rPr>
              <a:t>Keduanya memiliki kelemahan: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d-ID" sz="2000" dirty="0" smtClean="0">
                <a:latin typeface="Berlin Sans FB" pitchFamily="34" charset="0"/>
              </a:rPr>
              <a:t>		Kelemahan pd pengamatan berkaitan dg daya adaptasi, 	kebiasaan, hasrat/keinginan, prasangka, proyeksi.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d-ID" sz="2000" dirty="0" smtClean="0">
                <a:latin typeface="Berlin Sans FB" pitchFamily="34" charset="0"/>
              </a:rPr>
              <a:t>		Kelemahan pd ingatan berkaitan dg kemampuan menyimpan 	informasi.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id-ID" sz="2000" dirty="0" smtClean="0">
              <a:latin typeface="Berlin Sans FB" pitchFamily="34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id-ID" sz="2000" dirty="0" smtClean="0">
                <a:latin typeface="Berlin Sans FB" pitchFamily="34" charset="0"/>
              </a:rPr>
              <a:t>Cara mengatasi kelemahan: siapkan Check lists (buat catatan langsung), gunakan alat2 bantu (elektronik, dll), gunakan beberapa observer, pusatkan pd data yg relevan, buat klasifikasi gejala, tambah bahan apersepsi (persepsi yg jelas disertai pengenalan)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d-ID" sz="2000" dirty="0" smtClean="0">
                <a:latin typeface="Berlin Sans FB" pitchFamily="34" charset="0"/>
              </a:rPr>
              <a:t>	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1800" dirty="0" smtClean="0">
              <a:latin typeface="Berlin Sans FB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136BDE-43D7-4F7C-9D03-F1B4DDA9E002}" type="datetime1">
              <a:rPr lang="id-ID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2A828-C727-4E0D-AC75-5D75DEC9017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dirty="0" err="1" smtClean="0">
                <a:solidFill>
                  <a:srgbClr val="FF0000"/>
                </a:solidFill>
                <a:latin typeface="Berlin Sans FB" pitchFamily="34" charset="0"/>
              </a:rPr>
              <a:t>Persyaratan</a:t>
            </a:r>
            <a:r>
              <a:rPr lang="en-US" sz="3600" b="1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Berlin Sans FB" pitchFamily="34" charset="0"/>
              </a:rPr>
              <a:t>seorang</a:t>
            </a:r>
            <a:r>
              <a:rPr lang="en-US" sz="3600" b="1" dirty="0" smtClean="0">
                <a:solidFill>
                  <a:srgbClr val="FF0000"/>
                </a:solidFill>
                <a:latin typeface="Berlin Sans FB" pitchFamily="34" charset="0"/>
              </a:rPr>
              <a:t> observer :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78486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d-ID" sz="2400" dirty="0" smtClean="0">
                <a:latin typeface="Berlin Sans FB" pitchFamily="34" charset="0"/>
              </a:rPr>
              <a:t>Perlu memiliki </a:t>
            </a:r>
            <a:r>
              <a:rPr lang="id-ID" sz="2400" dirty="0" smtClean="0">
                <a:solidFill>
                  <a:srgbClr val="FF0000"/>
                </a:solidFill>
                <a:latin typeface="Berlin Sans FB" pitchFamily="34" charset="0"/>
              </a:rPr>
              <a:t>alat-alat indra </a:t>
            </a:r>
            <a:r>
              <a:rPr lang="id-ID" sz="2400" dirty="0" smtClean="0">
                <a:latin typeface="Berlin Sans FB" pitchFamily="34" charset="0"/>
              </a:rPr>
              <a:t>yg berfungsi dg baik.</a:t>
            </a:r>
          </a:p>
          <a:p>
            <a:pPr eaLnBrk="1" hangingPunct="1">
              <a:lnSpc>
                <a:spcPct val="80000"/>
              </a:lnSpc>
            </a:pPr>
            <a:r>
              <a:rPr lang="id-ID" sz="2400" dirty="0" smtClean="0">
                <a:latin typeface="Berlin Sans FB" pitchFamily="34" charset="0"/>
              </a:rPr>
              <a:t>Adanya </a:t>
            </a:r>
            <a:r>
              <a:rPr lang="id-ID" sz="2400" dirty="0" smtClean="0">
                <a:solidFill>
                  <a:srgbClr val="FF0000"/>
                </a:solidFill>
                <a:latin typeface="Berlin Sans FB" pitchFamily="34" charset="0"/>
              </a:rPr>
              <a:t>motivasi</a:t>
            </a:r>
            <a:r>
              <a:rPr lang="id-ID" sz="2400" dirty="0" smtClean="0">
                <a:latin typeface="Berlin Sans FB" pitchFamily="34" charset="0"/>
              </a:rPr>
              <a:t> kesediaan &amp; minat utk melakukan observasi.</a:t>
            </a:r>
          </a:p>
          <a:p>
            <a:pPr eaLnBrk="1" hangingPunct="1">
              <a:lnSpc>
                <a:spcPct val="80000"/>
              </a:lnSpc>
            </a:pPr>
            <a:r>
              <a:rPr lang="id-ID" sz="2400" dirty="0" smtClean="0">
                <a:latin typeface="Berlin Sans FB" pitchFamily="34" charset="0"/>
              </a:rPr>
              <a:t>Mengembangkan </a:t>
            </a:r>
            <a:r>
              <a:rPr lang="id-ID" sz="2400" dirty="0" smtClean="0">
                <a:solidFill>
                  <a:srgbClr val="FF0000"/>
                </a:solidFill>
                <a:latin typeface="Berlin Sans FB" pitchFamily="34" charset="0"/>
              </a:rPr>
              <a:t>pengetahuan &amp; pengalaman </a:t>
            </a:r>
            <a:r>
              <a:rPr lang="id-ID" sz="2400" dirty="0" smtClean="0">
                <a:latin typeface="Berlin Sans FB" pitchFamily="34" charset="0"/>
              </a:rPr>
              <a:t>melakukan observasi.</a:t>
            </a:r>
          </a:p>
          <a:p>
            <a:pPr eaLnBrk="1" hangingPunct="1">
              <a:lnSpc>
                <a:spcPct val="80000"/>
              </a:lnSpc>
            </a:pPr>
            <a:r>
              <a:rPr lang="id-ID" sz="2400" dirty="0" smtClean="0">
                <a:latin typeface="Berlin Sans FB" pitchFamily="34" charset="0"/>
              </a:rPr>
              <a:t>Mengambil </a:t>
            </a:r>
            <a:r>
              <a:rPr lang="id-ID" sz="2400" dirty="0" smtClean="0">
                <a:solidFill>
                  <a:srgbClr val="FF0000"/>
                </a:solidFill>
                <a:latin typeface="Berlin Sans FB" pitchFamily="34" charset="0"/>
              </a:rPr>
              <a:t>sikap netral &amp; bebas prasangka </a:t>
            </a:r>
            <a:r>
              <a:rPr lang="id-ID" sz="2400" dirty="0" smtClean="0">
                <a:latin typeface="Berlin Sans FB" pitchFamily="34" charset="0"/>
              </a:rPr>
              <a:t>serta tdk tergesa-gesa mengambil kesimpulan.</a:t>
            </a:r>
          </a:p>
          <a:p>
            <a:pPr eaLnBrk="1" hangingPunct="1">
              <a:lnSpc>
                <a:spcPct val="80000"/>
              </a:lnSpc>
            </a:pPr>
            <a:r>
              <a:rPr lang="id-ID" sz="2400" dirty="0" smtClean="0">
                <a:latin typeface="Berlin Sans FB" pitchFamily="34" charset="0"/>
              </a:rPr>
              <a:t>Sebaiknya </a:t>
            </a:r>
            <a:r>
              <a:rPr lang="id-ID" sz="2400" dirty="0" smtClean="0">
                <a:solidFill>
                  <a:srgbClr val="FF0000"/>
                </a:solidFill>
                <a:latin typeface="Berlin Sans FB" pitchFamily="34" charset="0"/>
              </a:rPr>
              <a:t>mengenal latar belakang </a:t>
            </a:r>
            <a:r>
              <a:rPr lang="id-ID" sz="2400" dirty="0" smtClean="0">
                <a:latin typeface="Berlin Sans FB" pitchFamily="34" charset="0"/>
              </a:rPr>
              <a:t>sosio-kultural observee guna memahami makna, kebiasaan &amp; cara-cara mengungkapkan perasaan &amp; maksud mereka.</a:t>
            </a:r>
          </a:p>
          <a:p>
            <a:pPr eaLnBrk="1" hangingPunct="1">
              <a:lnSpc>
                <a:spcPct val="80000"/>
              </a:lnSpc>
            </a:pPr>
            <a:r>
              <a:rPr lang="id-ID" sz="2400" dirty="0" smtClean="0">
                <a:latin typeface="Berlin Sans FB" pitchFamily="34" charset="0"/>
              </a:rPr>
              <a:t>Mampu menciptakan </a:t>
            </a:r>
            <a:r>
              <a:rPr lang="id-ID" sz="2400" dirty="0" smtClean="0">
                <a:solidFill>
                  <a:srgbClr val="FF0000"/>
                </a:solidFill>
                <a:latin typeface="Berlin Sans FB" pitchFamily="34" charset="0"/>
              </a:rPr>
              <a:t>relasi (rapport) </a:t>
            </a:r>
            <a:r>
              <a:rPr lang="id-ID" sz="2400" dirty="0" smtClean="0">
                <a:latin typeface="Berlin Sans FB" pitchFamily="34" charset="0"/>
              </a:rPr>
              <a:t>yg baik.</a:t>
            </a:r>
          </a:p>
          <a:p>
            <a:pPr eaLnBrk="1" hangingPunct="1">
              <a:lnSpc>
                <a:spcPct val="80000"/>
              </a:lnSpc>
            </a:pPr>
            <a:r>
              <a:rPr lang="id-ID" sz="2400" dirty="0" smtClean="0">
                <a:latin typeface="Berlin Sans FB" pitchFamily="34" charset="0"/>
              </a:rPr>
              <a:t>Segera mungkin mencatat data observasi sebelum lupa.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640DA3-DE00-4690-B71B-3E29D58CB054}" type="datetime1">
              <a:rPr lang="id-ID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085A36-A9E8-420A-A106-B0E2358457B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err="1" smtClean="0">
                <a:solidFill>
                  <a:srgbClr val="FF0000"/>
                </a:solidFill>
                <a:latin typeface="Berlin Sans FB" pitchFamily="34" charset="0"/>
              </a:rPr>
              <a:t>Kelemahan</a:t>
            </a: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 d</a:t>
            </a:r>
            <a:r>
              <a:rPr lang="id-ID" dirty="0" smtClean="0">
                <a:solidFill>
                  <a:srgbClr val="FF0000"/>
                </a:solidFill>
                <a:latin typeface="Berlin Sans FB" pitchFamily="34" charset="0"/>
              </a:rPr>
              <a:t>a</a:t>
            </a: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l</a:t>
            </a:r>
            <a:r>
              <a:rPr lang="id-ID" dirty="0" smtClean="0">
                <a:solidFill>
                  <a:srgbClr val="FF0000"/>
                </a:solidFill>
                <a:latin typeface="Berlin Sans FB" pitchFamily="34" charset="0"/>
              </a:rPr>
              <a:t>a</a:t>
            </a: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m </a:t>
            </a:r>
            <a:r>
              <a:rPr lang="en-US" dirty="0" err="1" smtClean="0">
                <a:solidFill>
                  <a:srgbClr val="FF0000"/>
                </a:solidFill>
                <a:latin typeface="Berlin Sans FB" pitchFamily="34" charset="0"/>
              </a:rPr>
              <a:t>observasi</a:t>
            </a:r>
            <a:endParaRPr lang="en-US" dirty="0" smtClean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717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d-ID" i="1" dirty="0" smtClean="0">
                <a:solidFill>
                  <a:srgbClr val="FF0000"/>
                </a:solidFill>
                <a:latin typeface="Berlin Sans FB" pitchFamily="34" charset="0"/>
                <a:sym typeface="Wingdings" pitchFamily="2" charset="2"/>
              </a:rPr>
              <a:t>Hallo effect</a:t>
            </a:r>
          </a:p>
          <a:p>
            <a:pPr eaLnBrk="1" hangingPunct="1"/>
            <a:r>
              <a:rPr lang="id-ID" i="1" dirty="0" smtClean="0">
                <a:solidFill>
                  <a:srgbClr val="FF0000"/>
                </a:solidFill>
                <a:latin typeface="Berlin Sans FB" pitchFamily="34" charset="0"/>
                <a:sym typeface="Wingdings" pitchFamily="2" charset="2"/>
              </a:rPr>
              <a:t>Hawthorne effect </a:t>
            </a:r>
            <a:r>
              <a:rPr lang="id-ID" dirty="0" smtClean="0">
                <a:latin typeface="Berlin Sans FB" pitchFamily="34" charset="0"/>
                <a:sym typeface="Wingdings" pitchFamily="2" charset="2"/>
              </a:rPr>
              <a:t> T.L diatur shg tdk alamiah, cenderung menampilkan lbh baik.</a:t>
            </a:r>
          </a:p>
          <a:p>
            <a:pPr eaLnBrk="1" hangingPunct="1"/>
            <a:r>
              <a:rPr lang="id-ID" dirty="0" smtClean="0">
                <a:solidFill>
                  <a:srgbClr val="FF0000"/>
                </a:solidFill>
                <a:latin typeface="Berlin Sans FB" pitchFamily="34" charset="0"/>
                <a:sym typeface="Wingdings" pitchFamily="2" charset="2"/>
              </a:rPr>
              <a:t>Refleksi (proyeksi) </a:t>
            </a:r>
            <a:r>
              <a:rPr lang="id-ID" dirty="0" smtClean="0">
                <a:latin typeface="Berlin Sans FB" pitchFamily="34" charset="0"/>
                <a:sym typeface="Wingdings" pitchFamily="2" charset="2"/>
              </a:rPr>
              <a:t>observer.</a:t>
            </a:r>
          </a:p>
          <a:p>
            <a:pPr eaLnBrk="1" hangingPunct="1"/>
            <a:endParaRPr lang="id-ID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0D8E08-C3F5-4F14-881C-C5A4192E484A}" type="datetime1">
              <a:rPr lang="id-ID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3985F3-CFA9-4B5D-ADA1-78E47C078CC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solidFill>
                  <a:srgbClr val="FF0000"/>
                </a:solidFill>
                <a:latin typeface="Berlin Sans FB" pitchFamily="34" charset="0"/>
              </a:rPr>
              <a:t>Observasi</a:t>
            </a: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 y</a:t>
            </a:r>
            <a:r>
              <a:rPr lang="id-ID" dirty="0" smtClean="0">
                <a:solidFill>
                  <a:srgbClr val="FF0000"/>
                </a:solidFill>
                <a:latin typeface="Berlin Sans FB" pitchFamily="34" charset="0"/>
              </a:rPr>
              <a:t>an</a:t>
            </a: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g </a:t>
            </a:r>
            <a:r>
              <a:rPr lang="en-US" dirty="0" err="1" smtClean="0">
                <a:solidFill>
                  <a:srgbClr val="FF0000"/>
                </a:solidFill>
                <a:latin typeface="Berlin Sans FB" pitchFamily="34" charset="0"/>
              </a:rPr>
              <a:t>sistematis</a:t>
            </a:r>
            <a:endParaRPr lang="en-US" dirty="0" smtClean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id-ID" dirty="0" smtClean="0">
                <a:latin typeface="Berlin Sans FB" pitchFamily="34" charset="0"/>
              </a:rPr>
              <a:t>Mempertimbangkan hal2 berikut:</a:t>
            </a:r>
          </a:p>
          <a:p>
            <a:pPr eaLnBrk="1" hangingPunct="1"/>
            <a:r>
              <a:rPr lang="en-US" i="1" dirty="0" smtClean="0">
                <a:solidFill>
                  <a:srgbClr val="FF0000"/>
                </a:solidFill>
                <a:latin typeface="Berlin Sans FB" pitchFamily="34" charset="0"/>
              </a:rPr>
              <a:t>Where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smtClean="0">
                <a:latin typeface="Berlin Sans FB" pitchFamily="34" charset="0"/>
                <a:sym typeface="Wingdings" pitchFamily="2" charset="2"/>
              </a:rPr>
              <a:t> </a:t>
            </a:r>
            <a:r>
              <a:rPr lang="en-US" dirty="0" smtClean="0">
                <a:latin typeface="Berlin Sans FB" pitchFamily="34" charset="0"/>
              </a:rPr>
              <a:t>Setting : natural / Simulated / Laboratory.</a:t>
            </a:r>
          </a:p>
          <a:p>
            <a:pPr eaLnBrk="1" hangingPunct="1"/>
            <a:r>
              <a:rPr lang="en-US" i="1" dirty="0" smtClean="0">
                <a:solidFill>
                  <a:srgbClr val="FF0000"/>
                </a:solidFill>
                <a:latin typeface="Berlin Sans FB" pitchFamily="34" charset="0"/>
              </a:rPr>
              <a:t>What</a:t>
            </a: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dirty="0" smtClean="0">
                <a:latin typeface="Berlin Sans FB" pitchFamily="34" charset="0"/>
                <a:sym typeface="Wingdings" pitchFamily="2" charset="2"/>
              </a:rPr>
              <a:t> </a:t>
            </a:r>
            <a:r>
              <a:rPr lang="en-US" dirty="0" smtClean="0">
                <a:latin typeface="Berlin Sans FB" pitchFamily="34" charset="0"/>
              </a:rPr>
              <a:t>Event / Time sampling.</a:t>
            </a:r>
          </a:p>
          <a:p>
            <a:pPr eaLnBrk="1" hangingPunct="1"/>
            <a:r>
              <a:rPr lang="en-US" i="1" dirty="0" smtClean="0">
                <a:solidFill>
                  <a:srgbClr val="FF0000"/>
                </a:solidFill>
                <a:latin typeface="Berlin Sans FB" pitchFamily="34" charset="0"/>
              </a:rPr>
              <a:t>How</a:t>
            </a: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dirty="0" smtClean="0">
                <a:latin typeface="Berlin Sans FB" pitchFamily="34" charset="0"/>
                <a:sym typeface="Wingdings" pitchFamily="2" charset="2"/>
              </a:rPr>
              <a:t> </a:t>
            </a:r>
            <a:r>
              <a:rPr lang="en-US" dirty="0" smtClean="0">
                <a:latin typeface="Berlin Sans FB" pitchFamily="34" charset="0"/>
              </a:rPr>
              <a:t>Participant / Non-participant.</a:t>
            </a:r>
          </a:p>
          <a:p>
            <a:pPr eaLnBrk="1" hangingPunct="1"/>
            <a:r>
              <a:rPr lang="en-US" i="1" dirty="0" smtClean="0">
                <a:solidFill>
                  <a:srgbClr val="FF0000"/>
                </a:solidFill>
                <a:latin typeface="Berlin Sans FB" pitchFamily="34" charset="0"/>
              </a:rPr>
              <a:t>When</a:t>
            </a: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dirty="0" smtClean="0">
                <a:latin typeface="Berlin Sans FB" pitchFamily="34" charset="0"/>
                <a:sym typeface="Wingdings" pitchFamily="2" charset="2"/>
              </a:rPr>
              <a:t> </a:t>
            </a:r>
            <a:r>
              <a:rPr lang="en-US" dirty="0" smtClean="0">
                <a:latin typeface="Berlin Sans FB" pitchFamily="34" charset="0"/>
              </a:rPr>
              <a:t>Immediate / retrospective Recording.</a:t>
            </a:r>
          </a:p>
          <a:p>
            <a:pPr eaLnBrk="1" hangingPunct="1"/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290EAE-1CBF-43A0-92BD-10D49280C684}" type="datetime1">
              <a:rPr lang="id-ID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7B0372-A7D3-44CD-B3FD-48F664F50B4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solidFill>
                  <a:srgbClr val="FF0000"/>
                </a:solidFill>
                <a:latin typeface="Berlin Sans FB" pitchFamily="34" charset="0"/>
              </a:rPr>
              <a:t>Hal-</a:t>
            </a:r>
            <a:r>
              <a:rPr lang="en-US" sz="3200" dirty="0" err="1" smtClean="0">
                <a:solidFill>
                  <a:srgbClr val="FF0000"/>
                </a:solidFill>
                <a:latin typeface="Berlin Sans FB" pitchFamily="34" charset="0"/>
              </a:rPr>
              <a:t>hal</a:t>
            </a:r>
            <a:r>
              <a:rPr lang="en-US" sz="32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Berlin Sans FB" pitchFamily="34" charset="0"/>
              </a:rPr>
              <a:t>yg</a:t>
            </a:r>
            <a:r>
              <a:rPr lang="en-US" sz="32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Berlin Sans FB" pitchFamily="34" charset="0"/>
              </a:rPr>
              <a:t>perlu</a:t>
            </a:r>
            <a:r>
              <a:rPr lang="en-US" sz="32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Berlin Sans FB" pitchFamily="34" charset="0"/>
              </a:rPr>
              <a:t>diperhatikan</a:t>
            </a:r>
            <a:r>
              <a:rPr lang="en-US" sz="32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Berlin Sans FB" pitchFamily="34" charset="0"/>
              </a:rPr>
              <a:t>oleh</a:t>
            </a:r>
            <a:r>
              <a:rPr lang="en-US" sz="3200" dirty="0" smtClean="0">
                <a:solidFill>
                  <a:srgbClr val="FF0000"/>
                </a:solidFill>
                <a:latin typeface="Berlin Sans FB" pitchFamily="34" charset="0"/>
              </a:rPr>
              <a:t> observer :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d-ID" dirty="0" smtClean="0">
                <a:solidFill>
                  <a:srgbClr val="FF0000"/>
                </a:solidFill>
                <a:latin typeface="Berlin Sans FB" pitchFamily="34" charset="0"/>
              </a:rPr>
              <a:t>Materi Observasi</a:t>
            </a:r>
          </a:p>
          <a:p>
            <a:pPr lvl="1" eaLnBrk="1" hangingPunct="1">
              <a:lnSpc>
                <a:spcPct val="90000"/>
              </a:lnSpc>
            </a:pPr>
            <a:r>
              <a:rPr lang="id-ID" dirty="0" smtClean="0">
                <a:latin typeface="Berlin Sans FB" pitchFamily="34" charset="0"/>
              </a:rPr>
              <a:t>Apa yg akan diobservasi &amp; kumpulkan data yg relevan.</a:t>
            </a:r>
          </a:p>
          <a:p>
            <a:pPr eaLnBrk="1" hangingPunct="1">
              <a:lnSpc>
                <a:spcPct val="90000"/>
              </a:lnSpc>
            </a:pPr>
            <a:r>
              <a:rPr lang="id-ID" dirty="0" smtClean="0">
                <a:solidFill>
                  <a:srgbClr val="FF0000"/>
                </a:solidFill>
                <a:latin typeface="Berlin Sans FB" pitchFamily="34" charset="0"/>
              </a:rPr>
              <a:t>Hubungan observer – observee.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id-ID" dirty="0" smtClean="0">
                <a:latin typeface="Berlin Sans FB" pitchFamily="34" charset="0"/>
              </a:rPr>
              <a:t>Usahakan terjadi hubungan yg baik (good rapport)</a:t>
            </a:r>
          </a:p>
          <a:p>
            <a:pPr lvl="1" eaLnBrk="1" hangingPunct="1">
              <a:lnSpc>
                <a:spcPct val="90000"/>
              </a:lnSpc>
            </a:pPr>
            <a:r>
              <a:rPr lang="id-ID" dirty="0" smtClean="0">
                <a:latin typeface="Berlin Sans FB" pitchFamily="34" charset="0"/>
              </a:rPr>
              <a:t>Bina kerjasama yg baik.</a:t>
            </a:r>
          </a:p>
          <a:p>
            <a:pPr lvl="1" eaLnBrk="1" hangingPunct="1">
              <a:lnSpc>
                <a:spcPct val="90000"/>
              </a:lnSpc>
            </a:pPr>
            <a:r>
              <a:rPr lang="id-ID" dirty="0" smtClean="0">
                <a:latin typeface="Berlin Sans FB" pitchFamily="34" charset="0"/>
              </a:rPr>
              <a:t>Pelihara kewajaran situasi.</a:t>
            </a:r>
          </a:p>
          <a:p>
            <a:pPr lvl="1" eaLnBrk="1" hangingPunct="1">
              <a:lnSpc>
                <a:spcPct val="90000"/>
              </a:lnSpc>
            </a:pPr>
            <a:r>
              <a:rPr lang="id-ID" dirty="0" smtClean="0">
                <a:latin typeface="Berlin Sans FB" pitchFamily="34" charset="0"/>
              </a:rPr>
              <a:t>Saling percaya, saling membantu.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AEAC23-3787-491A-86DC-8506E919981B}" type="datetime1">
              <a:rPr lang="id-ID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446146-61D2-4E86-8EDE-1285B18683F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err="1" smtClean="0">
                <a:solidFill>
                  <a:srgbClr val="FF0000"/>
                </a:solidFill>
                <a:latin typeface="Berlin Sans FB" pitchFamily="34" charset="0"/>
              </a:rPr>
              <a:t>Observasi</a:t>
            </a:r>
            <a:r>
              <a:rPr lang="en-US" sz="3600" dirty="0" smtClean="0">
                <a:solidFill>
                  <a:srgbClr val="FF0000"/>
                </a:solidFill>
                <a:latin typeface="Berlin Sans FB" pitchFamily="34" charset="0"/>
              </a:rPr>
              <a:t> d</a:t>
            </a:r>
            <a:r>
              <a:rPr lang="id-ID" sz="3600" dirty="0" smtClean="0">
                <a:solidFill>
                  <a:srgbClr val="FF0000"/>
                </a:solidFill>
                <a:latin typeface="Berlin Sans FB" pitchFamily="34" charset="0"/>
              </a:rPr>
              <a:t>a</a:t>
            </a:r>
            <a:r>
              <a:rPr lang="en-US" sz="3600" dirty="0" smtClean="0">
                <a:solidFill>
                  <a:srgbClr val="FF0000"/>
                </a:solidFill>
                <a:latin typeface="Berlin Sans FB" pitchFamily="34" charset="0"/>
              </a:rPr>
              <a:t>l</a:t>
            </a:r>
            <a:r>
              <a:rPr lang="id-ID" sz="3600" dirty="0" smtClean="0">
                <a:solidFill>
                  <a:srgbClr val="FF0000"/>
                </a:solidFill>
                <a:latin typeface="Berlin Sans FB" pitchFamily="34" charset="0"/>
              </a:rPr>
              <a:t>a</a:t>
            </a:r>
            <a:r>
              <a:rPr lang="en-US" sz="3600" dirty="0" smtClean="0">
                <a:solidFill>
                  <a:srgbClr val="FF0000"/>
                </a:solidFill>
                <a:latin typeface="Berlin Sans FB" pitchFamily="34" charset="0"/>
              </a:rPr>
              <a:t>m </a:t>
            </a:r>
            <a:r>
              <a:rPr lang="en-US" sz="3600" dirty="0" err="1" smtClean="0">
                <a:solidFill>
                  <a:srgbClr val="FF0000"/>
                </a:solidFill>
                <a:latin typeface="Berlin Sans FB" pitchFamily="34" charset="0"/>
              </a:rPr>
              <a:t>pemeriksaan</a:t>
            </a:r>
            <a:r>
              <a:rPr lang="en-US" sz="3600" dirty="0" smtClean="0">
                <a:solidFill>
                  <a:srgbClr val="FF0000"/>
                </a:solidFill>
                <a:latin typeface="Berlin Sans FB" pitchFamily="34" charset="0"/>
              </a:rPr>
              <a:t> Psikologi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Berlin Sans FB" pitchFamily="34" charset="0"/>
              </a:rPr>
              <a:t>Yang </a:t>
            </a:r>
            <a:r>
              <a:rPr lang="en-US" sz="2400" dirty="0" err="1" smtClean="0">
                <a:latin typeface="Berlin Sans FB" pitchFamily="34" charset="0"/>
              </a:rPr>
              <a:t>perlu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diperhatikan</a:t>
            </a:r>
            <a:r>
              <a:rPr lang="en-US" sz="2400" dirty="0" smtClean="0">
                <a:latin typeface="Berlin Sans FB" pitchFamily="34" charset="0"/>
              </a:rPr>
              <a:t> :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Keadaan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statis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smtClean="0">
                <a:latin typeface="Berlin Sans FB" pitchFamily="34" charset="0"/>
                <a:sym typeface="Wingdings" pitchFamily="2" charset="2"/>
              </a:rPr>
              <a:t> status present, </a:t>
            </a:r>
            <a:r>
              <a:rPr lang="en-US" sz="2400" dirty="0" err="1" smtClean="0">
                <a:latin typeface="Berlin Sans FB" pitchFamily="34" charset="0"/>
                <a:sym typeface="Wingdings" pitchFamily="2" charset="2"/>
              </a:rPr>
              <a:t>a.l</a:t>
            </a:r>
            <a:r>
              <a:rPr lang="en-US" sz="2400" dirty="0" smtClean="0">
                <a:latin typeface="Berlin Sans FB" pitchFamily="34" charset="0"/>
                <a:sym typeface="Wingdings" pitchFamily="2" charset="2"/>
              </a:rPr>
              <a:t> 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keadaan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fisik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,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suara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,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cara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berpakaian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,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dll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  <a:sym typeface="Wingdings" pitchFamily="2" charset="2"/>
              </a:rPr>
              <a:t>Keadaan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  <a:sym typeface="Wingdings" pitchFamily="2" charset="2"/>
              </a:rPr>
              <a:t>dinamis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  <a:sym typeface="Wingdings" pitchFamily="2" charset="2"/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  <a:sym typeface="Wingdings" pitchFamily="2" charset="2"/>
              </a:rPr>
              <a:t>a.l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  <a:sym typeface="Wingdings" pitchFamily="2" charset="2"/>
              </a:rPr>
              <a:t> 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Masuk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ruangan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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cara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berjalan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,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cara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berjabat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tangan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,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cara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mengetuk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pintu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,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dll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Suasana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Interview 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orientasi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,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gerakan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tubuh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,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ekspresi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wajah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,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cara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berbicara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, nada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suara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,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dll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Suasana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Pelaksanaan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Tes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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daya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tangkap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;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cara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mendengar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,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memahami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instruksi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&amp; pertanyaan2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yg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diajukan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Cara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Kerja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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konsentrasi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,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sistematika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kerja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,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gerakan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tubuh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, tempo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kerja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,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cara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menyelesaikan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pekerjaan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,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reaksi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thd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kesulitan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yg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dihadapi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,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dll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.</a:t>
            </a:r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77F7C5-A50E-45C3-AF1E-9570510B055B}" type="datetime1">
              <a:rPr lang="id-ID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174A62-6EC8-4983-A0C8-CEE0DB89554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623</TotalTime>
  <Words>597</Words>
  <Application>Microsoft Office PowerPoint</Application>
  <PresentationFormat>On-screen Show (4:3)</PresentationFormat>
  <Paragraphs>116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KEMAMPUAN AKHIR YANG DIHARAPKAN</vt:lpstr>
      <vt:lpstr>Observasi</vt:lpstr>
      <vt:lpstr>Hasil observasi dipengaruhi oleh:</vt:lpstr>
      <vt:lpstr>Persyaratan seorang observer :</vt:lpstr>
      <vt:lpstr>Kelemahan dalam observasi</vt:lpstr>
      <vt:lpstr>Observasi yang sistematis</vt:lpstr>
      <vt:lpstr>Hal-hal yg perlu diperhatikan oleh observer :</vt:lpstr>
      <vt:lpstr>Observasi dalam pemeriksaan Psikologi</vt:lpstr>
      <vt:lpstr>Observasi pada anak.</vt:lpstr>
      <vt:lpstr>Analisis Dokumen Pribadi</vt:lpstr>
      <vt:lpstr>Tugas</vt:lpstr>
    </vt:vector>
  </TitlesOfParts>
  <Company>Univ. Bina Nusantara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PENGERTIAN PSIKODIAGNOSTIK</dc:title>
  <dc:creator>Tavip Ansyori</dc:creator>
  <cp:lastModifiedBy>psikologi</cp:lastModifiedBy>
  <cp:revision>37</cp:revision>
  <dcterms:created xsi:type="dcterms:W3CDTF">2004-12-31T04:55:59Z</dcterms:created>
  <dcterms:modified xsi:type="dcterms:W3CDTF">2018-03-07T08:46:47Z</dcterms:modified>
</cp:coreProperties>
</file>