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9"/>
  </p:notesMasterIdLst>
  <p:handoutMasterIdLst>
    <p:handoutMasterId r:id="rId30"/>
  </p:handoutMasterIdLst>
  <p:sldIdLst>
    <p:sldId id="312" r:id="rId2"/>
    <p:sldId id="313" r:id="rId3"/>
    <p:sldId id="298" r:id="rId4"/>
    <p:sldId id="311" r:id="rId5"/>
    <p:sldId id="299" r:id="rId6"/>
    <p:sldId id="300" r:id="rId7"/>
    <p:sldId id="282" r:id="rId8"/>
    <p:sldId id="294" r:id="rId9"/>
    <p:sldId id="284" r:id="rId10"/>
    <p:sldId id="285" r:id="rId11"/>
    <p:sldId id="286" r:id="rId12"/>
    <p:sldId id="289" r:id="rId13"/>
    <p:sldId id="295" r:id="rId14"/>
    <p:sldId id="290" r:id="rId15"/>
    <p:sldId id="291" r:id="rId16"/>
    <p:sldId id="297" r:id="rId17"/>
    <p:sldId id="292" r:id="rId18"/>
    <p:sldId id="293" r:id="rId19"/>
    <p:sldId id="296" r:id="rId20"/>
    <p:sldId id="301" r:id="rId21"/>
    <p:sldId id="306" r:id="rId22"/>
    <p:sldId id="307" r:id="rId23"/>
    <p:sldId id="308" r:id="rId24"/>
    <p:sldId id="309" r:id="rId25"/>
    <p:sldId id="310" r:id="rId26"/>
    <p:sldId id="305" r:id="rId27"/>
    <p:sldId id="304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FAABF5-AB98-4472-9894-BF0D8DF96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AAB7B44-3970-4DB1-B1D9-984B0FE02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5C4450-FB4A-4E82-89CC-0162318ACC5A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wien/pd1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49BA64-F42B-443F-B651-AC11DB21BBA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6271FB-342B-4609-A008-AF4207D40108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C4DB2-EACF-4096-AF44-76C6F3EA10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016DF2-BC28-4D03-8D21-ACA8476DB3A0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2C07E-B283-4826-864F-03A2D619E0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77D500-C0E6-4C16-9B6C-1809D8A3D773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2ABD1-F035-4C1A-9FD7-890A045F7F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B27685-4991-4056-92A2-32E440F60596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EEFA8-7BEB-4614-BB19-5867A27AD5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47CE3-E900-48FE-B599-D546C4276F4C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E19E9-E306-416D-93F4-B802E57121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55242E-2369-43D2-8FD0-4F083917CCFE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19366-777C-496F-AE1F-D827BDAD5E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63EBEC-4C69-461F-A13D-C48EBC6B49A2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EF9B1D-0B30-4C2A-960A-558060E6ED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C2795-F0FB-4156-913C-8F949524FCCB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05B7C-2DF7-47A1-8136-EA17FCEEAD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7F95B4-9007-4B9C-AD61-2759866BBEA8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04E2B-60F9-48B1-886C-7E602A1B1B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FA46C1-FD94-449B-9C55-56075E44D966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5C7CC-A429-4F69-BD88-8E6326307E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FA3060-110F-4483-BF45-B492779BE38B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D3CB6-6573-4DAD-B4B6-642B94CA09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7F1077D-0221-41A3-B4E8-E793AA6A2D0E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77A31A-6007-410B-A40D-E4CD2FD56B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METODE INTERVIEW &amp; ANAMNESA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</a:t>
            </a:r>
            <a:r>
              <a:rPr lang="id-ID" sz="2000" b="1" dirty="0" smtClean="0">
                <a:solidFill>
                  <a:schemeClr val="bg1"/>
                </a:solidFill>
              </a:rPr>
              <a:t>4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Sulis Mariyanti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PSIKOLOGI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9245DE-F364-4B76-B88B-207F6132974A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D7D750-5550-4D21-B928-D3BB39984F8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685800"/>
            <a:ext cx="8229600" cy="5791200"/>
          </a:xfrm>
        </p:spPr>
        <p:txBody>
          <a:bodyPr/>
          <a:lstStyle/>
          <a:p>
            <a:pPr eaLnBrk="1" hangingPunct="1">
              <a:defRPr/>
            </a:pPr>
            <a:r>
              <a:rPr lang="id-ID" sz="3300" dirty="0" smtClean="0">
                <a:solidFill>
                  <a:srgbClr val="FF0000"/>
                </a:solidFill>
                <a:latin typeface="Berlin Sans FB" pitchFamily="34" charset="0"/>
              </a:rPr>
              <a:t>Penelusuran Life History</a:t>
            </a:r>
          </a:p>
          <a:p>
            <a:pPr lvl="1" eaLnBrk="1" hangingPunct="1">
              <a:defRPr/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Search for Themes : </a:t>
            </a:r>
          </a:p>
          <a:p>
            <a:pPr lvl="1" eaLnBrk="1" hangingPunct="1">
              <a:buFontTx/>
              <a:buNone/>
              <a:defRPr/>
            </a:pPr>
            <a:r>
              <a:rPr lang="id-ID" sz="2000" dirty="0" smtClean="0">
                <a:solidFill>
                  <a:srgbClr val="FF9900"/>
                </a:solidFill>
                <a:latin typeface="Berlin Sans FB" pitchFamily="34" charset="0"/>
              </a:rPr>
              <a:t>	</a:t>
            </a:r>
            <a:r>
              <a:rPr lang="id-ID" sz="2000" dirty="0" smtClean="0">
                <a:latin typeface="Berlin Sans FB" pitchFamily="34" charset="0"/>
              </a:rPr>
              <a:t>Menelusuri tema hidup seseorang, yaitu segala kejadian dlm kehidupan subjek, terutama tekanan-tekanan yg dialami subyek yg berinteraksi dg kebutuhan-kebutuhannya shg menimbulkan perasaan puas maupun tdk puas.</a:t>
            </a:r>
          </a:p>
          <a:p>
            <a:pPr lvl="1" eaLnBrk="1" hangingPunct="1">
              <a:defRPr/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Search for Etiology.</a:t>
            </a:r>
          </a:p>
          <a:p>
            <a:pPr lvl="1" eaLnBrk="1" hangingPunct="1">
              <a:buFontTx/>
              <a:buNone/>
              <a:defRPr/>
            </a:pPr>
            <a:r>
              <a:rPr lang="id-ID" sz="2000" dirty="0" smtClean="0">
                <a:solidFill>
                  <a:srgbClr val="FF9900"/>
                </a:solidFill>
                <a:latin typeface="Berlin Sans FB" pitchFamily="34" charset="0"/>
              </a:rPr>
              <a:t>	</a:t>
            </a:r>
            <a:r>
              <a:rPr lang="id-ID" sz="2000" dirty="0" smtClean="0">
                <a:latin typeface="Berlin Sans FB" pitchFamily="34" charset="0"/>
              </a:rPr>
              <a:t>Menelusuri sebab-sebab terjadinya gangguan psikis (keluhan), yaitu mendeteksi seluruh kejadian dlm kehidupan subjek yg diduga menjadi faktor pencetus terjadinya gangguan kejiwaan.</a:t>
            </a:r>
          </a:p>
          <a:p>
            <a:pPr lvl="1" eaLnBrk="1" hangingPunct="1">
              <a:defRPr/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Search for Predictors.</a:t>
            </a:r>
          </a:p>
          <a:p>
            <a:pPr lvl="1" eaLnBrk="1" hangingPunct="1">
              <a:buFontTx/>
              <a:buNone/>
              <a:defRPr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	</a:t>
            </a:r>
            <a:r>
              <a:rPr lang="id-ID" sz="2000" dirty="0" smtClean="0">
                <a:latin typeface="Berlin Sans FB" pitchFamily="34" charset="0"/>
              </a:rPr>
              <a:t>Menelusuri dugaan atau prediksi tingkah laku di masa depan.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d-ID" sz="20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Fungsi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Anamnesa</a:t>
            </a:r>
            <a:endParaRPr lang="en-US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Untuk keperluan Diagnostik.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sz="2800" dirty="0" smtClean="0">
                <a:latin typeface="Berlin Sans FB" pitchFamily="34" charset="0"/>
              </a:rPr>
              <a:t>	Maksud dari pertanyaan-pertanyaan dlm anamnesa adalah :</a:t>
            </a:r>
          </a:p>
          <a:p>
            <a:pPr lvl="1" eaLnBrk="1" hangingPunct="1">
              <a:defRPr/>
            </a:pPr>
            <a:r>
              <a:rPr lang="id-ID" sz="2400" dirty="0" smtClean="0">
                <a:latin typeface="Berlin Sans FB" pitchFamily="34" charset="0"/>
              </a:rPr>
              <a:t>Mendapatkan gambaran tentang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macam gangguan </a:t>
            </a:r>
            <a:r>
              <a:rPr lang="id-ID" sz="2400" dirty="0" smtClean="0">
                <a:latin typeface="Berlin Sans FB" pitchFamily="34" charset="0"/>
              </a:rPr>
              <a:t>yg diderita subjek.</a:t>
            </a:r>
          </a:p>
          <a:p>
            <a:pPr lvl="1" eaLnBrk="1" hangingPunct="1">
              <a:defRPr/>
            </a:pPr>
            <a:r>
              <a:rPr lang="id-ID" sz="2400" dirty="0" smtClean="0">
                <a:latin typeface="Berlin Sans FB" pitchFamily="34" charset="0"/>
              </a:rPr>
              <a:t>Mendapatkan gambaran mengenai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situasi hidup subyek</a:t>
            </a:r>
            <a:r>
              <a:rPr lang="id-ID" sz="2400" dirty="0" smtClean="0">
                <a:latin typeface="Berlin Sans FB" pitchFamily="34" charset="0"/>
              </a:rPr>
              <a:t> </a:t>
            </a:r>
            <a:r>
              <a:rPr lang="id-ID" sz="2400" dirty="0" smtClean="0">
                <a:latin typeface="Berlin Sans FB" pitchFamily="34" charset="0"/>
                <a:sym typeface="Wingdings" pitchFamily="2" charset="2"/>
              </a:rPr>
              <a:t> karena mungkin saja ada hubungan antara situasi hidup subjek dg gejala-gejala yg muncul.</a:t>
            </a:r>
          </a:p>
          <a:p>
            <a:pPr lvl="1" eaLnBrk="1" hangingPunct="1">
              <a:buFontTx/>
              <a:buNone/>
              <a:defRPr/>
            </a:pPr>
            <a:r>
              <a:rPr lang="id-ID" sz="2400" dirty="0" smtClean="0">
                <a:latin typeface="Berlin Sans FB" pitchFamily="34" charset="0"/>
              </a:rPr>
              <a:t>	Misal : depresif </a:t>
            </a:r>
            <a:r>
              <a:rPr lang="id-ID" sz="2400" dirty="0" smtClean="0">
                <a:latin typeface="Berlin Sans FB" pitchFamily="34" charset="0"/>
                <a:sym typeface="Wingdings" pitchFamily="2" charset="2"/>
              </a:rPr>
              <a:t></a:t>
            </a:r>
            <a:r>
              <a:rPr lang="id-ID" sz="2400" dirty="0" smtClean="0">
                <a:latin typeface="Berlin Sans FB" pitchFamily="34" charset="0"/>
              </a:rPr>
              <a:t> kesedihan2nya apa, harapan2nya, kekhawatiran2, tekanan2nya apa, dst.</a:t>
            </a:r>
          </a:p>
          <a:p>
            <a:pPr eaLnBrk="1" hangingPunct="1">
              <a:defRPr/>
            </a:pPr>
            <a:endParaRPr lang="id-ID" sz="28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860FB2-75FC-4807-BA06-75A2099FABA4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B7179-48C1-400B-A967-FB29FE5CD1E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Metode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d</a:t>
            </a:r>
            <a: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  <a:t>a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l</a:t>
            </a:r>
            <a: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  <a:t>a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m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Anamnesa</a:t>
            </a:r>
            <a:endParaRPr lang="en-US" sz="3600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  <a:t>Longitudinal.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dirty="0" smtClean="0">
                <a:solidFill>
                  <a:srgbClr val="FF9900"/>
                </a:solidFill>
                <a:latin typeface="Berlin Sans FB" pitchFamily="34" charset="0"/>
                <a:sym typeface="Wingdings" pitchFamily="2" charset="2"/>
              </a:rPr>
              <a:t>	</a:t>
            </a:r>
            <a:r>
              <a:rPr lang="id-ID" dirty="0" smtClean="0">
                <a:latin typeface="Berlin Sans FB" pitchFamily="34" charset="0"/>
                <a:sym typeface="Wingdings" pitchFamily="2" charset="2"/>
              </a:rPr>
              <a:t>Menelusuri latar belakang kehidupan subjek dlm kurun waktu tertentu scr kontinyu.</a:t>
            </a:r>
            <a:endParaRPr lang="id-ID" dirty="0" smtClean="0">
              <a:latin typeface="Berlin Sans FB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  <a:t>Cross-sectional.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dirty="0" smtClean="0">
                <a:solidFill>
                  <a:srgbClr val="FF9900"/>
                </a:solidFill>
                <a:latin typeface="Berlin Sans FB" pitchFamily="34" charset="0"/>
              </a:rPr>
              <a:t>	</a:t>
            </a:r>
            <a:r>
              <a:rPr lang="id-ID" dirty="0" smtClean="0">
                <a:latin typeface="Berlin Sans FB" pitchFamily="34" charset="0"/>
              </a:rPr>
              <a:t>M</a:t>
            </a:r>
            <a:r>
              <a:rPr lang="id-ID" dirty="0" smtClean="0">
                <a:latin typeface="Berlin Sans FB" pitchFamily="34" charset="0"/>
                <a:sym typeface="Wingdings" pitchFamily="2" charset="2"/>
              </a:rPr>
              <a:t>enelusuri latar belakang kehidupan subjek dlm satu periode tertentu, kemudian membandingkannya dg subjek lain yg berada pd periode yg sama dg subjek.</a:t>
            </a:r>
            <a:endParaRPr lang="id-ID" dirty="0" smtClean="0"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2B6836-B950-4A7E-83E1-A1EE246E3D0B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B6308-AC98-4EA0-A316-4E216F44CEC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Beberapa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teknik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pendekatan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digunakan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4000" dirty="0" smtClean="0">
                <a:solidFill>
                  <a:srgbClr val="FF9900"/>
                </a:solidFill>
                <a:sym typeface="Wingdings" pitchFamily="2" charset="2"/>
              </a:rPr>
              <a:t>: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49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d-ID" dirty="0" smtClean="0">
                <a:latin typeface="Berlin Sans FB" pitchFamily="34" charset="0"/>
              </a:rPr>
              <a:t>Analisis Latar Belakang kehidupan dg fokus pd </a:t>
            </a: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tahapan-tahapan perkembangan</a:t>
            </a:r>
            <a:r>
              <a:rPr lang="id-ID" dirty="0" smtClean="0">
                <a:latin typeface="Berlin Sans FB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dirty="0" smtClean="0">
                <a:latin typeface="Berlin Sans FB" pitchFamily="34" charset="0"/>
              </a:rPr>
              <a:t>Penggunaan prosedur tes utk mengidentifikasi taraf perkembangan.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dirty="0" smtClean="0">
                <a:latin typeface="Berlin Sans FB" pitchFamily="34" charset="0"/>
              </a:rPr>
              <a:t>Pengukuran longitudinal tentang perubahan kepribadian subjek.</a:t>
            </a:r>
          </a:p>
          <a:p>
            <a:pPr eaLnBrk="1" hangingPunct="1">
              <a:lnSpc>
                <a:spcPct val="90000"/>
              </a:lnSpc>
              <a:defRPr/>
            </a:pPr>
            <a:endParaRPr lang="id-ID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1A1921-DCBC-4840-98FE-C5E8930BBA70}" type="datetime1">
              <a:rPr lang="id-ID"/>
              <a:pPr>
                <a:defRPr/>
              </a:pPr>
              <a:t>07/03/2018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wien</a:t>
            </a:r>
            <a:r>
              <a:rPr lang="en-US" dirty="0"/>
              <a:t>/pd1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C38621-17C1-4285-AE7E-0AEEA253572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5FC3E-F456-471F-8B58-B59648E62EDC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466EF-F118-42FB-A929-685D8E702E1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685800"/>
            <a:ext cx="8229600" cy="5791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Perubahan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dlm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perjalanan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hidup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individu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dpt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mempengaruhi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perkembangan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aspek-aspek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kepribadiannya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latin typeface="Berlin Sans FB" pitchFamily="34" charset="0"/>
              </a:rPr>
              <a:t>	</a:t>
            </a:r>
            <a:r>
              <a:rPr lang="en-US" sz="2000" dirty="0" err="1" smtClean="0">
                <a:latin typeface="Berlin Sans FB" pitchFamily="34" charset="0"/>
              </a:rPr>
              <a:t>Ada</a:t>
            </a:r>
            <a:r>
              <a:rPr lang="en-US" sz="2000" dirty="0" smtClean="0">
                <a:latin typeface="Berlin Sans FB" pitchFamily="34" charset="0"/>
              </a:rPr>
              <a:t> 2 </a:t>
            </a:r>
            <a:r>
              <a:rPr lang="en-US" sz="2000" dirty="0" err="1" smtClean="0">
                <a:latin typeface="Berlin Sans FB" pitchFamily="34" charset="0"/>
              </a:rPr>
              <a:t>cara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untuk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mengetahuinya</a:t>
            </a:r>
            <a:r>
              <a:rPr lang="en-US" sz="2000" dirty="0" smtClean="0">
                <a:latin typeface="Berlin Sans FB" pitchFamily="34" charset="0"/>
              </a:rPr>
              <a:t> :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Personal Life Line.</a:t>
            </a:r>
          </a:p>
          <a:p>
            <a:pPr lvl="1" eaLnBrk="1" hangingPunct="1">
              <a:buFontTx/>
              <a:buNone/>
              <a:defRPr/>
            </a:pPr>
            <a:r>
              <a:rPr lang="en-US" sz="1800" dirty="0" smtClean="0">
                <a:solidFill>
                  <a:srgbClr val="FF9900"/>
                </a:solidFill>
                <a:latin typeface="Berlin Sans FB" pitchFamily="34" charset="0"/>
              </a:rPr>
              <a:t>	</a:t>
            </a:r>
            <a:r>
              <a:rPr lang="en-US" sz="1800" dirty="0" err="1" smtClean="0">
                <a:latin typeface="Berlin Sans FB" pitchFamily="34" charset="0"/>
              </a:rPr>
              <a:t>Gambaran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perjalanan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kehidupan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individu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mulai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dari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usia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yg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masih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jelas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diingat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sampai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usia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sekarang</a:t>
            </a:r>
            <a:r>
              <a:rPr lang="en-US" sz="1800" dirty="0" smtClean="0">
                <a:latin typeface="Berlin Sans FB" pitchFamily="34" charset="0"/>
              </a:rPr>
              <a:t>. </a:t>
            </a:r>
            <a:r>
              <a:rPr lang="en-US" sz="1800" dirty="0" err="1" smtClean="0">
                <a:latin typeface="Berlin Sans FB" pitchFamily="34" charset="0"/>
              </a:rPr>
              <a:t>Digambarkan</a:t>
            </a:r>
            <a:r>
              <a:rPr lang="en-US" sz="1800" dirty="0" smtClean="0">
                <a:latin typeface="Berlin Sans FB" pitchFamily="34" charset="0"/>
              </a:rPr>
              <a:t> pd 2 </a:t>
            </a:r>
            <a:r>
              <a:rPr lang="en-US" sz="1800" dirty="0" err="1" smtClean="0">
                <a:latin typeface="Berlin Sans FB" pitchFamily="34" charset="0"/>
              </a:rPr>
              <a:t>bidang</a:t>
            </a:r>
            <a:r>
              <a:rPr lang="en-US" sz="1800" dirty="0" smtClean="0">
                <a:latin typeface="Berlin Sans FB" pitchFamily="34" charset="0"/>
              </a:rPr>
              <a:t>, </a:t>
            </a:r>
            <a:r>
              <a:rPr lang="en-US" sz="1800" dirty="0" err="1" smtClean="0">
                <a:latin typeface="Berlin Sans FB" pitchFamily="34" charset="0"/>
              </a:rPr>
              <a:t>bidang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kiri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menggambarkan</a:t>
            </a:r>
            <a:r>
              <a:rPr lang="en-US" sz="1800" dirty="0" smtClean="0">
                <a:latin typeface="Berlin Sans FB" pitchFamily="34" charset="0"/>
              </a:rPr>
              <a:t> perubahan2 </a:t>
            </a:r>
            <a:r>
              <a:rPr lang="en-US" sz="1800" dirty="0" err="1" smtClean="0">
                <a:latin typeface="Berlin Sans FB" pitchFamily="34" charset="0"/>
              </a:rPr>
              <a:t>dlm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hidup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yg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membuatnya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tidak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bahagia</a:t>
            </a:r>
            <a:r>
              <a:rPr lang="en-US" sz="1800" dirty="0" smtClean="0">
                <a:latin typeface="Berlin Sans FB" pitchFamily="34" charset="0"/>
              </a:rPr>
              <a:t>, </a:t>
            </a:r>
            <a:r>
              <a:rPr lang="en-US" sz="1800" dirty="0" err="1" smtClean="0">
                <a:latin typeface="Berlin Sans FB" pitchFamily="34" charset="0"/>
              </a:rPr>
              <a:t>bidang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kanan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menggambarkan</a:t>
            </a:r>
            <a:r>
              <a:rPr lang="en-US" sz="1800" dirty="0" smtClean="0">
                <a:latin typeface="Berlin Sans FB" pitchFamily="34" charset="0"/>
              </a:rPr>
              <a:t> perubahan2 </a:t>
            </a:r>
            <a:r>
              <a:rPr lang="en-US" sz="1800" dirty="0" err="1" smtClean="0">
                <a:latin typeface="Berlin Sans FB" pitchFamily="34" charset="0"/>
              </a:rPr>
              <a:t>dlm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hidup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yg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membuatnya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bahagia</a:t>
            </a:r>
            <a:r>
              <a:rPr lang="en-US" sz="1800" dirty="0" smtClean="0">
                <a:latin typeface="Berlin Sans FB" pitchFamily="34" charset="0"/>
              </a:rPr>
              <a:t>.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Social Readjustment Rating Scale.</a:t>
            </a:r>
          </a:p>
          <a:p>
            <a:pPr lvl="1" eaLnBrk="1" hangingPunct="1">
              <a:buFontTx/>
              <a:buNone/>
              <a:defRPr/>
            </a:pPr>
            <a:r>
              <a:rPr lang="en-US" sz="1800" dirty="0" smtClean="0">
                <a:solidFill>
                  <a:srgbClr val="FF9900"/>
                </a:solidFill>
                <a:latin typeface="Berlin Sans FB" pitchFamily="34" charset="0"/>
              </a:rPr>
              <a:t>	</a:t>
            </a:r>
            <a:r>
              <a:rPr lang="en-US" sz="1800" dirty="0" err="1" smtClean="0">
                <a:latin typeface="Berlin Sans FB" pitchFamily="34" charset="0"/>
              </a:rPr>
              <a:t>Berisi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pernyataan-pernyataan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yg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menggambarkan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pengalaman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atau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perubahan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dlm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hidup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yg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mungkin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pernah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dialami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individu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dan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menimbulkan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perasaan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tertekan</a:t>
            </a:r>
            <a:r>
              <a:rPr lang="en-US" sz="1800" dirty="0" smtClean="0">
                <a:latin typeface="Berlin Sans FB" pitchFamily="34" charset="0"/>
              </a:rPr>
              <a:t>, </a:t>
            </a:r>
            <a:r>
              <a:rPr lang="en-US" sz="1800" dirty="0" err="1" smtClean="0">
                <a:latin typeface="Berlin Sans FB" pitchFamily="34" charset="0"/>
              </a:rPr>
              <a:t>menyangkut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masalah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keluarga</a:t>
            </a:r>
            <a:r>
              <a:rPr lang="en-US" sz="1800" dirty="0" smtClean="0">
                <a:latin typeface="Berlin Sans FB" pitchFamily="34" charset="0"/>
              </a:rPr>
              <a:t>, </a:t>
            </a:r>
            <a:r>
              <a:rPr lang="en-US" sz="1800" dirty="0" err="1" smtClean="0">
                <a:latin typeface="Berlin Sans FB" pitchFamily="34" charset="0"/>
              </a:rPr>
              <a:t>perkawinan</a:t>
            </a:r>
            <a:r>
              <a:rPr lang="en-US" sz="1800" dirty="0" smtClean="0">
                <a:latin typeface="Berlin Sans FB" pitchFamily="34" charset="0"/>
              </a:rPr>
              <a:t>, </a:t>
            </a:r>
            <a:r>
              <a:rPr lang="en-US" sz="1800" dirty="0" err="1" smtClean="0">
                <a:latin typeface="Berlin Sans FB" pitchFamily="34" charset="0"/>
              </a:rPr>
              <a:t>pekerjaan</a:t>
            </a:r>
            <a:r>
              <a:rPr lang="en-US" sz="1800" dirty="0" smtClean="0">
                <a:latin typeface="Berlin Sans FB" pitchFamily="34" charset="0"/>
              </a:rPr>
              <a:t>, </a:t>
            </a:r>
            <a:r>
              <a:rPr lang="en-US" sz="1800" dirty="0" err="1" smtClean="0">
                <a:latin typeface="Berlin Sans FB" pitchFamily="34" charset="0"/>
              </a:rPr>
              <a:t>dll</a:t>
            </a:r>
            <a:r>
              <a:rPr lang="en-US" sz="1800" dirty="0" smtClean="0">
                <a:latin typeface="Berlin Sans FB" pitchFamily="34" charset="0"/>
              </a:rPr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Y</a:t>
            </a:r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an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g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harus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diperhatikan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d</a:t>
            </a:r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a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l</a:t>
            </a:r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a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m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Anamnesa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Harus mendapatkan kepercayaan dari klien/ subjek.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000" dirty="0" smtClean="0">
                <a:solidFill>
                  <a:srgbClr val="FF9900"/>
                </a:solidFill>
                <a:latin typeface="Berlin Sans FB" pitchFamily="34" charset="0"/>
              </a:rPr>
              <a:t>	</a:t>
            </a:r>
            <a:r>
              <a:rPr lang="id-ID" sz="2000" dirty="0" smtClean="0">
                <a:latin typeface="Berlin Sans FB" pitchFamily="34" charset="0"/>
              </a:rPr>
              <a:t>Mungkin saja subjek ingin menceritakan rahasia-rahasia pribadi yg tdk boleh diketahui orang lain. Kepercayaan dapat terjadi jika ada kontak yg terbuka dan Subjek merasa aman.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Problem Waktu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000" dirty="0" smtClean="0">
                <a:solidFill>
                  <a:srgbClr val="FF9900"/>
                </a:solidFill>
                <a:latin typeface="Berlin Sans FB" pitchFamily="34" charset="0"/>
              </a:rPr>
              <a:t>	</a:t>
            </a:r>
            <a:r>
              <a:rPr lang="id-ID" sz="2000" dirty="0" smtClean="0">
                <a:latin typeface="Berlin Sans FB" pitchFamily="34" charset="0"/>
              </a:rPr>
              <a:t>Harus pandai mengarahkan agar tidak tjd dialog yg panjang sekali. Kalau terpaksa harus menghentikan (’cut’), cari waktu lain sebagai pengganti. Janji ditepati, dan apabila ada perlu lain, beri tahu sebelumnya.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Kerahasiaan.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000" dirty="0" smtClean="0">
                <a:solidFill>
                  <a:srgbClr val="FF9900"/>
                </a:solidFill>
                <a:latin typeface="Berlin Sans FB" pitchFamily="34" charset="0"/>
              </a:rPr>
              <a:t>	</a:t>
            </a:r>
            <a:r>
              <a:rPr lang="id-ID" sz="2000" dirty="0" smtClean="0">
                <a:latin typeface="Berlin Sans FB" pitchFamily="34" charset="0"/>
              </a:rPr>
              <a:t>Subjek mendapatkan kepastian bahwa ceritanya tdk akan diteruskan ke orang lain.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88CE65-2DA1-4FD1-838A-EAE55CFDA033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2A415-5FF0-4740-9CB7-A582ACEBD61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948CF-DDBE-4BCC-80A4-D4BAC93442E3}" type="datetime1">
              <a:rPr lang="id-ID"/>
              <a:pPr>
                <a:defRPr/>
              </a:pPr>
              <a:t>07/03/2018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wien</a:t>
            </a:r>
            <a:r>
              <a:rPr lang="en-US" dirty="0"/>
              <a:t>/pd1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6409F-20F2-49E6-9D13-2F5D972602A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9906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  <a:t>Orang ketiga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dirty="0" smtClean="0">
                <a:latin typeface="Berlin Sans FB" pitchFamily="34" charset="0"/>
              </a:rPr>
              <a:t>	Kapan kita harus memanggil orang ketiga ? Perlukah 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  <a:t>Sikap sebagai Psikolog.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dirty="0" smtClean="0">
                <a:latin typeface="Berlin Sans FB" pitchFamily="34" charset="0"/>
              </a:rPr>
              <a:t>	Tanyakan yg perlu-perlu saja yg berkaitan dengan masalah.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  <a:t>Penampilan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  <a:t>Ruangan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400" dirty="0" smtClean="0">
                <a:latin typeface="Berlin Sans FB" pitchFamily="34" charset="0"/>
              </a:rPr>
              <a:t>	Yg tidak diganggu orang lain. Dlm praktek, pemasangan jam dinding menghadap ke pemeriksa sehingga subjek/klien tidak terganggu oleh waktu.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6429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Isi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/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Materi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Pertanyaan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d</a:t>
            </a:r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a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l</a:t>
            </a:r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a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m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Anamnesa</a:t>
            </a:r>
            <a:endParaRPr lang="en-US" sz="3200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Identifikas</a:t>
            </a:r>
            <a:r>
              <a:rPr lang="id-ID" sz="2800" dirty="0" smtClean="0">
                <a:latin typeface="Berlin Sans FB" pitchFamily="34" charset="0"/>
              </a:rPr>
              <a:t>i data subjek (nama, umur, pendidikan, dll)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Alasan </a:t>
            </a:r>
            <a:r>
              <a:rPr lang="id-ID" sz="2800" dirty="0" smtClean="0">
                <a:latin typeface="Berlin Sans FB" pitchFamily="34" charset="0"/>
              </a:rPr>
              <a:t>subjek datang utk pemeriksaaan psikologi (rekruitmen, penjurusan, masalah pribadi, gangguan mental, dll).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Kondisi-kondisi subjek saat ini </a:t>
            </a:r>
            <a:r>
              <a:rPr lang="id-ID" sz="2800" dirty="0" smtClean="0">
                <a:latin typeface="Berlin Sans FB" pitchFamily="34" charset="0"/>
              </a:rPr>
              <a:t>(keluhan2 tertentu).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Masalah-masalah</a:t>
            </a:r>
            <a:r>
              <a:rPr lang="id-ID" sz="2800" dirty="0" smtClean="0">
                <a:latin typeface="Berlin Sans FB" pitchFamily="34" charset="0"/>
              </a:rPr>
              <a:t> yg berkaitan dg keluarga.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800" dirty="0" smtClean="0">
                <a:latin typeface="Berlin Sans FB" pitchFamily="34" charset="0"/>
              </a:rPr>
              <a:t>Hal yg berkaitan dg kejadian kelahiran &amp; 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perkembangan</a:t>
            </a:r>
            <a:r>
              <a:rPr lang="id-ID" sz="2800" dirty="0" smtClean="0">
                <a:latin typeface="Berlin Sans FB" pitchFamily="34" charset="0"/>
              </a:rPr>
              <a:t> / pertumbuhan subjek pd masa bayi.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800" dirty="0" smtClean="0">
                <a:latin typeface="Berlin Sans FB" pitchFamily="34" charset="0"/>
              </a:rPr>
              <a:t>Hal-hal yg 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berhubungan dg masa kecil </a:t>
            </a:r>
            <a:r>
              <a:rPr lang="id-ID" sz="2800" dirty="0" smtClean="0">
                <a:latin typeface="Berlin Sans FB" pitchFamily="34" charset="0"/>
              </a:rPr>
              <a:t>subjek.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A17DAF-69C4-4951-A810-61BE4865F756}" type="datetime1">
              <a:rPr lang="id-ID"/>
              <a:pPr>
                <a:defRPr/>
              </a:pPr>
              <a:t>07/03/2018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wien</a:t>
            </a:r>
            <a:r>
              <a:rPr lang="en-US" dirty="0"/>
              <a:t>/pd1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9A20D-5EDE-45FC-BB82-C8AA493A1B8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AFCA48-11CC-4A87-A457-A62560A426FC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58EC57-D55A-4CDD-A874-37A1078752F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838200"/>
            <a:ext cx="8229600" cy="5181600"/>
          </a:xfrm>
        </p:spPr>
        <p:txBody>
          <a:bodyPr/>
          <a:lstStyle/>
          <a:p>
            <a:pPr eaLnBrk="1" hangingPunct="1">
              <a:defRPr/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Kesehatan </a:t>
            </a:r>
            <a:r>
              <a:rPr lang="id-ID" sz="2800" dirty="0" smtClean="0">
                <a:latin typeface="Berlin Sans FB" pitchFamily="34" charset="0"/>
              </a:rPr>
              <a:t>subjek &amp; riwayat penyakit yg diderita, sejauhmana penyakit tersebut mengganggu diri &amp; keluarga.</a:t>
            </a:r>
          </a:p>
          <a:p>
            <a:pPr eaLnBrk="1" hangingPunct="1">
              <a:defRPr/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Riwayat pendidikan</a:t>
            </a:r>
            <a:r>
              <a:rPr lang="id-ID" sz="2800" dirty="0" smtClean="0">
                <a:latin typeface="Berlin Sans FB" pitchFamily="34" charset="0"/>
              </a:rPr>
              <a:t>, kursus-kursus &amp; pelatihan yg pernah dijalani.</a:t>
            </a:r>
          </a:p>
          <a:p>
            <a:pPr eaLnBrk="1" hangingPunct="1">
              <a:defRPr/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Riwayat pekerjaan </a:t>
            </a:r>
            <a:r>
              <a:rPr lang="id-ID" sz="2800" dirty="0" smtClean="0">
                <a:latin typeface="Berlin Sans FB" pitchFamily="34" charset="0"/>
              </a:rPr>
              <a:t>(utk yg sudah bekerja).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sz="2800" dirty="0" smtClean="0">
                <a:latin typeface="Berlin Sans FB" pitchFamily="34" charset="0"/>
              </a:rPr>
              <a:t>	Pd subjek yg belum bekerja, tanyakan hal-hal yg berkaitan dg pekerjaan yg biasa dilakukan pd waktu luang.</a:t>
            </a:r>
          </a:p>
          <a:p>
            <a:pPr eaLnBrk="1" hangingPunct="1">
              <a:defRPr/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Rekreasi, minat, hobby</a:t>
            </a:r>
            <a:r>
              <a:rPr lang="id-ID" sz="2800" dirty="0" smtClean="0">
                <a:latin typeface="Berlin Sans FB" pitchFamily="34" charset="0"/>
              </a:rPr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9C265E-1CA0-4AD5-862A-5851BEC24BF4}" type="datetime1">
              <a:rPr lang="id-ID"/>
              <a:pPr>
                <a:defRPr/>
              </a:pPr>
              <a:t>07/03/2018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wien</a:t>
            </a:r>
            <a:r>
              <a:rPr lang="en-US" dirty="0"/>
              <a:t>/pd1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52B0FE-9B9F-4F12-969B-4D849B22166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9144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id-ID" sz="2800" dirty="0" smtClean="0">
                <a:latin typeface="Berlin Sans FB" pitchFamily="34" charset="0"/>
              </a:rPr>
              <a:t>Perkembangan 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kehidupan seksual</a:t>
            </a:r>
            <a:r>
              <a:rPr lang="id-ID" sz="2800" dirty="0" smtClean="0">
                <a:latin typeface="Berlin Sans FB" pitchFamily="34" charset="0"/>
              </a:rPr>
              <a:t>, termasuk hal2 atau kejadian traumatik dlm kehidupan seksualnya.</a:t>
            </a:r>
          </a:p>
          <a:p>
            <a:pPr eaLnBrk="1" hangingPunct="1">
              <a:defRPr/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Kehidupan perkawinan </a:t>
            </a:r>
            <a:r>
              <a:rPr lang="id-ID" sz="2800" dirty="0" smtClean="0">
                <a:latin typeface="Berlin Sans FB" pitchFamily="34" charset="0"/>
              </a:rPr>
              <a:t>&amp; keluarga inti subjek.</a:t>
            </a:r>
          </a:p>
          <a:p>
            <a:pPr eaLnBrk="1" hangingPunct="1">
              <a:defRPr/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Deskripsi subjek </a:t>
            </a:r>
            <a:r>
              <a:rPr lang="id-ID" sz="2800" dirty="0" smtClean="0">
                <a:latin typeface="Berlin Sans FB" pitchFamily="34" charset="0"/>
              </a:rPr>
              <a:t>tentang dirinya sendiri. Bagaimana subjek melihat potensi positif &amp; kelemahan dirinya.</a:t>
            </a:r>
          </a:p>
          <a:p>
            <a:pPr eaLnBrk="1" hangingPunct="1">
              <a:defRPr/>
            </a:pPr>
            <a:r>
              <a:rPr lang="id-ID" sz="2800" dirty="0" smtClean="0">
                <a:latin typeface="Berlin Sans FB" pitchFamily="34" charset="0"/>
              </a:rPr>
              <a:t>Hal / 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kejadian penting </a:t>
            </a:r>
            <a:r>
              <a:rPr lang="id-ID" sz="2800" dirty="0" smtClean="0">
                <a:latin typeface="Berlin Sans FB" pitchFamily="34" charset="0"/>
              </a:rPr>
              <a:t>yg dapat mengubah jalan hidupnya.</a:t>
            </a:r>
          </a:p>
          <a:p>
            <a:pPr eaLnBrk="1" hangingPunct="1">
              <a:defRPr/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Pandangan subjek </a:t>
            </a:r>
            <a:r>
              <a:rPr lang="id-ID" sz="2800" dirty="0" smtClean="0">
                <a:latin typeface="Berlin Sans FB" pitchFamily="34" charset="0"/>
              </a:rPr>
              <a:t>tentang masa depannya.</a:t>
            </a:r>
          </a:p>
          <a:p>
            <a:pPr eaLnBrk="1" hangingPunct="1">
              <a:defRPr/>
            </a:pPr>
            <a:r>
              <a:rPr lang="id-ID" sz="2800" dirty="0" smtClean="0">
                <a:latin typeface="Berlin Sans FB" pitchFamily="34" charset="0"/>
              </a:rPr>
              <a:t>Hal-hal atau kejadian penting lainnya.</a:t>
            </a:r>
          </a:p>
          <a:p>
            <a:pPr eaLnBrk="1" hangingPunct="1">
              <a:defRPr/>
            </a:pPr>
            <a:endParaRPr lang="id-ID" sz="28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Setelah mengikuti materi perkuliahan ini mahasiswa diharapkan mampu :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Memahami fungsi interview / anamnesa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smtClean="0">
                <a:latin typeface="Berlin Sans FB" pitchFamily="34" charset="0"/>
                <a:cs typeface="Arial" charset="0"/>
              </a:rPr>
              <a:t>Memahami </a:t>
            </a:r>
            <a:r>
              <a:rPr lang="id-ID" sz="2400" smtClean="0">
                <a:latin typeface="Berlin Sans FB" pitchFamily="34" charset="0"/>
                <a:cs typeface="Arial" charset="0"/>
              </a:rPr>
              <a:t>langkah-langkah </a:t>
            </a:r>
            <a:r>
              <a:rPr lang="id-ID" sz="2400" smtClean="0">
                <a:latin typeface="Berlin Sans FB" pitchFamily="34" charset="0"/>
                <a:cs typeface="Arial" charset="0"/>
              </a:rPr>
              <a:t> </a:t>
            </a:r>
            <a:r>
              <a:rPr lang="id-ID" sz="2400" dirty="0" smtClean="0">
                <a:latin typeface="Berlin Sans FB" pitchFamily="34" charset="0"/>
                <a:cs typeface="Arial" charset="0"/>
              </a:rPr>
              <a:t>anamnesa diagnostik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Melakukan anamnesa singkat </a:t>
            </a:r>
          </a:p>
          <a:p>
            <a:pPr marL="457200" indent="-457200">
              <a:buFont typeface="Arial" charset="0"/>
              <a:buNone/>
              <a:defRPr/>
            </a:pPr>
            <a:endParaRPr lang="id-ID" sz="2400" dirty="0" smtClean="0"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313E0E-493B-4259-BEC2-A4E188D5097B}" type="datetime1">
              <a:rPr lang="id-ID"/>
              <a:pPr>
                <a:defRPr/>
              </a:pPr>
              <a:t>07/03/2018</a:t>
            </a:fld>
            <a:endParaRPr lang="en-US" dirty="0"/>
          </a:p>
        </p:txBody>
      </p:sp>
      <p:sp>
        <p:nvSpPr>
          <p:cNvPr id="3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wien</a:t>
            </a:r>
            <a:r>
              <a:rPr lang="en-US" dirty="0"/>
              <a:t>/pd1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38B06-77BD-43E1-9835-8561A843645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34178" name="Rectangle 34"/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609600"/>
            <a:ext cx="7467600" cy="304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Alur Interview Diagnostik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533400" y="1371600"/>
            <a:ext cx="1371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Perkenalan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304800" y="2362200"/>
            <a:ext cx="19812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400" dirty="0" smtClean="0"/>
              <a:t>Kalimat pembukaan, </a:t>
            </a:r>
          </a:p>
          <a:p>
            <a:pPr algn="ctr"/>
            <a:r>
              <a:rPr lang="id-ID" sz="1400" dirty="0" smtClean="0"/>
              <a:t>penjelasan aturan / </a:t>
            </a:r>
          </a:p>
          <a:p>
            <a:pPr algn="ctr"/>
            <a:r>
              <a:rPr lang="id-ID" sz="1400" dirty="0" smtClean="0"/>
              <a:t>tujuan yg dianggap</a:t>
            </a:r>
          </a:p>
          <a:p>
            <a:pPr algn="ctr"/>
            <a:r>
              <a:rPr lang="id-ID" sz="1400" dirty="0" smtClean="0"/>
              <a:t>penting oleh </a:t>
            </a:r>
          </a:p>
          <a:p>
            <a:pPr algn="ctr"/>
            <a:r>
              <a:rPr lang="id-ID" sz="1400" dirty="0" smtClean="0"/>
              <a:t>pewawancara</a:t>
            </a:r>
            <a:endParaRPr lang="id-ID" sz="1400" dirty="0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304800" y="4038600"/>
            <a:ext cx="1905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400" dirty="0" smtClean="0"/>
              <a:t>Pertanyaan umum</a:t>
            </a:r>
          </a:p>
          <a:p>
            <a:pPr algn="ctr"/>
            <a:r>
              <a:rPr lang="id-ID" sz="1400" dirty="0" smtClean="0"/>
              <a:t>yg mendorong klien</a:t>
            </a:r>
          </a:p>
          <a:p>
            <a:pPr algn="ctr"/>
            <a:r>
              <a:rPr lang="id-ID" sz="1400" dirty="0" smtClean="0"/>
              <a:t>utk mengungkap</a:t>
            </a:r>
          </a:p>
          <a:p>
            <a:pPr algn="ctr"/>
            <a:r>
              <a:rPr lang="id-ID" sz="1400" dirty="0" smtClean="0"/>
              <a:t>topik khusus</a:t>
            </a:r>
            <a:endParaRPr lang="id-ID" sz="1400" dirty="0"/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2971800" y="5410200"/>
            <a:ext cx="1828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400" dirty="0" smtClean="0"/>
              <a:t>Topik diungkapkan</a:t>
            </a:r>
          </a:p>
          <a:p>
            <a:pPr algn="ctr"/>
            <a:r>
              <a:rPr lang="id-ID" sz="1400" dirty="0" smtClean="0"/>
              <a:t>tapi bbrp pertanyaan</a:t>
            </a:r>
          </a:p>
          <a:p>
            <a:pPr algn="ctr"/>
            <a:r>
              <a:rPr lang="id-ID" sz="1400" dirty="0" smtClean="0"/>
              <a:t>masih blm terjawab</a:t>
            </a:r>
            <a:endParaRPr lang="id-ID" sz="1400" dirty="0"/>
          </a:p>
        </p:txBody>
      </p:sp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4419600" y="3886200"/>
            <a:ext cx="2209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Pertanyaan spesifik </a:t>
            </a:r>
          </a:p>
          <a:p>
            <a:pPr algn="ctr"/>
            <a:r>
              <a:rPr lang="en-US" sz="1400"/>
              <a:t>mengenai detil konkret</a:t>
            </a:r>
          </a:p>
          <a:p>
            <a:pPr algn="ctr"/>
            <a:r>
              <a:rPr lang="en-US" sz="1400"/>
              <a:t>pd area topik</a:t>
            </a:r>
          </a:p>
        </p:txBody>
      </p:sp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5638800" y="5334000"/>
            <a:ext cx="2590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400" dirty="0" smtClean="0"/>
              <a:t>Subjek kelihatan</a:t>
            </a:r>
          </a:p>
          <a:p>
            <a:pPr algn="ctr"/>
            <a:r>
              <a:rPr lang="id-ID" sz="1400" dirty="0" smtClean="0"/>
              <a:t>tdk mampu mengungkapkan</a:t>
            </a:r>
          </a:p>
          <a:p>
            <a:pPr algn="ctr"/>
            <a:r>
              <a:rPr lang="id-ID" sz="1400" dirty="0" smtClean="0"/>
              <a:t>topik tanpa susunan lbh lanjut</a:t>
            </a:r>
            <a:endParaRPr lang="id-ID" sz="1400" dirty="0"/>
          </a:p>
        </p:txBody>
      </p:sp>
      <p:sp>
        <p:nvSpPr>
          <p:cNvPr id="15369" name="Rectangle 11"/>
          <p:cNvSpPr>
            <a:spLocks noChangeArrowheads="1"/>
          </p:cNvSpPr>
          <p:nvPr/>
        </p:nvSpPr>
        <p:spPr bwMode="auto">
          <a:xfrm>
            <a:off x="4267200" y="2667000"/>
            <a:ext cx="2133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Adakah topik lain</a:t>
            </a:r>
          </a:p>
          <a:p>
            <a:pPr algn="ctr"/>
            <a:r>
              <a:rPr lang="en-US" sz="1400"/>
              <a:t>yg bisa diungkapkan?</a:t>
            </a:r>
          </a:p>
        </p:txBody>
      </p:sp>
      <p:sp>
        <p:nvSpPr>
          <p:cNvPr id="15370" name="Rectangle 12"/>
          <p:cNvSpPr>
            <a:spLocks noChangeArrowheads="1"/>
          </p:cNvSpPr>
          <p:nvPr/>
        </p:nvSpPr>
        <p:spPr bwMode="auto">
          <a:xfrm>
            <a:off x="2971800" y="25908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Ya</a:t>
            </a:r>
          </a:p>
        </p:txBody>
      </p:sp>
      <p:sp>
        <p:nvSpPr>
          <p:cNvPr id="15371" name="Rectangle 13"/>
          <p:cNvSpPr>
            <a:spLocks noChangeArrowheads="1"/>
          </p:cNvSpPr>
          <p:nvPr/>
        </p:nvSpPr>
        <p:spPr bwMode="auto">
          <a:xfrm>
            <a:off x="7239000" y="2514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Tidak</a:t>
            </a:r>
          </a:p>
        </p:txBody>
      </p:sp>
      <p:sp>
        <p:nvSpPr>
          <p:cNvPr id="15372" name="Rectangle 15"/>
          <p:cNvSpPr>
            <a:spLocks noChangeArrowheads="1"/>
          </p:cNvSpPr>
          <p:nvPr/>
        </p:nvSpPr>
        <p:spPr bwMode="auto">
          <a:xfrm>
            <a:off x="3276600" y="1371600"/>
            <a:ext cx="1447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Berubah pada</a:t>
            </a:r>
          </a:p>
          <a:p>
            <a:pPr algn="ctr"/>
            <a:r>
              <a:rPr lang="en-US" sz="1400"/>
              <a:t>topik yg baru</a:t>
            </a:r>
          </a:p>
        </p:txBody>
      </p:sp>
      <p:sp>
        <p:nvSpPr>
          <p:cNvPr id="15373" name="Text Box 21"/>
          <p:cNvSpPr txBox="1">
            <a:spLocks noChangeArrowheads="1"/>
          </p:cNvSpPr>
          <p:nvPr/>
        </p:nvSpPr>
        <p:spPr bwMode="auto">
          <a:xfrm>
            <a:off x="1050925" y="5370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5374" name="Rectangle 22"/>
          <p:cNvSpPr>
            <a:spLocks noChangeArrowheads="1"/>
          </p:cNvSpPr>
          <p:nvPr/>
        </p:nvSpPr>
        <p:spPr bwMode="auto">
          <a:xfrm>
            <a:off x="304800" y="5410200"/>
            <a:ext cx="19812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1400" dirty="0" smtClean="0"/>
              <a:t>Topik diungkapkan</a:t>
            </a:r>
          </a:p>
          <a:p>
            <a:pPr algn="ctr"/>
            <a:r>
              <a:rPr lang="id-ID" sz="1400" dirty="0" smtClean="0"/>
              <a:t>dg memuaskan</a:t>
            </a:r>
            <a:endParaRPr lang="id-ID" sz="1400" dirty="0"/>
          </a:p>
        </p:txBody>
      </p:sp>
      <p:sp>
        <p:nvSpPr>
          <p:cNvPr id="15375" name="Rectangle 29"/>
          <p:cNvSpPr>
            <a:spLocks noChangeArrowheads="1"/>
          </p:cNvSpPr>
          <p:nvPr/>
        </p:nvSpPr>
        <p:spPr bwMode="auto">
          <a:xfrm>
            <a:off x="6781800" y="1371600"/>
            <a:ext cx="1676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Kata Penutup</a:t>
            </a:r>
          </a:p>
        </p:txBody>
      </p:sp>
      <p:sp>
        <p:nvSpPr>
          <p:cNvPr id="15377" name="AutoShape 36"/>
          <p:cNvSpPr>
            <a:spLocks noChangeArrowheads="1"/>
          </p:cNvSpPr>
          <p:nvPr/>
        </p:nvSpPr>
        <p:spPr bwMode="auto">
          <a:xfrm>
            <a:off x="990600" y="762000"/>
            <a:ext cx="409575" cy="442913"/>
          </a:xfrm>
          <a:prstGeom prst="downArrow">
            <a:avLst>
              <a:gd name="adj1" fmla="val 50000"/>
              <a:gd name="adj2" fmla="val 456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15378" name="AutoShape 39"/>
          <p:cNvSpPr>
            <a:spLocks noChangeArrowheads="1"/>
          </p:cNvSpPr>
          <p:nvPr/>
        </p:nvSpPr>
        <p:spPr bwMode="auto">
          <a:xfrm>
            <a:off x="1219200" y="1981200"/>
            <a:ext cx="180975" cy="228600"/>
          </a:xfrm>
          <a:prstGeom prst="downArrow">
            <a:avLst>
              <a:gd name="adj1" fmla="val 50000"/>
              <a:gd name="adj2" fmla="val 315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15379" name="AutoShape 40"/>
          <p:cNvSpPr>
            <a:spLocks noChangeArrowheads="1"/>
          </p:cNvSpPr>
          <p:nvPr/>
        </p:nvSpPr>
        <p:spPr bwMode="auto">
          <a:xfrm>
            <a:off x="1219200" y="3733800"/>
            <a:ext cx="180975" cy="228600"/>
          </a:xfrm>
          <a:prstGeom prst="downArrow">
            <a:avLst>
              <a:gd name="adj1" fmla="val 50000"/>
              <a:gd name="adj2" fmla="val 315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15380" name="AutoShape 41"/>
          <p:cNvSpPr>
            <a:spLocks noChangeArrowheads="1"/>
          </p:cNvSpPr>
          <p:nvPr/>
        </p:nvSpPr>
        <p:spPr bwMode="auto">
          <a:xfrm>
            <a:off x="1219200" y="5105400"/>
            <a:ext cx="180975" cy="228600"/>
          </a:xfrm>
          <a:prstGeom prst="downArrow">
            <a:avLst>
              <a:gd name="adj1" fmla="val 50000"/>
              <a:gd name="adj2" fmla="val 315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15381" name="Line 43"/>
          <p:cNvSpPr>
            <a:spLocks noChangeShapeType="1"/>
          </p:cNvSpPr>
          <p:nvPr/>
        </p:nvSpPr>
        <p:spPr bwMode="auto">
          <a:xfrm>
            <a:off x="533400" y="609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82" name="Line 44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83" name="Line 45"/>
          <p:cNvSpPr>
            <a:spLocks noChangeShapeType="1"/>
          </p:cNvSpPr>
          <p:nvPr/>
        </p:nvSpPr>
        <p:spPr bwMode="auto">
          <a:xfrm flipV="1">
            <a:off x="8839200" y="3962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84" name="Line 46"/>
          <p:cNvSpPr>
            <a:spLocks noChangeShapeType="1"/>
          </p:cNvSpPr>
          <p:nvPr/>
        </p:nvSpPr>
        <p:spPr bwMode="auto">
          <a:xfrm flipH="1" flipV="1">
            <a:off x="6553200" y="3200400"/>
            <a:ext cx="2286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85" name="Line 47"/>
          <p:cNvSpPr>
            <a:spLocks noChangeShapeType="1"/>
          </p:cNvSpPr>
          <p:nvPr/>
        </p:nvSpPr>
        <p:spPr bwMode="auto">
          <a:xfrm>
            <a:off x="3810000" y="609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86" name="Line 48"/>
          <p:cNvSpPr>
            <a:spLocks noChangeShapeType="1"/>
          </p:cNvSpPr>
          <p:nvPr/>
        </p:nvSpPr>
        <p:spPr bwMode="auto">
          <a:xfrm>
            <a:off x="3810000" y="62484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87" name="Line 49"/>
          <p:cNvSpPr>
            <a:spLocks noChangeShapeType="1"/>
          </p:cNvSpPr>
          <p:nvPr/>
        </p:nvSpPr>
        <p:spPr bwMode="auto">
          <a:xfrm flipV="1">
            <a:off x="8458200" y="4419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88" name="Line 50"/>
          <p:cNvSpPr>
            <a:spLocks noChangeShapeType="1"/>
          </p:cNvSpPr>
          <p:nvPr/>
        </p:nvSpPr>
        <p:spPr bwMode="auto">
          <a:xfrm flipH="1">
            <a:off x="6705600" y="4419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89" name="Line 51"/>
          <p:cNvSpPr>
            <a:spLocks noChangeShapeType="1"/>
          </p:cNvSpPr>
          <p:nvPr/>
        </p:nvSpPr>
        <p:spPr bwMode="auto">
          <a:xfrm>
            <a:off x="2286000" y="48768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90" name="Line 52"/>
          <p:cNvSpPr>
            <a:spLocks noChangeShapeType="1"/>
          </p:cNvSpPr>
          <p:nvPr/>
        </p:nvSpPr>
        <p:spPr bwMode="auto">
          <a:xfrm>
            <a:off x="2209800" y="4495800"/>
            <a:ext cx="3352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91" name="Line 55"/>
          <p:cNvSpPr>
            <a:spLocks noChangeShapeType="1"/>
          </p:cNvSpPr>
          <p:nvPr/>
        </p:nvSpPr>
        <p:spPr bwMode="auto">
          <a:xfrm>
            <a:off x="6477000" y="2895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92" name="Line 56"/>
          <p:cNvSpPr>
            <a:spLocks noChangeShapeType="1"/>
          </p:cNvSpPr>
          <p:nvPr/>
        </p:nvSpPr>
        <p:spPr bwMode="auto">
          <a:xfrm flipH="1">
            <a:off x="37338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93" name="Line 58"/>
          <p:cNvSpPr>
            <a:spLocks noChangeShapeType="1"/>
          </p:cNvSpPr>
          <p:nvPr/>
        </p:nvSpPr>
        <p:spPr bwMode="auto">
          <a:xfrm flipV="1">
            <a:off x="4114800" y="114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94" name="Line 59"/>
          <p:cNvSpPr>
            <a:spLocks noChangeShapeType="1"/>
          </p:cNvSpPr>
          <p:nvPr/>
        </p:nvSpPr>
        <p:spPr bwMode="auto">
          <a:xfrm flipH="1">
            <a:off x="2971800" y="1143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95" name="Line 60"/>
          <p:cNvSpPr>
            <a:spLocks noChangeShapeType="1"/>
          </p:cNvSpPr>
          <p:nvPr/>
        </p:nvSpPr>
        <p:spPr bwMode="auto">
          <a:xfrm flipH="1">
            <a:off x="2286000" y="11430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96" name="AutoShape 62"/>
          <p:cNvSpPr>
            <a:spLocks noChangeArrowheads="1"/>
          </p:cNvSpPr>
          <p:nvPr/>
        </p:nvSpPr>
        <p:spPr bwMode="auto">
          <a:xfrm>
            <a:off x="5410200" y="3276600"/>
            <a:ext cx="152400" cy="533400"/>
          </a:xfrm>
          <a:prstGeom prst="up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15397" name="AutoShape 63"/>
          <p:cNvSpPr>
            <a:spLocks noChangeArrowheads="1"/>
          </p:cNvSpPr>
          <p:nvPr/>
        </p:nvSpPr>
        <p:spPr bwMode="auto">
          <a:xfrm>
            <a:off x="3276600" y="2057400"/>
            <a:ext cx="152400" cy="381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15398" name="AutoShape 64"/>
          <p:cNvSpPr>
            <a:spLocks noChangeArrowheads="1"/>
          </p:cNvSpPr>
          <p:nvPr/>
        </p:nvSpPr>
        <p:spPr bwMode="auto">
          <a:xfrm>
            <a:off x="7467600" y="2057400"/>
            <a:ext cx="76200" cy="304800"/>
          </a:xfrm>
          <a:prstGeom prst="up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7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399"/>
          </a:xfrm>
        </p:spPr>
        <p:txBody>
          <a:bodyPr>
            <a:normAutofit fontScale="90000"/>
          </a:bodyPr>
          <a:lstStyle/>
          <a:p>
            <a: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  <a:t>Hal-hal penting untuk mengevaluasi efektifitas interview/anamnesa</a:t>
            </a:r>
            <a:endParaRPr lang="id-ID" sz="36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5925"/>
          </a:xfrm>
        </p:spPr>
        <p:txBody>
          <a:bodyPr/>
          <a:lstStyle/>
          <a:p>
            <a:r>
              <a:rPr lang="id-ID" sz="2400" dirty="0" smtClean="0">
                <a:latin typeface="Berlin Sans FB" pitchFamily="34" charset="0"/>
              </a:rPr>
              <a:t>I= Informasi, yg diberikan Iter agar Itee memperhatikan hal tertentu.</a:t>
            </a:r>
          </a:p>
          <a:p>
            <a:pPr lvl="1"/>
            <a:r>
              <a:rPr lang="id-ID" sz="2400" dirty="0" smtClean="0">
                <a:latin typeface="Berlin Sans FB" pitchFamily="34" charset="0"/>
              </a:rPr>
              <a:t>I ex = info di luar alur pikir dan kerangka acuan Itee.</a:t>
            </a:r>
          </a:p>
          <a:p>
            <a:pPr lvl="1"/>
            <a:r>
              <a:rPr lang="id-ID" sz="2400" dirty="0" smtClean="0">
                <a:latin typeface="Berlin Sans FB" pitchFamily="34" charset="0"/>
              </a:rPr>
              <a:t>I in = info sejalan dg alur pikir dan kerangka acuan itee.</a:t>
            </a:r>
          </a:p>
          <a:p>
            <a:pPr lvl="1"/>
            <a:endParaRPr lang="id-ID" sz="2400" dirty="0" smtClean="0">
              <a:latin typeface="Berlin Sans FB" pitchFamily="34" charset="0"/>
            </a:endParaRPr>
          </a:p>
          <a:p>
            <a:r>
              <a:rPr lang="id-ID" sz="2400" dirty="0" smtClean="0">
                <a:latin typeface="Berlin Sans FB" pitchFamily="34" charset="0"/>
              </a:rPr>
              <a:t>F= Formalitas, ungkapan sopan santun dan adat kebiasaan yang berlaku, misalnya: “Selamat pagi”, “terimakasih”, dll.</a:t>
            </a:r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B27685-4991-4056-92A2-32E440F60596}" type="datetime1">
              <a:rPr lang="id-ID" smtClean="0"/>
              <a:pPr>
                <a:defRPr/>
              </a:pPr>
              <a:t>07/03/2018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wien</a:t>
            </a:r>
            <a:r>
              <a:rPr lang="en-US" dirty="0" smtClean="0"/>
              <a:t>/pd1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EEFA8-7BEB-4614-BB19-5867A27AD5D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82000" cy="5638800"/>
          </a:xfrm>
        </p:spPr>
        <p:txBody>
          <a:bodyPr/>
          <a:lstStyle/>
          <a:p>
            <a:r>
              <a:rPr lang="id-ID" sz="2400" dirty="0" smtClean="0">
                <a:latin typeface="Berlin Sans FB" pitchFamily="34" charset="0"/>
              </a:rPr>
              <a:t>S = Selaan atau sisipan ungkapan Iter di sela-sela pernyataan yg sedang diberikan oleh Itee. Misal: ‘ya..ya’, ‘hm’.</a:t>
            </a:r>
          </a:p>
          <a:p>
            <a:pPr lvl="1"/>
            <a:r>
              <a:rPr lang="id-ID" sz="2400" dirty="0" smtClean="0">
                <a:latin typeface="Berlin Sans FB" pitchFamily="34" charset="0"/>
              </a:rPr>
              <a:t>S pos = bernada positif atau mendorong Itee agar meneruskan pernyataannya.</a:t>
            </a:r>
          </a:p>
          <a:p>
            <a:pPr lvl="1"/>
            <a:r>
              <a:rPr lang="id-ID" sz="2400" dirty="0" smtClean="0">
                <a:latin typeface="Berlin Sans FB" pitchFamily="34" charset="0"/>
              </a:rPr>
              <a:t>S neg = bernada negatif yakni menghambat atau menghentikan Itee. </a:t>
            </a:r>
          </a:p>
          <a:p>
            <a:pPr lvl="1"/>
            <a:endParaRPr lang="id-ID" sz="2400" dirty="0" smtClean="0">
              <a:latin typeface="Berlin Sans FB" pitchFamily="34" charset="0"/>
            </a:endParaRPr>
          </a:p>
          <a:p>
            <a:r>
              <a:rPr lang="id-ID" sz="2400" dirty="0" smtClean="0">
                <a:latin typeface="Berlin Sans FB" pitchFamily="34" charset="0"/>
              </a:rPr>
              <a:t>E = Eksplorasi pertanyaan yang diajukan oleh Iter untuk dijawab Itee.</a:t>
            </a:r>
          </a:p>
          <a:p>
            <a:pPr lvl="1"/>
            <a:r>
              <a:rPr lang="id-ID" sz="2400" dirty="0" smtClean="0">
                <a:latin typeface="Berlin Sans FB" pitchFamily="34" charset="0"/>
              </a:rPr>
              <a:t>E ex = Pertanyaan di luar alur pikir dan kerangka acuan Itee.</a:t>
            </a:r>
          </a:p>
          <a:p>
            <a:pPr lvl="1"/>
            <a:r>
              <a:rPr lang="id-ID" sz="2400" dirty="0" smtClean="0">
                <a:latin typeface="Berlin Sans FB" pitchFamily="34" charset="0"/>
              </a:rPr>
              <a:t>E in = Pertanyaan sejalan dengan alur pikir dan kerangka acuan Itee.  E in R (ttg perasaan), E in F (tentang fakta).</a:t>
            </a:r>
          </a:p>
          <a:p>
            <a:pPr lvl="1"/>
            <a:endParaRPr lang="id-ID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B27685-4991-4056-92A2-32E440F60596}" type="datetime1">
              <a:rPr lang="id-ID" smtClean="0"/>
              <a:pPr>
                <a:defRPr/>
              </a:pPr>
              <a:t>07/03/2018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wien</a:t>
            </a:r>
            <a:r>
              <a:rPr lang="en-US" dirty="0" smtClean="0"/>
              <a:t>/pd1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EEFA8-7BEB-4614-BB19-5867A27AD5D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r>
              <a:rPr lang="id-ID" sz="2400" dirty="0" smtClean="0">
                <a:latin typeface="Berlin Sans FB" pitchFamily="34" charset="0"/>
              </a:rPr>
              <a:t>R = Rangkuman atau penataan kembali pernyataan atau jawaban Itee.</a:t>
            </a:r>
          </a:p>
          <a:p>
            <a:pPr lvl="1"/>
            <a:r>
              <a:rPr lang="id-ID" sz="2400" dirty="0" smtClean="0">
                <a:latin typeface="Berlin Sans FB" pitchFamily="34" charset="0"/>
              </a:rPr>
              <a:t>RU = mengulang apa yang dikatakan Itee.</a:t>
            </a:r>
          </a:p>
          <a:p>
            <a:pPr lvl="1"/>
            <a:r>
              <a:rPr lang="id-ID" sz="2400" dirty="0" smtClean="0">
                <a:latin typeface="Berlin Sans FB" pitchFamily="34" charset="0"/>
              </a:rPr>
              <a:t>RI = menyimpulkan isi (mis: oh, jadi yg Anda maksud....)</a:t>
            </a:r>
          </a:p>
          <a:p>
            <a:pPr lvl="1"/>
            <a:r>
              <a:rPr lang="id-ID" sz="2400" dirty="0" smtClean="0">
                <a:latin typeface="Berlin Sans FB" pitchFamily="34" charset="0"/>
              </a:rPr>
              <a:t>RR = mengungkap perasaan yg tersirat (senang, sedih, kesal, dll)</a:t>
            </a:r>
          </a:p>
          <a:p>
            <a:pPr lvl="1"/>
            <a:endParaRPr lang="id-ID" sz="2400" dirty="0" smtClean="0">
              <a:latin typeface="Berlin Sans FB" pitchFamily="34" charset="0"/>
            </a:endParaRPr>
          </a:p>
          <a:p>
            <a:r>
              <a:rPr lang="id-ID" sz="2400" dirty="0" smtClean="0">
                <a:latin typeface="Berlin Sans FB" pitchFamily="34" charset="0"/>
              </a:rPr>
              <a:t>Is = Interpretasi, memberikan wawasan kepada Itee tentang perilakunya, hubungannya dg perasaan, dg motifnya dst, yg belum pernah dirasakan Itee (merangkum keseluruhan tetapi tidak berdasarkan apa yg diungkapkan saja, memberi makna atas gejala-gejala).</a:t>
            </a:r>
            <a:endParaRPr lang="id-ID" sz="2400" dirty="0"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B27685-4991-4056-92A2-32E440F60596}" type="datetime1">
              <a:rPr lang="id-ID" smtClean="0"/>
              <a:pPr>
                <a:defRPr/>
              </a:pPr>
              <a:t>07/03/2018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wien</a:t>
            </a:r>
            <a:r>
              <a:rPr lang="en-US" dirty="0" smtClean="0"/>
              <a:t>/pd1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EEFA8-7BEB-4614-BB19-5867A27AD5D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r>
              <a:rPr lang="id-ID" sz="2400" dirty="0" smtClean="0">
                <a:latin typeface="Berlin Sans FB" pitchFamily="34" charset="0"/>
              </a:rPr>
              <a:t>D = Dugaan, pernyataan Iter yg menyiratkan dugaan yg tidak dapat langsung diuji kebenarannya (mengajukan pikirannya sendiri).</a:t>
            </a:r>
          </a:p>
          <a:p>
            <a:pPr lvl="1"/>
            <a:r>
              <a:rPr lang="id-ID" sz="2400" dirty="0" smtClean="0">
                <a:latin typeface="Berlin Sans FB" pitchFamily="34" charset="0"/>
              </a:rPr>
              <a:t>Tergantung jawaban Itee:</a:t>
            </a:r>
          </a:p>
          <a:p>
            <a:pPr lvl="2"/>
            <a:r>
              <a:rPr lang="id-ID" dirty="0" smtClean="0">
                <a:latin typeface="Berlin Sans FB" pitchFamily="34" charset="0"/>
              </a:rPr>
              <a:t>Jika salah </a:t>
            </a:r>
            <a:r>
              <a:rPr lang="id-ID" dirty="0" smtClean="0">
                <a:latin typeface="Berlin Sans FB" pitchFamily="34" charset="0"/>
                <a:sym typeface="Wingdings" pitchFamily="2" charset="2"/>
              </a:rPr>
              <a:t> D</a:t>
            </a:r>
          </a:p>
          <a:p>
            <a:pPr lvl="2"/>
            <a:r>
              <a:rPr lang="id-ID" dirty="0" smtClean="0">
                <a:latin typeface="Berlin Sans FB" pitchFamily="34" charset="0"/>
                <a:sym typeface="Wingdings" pitchFamily="2" charset="2"/>
              </a:rPr>
              <a:t>Jika benar  Is</a:t>
            </a:r>
          </a:p>
          <a:p>
            <a:pPr lvl="2">
              <a:buNone/>
            </a:pPr>
            <a:endParaRPr lang="id-ID" dirty="0" smtClean="0">
              <a:latin typeface="Berlin Sans FB" pitchFamily="34" charset="0"/>
            </a:endParaRPr>
          </a:p>
          <a:p>
            <a:r>
              <a:rPr lang="id-ID" sz="2400" dirty="0" smtClean="0">
                <a:latin typeface="Berlin Sans FB" pitchFamily="34" charset="0"/>
              </a:rPr>
              <a:t>Ev = Evaluasi, penilaian normatif moralistik mengenai perilaku atau situasi Itee (terlalu banyak </a:t>
            </a:r>
            <a:r>
              <a:rPr lang="id-ID" sz="24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id-ID" sz="2400" dirty="0" smtClean="0">
                <a:latin typeface="Berlin Sans FB" pitchFamily="34" charset="0"/>
              </a:rPr>
              <a:t>blm cukup utk interview).</a:t>
            </a:r>
          </a:p>
          <a:p>
            <a:pPr lvl="1"/>
            <a:r>
              <a:rPr lang="id-ID" sz="2400" dirty="0" smtClean="0">
                <a:latin typeface="Berlin Sans FB" pitchFamily="34" charset="0"/>
              </a:rPr>
              <a:t>Misal: Guru </a:t>
            </a:r>
            <a:r>
              <a:rPr lang="id-ID" sz="2400" dirty="0" smtClean="0">
                <a:latin typeface="Berlin Sans FB" pitchFamily="34" charset="0"/>
                <a:sym typeface="Wingdings" pitchFamily="2" charset="2"/>
              </a:rPr>
              <a:t> cenderung menggurui.</a:t>
            </a:r>
            <a:endParaRPr lang="id-ID" sz="2400" dirty="0"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B27685-4991-4056-92A2-32E440F60596}" type="datetime1">
              <a:rPr lang="id-ID" smtClean="0"/>
              <a:pPr>
                <a:defRPr/>
              </a:pPr>
              <a:t>07/03/2018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wien</a:t>
            </a:r>
            <a:r>
              <a:rPr lang="en-US" dirty="0" smtClean="0"/>
              <a:t>/pd1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EEFA8-7BEB-4614-BB19-5867A27AD5D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r>
              <a:rPr lang="id-ID" sz="2400" dirty="0" smtClean="0">
                <a:latin typeface="Berlin Sans FB" pitchFamily="34" charset="0"/>
              </a:rPr>
              <a:t>T = Penerangan atau penenteraman, upaya untuk menenangkan hati Itee agar tidak perlu cemas, khawatir dan merasa gagal, dst.</a:t>
            </a:r>
          </a:p>
          <a:p>
            <a:endParaRPr lang="id-ID" sz="2400" dirty="0" smtClean="0">
              <a:latin typeface="Berlin Sans FB" pitchFamily="34" charset="0"/>
            </a:endParaRPr>
          </a:p>
          <a:p>
            <a:r>
              <a:rPr lang="id-ID" sz="2400" dirty="0" smtClean="0">
                <a:latin typeface="Berlin Sans FB" pitchFamily="34" charset="0"/>
              </a:rPr>
              <a:t>N = Nasehat, petunjuk atau saran kepada Itee tentang apa yang harus dilakukan, dihindari atau tidak dilakukan. (Cat: Biasanya ada dalam </a:t>
            </a:r>
            <a:r>
              <a:rPr lang="id-ID" sz="2400" i="1" dirty="0" smtClean="0">
                <a:latin typeface="Berlin Sans FB" pitchFamily="34" charset="0"/>
              </a:rPr>
              <a:t>directed counseling).</a:t>
            </a:r>
          </a:p>
          <a:p>
            <a:endParaRPr lang="id-ID" sz="2400" i="1" dirty="0" smtClean="0">
              <a:latin typeface="Berlin Sans FB" pitchFamily="34" charset="0"/>
            </a:endParaRPr>
          </a:p>
          <a:p>
            <a:pPr>
              <a:buNone/>
            </a:pPr>
            <a:r>
              <a:rPr lang="id-ID" sz="2400" dirty="0" smtClean="0">
                <a:latin typeface="Berlin Sans FB" pitchFamily="34" charset="0"/>
              </a:rPr>
              <a:t>Catatan: Hal-hal di atas digunakan untuk mengevaluasi setiap kalimat (verbatim) yang berasal dari Iter (Interviewer/Pewawancara), selama proses wawancara.</a:t>
            </a:r>
            <a:endParaRPr lang="id-ID" sz="2400" dirty="0"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B27685-4991-4056-92A2-32E440F60596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EEFA8-7BEB-4614-BB19-5867A27AD5D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  <a:t>Rumus Pengukuran Efektifitas </a:t>
            </a:r>
            <a:b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</a:br>
            <a: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  <a:t>Interview - Anamnesa</a:t>
            </a:r>
            <a:endParaRPr lang="id-ID" sz="36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B27685-4991-4056-92A2-32E440F60596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EEFA8-7BEB-4614-BB19-5867A27AD5D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05000" y="2667000"/>
            <a:ext cx="1766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E in   +    R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1885961" y="3048000"/>
            <a:ext cx="1924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____________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1828800" y="3500735"/>
            <a:ext cx="1975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n  -  ( F + T )</a:t>
            </a:r>
            <a:endParaRPr lang="id-ID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0" y="3048000"/>
            <a:ext cx="2723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 smtClean="0"/>
              <a:t>X   100 %</a:t>
            </a:r>
            <a:r>
              <a:rPr lang="id-ID" sz="2400" dirty="0" smtClean="0"/>
              <a:t> </a:t>
            </a:r>
            <a:r>
              <a:rPr lang="id-ID" dirty="0" smtClean="0"/>
              <a:t>    </a:t>
            </a:r>
            <a:r>
              <a:rPr lang="id-ID" sz="2400" dirty="0" smtClean="0"/>
              <a:t> </a:t>
            </a:r>
            <a:r>
              <a:rPr lang="id-ID" sz="2800" u="sng" dirty="0" smtClean="0"/>
              <a:t>&gt;</a:t>
            </a:r>
            <a:r>
              <a:rPr lang="id-ID" sz="2400" dirty="0" smtClean="0"/>
              <a:t>  60%</a:t>
            </a:r>
            <a:endParaRPr lang="id-ID" sz="2400" dirty="0"/>
          </a:p>
        </p:txBody>
      </p:sp>
    </p:spTree>
  </p:cSld>
  <p:clrMapOvr>
    <a:masterClrMapping/>
  </p:clrMapOvr>
  <p:transition>
    <p:wedg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7F95B4-9007-4B9C-AD61-2759866BBEA8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04E2B-60F9-48B1-886C-7E602A1B1B4C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762000"/>
            <a:ext cx="7391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TUGAS INTERVIEW:</a:t>
            </a:r>
          </a:p>
          <a:p>
            <a:endParaRPr lang="id-ID" sz="2400" dirty="0">
              <a:latin typeface="Berlin Sans FB" pitchFamily="34" charset="0"/>
            </a:endParaRPr>
          </a:p>
          <a:p>
            <a:r>
              <a:rPr lang="id-ID" sz="2400" dirty="0" smtClean="0">
                <a:latin typeface="Berlin Sans FB" pitchFamily="34" charset="0"/>
              </a:rPr>
              <a:t>1. Lakukan wawancara di rumah pada seseorang  (tentukan sendiri).</a:t>
            </a:r>
          </a:p>
          <a:p>
            <a:r>
              <a:rPr lang="id-ID" sz="2400" dirty="0" smtClean="0">
                <a:latin typeface="Berlin Sans FB" pitchFamily="34" charset="0"/>
              </a:rPr>
              <a:t>2. Tema wawancara: bebas (Anda tentukan sendiri)</a:t>
            </a:r>
            <a:endParaRPr lang="id-ID" sz="2400" i="1" dirty="0" smtClean="0">
              <a:latin typeface="Berlin Sans FB" pitchFamily="34" charset="0"/>
            </a:endParaRPr>
          </a:p>
          <a:p>
            <a:r>
              <a:rPr lang="id-ID" sz="2400" dirty="0" smtClean="0">
                <a:latin typeface="Berlin Sans FB" pitchFamily="34" charset="0"/>
              </a:rPr>
              <a:t>3. Lama wawancara: antara 5-10 menit.</a:t>
            </a:r>
          </a:p>
          <a:p>
            <a:r>
              <a:rPr lang="id-ID" sz="2400" dirty="0" smtClean="0">
                <a:latin typeface="Berlin Sans FB" pitchFamily="34" charset="0"/>
              </a:rPr>
              <a:t>4. Buat verbatimnya (persis sama dari hasil rekaman).</a:t>
            </a:r>
          </a:p>
          <a:p>
            <a:r>
              <a:rPr lang="id-ID" sz="2400" dirty="0" smtClean="0">
                <a:latin typeface="Berlin Sans FB" pitchFamily="34" charset="0"/>
              </a:rPr>
              <a:t>5. Anda nilai/evaluasi efektifitas wawancara Anda. </a:t>
            </a:r>
          </a:p>
          <a:p>
            <a:endParaRPr lang="id-ID" sz="2400" dirty="0">
              <a:latin typeface="Berlin Sans FB" pitchFamily="34" charset="0"/>
            </a:endParaRPr>
          </a:p>
          <a:p>
            <a:r>
              <a:rPr lang="id-ID" sz="2400" dirty="0" smtClean="0">
                <a:latin typeface="Berlin Sans FB" pitchFamily="34" charset="0"/>
              </a:rPr>
              <a:t>Catatan: Dikumpulkan minggu depan.</a:t>
            </a:r>
            <a:endParaRPr lang="id-ID" dirty="0" smtClean="0">
              <a:latin typeface="Berlin Sans FB" pitchFamily="34" charset="0"/>
            </a:endParaRPr>
          </a:p>
          <a:p>
            <a:endParaRPr lang="id-ID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Interview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latin typeface="Berlin Sans FB" pitchFamily="34" charset="0"/>
              </a:rPr>
              <a:t>Suatu situasi dimana terjadi pembagian pandangan dan informasi antara 2 orang yg bertemu.</a:t>
            </a:r>
          </a:p>
          <a:p>
            <a:pPr lvl="1" eaLnBrk="1" hangingPunct="1"/>
            <a:r>
              <a:rPr lang="id-ID" dirty="0" smtClean="0">
                <a:latin typeface="Berlin Sans FB" pitchFamily="34" charset="0"/>
              </a:rPr>
              <a:t>Terjadi </a:t>
            </a: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pembentukan relasi </a:t>
            </a:r>
            <a:r>
              <a:rPr lang="id-ID" dirty="0" smtClean="0">
                <a:latin typeface="Berlin Sans FB" pitchFamily="34" charset="0"/>
              </a:rPr>
              <a:t>antar personal.</a:t>
            </a:r>
          </a:p>
          <a:p>
            <a:pPr lvl="1" eaLnBrk="1" hangingPunct="1"/>
            <a:r>
              <a:rPr lang="id-ID" dirty="0" smtClean="0">
                <a:latin typeface="Berlin Sans FB" pitchFamily="34" charset="0"/>
              </a:rPr>
              <a:t>Terjadi </a:t>
            </a: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komunikasi</a:t>
            </a:r>
            <a:r>
              <a:rPr lang="id-ID" dirty="0" smtClean="0">
                <a:latin typeface="Berlin Sans FB" pitchFamily="34" charset="0"/>
              </a:rPr>
              <a:t> verbal &amp; non-verbal.</a:t>
            </a:r>
          </a:p>
          <a:p>
            <a:pPr lvl="1" eaLnBrk="1" hangingPunct="1"/>
            <a:r>
              <a:rPr lang="id-ID" dirty="0" smtClean="0">
                <a:latin typeface="Berlin Sans FB" pitchFamily="34" charset="0"/>
              </a:rPr>
              <a:t>Ada </a:t>
            </a: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tujuan &amp; arah </a:t>
            </a:r>
            <a:r>
              <a:rPr lang="id-ID" dirty="0" smtClean="0">
                <a:latin typeface="Berlin Sans FB" pitchFamily="34" charset="0"/>
              </a:rPr>
              <a:t>tertentu.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372F8-D974-43A9-82F3-112555907543}" type="datetime1">
              <a:rPr lang="id-ID"/>
              <a:pPr>
                <a:defRPr/>
              </a:pPr>
              <a:t>07/03/2018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6F3B3-A824-4C50-9D2D-6331E4C1F39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Istilah penting</a:t>
            </a:r>
            <a:endParaRPr lang="id-ID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Iter = </a:t>
            </a:r>
            <a:r>
              <a:rPr lang="id-ID" sz="2800" i="1" dirty="0" smtClean="0">
                <a:solidFill>
                  <a:srgbClr val="FF0000"/>
                </a:solidFill>
                <a:latin typeface="Berlin Sans FB" pitchFamily="34" charset="0"/>
              </a:rPr>
              <a:t>Interviewer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id-ID" sz="2800" dirty="0" smtClean="0">
                <a:latin typeface="Berlin Sans FB" pitchFamily="34" charset="0"/>
              </a:rPr>
              <a:t>(orang yang mewawancara)</a:t>
            </a:r>
          </a:p>
          <a:p>
            <a:endParaRPr lang="id-ID" sz="2800" dirty="0" smtClean="0">
              <a:latin typeface="Berlin Sans FB" pitchFamily="34" charset="0"/>
            </a:endParaRPr>
          </a:p>
          <a:p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Itee = </a:t>
            </a:r>
            <a:r>
              <a:rPr lang="id-ID" sz="2800" i="1" dirty="0" smtClean="0">
                <a:solidFill>
                  <a:srgbClr val="FF0000"/>
                </a:solidFill>
                <a:latin typeface="Berlin Sans FB" pitchFamily="34" charset="0"/>
              </a:rPr>
              <a:t>Interviewee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id-ID" sz="2800" dirty="0" smtClean="0">
                <a:latin typeface="Berlin Sans FB" pitchFamily="34" charset="0"/>
              </a:rPr>
              <a:t>(orang yang diwawancarai)</a:t>
            </a:r>
            <a:endParaRPr lang="id-ID" sz="2800" dirty="0"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B27685-4991-4056-92A2-32E440F60596}" type="datetime1">
              <a:rPr lang="id-ID" smtClean="0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EEFA8-7BEB-4614-BB19-5867A27AD5D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Yg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perlu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dipertimbangkan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" pitchFamily="34" charset="0"/>
              </a:rPr>
              <a:t>dlm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 interview.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827213"/>
            <a:ext cx="7696200" cy="4497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400" dirty="0" smtClean="0">
                <a:latin typeface="Berlin Sans FB" pitchFamily="34" charset="0"/>
              </a:rPr>
              <a:t>Waktu / </a:t>
            </a:r>
            <a:r>
              <a:rPr lang="id-ID" sz="2400" i="1" dirty="0" smtClean="0">
                <a:latin typeface="Berlin Sans FB" pitchFamily="34" charset="0"/>
              </a:rPr>
              <a:t>timing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dirty="0" smtClean="0">
                <a:latin typeface="Berlin Sans FB" pitchFamily="34" charset="0"/>
              </a:rPr>
              <a:t>Isi interview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dirty="0" smtClean="0">
                <a:latin typeface="Berlin Sans FB" pitchFamily="34" charset="0"/>
              </a:rPr>
              <a:t>Respon yg diharapkan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400" i="1" dirty="0" smtClean="0">
                <a:latin typeface="Berlin Sans FB" pitchFamily="34" charset="0"/>
              </a:rPr>
              <a:t>opened response : free association</a:t>
            </a:r>
            <a:r>
              <a:rPr lang="id-ID" sz="2400" dirty="0" smtClean="0">
                <a:latin typeface="Berlin Sans FB" pitchFamily="34" charset="0"/>
              </a:rPr>
              <a:t> </a:t>
            </a:r>
            <a:r>
              <a:rPr lang="id-ID" sz="2400" dirty="0" smtClean="0">
                <a:latin typeface="Berlin Sans FB" pitchFamily="34" charset="0"/>
                <a:sym typeface="Wingdings" pitchFamily="2" charset="2"/>
              </a:rPr>
              <a:t> utk diagnostik lbh baik.</a:t>
            </a:r>
            <a:endParaRPr lang="id-ID" sz="2400" dirty="0" smtClean="0">
              <a:latin typeface="Berlin Sans FB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id-ID" sz="2400" i="1" dirty="0" smtClean="0">
                <a:latin typeface="Berlin Sans FB" pitchFamily="34" charset="0"/>
              </a:rPr>
              <a:t>closed response</a:t>
            </a:r>
            <a:r>
              <a:rPr lang="id-ID" sz="2400" dirty="0" smtClean="0">
                <a:latin typeface="Berlin Sans FB" pitchFamily="34" charset="0"/>
              </a:rPr>
              <a:t> : yes / no</a:t>
            </a:r>
          </a:p>
          <a:p>
            <a:pPr eaLnBrk="1" hangingPunct="1">
              <a:lnSpc>
                <a:spcPct val="90000"/>
              </a:lnSpc>
            </a:pPr>
            <a:r>
              <a:rPr lang="id-ID" sz="2400" dirty="0" smtClean="0">
                <a:latin typeface="Berlin Sans FB" pitchFamily="34" charset="0"/>
              </a:rPr>
              <a:t>Umpan balik untuk mendapatkan kejelasan.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400" i="1" dirty="0" smtClean="0">
                <a:latin typeface="Berlin Sans FB" pitchFamily="34" charset="0"/>
              </a:rPr>
              <a:t>Paraphrasing : restatement</a:t>
            </a:r>
            <a:r>
              <a:rPr lang="id-ID" sz="2400" dirty="0" smtClean="0">
                <a:latin typeface="Berlin Sans FB" pitchFamily="34" charset="0"/>
              </a:rPr>
              <a:t> apa yg diungkapkan oleh interviewee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2400" i="1" dirty="0" smtClean="0">
                <a:latin typeface="Berlin Sans FB" pitchFamily="34" charset="0"/>
              </a:rPr>
              <a:t>Perception checking</a:t>
            </a:r>
            <a:r>
              <a:rPr lang="id-ID" sz="2400" dirty="0" smtClean="0">
                <a:latin typeface="Berlin Sans FB" pitchFamily="34" charset="0"/>
              </a:rPr>
              <a:t> : mencari kesamaan persepsi.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04F11-174B-4E9C-B568-503E4D268D3A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5E45A-8B67-4C7E-9803-911D0A4833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Jenis-jenis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interview,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ditinjau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dari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tujuannya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.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i="1" dirty="0" smtClean="0">
                <a:latin typeface="Berlin Sans FB" pitchFamily="34" charset="0"/>
              </a:rPr>
              <a:t>Personnel Interview </a:t>
            </a:r>
          </a:p>
          <a:p>
            <a:pPr lvl="1" eaLnBrk="1" hangingPunct="1"/>
            <a:r>
              <a:rPr lang="id-ID" dirty="0" smtClean="0">
                <a:latin typeface="Berlin Sans FB" pitchFamily="34" charset="0"/>
              </a:rPr>
              <a:t>Aplikasi industri &amp; organisasi</a:t>
            </a:r>
          </a:p>
          <a:p>
            <a:pPr eaLnBrk="1" hangingPunct="1"/>
            <a:r>
              <a:rPr lang="id-ID" i="1" dirty="0" smtClean="0">
                <a:latin typeface="Berlin Sans FB" pitchFamily="34" charset="0"/>
              </a:rPr>
              <a:t>Clinical Interview</a:t>
            </a:r>
          </a:p>
          <a:p>
            <a:pPr lvl="1" eaLnBrk="1" hangingPunct="1"/>
            <a:r>
              <a:rPr lang="id-ID" dirty="0" smtClean="0">
                <a:latin typeface="Berlin Sans FB" pitchFamily="34" charset="0"/>
              </a:rPr>
              <a:t>Aplikasi klinis, interview </a:t>
            </a:r>
            <a:r>
              <a:rPr lang="id-ID" i="1" dirty="0" smtClean="0">
                <a:latin typeface="Berlin Sans FB" pitchFamily="34" charset="0"/>
              </a:rPr>
              <a:t>life history</a:t>
            </a:r>
            <a:r>
              <a:rPr lang="id-ID" dirty="0" smtClean="0">
                <a:latin typeface="Berlin Sans FB" pitchFamily="34" charset="0"/>
              </a:rPr>
              <a:t>.</a:t>
            </a:r>
          </a:p>
          <a:p>
            <a:pPr eaLnBrk="1" hangingPunct="1"/>
            <a:r>
              <a:rPr lang="id-ID" i="1" dirty="0" smtClean="0">
                <a:latin typeface="Berlin Sans FB" pitchFamily="34" charset="0"/>
              </a:rPr>
              <a:t>Research Interview</a:t>
            </a:r>
          </a:p>
          <a:p>
            <a:pPr lvl="1" eaLnBrk="1" hangingPunct="1"/>
            <a:r>
              <a:rPr lang="id-ID" dirty="0" smtClean="0">
                <a:latin typeface="Berlin Sans FB" pitchFamily="34" charset="0"/>
              </a:rPr>
              <a:t>Aplikasi survey, penelitian.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684C55-5C23-45D3-90E1-107769C7671E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7A62E-F845-4ECE-90EA-1F70D2EA16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75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Anamnesa</a:t>
            </a:r>
            <a:r>
              <a:rPr lang="id-ID" sz="4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endParaRPr lang="en-US" sz="4000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7543800" cy="4800600"/>
          </a:xfrm>
        </p:spPr>
        <p:txBody>
          <a:bodyPr/>
          <a:lstStyle/>
          <a:p>
            <a:pPr eaLnBrk="1" hangingPunct="1">
              <a:defRPr/>
            </a:pPr>
            <a:r>
              <a:rPr lang="id-ID" sz="2400" dirty="0" smtClean="0">
                <a:latin typeface="Berlin Sans FB" pitchFamily="34" charset="0"/>
              </a:rPr>
              <a:t>Anamnesa </a:t>
            </a:r>
            <a:r>
              <a:rPr lang="id-ID" sz="2400" dirty="0" smtClean="0">
                <a:latin typeface="Berlin Sans FB" pitchFamily="34" charset="0"/>
                <a:sym typeface="Wingdings" pitchFamily="2" charset="2"/>
              </a:rPr>
              <a:t> penelusuran </a:t>
            </a:r>
            <a:r>
              <a:rPr lang="id-ID" sz="2400" i="1" dirty="0" smtClean="0">
                <a:latin typeface="Berlin Sans FB" pitchFamily="34" charset="0"/>
                <a:sym typeface="Wingdings" pitchFamily="2" charset="2"/>
              </a:rPr>
              <a:t>Life History</a:t>
            </a:r>
            <a:r>
              <a:rPr lang="id-ID" sz="2400" dirty="0" smtClean="0">
                <a:latin typeface="Berlin Sans FB" pitchFamily="34" charset="0"/>
                <a:sym typeface="Wingdings" pitchFamily="2" charset="2"/>
              </a:rPr>
              <a:t>.</a:t>
            </a:r>
          </a:p>
          <a:p>
            <a:pPr eaLnBrk="1" hangingPunct="1">
              <a:buNone/>
              <a:defRPr/>
            </a:pPr>
            <a:r>
              <a:rPr lang="id-ID" sz="2400" dirty="0" smtClean="0">
                <a:latin typeface="Berlin Sans FB" pitchFamily="34" charset="0"/>
              </a:rPr>
              <a:t>	Istilah anamnesa digunakan di Klinik. Anamnesa di klinik lebih terperinci &amp; agak mendekati secara langsung ke hal-hal yg menyangkut masalah klien.</a:t>
            </a:r>
          </a:p>
          <a:p>
            <a:pPr eaLnBrk="1" hangingPunct="1">
              <a:defRPr/>
            </a:pPr>
            <a:endParaRPr lang="id-ID" sz="2400" i="1" dirty="0" smtClean="0">
              <a:latin typeface="Berlin Sans FB" pitchFamily="34" charset="0"/>
            </a:endParaRPr>
          </a:p>
          <a:p>
            <a:pPr eaLnBrk="1" hangingPunct="1">
              <a:defRPr/>
            </a:pPr>
            <a:r>
              <a:rPr lang="id-ID" sz="2400" i="1" dirty="0" smtClean="0">
                <a:latin typeface="Berlin Sans FB" pitchFamily="34" charset="0"/>
              </a:rPr>
              <a:t>Life History</a:t>
            </a:r>
            <a:r>
              <a:rPr lang="id-ID" sz="2400" dirty="0" smtClean="0">
                <a:latin typeface="Berlin Sans FB" pitchFamily="34" charset="0"/>
              </a:rPr>
              <a:t> (RH) </a:t>
            </a:r>
            <a:r>
              <a:rPr lang="id-ID" sz="2400" dirty="0" smtClean="0">
                <a:latin typeface="Berlin Sans FB" pitchFamily="34" charset="0"/>
                <a:sym typeface="Wingdings" pitchFamily="2" charset="2"/>
              </a:rPr>
              <a:t> p</a:t>
            </a:r>
            <a:r>
              <a:rPr lang="id-ID" sz="2400" dirty="0" smtClean="0">
                <a:latin typeface="Berlin Sans FB" pitchFamily="34" charset="0"/>
              </a:rPr>
              <a:t>roses perkembangan dlm jangka panjang yg terjadi dlm suatu kurun kehidupan individu.</a:t>
            </a:r>
            <a:endParaRPr lang="id-ID" sz="2400" dirty="0" smtClean="0">
              <a:latin typeface="Berlin Sans FB" pitchFamily="34" charset="0"/>
              <a:sym typeface="Wingdings" pitchFamily="2" charset="2"/>
            </a:endParaRPr>
          </a:p>
          <a:p>
            <a:pPr eaLnBrk="1" hangingPunct="1">
              <a:defRPr/>
            </a:pPr>
            <a:endParaRPr lang="id-ID" sz="2400" dirty="0" smtClean="0">
              <a:latin typeface="Berlin Sans FB" pitchFamily="34" charset="0"/>
              <a:sym typeface="Wingdings" pitchFamily="2" charset="2"/>
            </a:endParaRPr>
          </a:p>
          <a:p>
            <a:pPr eaLnBrk="1" hangingPunct="1">
              <a:defRPr/>
            </a:pPr>
            <a:r>
              <a:rPr lang="id-ID" sz="2400" dirty="0" smtClean="0">
                <a:latin typeface="Berlin Sans FB" pitchFamily="34" charset="0"/>
                <a:sym typeface="Wingdings" pitchFamily="2" charset="2"/>
              </a:rPr>
              <a:t>A</a:t>
            </a:r>
            <a:r>
              <a:rPr lang="id-ID" sz="2400" dirty="0" smtClean="0">
                <a:latin typeface="Berlin Sans FB" pitchFamily="34" charset="0"/>
              </a:rPr>
              <a:t>namnesa harus dilakukan scr teliti &amp; sedikit demi sedikit.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F07AFA-8E16-4274-8479-90132B78A564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069A9A-FC63-4586-8450-65A6867E1DF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6575"/>
            <a:ext cx="8229600" cy="8842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Ada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2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macam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Anamnesa</a:t>
            </a:r>
            <a:endParaRPr lang="en-US" sz="3600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2211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Auto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Anamnesa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Berlin Sans FB" pitchFamily="34" charset="0"/>
                <a:sym typeface="Wingdings" pitchFamily="2" charset="2"/>
              </a:rPr>
              <a:t>mengambil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 data </a:t>
            </a:r>
            <a:r>
              <a:rPr lang="en-US" sz="2800" dirty="0" err="1" smtClean="0">
                <a:latin typeface="Berlin Sans FB" pitchFamily="34" charset="0"/>
                <a:sym typeface="Wingdings" pitchFamily="2" charset="2"/>
              </a:rPr>
              <a:t>langsung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Berlin Sans FB" pitchFamily="34" charset="0"/>
                <a:sym typeface="Wingdings" pitchFamily="2" charset="2"/>
              </a:rPr>
              <a:t>dari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Berlin Sans FB" pitchFamily="34" charset="0"/>
                <a:sym typeface="Wingdings" pitchFamily="2" charset="2"/>
              </a:rPr>
              <a:t>klien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>
              <a:latin typeface="Berlin Sans FB" pitchFamily="34" charset="0"/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  <a:sym typeface="Wingdings" pitchFamily="2" charset="2"/>
              </a:rPr>
              <a:t>H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etero </a:t>
            </a:r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Anamnesa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Berlin Sans FB" pitchFamily="34" charset="0"/>
                <a:sym typeface="Wingdings" pitchFamily="2" charset="2"/>
              </a:rPr>
              <a:t>mencari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 data </a:t>
            </a:r>
            <a:r>
              <a:rPr lang="en-US" sz="2800" dirty="0" err="1" smtClean="0">
                <a:latin typeface="Berlin Sans FB" pitchFamily="34" charset="0"/>
                <a:sym typeface="Wingdings" pitchFamily="2" charset="2"/>
              </a:rPr>
              <a:t>dari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Berlin Sans FB" pitchFamily="34" charset="0"/>
                <a:sym typeface="Wingdings" pitchFamily="2" charset="2"/>
              </a:rPr>
              <a:t>orang-orang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Berlin Sans FB" pitchFamily="34" charset="0"/>
                <a:sym typeface="Wingdings" pitchFamily="2" charset="2"/>
              </a:rPr>
              <a:t>dekat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 (</a:t>
            </a:r>
            <a:r>
              <a:rPr lang="en-US" sz="2800" dirty="0" err="1" smtClean="0">
                <a:latin typeface="Berlin Sans FB" pitchFamily="34" charset="0"/>
                <a:sym typeface="Wingdings" pitchFamily="2" charset="2"/>
              </a:rPr>
              <a:t>ada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Berlin Sans FB" pitchFamily="34" charset="0"/>
                <a:sym typeface="Wingdings" pitchFamily="2" charset="2"/>
              </a:rPr>
              <a:t>hubungan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) dg </a:t>
            </a:r>
            <a:r>
              <a:rPr lang="en-US" sz="2800" dirty="0" err="1" smtClean="0">
                <a:latin typeface="Berlin Sans FB" pitchFamily="34" charset="0"/>
                <a:sym typeface="Wingdings" pitchFamily="2" charset="2"/>
              </a:rPr>
              <a:t>klien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800" dirty="0" err="1" smtClean="0">
                <a:latin typeface="Berlin Sans FB" pitchFamily="34" charset="0"/>
                <a:sym typeface="Wingdings" pitchFamily="2" charset="2"/>
              </a:rPr>
              <a:t>misal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 : </a:t>
            </a:r>
            <a:r>
              <a:rPr lang="en-US" sz="2800" dirty="0" err="1" smtClean="0">
                <a:latin typeface="Berlin Sans FB" pitchFamily="34" charset="0"/>
                <a:sym typeface="Wingdings" pitchFamily="2" charset="2"/>
              </a:rPr>
              <a:t>keluarga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800" dirty="0" err="1" smtClean="0">
                <a:latin typeface="Berlin Sans FB" pitchFamily="34" charset="0"/>
                <a:sym typeface="Wingdings" pitchFamily="2" charset="2"/>
              </a:rPr>
              <a:t>sahabat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, </a:t>
            </a:r>
            <a:r>
              <a:rPr lang="id-ID" sz="2800" dirty="0" smtClean="0">
                <a:latin typeface="Berlin Sans FB" pitchFamily="34" charset="0"/>
                <a:sym typeface="Wingdings" pitchFamily="2" charset="2"/>
              </a:rPr>
              <a:t>pengasuh, </a:t>
            </a:r>
            <a:r>
              <a:rPr lang="en-US" sz="2800" dirty="0" err="1" smtClean="0">
                <a:latin typeface="Berlin Sans FB" pitchFamily="34" charset="0"/>
                <a:sym typeface="Wingdings" pitchFamily="2" charset="2"/>
              </a:rPr>
              <a:t>dll</a:t>
            </a:r>
            <a:r>
              <a:rPr lang="en-US" sz="2800" dirty="0" smtClean="0">
                <a:latin typeface="Berlin Sans FB" pitchFamily="34" charset="0"/>
                <a:sym typeface="Wingdings" pitchFamily="2" charset="2"/>
              </a:rPr>
              <a:t>.</a:t>
            </a:r>
            <a:endParaRPr lang="en-US" sz="2800" dirty="0" smtClean="0">
              <a:latin typeface="Berlin Sans FB" pitchFamily="34" charset="0"/>
            </a:endParaRPr>
          </a:p>
          <a:p>
            <a:pPr eaLnBrk="1" hangingPunct="1">
              <a:defRPr/>
            </a:pPr>
            <a:endParaRPr lang="en-US" dirty="0" smtClean="0">
              <a:latin typeface="Berlin Sans FB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AD4DD3-11EB-4B5D-A838-E6C8242748D5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2EBEF-52CF-410C-8511-9DFCC0E23D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86C008-3D28-47DF-B3A7-CE66DA62C9E7}" type="datetime1">
              <a:rPr lang="id-ID"/>
              <a:pPr>
                <a:defRPr/>
              </a:pPr>
              <a:t>07/03/2018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AB5C71-592F-48D7-B777-5AEE98C4607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00200" y="914400"/>
            <a:ext cx="75438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900" dirty="0" err="1" smtClean="0">
                <a:solidFill>
                  <a:srgbClr val="FF0000"/>
                </a:solidFill>
                <a:latin typeface="Berlin Sans FB" pitchFamily="34" charset="0"/>
              </a:rPr>
              <a:t>Sasaran</a:t>
            </a:r>
            <a:r>
              <a:rPr lang="en-US" sz="29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  <a:latin typeface="Berlin Sans FB" pitchFamily="34" charset="0"/>
              </a:rPr>
              <a:t>Anamnesa</a:t>
            </a:r>
            <a:r>
              <a:rPr lang="en-US" sz="2900" dirty="0" smtClean="0">
                <a:solidFill>
                  <a:srgbClr val="FF0000"/>
                </a:solidFill>
                <a:latin typeface="Berlin Sans FB" pitchFamily="34" charset="0"/>
              </a:rPr>
              <a:t> 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900" dirty="0" smtClean="0"/>
              <a:t>	</a:t>
            </a:r>
            <a:r>
              <a:rPr lang="en-US" sz="2900" dirty="0" smtClean="0">
                <a:latin typeface="Berlin Sans FB" pitchFamily="34" charset="0"/>
              </a:rPr>
              <a:t>Gangguan2, symptom2, </a:t>
            </a:r>
            <a:r>
              <a:rPr lang="en-US" sz="2900" dirty="0" err="1" smtClean="0">
                <a:latin typeface="Berlin Sans FB" pitchFamily="34" charset="0"/>
              </a:rPr>
              <a:t>dengan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maksud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untuk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mengetahui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bagaimana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kedudukan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gangguan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itu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dalam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kehidupan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klien</a:t>
            </a:r>
            <a:r>
              <a:rPr lang="en-US" sz="2900" dirty="0" smtClean="0">
                <a:latin typeface="Berlin Sans FB" pitchFamily="34" charset="0"/>
              </a:rPr>
              <a:t> (</a:t>
            </a:r>
            <a:r>
              <a:rPr lang="en-US" sz="2900" dirty="0" err="1" smtClean="0">
                <a:latin typeface="Berlin Sans FB" pitchFamily="34" charset="0"/>
              </a:rPr>
              <a:t>sudah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sangat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mengganggu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atau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tidak</a:t>
            </a:r>
            <a:r>
              <a:rPr lang="en-US" sz="2900" dirty="0" smtClean="0">
                <a:latin typeface="Berlin Sans FB" pitchFamily="34" charset="0"/>
              </a:rPr>
              <a:t>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900" dirty="0" smtClean="0">
                <a:latin typeface="Berlin Sans FB" pitchFamily="34" charset="0"/>
              </a:rPr>
              <a:t>	</a:t>
            </a:r>
            <a:r>
              <a:rPr lang="en-US" sz="2900" dirty="0" err="1" smtClean="0">
                <a:latin typeface="Berlin Sans FB" pitchFamily="34" charset="0"/>
              </a:rPr>
              <a:t>Sehingga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dlm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Anamnesa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dpt</a:t>
            </a:r>
            <a:r>
              <a:rPr lang="en-US" sz="2900" dirty="0" smtClean="0">
                <a:latin typeface="Berlin Sans FB" pitchFamily="34" charset="0"/>
              </a:rPr>
              <a:t> </a:t>
            </a:r>
            <a:r>
              <a:rPr lang="en-US" sz="2900" dirty="0" err="1" smtClean="0">
                <a:latin typeface="Berlin Sans FB" pitchFamily="34" charset="0"/>
              </a:rPr>
              <a:t>tercantum</a:t>
            </a:r>
            <a:r>
              <a:rPr lang="en-US" sz="2900" dirty="0" smtClean="0">
                <a:latin typeface="Berlin Sans FB" pitchFamily="34" charset="0"/>
              </a:rPr>
              <a:t> 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900" dirty="0" smtClean="0">
                <a:latin typeface="Berlin Sans FB" pitchFamily="34" charset="0"/>
              </a:rPr>
              <a:t>	- </a:t>
            </a:r>
            <a:r>
              <a:rPr lang="en-US" sz="2400" dirty="0" err="1" smtClean="0">
                <a:latin typeface="Berlin Sans FB" pitchFamily="34" charset="0"/>
              </a:rPr>
              <a:t>Kapan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mulai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timbul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gangguan</a:t>
            </a:r>
            <a:r>
              <a:rPr lang="en-US" sz="2400" dirty="0" smtClean="0">
                <a:latin typeface="Berlin Sans FB" pitchFamily="34" charset="0"/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Berlin Sans FB" pitchFamily="34" charset="0"/>
              </a:rPr>
              <a:t>	- </a:t>
            </a:r>
            <a:r>
              <a:rPr lang="en-US" sz="2400" dirty="0" err="1" smtClean="0">
                <a:latin typeface="Berlin Sans FB" pitchFamily="34" charset="0"/>
              </a:rPr>
              <a:t>apa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sebabnya</a:t>
            </a:r>
            <a:r>
              <a:rPr lang="en-US" sz="2400" dirty="0" smtClean="0">
                <a:latin typeface="Berlin Sans FB" pitchFamily="34" charset="0"/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Berlin Sans FB" pitchFamily="34" charset="0"/>
              </a:rPr>
              <a:t>	- </a:t>
            </a:r>
            <a:r>
              <a:rPr lang="en-US" sz="2400" dirty="0" err="1" smtClean="0">
                <a:latin typeface="Berlin Sans FB" pitchFamily="34" charset="0"/>
              </a:rPr>
              <a:t>sudah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berapa</a:t>
            </a:r>
            <a:r>
              <a:rPr lang="en-US" sz="2400" dirty="0" smtClean="0">
                <a:latin typeface="Berlin Sans FB" pitchFamily="34" charset="0"/>
              </a:rPr>
              <a:t> lama,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latin typeface="Berlin Sans FB" pitchFamily="34" charset="0"/>
              </a:rPr>
              <a:t>	- data-data lain </a:t>
            </a:r>
            <a:r>
              <a:rPr lang="en-US" sz="2400" dirty="0" err="1" smtClean="0">
                <a:latin typeface="Berlin Sans FB" pitchFamily="34" charset="0"/>
              </a:rPr>
              <a:t>spt</a:t>
            </a:r>
            <a:r>
              <a:rPr lang="en-US" sz="2400" dirty="0" smtClean="0">
                <a:latin typeface="Berlin Sans FB" pitchFamily="34" charset="0"/>
              </a:rPr>
              <a:t> RH.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1074</Words>
  <Application>Microsoft Office PowerPoint</Application>
  <PresentationFormat>On-screen Show (4:3)</PresentationFormat>
  <Paragraphs>264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KEMAMPUAN AKHIR YANG DIHARAPKAN</vt:lpstr>
      <vt:lpstr>Interview</vt:lpstr>
      <vt:lpstr>Istilah penting</vt:lpstr>
      <vt:lpstr>Yg perlu dipertimbangkan dlm interview.</vt:lpstr>
      <vt:lpstr>Jenis-jenis interview, ditinjau dari tujuannya.</vt:lpstr>
      <vt:lpstr>Anamnesa </vt:lpstr>
      <vt:lpstr>Ada 2 macam Anamnesa</vt:lpstr>
      <vt:lpstr>Slide 9</vt:lpstr>
      <vt:lpstr>Slide 10</vt:lpstr>
      <vt:lpstr>Fungsi Anamnesa</vt:lpstr>
      <vt:lpstr>Metode dalam Anamnesa</vt:lpstr>
      <vt:lpstr>Beberapa teknik pendekatan yg digunakan :</vt:lpstr>
      <vt:lpstr>Slide 14</vt:lpstr>
      <vt:lpstr>Yang harus diperhatikan dalam Anamnesa </vt:lpstr>
      <vt:lpstr>Slide 16</vt:lpstr>
      <vt:lpstr>Isi / Materi Pertanyaan dalam Anamnesa</vt:lpstr>
      <vt:lpstr>Slide 18</vt:lpstr>
      <vt:lpstr>Slide 19</vt:lpstr>
      <vt:lpstr>Alur Interview Diagnostik</vt:lpstr>
      <vt:lpstr>Hal-hal penting untuk mengevaluasi efektifitas interview/anamnesa</vt:lpstr>
      <vt:lpstr>Slide 22</vt:lpstr>
      <vt:lpstr>Slide 23</vt:lpstr>
      <vt:lpstr>Slide 24</vt:lpstr>
      <vt:lpstr>Slide 25</vt:lpstr>
      <vt:lpstr>Rumus Pengukuran Efektifitas  Interview - Anamnesa</vt:lpstr>
      <vt:lpstr>Slide 27</vt:lpstr>
    </vt:vector>
  </TitlesOfParts>
  <Company>Univ. Bina Nusantara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PSIKODIAGNOSTIK</dc:title>
  <dc:creator>Tavip Ansyori</dc:creator>
  <cp:lastModifiedBy>psikologi</cp:lastModifiedBy>
  <cp:revision>56</cp:revision>
  <dcterms:created xsi:type="dcterms:W3CDTF">2004-12-31T04:55:59Z</dcterms:created>
  <dcterms:modified xsi:type="dcterms:W3CDTF">2018-03-07T08:47:29Z</dcterms:modified>
</cp:coreProperties>
</file>