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handoutMasterIdLst>
    <p:handoutMasterId r:id="rId30"/>
  </p:handoutMasterIdLst>
  <p:sldIdLst>
    <p:sldId id="311" r:id="rId2"/>
    <p:sldId id="312" r:id="rId3"/>
    <p:sldId id="313" r:id="rId4"/>
    <p:sldId id="296" r:id="rId5"/>
    <p:sldId id="284" r:id="rId6"/>
    <p:sldId id="285" r:id="rId7"/>
    <p:sldId id="297" r:id="rId8"/>
    <p:sldId id="298" r:id="rId9"/>
    <p:sldId id="293" r:id="rId10"/>
    <p:sldId id="288" r:id="rId11"/>
    <p:sldId id="286" r:id="rId12"/>
    <p:sldId id="289" r:id="rId13"/>
    <p:sldId id="290" r:id="rId14"/>
    <p:sldId id="291" r:id="rId15"/>
    <p:sldId id="292" r:id="rId16"/>
    <p:sldId id="295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wien/pd1-tes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1956AC-D582-4A15-8B23-4236FFE0B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wien/pd1-tes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2F967E-DD72-426F-B1F9-DB287A0B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C4450-FB4A-4E82-89CC-0162318ACC5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0CE5E-1A74-4C6D-8792-0DB5F416470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wien/pd1-tes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D5F9B-8D04-4EFD-8BEA-9A09AAC38A2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4D7C9-713A-433C-94A0-F8FC0C4C2354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6B0C8-979A-426A-AAE3-C28D2DDF6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379BE-A1A3-41F9-9BE4-4265AA9798AF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B85FE-3D53-46DB-A032-6B51202B2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9C2D5-A238-41F7-9B8B-5E1D7A790C29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13786-2692-4B06-95EB-C44706F42C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1337-D9C9-4B92-954D-0EA45F8E6C7C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56F9-27D4-49F8-A709-D46710353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04DFD-0865-4652-AC1C-688E2FAFD530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79853-FB85-4ABD-9D1E-DC68C731CD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D02D5-7650-49F7-A52F-1F705119E85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57E2D-BAF9-4837-959B-DB023B5B7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643059-96E3-4474-B58A-719F0762ED29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722D2-A3F4-4CA1-9291-2836D4ABD4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031C2-00DD-4C0C-8EBB-B015A788FBF0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67D96-C3DB-42C0-90ED-2774CFE855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50B3F-3DC2-46D0-98ED-969917B8A17D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31041-327E-4679-B244-6F1CD8F14F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195BAE-8C3A-48DF-85ED-D9EBE4157685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25E85-DE1B-498D-91AA-5A2651D2B2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1237A-DEE3-48FE-AC07-6633BD910217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614A9-BF4C-4DB0-84CD-C57E197FF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923E2B-3360-432A-9A7B-75F2FE538654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5442E-80C7-4DF4-AF92-73F210580C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1F7CAC-A9EC-4681-9EE7-993836A0181F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BD93A5-113D-42B1-A7C5-280FBAE18C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TES 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5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FAKULTAS 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0225"/>
            <a:ext cx="8510588" cy="969963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Prosedur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pelaksanaan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yg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benar</a:t>
            </a:r>
            <a:endParaRPr lang="en-US" sz="33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249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73263"/>
            <a:ext cx="8540750" cy="41259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				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234BE-F796-40FF-90FD-48C4C32F79D8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85BC-76F9-4921-933F-D5CDA5B8E62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8200" y="2133600"/>
            <a:ext cx="1828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dirty="0" err="1">
                <a:solidFill>
                  <a:schemeClr val="bg1">
                    <a:lumMod val="95000"/>
                  </a:schemeClr>
                </a:solidFill>
              </a:rPr>
              <a:t>Pemeriksa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733800" y="4419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dirty="0" err="1">
                <a:solidFill>
                  <a:schemeClr val="bg1">
                    <a:lumMod val="95000"/>
                  </a:schemeClr>
                </a:solidFill>
              </a:rPr>
              <a:t>Tes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410200" y="2057400"/>
            <a:ext cx="2362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Sub</a:t>
            </a:r>
            <a:r>
              <a:rPr lang="id-ID" sz="2400" dirty="0">
                <a:solidFill>
                  <a:schemeClr val="bg1">
                    <a:lumMod val="95000"/>
                  </a:schemeClr>
                </a:solidFill>
              </a:rPr>
              <a:t>j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</a:rPr>
              <a:t>ek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</a:rPr>
              <a:t>yg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algn="ctr" eaLnBrk="1" hangingPunct="1"/>
            <a:r>
              <a:rPr lang="en-US" sz="2400" dirty="0" err="1">
                <a:solidFill>
                  <a:schemeClr val="bg1">
                    <a:lumMod val="95000"/>
                  </a:schemeClr>
                </a:solidFill>
              </a:rPr>
              <a:t>diperiksa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2667000" y="2362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 flipH="1">
            <a:off x="4191000" y="2514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 flipH="1" flipV="1">
            <a:off x="2743200" y="2590800"/>
            <a:ext cx="1295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Y</a:t>
            </a: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g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dapat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mempengaruhi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b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hasil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Psikologi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981200"/>
            <a:ext cx="8153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Karakteristik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rangsang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Isi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, format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keterikatan</a:t>
            </a:r>
            <a:r>
              <a:rPr lang="en-US" sz="2400" dirty="0" smtClean="0">
                <a:latin typeface="Berlin Sans FB" pitchFamily="34" charset="0"/>
              </a:rPr>
              <a:t> pd </a:t>
            </a:r>
            <a:r>
              <a:rPr lang="en-US" sz="2400" dirty="0" err="1" smtClean="0">
                <a:latin typeface="Berlin Sans FB" pitchFamily="34" charset="0"/>
              </a:rPr>
              <a:t>kultur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Karakteristik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Situasi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Metode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pelaksanaan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konteks</a:t>
            </a:r>
            <a:r>
              <a:rPr lang="en-US" sz="2400" dirty="0" smtClean="0">
                <a:latin typeface="Berlin Sans FB" pitchFamily="34" charset="0"/>
              </a:rPr>
              <a:t> interpersonal (</a:t>
            </a:r>
            <a:r>
              <a:rPr lang="en-US" sz="2400" dirty="0" err="1" smtClean="0">
                <a:latin typeface="Berlin Sans FB" pitchFamily="34" charset="0"/>
              </a:rPr>
              <a:t>pengaruh</a:t>
            </a:r>
            <a:r>
              <a:rPr lang="en-US" sz="2400" dirty="0" smtClean="0">
                <a:latin typeface="Berlin Sans FB" pitchFamily="34" charset="0"/>
              </a:rPr>
              <a:t> Tester), </a:t>
            </a:r>
            <a:r>
              <a:rPr lang="en-US" sz="2400" dirty="0" err="1" smtClean="0">
                <a:latin typeface="Berlin Sans FB" pitchFamily="34" charset="0"/>
              </a:rPr>
              <a:t>gangguan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lingkungan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fisik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konteks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sosial</a:t>
            </a:r>
            <a:r>
              <a:rPr lang="en-US" sz="2400" dirty="0" smtClean="0">
                <a:latin typeface="Berlin Sans FB" pitchFamily="34" charset="0"/>
              </a:rPr>
              <a:t> (individual/</a:t>
            </a:r>
            <a:r>
              <a:rPr lang="en-US" sz="2400" dirty="0" err="1" smtClean="0">
                <a:latin typeface="Berlin Sans FB" pitchFamily="34" charset="0"/>
              </a:rPr>
              <a:t>klasikal</a:t>
            </a:r>
            <a:r>
              <a:rPr lang="en-US" sz="2400" dirty="0" smtClean="0">
                <a:latin typeface="Berlin Sans FB" pitchFamily="34" charset="0"/>
              </a:rPr>
              <a:t>), </a:t>
            </a:r>
            <a:r>
              <a:rPr lang="en-US" sz="2400" dirty="0" err="1" smtClean="0">
                <a:latin typeface="Berlin Sans FB" pitchFamily="34" charset="0"/>
              </a:rPr>
              <a:t>pencatatan</a:t>
            </a:r>
            <a:r>
              <a:rPr lang="en-US" sz="2400" dirty="0" smtClean="0">
                <a:latin typeface="Berlin Sans FB" pitchFamily="34" charset="0"/>
              </a:rPr>
              <a:t> data.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Karakteristik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Individu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Tujuan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pemeriksaan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gaya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berespon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kondisi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fisik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keadaan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emosi</a:t>
            </a:r>
            <a:r>
              <a:rPr lang="en-US" sz="2400" dirty="0" smtClean="0">
                <a:latin typeface="Berlin Sans FB" pitchFamily="34" charset="0"/>
              </a:rPr>
              <a:t>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8E193E-AD25-43F0-AB52-BC5DFC383B69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2F59C-4445-4D2E-A612-510E4CFEF6F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6096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Fungsi Tes (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menurut Kouwer)</a:t>
            </a:r>
          </a:p>
        </p:txBody>
      </p:sp>
      <p:sp>
        <p:nvSpPr>
          <p:cNvPr id="1259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1219200"/>
            <a:ext cx="807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Meramalkan</a:t>
            </a:r>
            <a:r>
              <a:rPr lang="id-ID" sz="2400" dirty="0" smtClean="0">
                <a:latin typeface="Berlin Sans FB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Prognosa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Prediksi ttg sikap, T.L di kemudian hari.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Menggambarkan</a:t>
            </a:r>
            <a:r>
              <a:rPr lang="id-ID" sz="2400" dirty="0" smtClean="0">
                <a:latin typeface="Berlin Sans FB" pitchFamily="34" charset="0"/>
              </a:rPr>
              <a:t> / mendeskripsikan.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Utk tujuan2 yg telah ditetapkan (seleksi, evaluasi, dll)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Pentingnya intuisi &amp; empati.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Perlu adanya pengertian yg mendalam ttg subjek yg diperiksa.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Menemukan diri sendiri.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Memberi pengertian yg mendalam pd diri subjek ttg gambaran kepribadianya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Hasil tes dibicarakan dg subjek yg bersangkutan (dikonsultasikan).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Subjek diharapkan ‘insight’ ttg dirinya.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CBD80A-420C-4C16-B722-0061EB60E18B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8230C-8131-4D80-A674-6BEE5D99282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599"/>
            <a:ext cx="8510588" cy="68580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Wujud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269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yg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lengkap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terdiri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dari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>
                <a:latin typeface="Berlin Sans FB" pitchFamily="34" charset="0"/>
              </a:rPr>
              <a:t>Material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endParaRPr lang="en-US" sz="2400" dirty="0" smtClean="0">
              <a:latin typeface="Berlin Sans FB" pitchFamily="34" charset="0"/>
            </a:endParaRP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err="1" smtClean="0">
                <a:latin typeface="Berlin Sans FB" pitchFamily="34" charset="0"/>
              </a:rPr>
              <a:t>Misal</a:t>
            </a:r>
            <a:r>
              <a:rPr lang="en-US" sz="1800" dirty="0" smtClean="0">
                <a:latin typeface="Berlin Sans FB" pitchFamily="34" charset="0"/>
              </a:rPr>
              <a:t> : 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Berlin Sans FB" pitchFamily="34" charset="0"/>
              </a:rPr>
              <a:t>Pertanyaan2 / persoalan2 </a:t>
            </a:r>
            <a:r>
              <a:rPr lang="en-US" sz="1800" dirty="0" err="1" smtClean="0">
                <a:latin typeface="Berlin Sans FB" pitchFamily="34" charset="0"/>
              </a:rPr>
              <a:t>praktis</a:t>
            </a:r>
            <a:endParaRPr lang="en-US" sz="1800" dirty="0" smtClean="0">
              <a:latin typeface="Berlin Sans FB" pitchFamily="34" charset="0"/>
            </a:endParaRP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Berlin Sans FB" pitchFamily="34" charset="0"/>
              </a:rPr>
              <a:t>Alat2 </a:t>
            </a:r>
            <a:r>
              <a:rPr lang="en-US" sz="1800" dirty="0" err="1" smtClean="0">
                <a:latin typeface="Berlin Sans FB" pitchFamily="34" charset="0"/>
              </a:rPr>
              <a:t>tertentu</a:t>
            </a:r>
            <a:endParaRPr lang="en-US" sz="1800" dirty="0" smtClean="0">
              <a:latin typeface="Berlin Sans FB" pitchFamily="34" charset="0"/>
            </a:endParaRPr>
          </a:p>
          <a:p>
            <a:pPr marL="1371600" lvl="2" indent="-4572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>
                <a:latin typeface="Berlin Sans FB" pitchFamily="34" charset="0"/>
              </a:rPr>
              <a:t>Gambar2 </a:t>
            </a:r>
            <a:r>
              <a:rPr lang="en-US" sz="1800" dirty="0" err="1" smtClean="0">
                <a:latin typeface="Berlin Sans FB" pitchFamily="34" charset="0"/>
              </a:rPr>
              <a:t>tertentu</a:t>
            </a:r>
            <a:endParaRPr lang="en-US" sz="1800" dirty="0" smtClean="0">
              <a:latin typeface="Berlin Sans FB" pitchFamily="34" charset="0"/>
            </a:endParaRPr>
          </a:p>
          <a:p>
            <a:pPr marL="1371600" lvl="2" indent="-4572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1800" dirty="0" err="1" smtClean="0">
                <a:latin typeface="Berlin Sans FB" pitchFamily="34" charset="0"/>
              </a:rPr>
              <a:t>Kertas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kosong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dsb</a:t>
            </a:r>
            <a:r>
              <a:rPr lang="en-US" sz="1800" dirty="0" smtClean="0">
                <a:latin typeface="Berlin Sans FB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err="1" smtClean="0">
                <a:latin typeface="Berlin Sans FB" pitchFamily="34" charset="0"/>
              </a:rPr>
              <a:t>Formulir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endParaRPr lang="en-US" sz="2400" dirty="0" smtClean="0">
              <a:latin typeface="Berlin Sans FB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Berupa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lembar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jwb</a:t>
            </a:r>
            <a:r>
              <a:rPr lang="en-US" sz="2000" dirty="0" smtClean="0">
                <a:latin typeface="Berlin Sans FB" pitchFamily="34" charset="0"/>
              </a:rPr>
              <a:t> / catatan2 </a:t>
            </a:r>
            <a:r>
              <a:rPr lang="en-US" sz="2000" dirty="0" err="1" smtClean="0">
                <a:latin typeface="Berlin Sans FB" pitchFamily="34" charset="0"/>
              </a:rPr>
              <a:t>khusus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 smtClean="0">
                <a:latin typeface="Berlin Sans FB" pitchFamily="34" charset="0"/>
              </a:rPr>
              <a:t>Manual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endParaRPr lang="en-US" sz="2400" dirty="0" smtClean="0">
              <a:latin typeface="Berlin Sans FB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Berupa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buku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berisi</a:t>
            </a:r>
            <a:r>
              <a:rPr lang="en-US" sz="2000" dirty="0" smtClean="0">
                <a:latin typeface="Berlin Sans FB" pitchFamily="34" charset="0"/>
              </a:rPr>
              <a:t> :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dirty="0" err="1" smtClean="0">
                <a:latin typeface="Berlin Sans FB" pitchFamily="34" charset="0"/>
              </a:rPr>
              <a:t>Instruksi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Tes</a:t>
            </a:r>
            <a:endParaRPr lang="en-US" sz="1800" dirty="0" smtClean="0">
              <a:latin typeface="Berlin Sans FB" pitchFamily="34" charset="0"/>
            </a:endParaRP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dirty="0" err="1" smtClean="0">
                <a:latin typeface="Berlin Sans FB" pitchFamily="34" charset="0"/>
              </a:rPr>
              <a:t>Prosedur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skoring</a:t>
            </a:r>
            <a:r>
              <a:rPr lang="en-US" sz="1800" dirty="0" smtClean="0">
                <a:latin typeface="Berlin Sans FB" pitchFamily="34" charset="0"/>
              </a:rPr>
              <a:t> &amp; </a:t>
            </a:r>
            <a:r>
              <a:rPr lang="en-US" sz="1800" dirty="0" err="1" smtClean="0">
                <a:latin typeface="Berlin Sans FB" pitchFamily="34" charset="0"/>
              </a:rPr>
              <a:t>Administrasi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Tes</a:t>
            </a:r>
            <a:endParaRPr lang="en-US" sz="1800" dirty="0" smtClean="0">
              <a:latin typeface="Berlin Sans FB" pitchFamily="34" charset="0"/>
            </a:endParaRP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Berlin Sans FB" pitchFamily="34" charset="0"/>
              </a:rPr>
              <a:t>Indikasi2 </a:t>
            </a:r>
            <a:r>
              <a:rPr lang="en-US" sz="1800" dirty="0" err="1" smtClean="0">
                <a:latin typeface="Berlin Sans FB" pitchFamily="34" charset="0"/>
              </a:rPr>
              <a:t>mengenai</a:t>
            </a:r>
            <a:r>
              <a:rPr lang="en-US" sz="1800" dirty="0" smtClean="0">
                <a:latin typeface="Berlin Sans FB" pitchFamily="34" charset="0"/>
              </a:rPr>
              <a:t> : </a:t>
            </a:r>
            <a:r>
              <a:rPr lang="en-US" sz="1800" dirty="0" err="1" smtClean="0">
                <a:latin typeface="Berlin Sans FB" pitchFamily="34" charset="0"/>
              </a:rPr>
              <a:t>Reliabilitas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Tes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Validitas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Tes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Arah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prediksi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Tes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smtClean="0"/>
              <a:t>Norma </a:t>
            </a:r>
            <a:r>
              <a:rPr lang="en-US" sz="1800" dirty="0" err="1" smtClean="0"/>
              <a:t>Tes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endParaRPr lang="en-US" sz="1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9AB2FF-7554-425F-B151-5C77A8B437E1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467CA-CB9E-4251-AEEA-56389DA2AFB1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280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55663" y="1676400"/>
            <a:ext cx="7986712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Y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g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harus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diinformasikan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dalam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: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Berlin Sans FB" pitchFamily="34" charset="0"/>
              </a:rPr>
              <a:t>Membicarakan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prosedur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Tes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Berlin Sans FB" pitchFamily="34" charset="0"/>
              </a:rPr>
              <a:t>Kondisi2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baik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utk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menyelenggarakan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Berlin Sans FB" pitchFamily="34" charset="0"/>
              </a:rPr>
              <a:t>Instruksi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sebenarnya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latin typeface="Berlin Sans FB" pitchFamily="34" charset="0"/>
              </a:rPr>
              <a:t>Contoh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Tes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latin typeface="Berlin Sans FB" pitchFamily="34" charset="0"/>
              </a:rPr>
              <a:t>Urutan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dikerjakan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Berlin Sans FB" pitchFamily="34" charset="0"/>
              </a:rPr>
              <a:t>Tanda-tanda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diberikan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Berlin Sans FB" pitchFamily="34" charset="0"/>
              </a:rPr>
              <a:t>Jawaban-jawaban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tertentu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388A5-4BA2-4DDE-9090-B65E51673867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3CD74-4E7E-40D5-9ECA-CCB00FD9DFA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Prosedur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Skoring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Administrasi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290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smtClean="0">
                <a:latin typeface="Berlin Sans FB" pitchFamily="34" charset="0"/>
              </a:rPr>
              <a:t>Cara </a:t>
            </a:r>
            <a:r>
              <a:rPr lang="en-US" dirty="0" err="1" smtClean="0">
                <a:latin typeface="Berlin Sans FB" pitchFamily="34" charset="0"/>
              </a:rPr>
              <a:t>Skoring</a:t>
            </a:r>
            <a:endParaRPr lang="en-US" dirty="0" smtClean="0">
              <a:latin typeface="Berlin Sans FB" pitchFamily="34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latin typeface="Berlin Sans FB" pitchFamily="34" charset="0"/>
              </a:rPr>
              <a:t>Kunci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Tes</a:t>
            </a:r>
            <a:endParaRPr lang="en-US" dirty="0" smtClean="0">
              <a:latin typeface="Berlin Sans FB" pitchFamily="34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latin typeface="Berlin Sans FB" pitchFamily="34" charset="0"/>
              </a:rPr>
              <a:t>Kesimpulan</a:t>
            </a:r>
            <a:endParaRPr lang="en-US" dirty="0" smtClean="0">
              <a:latin typeface="Berlin Sans FB" pitchFamily="34" charset="0"/>
            </a:endParaRPr>
          </a:p>
          <a:p>
            <a:pPr lvl="1" eaLnBrk="1" hangingPunct="1">
              <a:defRPr/>
            </a:pPr>
            <a:r>
              <a:rPr lang="en-US" dirty="0" smtClean="0">
                <a:latin typeface="Berlin Sans FB" pitchFamily="34" charset="0"/>
              </a:rPr>
              <a:t>Norma / </a:t>
            </a:r>
            <a:r>
              <a:rPr lang="en-US" dirty="0" err="1" smtClean="0">
                <a:latin typeface="Berlin Sans FB" pitchFamily="34" charset="0"/>
              </a:rPr>
              <a:t>Tabel</a:t>
            </a:r>
            <a:endParaRPr lang="en-US" dirty="0" smtClean="0">
              <a:latin typeface="Berlin Sans FB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F64C2-F627-4B92-BE95-FD20D06DD9A8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35361-F147-49B7-9D48-440885C157D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38200" y="47244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/>
              <a:t>Hasil Tes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2286000" y="5029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5410200" y="4803775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Arah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6553200" y="40386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Inteligensinya ?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6629400" y="48768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Emosinya ?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6629400" y="55626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Relasi Sosialnya ?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2574925" y="4684713"/>
            <a:ext cx="241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Interpretasi &amp; Prediksi</a:t>
            </a:r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V="1">
            <a:off x="60960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61722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6172200" y="5257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30225"/>
            <a:ext cx="8510588" cy="10239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32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8163" y="1676400"/>
            <a:ext cx="8304212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seleksi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klasifikasi</a:t>
            </a:r>
            <a:r>
              <a:rPr lang="en-US" sz="2800" dirty="0" smtClean="0">
                <a:latin typeface="Berlin Sans FB" pitchFamily="34" charset="0"/>
              </a:rPr>
              <a:t> &amp; </a:t>
            </a:r>
            <a:r>
              <a:rPr lang="en-US" sz="2800" dirty="0" err="1" smtClean="0">
                <a:latin typeface="Berlin Sans FB" pitchFamily="34" charset="0"/>
              </a:rPr>
              <a:t>penempatan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i="1" dirty="0" smtClean="0">
                <a:solidFill>
                  <a:srgbClr val="FF0000"/>
                </a:solidFill>
                <a:latin typeface="Berlin Sans FB" pitchFamily="34" charset="0"/>
              </a:rPr>
              <a:t>Placement</a:t>
            </a:r>
            <a:r>
              <a:rPr lang="en-US" sz="2800" i="1" dirty="0" smtClean="0">
                <a:latin typeface="Berlin Sans FB" pitchFamily="34" charset="0"/>
              </a:rPr>
              <a:t> </a:t>
            </a:r>
            <a:r>
              <a:rPr lang="en-US" sz="2800" i="1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).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Evaluasi</a:t>
            </a:r>
            <a:r>
              <a:rPr lang="en-US" sz="2800" dirty="0" smtClean="0">
                <a:latin typeface="Berlin Sans FB" pitchFamily="34" charset="0"/>
              </a:rPr>
              <a:t> prosedur2 </a:t>
            </a:r>
            <a:r>
              <a:rPr lang="en-US" sz="2800" dirty="0" err="1" smtClean="0">
                <a:latin typeface="Berlin Sans FB" pitchFamily="34" charset="0"/>
              </a:rPr>
              <a:t>pendidikan</a:t>
            </a:r>
            <a:r>
              <a:rPr lang="en-US" sz="2800" dirty="0" smtClean="0">
                <a:latin typeface="Berlin Sans FB" pitchFamily="34" charset="0"/>
              </a:rPr>
              <a:t> &amp; 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‘</a:t>
            </a:r>
            <a:r>
              <a:rPr lang="en-US" sz="2800" i="1" dirty="0" smtClean="0">
                <a:solidFill>
                  <a:srgbClr val="FF0000"/>
                </a:solidFill>
                <a:latin typeface="Berlin Sans FB" pitchFamily="34" charset="0"/>
              </a:rPr>
              <a:t>treatment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’ </a:t>
            </a:r>
            <a:r>
              <a:rPr lang="en-US" sz="2800" dirty="0" smtClean="0">
                <a:latin typeface="Berlin Sans FB" pitchFamily="34" charset="0"/>
              </a:rPr>
              <a:t>(</a:t>
            </a:r>
            <a:r>
              <a:rPr lang="en-US" sz="2800" dirty="0" err="1" smtClean="0">
                <a:latin typeface="Berlin Sans FB" pitchFamily="34" charset="0"/>
              </a:rPr>
              <a:t>suatu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usaha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penyembuhan</a:t>
            </a:r>
            <a:r>
              <a:rPr lang="en-US" sz="2800" dirty="0" smtClean="0">
                <a:latin typeface="Berlin Sans FB" pitchFamily="34" charset="0"/>
              </a:rPr>
              <a:t>).</a:t>
            </a:r>
          </a:p>
          <a:p>
            <a:pPr eaLnBrk="1" hangingPunct="1">
              <a:defRPr/>
            </a:pP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penolakan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atau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penerimaan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Hypotesa2 </a:t>
            </a:r>
            <a:r>
              <a:rPr lang="en-US" sz="2800" dirty="0" err="1" smtClean="0">
                <a:latin typeface="Berlin Sans FB" pitchFamily="34" charset="0"/>
              </a:rPr>
              <a:t>ilmiah</a:t>
            </a:r>
            <a:r>
              <a:rPr lang="en-US" sz="2800" dirty="0" smtClean="0"/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6AB406-F712-48FF-99BD-5A31CCAE2EFD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C07A1-2970-419A-9916-EF5F75C4B1D5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Klasifikasi Tes Psikologi</a:t>
            </a:r>
            <a:endParaRPr lang="en-US" sz="40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772400" cy="3281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Berlin Sans FB" pitchFamily="34" charset="0"/>
              </a:rPr>
              <a:t>Menurut Itemnya (soal2 dlm tes):</a:t>
            </a:r>
          </a:p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Verbal Test</a:t>
            </a:r>
          </a:p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Non-verbal Test</a:t>
            </a:r>
          </a:p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Numerical Test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67B2FD-4619-4AC0-983C-824F240976D7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9A7F3-97D9-4935-AA25-016E07F3ED4C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Menurut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Bentuknya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924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Paper &amp; Pencil Test 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Berlin Sans FB" pitchFamily="34" charset="0"/>
              </a:rPr>
              <a:t>Tes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tertulis</a:t>
            </a:r>
            <a:endParaRPr lang="en-US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Performance Test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Berlin Sans FB" pitchFamily="34" charset="0"/>
              </a:rPr>
              <a:t>Tes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harus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dikerjakan</a:t>
            </a:r>
            <a:r>
              <a:rPr lang="en-US" dirty="0" smtClean="0">
                <a:latin typeface="Berlin Sans FB" pitchFamily="34" charset="0"/>
              </a:rPr>
              <a:t> dg </a:t>
            </a:r>
            <a:r>
              <a:rPr lang="en-US" dirty="0" err="1" smtClean="0">
                <a:latin typeface="Berlin Sans FB" pitchFamily="34" charset="0"/>
              </a:rPr>
              <a:t>tangan</a:t>
            </a:r>
            <a:endParaRPr lang="en-US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Oral Test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Berlin Sans FB" pitchFamily="34" charset="0"/>
              </a:rPr>
              <a:t>Tes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lisan</a:t>
            </a: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683ED5-9213-49FD-A531-492C39BD18CB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86650-B70F-400F-8422-309D64139FB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Menurut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Jumlah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Testee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Individual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tester </a:t>
            </a:r>
            <a:r>
              <a:rPr lang="en-US" dirty="0" err="1" smtClean="0">
                <a:latin typeface="Berlin Sans FB" pitchFamily="34" charset="0"/>
              </a:rPr>
              <a:t>berhadapan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dites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testee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Klasikal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kelompok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lvl="1" eaLnBrk="1" hangingPunct="1">
              <a:defRPr/>
            </a:pP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tester </a:t>
            </a:r>
            <a:r>
              <a:rPr lang="en-US" dirty="0" err="1" smtClean="0">
                <a:latin typeface="Berlin Sans FB" pitchFamily="34" charset="0"/>
              </a:rPr>
              <a:t>mengetes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E11D1-03FC-4160-AEA4-6EC45425CA8D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DEAF2-F55B-45B2-A123-CE405B8E6085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ini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sejarah perkembangan tes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Menjelaskan jenis-jenis tes &amp; kegunaannya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smtClean="0">
                <a:latin typeface="Berlin Sans FB" pitchFamily="34" charset="0"/>
                <a:cs typeface="Arial" charset="0"/>
              </a:rPr>
              <a:t>Memahami persyaratan tes yang baik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None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Menurut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ada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tidaknya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batas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waktu</a:t>
            </a:r>
            <a:endParaRPr lang="en-US" sz="40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38862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Speed Test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Biasanya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mengukur</a:t>
            </a:r>
            <a:r>
              <a:rPr lang="en-US" sz="2400" dirty="0" smtClean="0">
                <a:latin typeface="Berlin Sans FB" pitchFamily="34" charset="0"/>
              </a:rPr>
              <a:t> ability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Skor</a:t>
            </a:r>
            <a:r>
              <a:rPr lang="en-US" sz="2400" dirty="0" smtClean="0">
                <a:latin typeface="Berlin Sans FB" pitchFamily="34" charset="0"/>
              </a:rPr>
              <a:t> = </a:t>
            </a:r>
            <a:r>
              <a:rPr lang="en-US" sz="2400" dirty="0" err="1" smtClean="0">
                <a:latin typeface="Berlin Sans FB" pitchFamily="34" charset="0"/>
              </a:rPr>
              <a:t>jumlah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benar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dapat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dikerjakan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tertentu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Testee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membetulkan</a:t>
            </a:r>
            <a:r>
              <a:rPr lang="en-US" sz="2400" dirty="0" smtClean="0">
                <a:latin typeface="Berlin Sans FB" pitchFamily="34" charset="0"/>
              </a:rPr>
              <a:t> item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dikerjakan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jika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waktunya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sudah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habis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Berlin Sans FB" pitchFamily="34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Power Test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Tanpa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Biasanya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mengukur</a:t>
            </a:r>
            <a:r>
              <a:rPr lang="en-US" sz="2400" dirty="0" smtClean="0">
                <a:latin typeface="Berlin Sans FB" pitchFamily="34" charset="0"/>
              </a:rPr>
              <a:t> capacity / </a:t>
            </a:r>
            <a:r>
              <a:rPr lang="en-US" sz="2400" dirty="0" err="1" smtClean="0">
                <a:latin typeface="Berlin Sans FB" pitchFamily="34" charset="0"/>
              </a:rPr>
              <a:t>potensi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Skor</a:t>
            </a:r>
            <a:r>
              <a:rPr lang="en-US" sz="2400" dirty="0" smtClean="0">
                <a:latin typeface="Berlin Sans FB" pitchFamily="34" charset="0"/>
              </a:rPr>
              <a:t> = </a:t>
            </a:r>
            <a:r>
              <a:rPr lang="en-US" sz="2400" dirty="0" err="1" smtClean="0">
                <a:latin typeface="Berlin Sans FB" pitchFamily="34" charset="0"/>
              </a:rPr>
              <a:t>jumlah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skor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benar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jumlah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diperlukan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mengerjakan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tersebut</a:t>
            </a:r>
            <a:endParaRPr lang="en-US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Testee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memeriksa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kembali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pekerjaannya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salah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membetulkan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5D0CD-635C-4BF5-ACB0-E8F7B623439E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58E07-5FC5-46AA-8F77-79849C76D87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Menurut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cara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menjawab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Essay</a:t>
            </a:r>
          </a:p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True False (</a:t>
            </a:r>
            <a:r>
              <a:rPr lang="en-US" dirty="0" err="1" smtClean="0">
                <a:latin typeface="Berlin Sans FB" pitchFamily="34" charset="0"/>
              </a:rPr>
              <a:t>benar</a:t>
            </a:r>
            <a:r>
              <a:rPr lang="en-US" dirty="0" smtClean="0">
                <a:latin typeface="Berlin Sans FB" pitchFamily="34" charset="0"/>
              </a:rPr>
              <a:t> / </a:t>
            </a:r>
            <a:r>
              <a:rPr lang="en-US" dirty="0" err="1" smtClean="0">
                <a:latin typeface="Berlin Sans FB" pitchFamily="34" charset="0"/>
              </a:rPr>
              <a:t>salah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Multiple </a:t>
            </a:r>
            <a:r>
              <a:rPr lang="en-US" dirty="0" err="1" smtClean="0">
                <a:latin typeface="Berlin Sans FB" pitchFamily="34" charset="0"/>
              </a:rPr>
              <a:t>Choise</a:t>
            </a:r>
            <a:endParaRPr lang="en-US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Berlin Sans FB" pitchFamily="34" charset="0"/>
              </a:rPr>
              <a:t>Matching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A0D07-AE72-4E63-9D2E-8913A40F954E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57772-BABD-4603-BEEA-E5359D3FA2A2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Menurut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Isinya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b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(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apa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yg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akan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diukur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>
                <a:latin typeface="Berlin Sans FB" pitchFamily="34" charset="0"/>
              </a:rPr>
              <a:t>Intelligency Test</a:t>
            </a:r>
            <a:r>
              <a:rPr lang="id-ID" dirty="0" smtClean="0">
                <a:latin typeface="Berlin Sans FB" pitchFamily="34" charset="0"/>
              </a:rPr>
              <a:t> (tes kecerdasan)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capacity, ability, specific ability. </a:t>
            </a:r>
            <a:endParaRPr lang="id-ID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>
                <a:latin typeface="Berlin Sans FB" pitchFamily="34" charset="0"/>
              </a:rPr>
              <a:t>Aptitude Test</a:t>
            </a:r>
            <a:r>
              <a:rPr lang="id-ID" dirty="0" smtClean="0">
                <a:latin typeface="Berlin Sans FB" pitchFamily="34" charset="0"/>
              </a:rPr>
              <a:t> (tes bakat)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>
                <a:latin typeface="Berlin Sans FB" pitchFamily="34" charset="0"/>
              </a:rPr>
              <a:t>Personality Test</a:t>
            </a:r>
            <a:r>
              <a:rPr lang="id-ID" dirty="0" smtClean="0">
                <a:latin typeface="Berlin Sans FB" pitchFamily="34" charset="0"/>
              </a:rPr>
              <a:t> (tes kepribadian)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>
                <a:latin typeface="Berlin Sans FB" pitchFamily="34" charset="0"/>
              </a:rPr>
              <a:t>Interest Test</a:t>
            </a:r>
            <a:r>
              <a:rPr lang="id-ID" dirty="0" smtClean="0">
                <a:latin typeface="Berlin Sans FB" pitchFamily="34" charset="0"/>
              </a:rPr>
              <a:t> (tes minat)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i="1" dirty="0" smtClean="0">
                <a:latin typeface="Berlin Sans FB" pitchFamily="34" charset="0"/>
              </a:rPr>
              <a:t>Achievement Test</a:t>
            </a:r>
            <a:r>
              <a:rPr lang="id-ID" dirty="0" smtClean="0">
                <a:latin typeface="Berlin Sans FB" pitchFamily="34" charset="0"/>
              </a:rPr>
              <a:t> (tes prestasi / tes hasil belajar)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A27A96-1A29-4609-A19F-05FFC8FF1A38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6DB82-B8DE-4668-81A9-6CA33AC0059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5719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Inteligensi</a:t>
            </a:r>
            <a:endParaRPr lang="en-US" sz="32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0772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Tes Inteligensi utk anak-anak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Tes Stanford – Binet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WPPSI (Wechsler Preschool &amp; Primary Scale of Intelligence)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WISC (Wechsler Intelligence Scale for Children)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CPM (Coloured Progressive Matrices)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CFIT (Culture Fair Intelligence Test) skala 1 &amp; 2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TIKI dasar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Tes Inteligensi utk Remaja – Dewasa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TIKI menengah &amp; TIKI tinggi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WAIS (Wechsler Adult Intelligence Scale)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SPM (Standard Progressive Matrices)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RPMA (Raven Progressive Matrices Advanced)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CFIT skala 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FRT (Figure ReasoningTest)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IST (Intelligence Structure Test)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Tes Inteligensi utk Tuna Rungu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SON test (Snijders Oomen Nonverbal Test)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Tes Inteligensi utk Tuna Netra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KIT (Kant Intelligence Test)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id-ID" sz="1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9794B-4CF2-4ACB-8539-DDEF9AB8D230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B792F-F819-421A-A5BC-BD000634B9B5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Bakat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Berlin Sans FB" pitchFamily="34" charset="0"/>
              </a:rPr>
              <a:t>DAT : Differential Aptitude 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Berlin Sans FB" pitchFamily="34" charset="0"/>
              </a:rPr>
              <a:t>GATB : General Aptitude Test </a:t>
            </a:r>
            <a:r>
              <a:rPr lang="en-US" sz="2800" dirty="0" err="1" smtClean="0">
                <a:latin typeface="Berlin Sans FB" pitchFamily="34" charset="0"/>
              </a:rPr>
              <a:t>Baterry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Berlin Sans FB" pitchFamily="34" charset="0"/>
              </a:rPr>
              <a:t>FACT : Flanagan Aptitude Classification Test.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 Sensory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Artistik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 Clerical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Kreativitas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 Motor Dexterity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latin typeface="Berlin Sans FB" pitchFamily="34" charset="0"/>
              </a:rPr>
              <a:t>Tes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Kraeplin</a:t>
            </a:r>
            <a:r>
              <a:rPr lang="en-US" sz="2800" dirty="0" smtClean="0">
                <a:latin typeface="Berlin Sans FB" pitchFamily="34" charset="0"/>
              </a:rPr>
              <a:t> / Pauli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14B1FD-203F-4A2C-8B8C-C37624241441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029B6-ECC5-49DB-91B3-52A91B8B1BF2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Minat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SVIB : Strong Vocational Interest Blank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Kuder</a:t>
            </a:r>
            <a:endParaRPr lang="en-US" sz="2400" dirty="0" smtClean="0">
              <a:latin typeface="Berlin Sans FB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KOIS : </a:t>
            </a:r>
            <a:r>
              <a:rPr lang="en-US" sz="2400" dirty="0" err="1" smtClean="0">
                <a:latin typeface="Berlin Sans FB" pitchFamily="34" charset="0"/>
              </a:rPr>
              <a:t>Kuder</a:t>
            </a:r>
            <a:r>
              <a:rPr lang="en-US" sz="2400" dirty="0" smtClean="0">
                <a:latin typeface="Berlin Sans FB" pitchFamily="34" charset="0"/>
              </a:rPr>
              <a:t> Occupational Interest Survey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KPR-V : </a:t>
            </a:r>
            <a:r>
              <a:rPr lang="en-US" sz="2400" dirty="0" err="1" smtClean="0">
                <a:latin typeface="Berlin Sans FB" pitchFamily="34" charset="0"/>
              </a:rPr>
              <a:t>Kuder</a:t>
            </a:r>
            <a:r>
              <a:rPr lang="en-US" sz="2400" dirty="0" smtClean="0">
                <a:latin typeface="Berlin Sans FB" pitchFamily="34" charset="0"/>
              </a:rPr>
              <a:t> Preference Record- Vocational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KGIS : </a:t>
            </a:r>
            <a:r>
              <a:rPr lang="en-US" sz="2400" dirty="0" err="1" smtClean="0">
                <a:latin typeface="Berlin Sans FB" pitchFamily="34" charset="0"/>
              </a:rPr>
              <a:t>Kuder</a:t>
            </a:r>
            <a:r>
              <a:rPr lang="en-US" sz="2400" dirty="0" smtClean="0">
                <a:latin typeface="Berlin Sans FB" pitchFamily="34" charset="0"/>
              </a:rPr>
              <a:t> General Interest Survey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MVII : Minnesota Vocational Interest Inventory.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GPII : </a:t>
            </a:r>
            <a:r>
              <a:rPr lang="en-US" sz="2400" dirty="0" err="1" smtClean="0">
                <a:latin typeface="Berlin Sans FB" pitchFamily="34" charset="0"/>
              </a:rPr>
              <a:t>Geist</a:t>
            </a:r>
            <a:r>
              <a:rPr lang="en-US" sz="2400" dirty="0" smtClean="0">
                <a:latin typeface="Berlin Sans FB" pitchFamily="34" charset="0"/>
              </a:rPr>
              <a:t> Picture Interest Inventory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SDS Holland : the Self Directed Search Holland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CAI : Career Assessment Inventory.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Berlin Sans FB" pitchFamily="34" charset="0"/>
              </a:rPr>
              <a:t>RMIB : </a:t>
            </a:r>
            <a:r>
              <a:rPr lang="en-US" sz="2400" dirty="0" err="1" smtClean="0">
                <a:latin typeface="Berlin Sans FB" pitchFamily="34" charset="0"/>
              </a:rPr>
              <a:t>Rothwell</a:t>
            </a:r>
            <a:r>
              <a:rPr lang="en-US" sz="2400" dirty="0" smtClean="0">
                <a:latin typeface="Berlin Sans FB" pitchFamily="34" charset="0"/>
              </a:rPr>
              <a:t> Miller Interest Blank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770692-B2F0-4CAC-8FE8-1A92CFDDC67E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5B221-14B2-469B-A72D-F87F66003EFF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599"/>
            <a:ext cx="8229600" cy="6127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Kepribadian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>
                <a:latin typeface="Berlin Sans FB" pitchFamily="34" charset="0"/>
              </a:rPr>
              <a:t>Suatu alat ukur yg disusun untuk mengungkap kepribadian seseorang.</a:t>
            </a:r>
          </a:p>
          <a:p>
            <a:pPr eaLnBrk="1" hangingPunct="1">
              <a:defRPr/>
            </a:pPr>
            <a:r>
              <a:rPr lang="id-ID" sz="2800" dirty="0" smtClean="0">
                <a:latin typeface="Berlin Sans FB" pitchFamily="34" charset="0"/>
              </a:rPr>
              <a:t>Dalam penggunaannya </a:t>
            </a:r>
            <a:r>
              <a:rPr lang="id-ID" sz="2800" dirty="0" smtClean="0">
                <a:latin typeface="Berlin Sans FB" pitchFamily="34" charset="0"/>
                <a:sym typeface="Wingdings" pitchFamily="2" charset="2"/>
              </a:rPr>
              <a:t> perlu melihat landasan teoritisnya.</a:t>
            </a:r>
          </a:p>
          <a:p>
            <a:pPr eaLnBrk="1" hangingPunct="1">
              <a:defRPr/>
            </a:pPr>
            <a:r>
              <a:rPr lang="id-ID" sz="2800" dirty="0" smtClean="0">
                <a:latin typeface="Berlin Sans FB" pitchFamily="34" charset="0"/>
                <a:sym typeface="Wingdings" pitchFamily="2" charset="2"/>
              </a:rPr>
              <a:t>Dikelompokkan berdasar :</a:t>
            </a:r>
          </a:p>
          <a:p>
            <a:pPr lvl="1" eaLnBrk="1" hangingPunct="1"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Teknik pengungkapannya </a:t>
            </a:r>
            <a:r>
              <a:rPr lang="id-ID" sz="2400" dirty="0" smtClean="0">
                <a:latin typeface="Berlin Sans FB" pitchFamily="34" charset="0"/>
              </a:rPr>
              <a:t>:</a:t>
            </a:r>
          </a:p>
          <a:p>
            <a:pPr lvl="2" eaLnBrk="1" hangingPunct="1">
              <a:defRPr/>
            </a:pPr>
            <a:r>
              <a:rPr lang="id-ID" sz="2000" dirty="0" smtClean="0">
                <a:latin typeface="Berlin Sans FB" pitchFamily="34" charset="0"/>
              </a:rPr>
              <a:t>Proyektif</a:t>
            </a:r>
          </a:p>
          <a:p>
            <a:pPr lvl="2" eaLnBrk="1" hangingPunct="1">
              <a:defRPr/>
            </a:pPr>
            <a:r>
              <a:rPr lang="id-ID" sz="2000" dirty="0" smtClean="0">
                <a:latin typeface="Berlin Sans FB" pitchFamily="34" charset="0"/>
              </a:rPr>
              <a:t>Non-proyektif</a:t>
            </a:r>
          </a:p>
          <a:p>
            <a:pPr lvl="1" eaLnBrk="1" hangingPunct="1"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Bentuk alat tes :</a:t>
            </a:r>
          </a:p>
          <a:p>
            <a:pPr lvl="2" eaLnBrk="1" hangingPunct="1">
              <a:defRPr/>
            </a:pPr>
            <a:r>
              <a:rPr lang="id-ID" sz="2000" dirty="0" smtClean="0">
                <a:latin typeface="Berlin Sans FB" pitchFamily="34" charset="0"/>
              </a:rPr>
              <a:t>Verbal</a:t>
            </a:r>
          </a:p>
          <a:p>
            <a:pPr lvl="2" eaLnBrk="1" hangingPunct="1">
              <a:defRPr/>
            </a:pPr>
            <a:r>
              <a:rPr lang="id-ID" sz="2000" dirty="0" smtClean="0">
                <a:latin typeface="Berlin Sans FB" pitchFamily="34" charset="0"/>
              </a:rPr>
              <a:t>Non-verbal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3C4DF-07A8-4F92-B142-EA5E2F64AE0D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30E76-316C-4F5B-ACE6-15A17751F4E6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399"/>
            <a:ext cx="8229600" cy="536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Kepribadian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graphicFrame>
        <p:nvGraphicFramePr>
          <p:cNvPr id="14423" name="Group 87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4663440"/>
        </p:xfrm>
        <a:graphic>
          <a:graphicData uri="http://schemas.openxmlformats.org/drawingml/2006/table">
            <a:tbl>
              <a:tblPr/>
              <a:tblGrid>
                <a:gridCol w="1755775"/>
                <a:gridCol w="3806825"/>
                <a:gridCol w="2667000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        Bentuk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Teknik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Verbal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Non-verbal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Proyektif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SSCT (Sack Sentence Completion Test),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EPPS (Edward Personal Preference Schedule), Forer, MTS (Madeleine Thomas Stories), MSCT (Murray Sentence Completion Test)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Rorschach,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TAT (Thematic Apperception Test), CAT (Children Ap.T) SAT (Senior Ap.T), Grafis (baum, DAM, HTP, WZT)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Non-proyektif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MMPI (Minnesota Multiphasic Personality Inventory), CPI (California Personality Inventory), NSQ (Neurotic Scale Questionaire), PF16, CAQ (Clinical Analysis Questionaire)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8EC69-DE34-489C-B984-A614B2C65E6A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3FE69-EC43-4311-A83A-9CEBECF4ACA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7669" name="Line 50"/>
          <p:cNvSpPr>
            <a:spLocks noChangeShapeType="1"/>
          </p:cNvSpPr>
          <p:nvPr/>
        </p:nvSpPr>
        <p:spPr bwMode="auto">
          <a:xfrm>
            <a:off x="533400" y="13716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TES PSIKOLOGI</a:t>
            </a:r>
            <a:endParaRPr lang="id-ID" sz="3200" dirty="0" smtClean="0">
              <a:solidFill>
                <a:srgbClr val="FF0000"/>
              </a:solidFill>
              <a:latin typeface="Berlin Sans FB" pitchFamily="34" charset="0"/>
              <a:cs typeface="Arial" charset="0"/>
            </a:endParaRPr>
          </a:p>
        </p:txBody>
      </p:sp>
      <p:pic>
        <p:nvPicPr>
          <p:cNvPr id="5" name="Picture 5" descr="j030125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514600" y="1905001"/>
            <a:ext cx="4571999" cy="270280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Sejarah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sz="32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25D002-542B-4CAD-A893-BF601A339E6C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1A1F1-3C9D-4039-84CF-BB358111B8C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685800" y="144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Psikoanalisa</a:t>
            </a:r>
          </a:p>
          <a:p>
            <a:pPr algn="ctr" eaLnBrk="1" hangingPunct="1"/>
            <a:r>
              <a:rPr lang="en-US"/>
              <a:t>1900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685800" y="3124200"/>
            <a:ext cx="1143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Psikiatri</a:t>
            </a:r>
          </a:p>
          <a:p>
            <a:pPr algn="ctr" eaLnBrk="1" hangingPunct="1"/>
            <a:r>
              <a:rPr lang="en-US"/>
              <a:t>1848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62000" y="44196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Genetika</a:t>
            </a:r>
          </a:p>
          <a:p>
            <a:pPr algn="ctr" eaLnBrk="1" hangingPunct="1"/>
            <a:r>
              <a:rPr lang="en-US"/>
              <a:t>1882</a:t>
            </a: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762000" y="5334000"/>
            <a:ext cx="1676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Psi.Eksperimen</a:t>
            </a:r>
          </a:p>
          <a:p>
            <a:pPr algn="ctr" eaLnBrk="1" hangingPunct="1"/>
            <a:r>
              <a:rPr lang="en-US"/>
              <a:t>1890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838200" y="609600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Antropologi</a:t>
            </a:r>
          </a:p>
        </p:txBody>
      </p:sp>
      <p:sp>
        <p:nvSpPr>
          <p:cNvPr id="4104" name="Text Box 16"/>
          <p:cNvSpPr txBox="1">
            <a:spLocks noChangeArrowheads="1"/>
          </p:cNvSpPr>
          <p:nvPr/>
        </p:nvSpPr>
        <p:spPr bwMode="auto">
          <a:xfrm>
            <a:off x="2803525" y="2479675"/>
            <a:ext cx="135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Personality</a:t>
            </a:r>
          </a:p>
        </p:txBody>
      </p:sp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2955925" y="4384675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Inteligensi</a:t>
            </a:r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2879725" y="5756275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Observasi</a:t>
            </a:r>
          </a:p>
        </p:txBody>
      </p:sp>
      <p:sp>
        <p:nvSpPr>
          <p:cNvPr id="4107" name="Line 19"/>
          <p:cNvSpPr>
            <a:spLocks noChangeShapeType="1"/>
          </p:cNvSpPr>
          <p:nvPr/>
        </p:nvSpPr>
        <p:spPr bwMode="auto">
          <a:xfrm flipV="1">
            <a:off x="2286000" y="5943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8" name="Line 20"/>
          <p:cNvSpPr>
            <a:spLocks noChangeShapeType="1"/>
          </p:cNvSpPr>
          <p:nvPr/>
        </p:nvSpPr>
        <p:spPr bwMode="auto">
          <a:xfrm>
            <a:off x="2438400" y="5562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9" name="Line 21"/>
          <p:cNvSpPr>
            <a:spLocks noChangeShapeType="1"/>
          </p:cNvSpPr>
          <p:nvPr/>
        </p:nvSpPr>
        <p:spPr bwMode="auto">
          <a:xfrm flipV="1">
            <a:off x="2133600" y="46482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0" name="Line 22"/>
          <p:cNvSpPr>
            <a:spLocks noChangeShapeType="1"/>
          </p:cNvSpPr>
          <p:nvPr/>
        </p:nvSpPr>
        <p:spPr bwMode="auto">
          <a:xfrm>
            <a:off x="2057400" y="464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1" name="Line 23"/>
          <p:cNvSpPr>
            <a:spLocks noChangeShapeType="1"/>
          </p:cNvSpPr>
          <p:nvPr/>
        </p:nvSpPr>
        <p:spPr bwMode="auto">
          <a:xfrm>
            <a:off x="1905000" y="35052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2" name="Line 24"/>
          <p:cNvSpPr>
            <a:spLocks noChangeShapeType="1"/>
          </p:cNvSpPr>
          <p:nvPr/>
        </p:nvSpPr>
        <p:spPr bwMode="auto">
          <a:xfrm flipV="1">
            <a:off x="1905000" y="2667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3" name="Line 25"/>
          <p:cNvSpPr>
            <a:spLocks noChangeShapeType="1"/>
          </p:cNvSpPr>
          <p:nvPr/>
        </p:nvSpPr>
        <p:spPr bwMode="auto">
          <a:xfrm>
            <a:off x="2133600" y="17526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4403725" y="2479675"/>
            <a:ext cx="1284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Rorschach</a:t>
            </a:r>
          </a:p>
          <a:p>
            <a:pPr eaLnBrk="1" hangingPunct="1"/>
            <a:r>
              <a:rPr lang="en-US"/>
              <a:t>1912</a:t>
            </a:r>
          </a:p>
        </p:txBody>
      </p:sp>
      <p:sp>
        <p:nvSpPr>
          <p:cNvPr id="4115" name="Text Box 27"/>
          <p:cNvSpPr txBox="1">
            <a:spLocks noChangeArrowheads="1"/>
          </p:cNvSpPr>
          <p:nvPr/>
        </p:nvSpPr>
        <p:spPr bwMode="auto">
          <a:xfrm>
            <a:off x="4251325" y="1489075"/>
            <a:ext cx="1649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Graphologi</a:t>
            </a:r>
          </a:p>
          <a:p>
            <a:pPr eaLnBrk="1" hangingPunct="1"/>
            <a:r>
              <a:rPr lang="en-US"/>
              <a:t>(Kloges, 1916)</a:t>
            </a:r>
          </a:p>
        </p:txBody>
      </p:sp>
      <p:sp>
        <p:nvSpPr>
          <p:cNvPr id="4116" name="Text Box 28"/>
          <p:cNvSpPr txBox="1">
            <a:spLocks noChangeArrowheads="1"/>
          </p:cNvSpPr>
          <p:nvPr/>
        </p:nvSpPr>
        <p:spPr bwMode="auto">
          <a:xfrm>
            <a:off x="4191000" y="3505200"/>
            <a:ext cx="198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Bernreuter, MMPI</a:t>
            </a:r>
          </a:p>
        </p:txBody>
      </p:sp>
      <p:sp>
        <p:nvSpPr>
          <p:cNvPr id="4117" name="Text Box 29"/>
          <p:cNvSpPr txBox="1">
            <a:spLocks noChangeArrowheads="1"/>
          </p:cNvSpPr>
          <p:nvPr/>
        </p:nvSpPr>
        <p:spPr bwMode="auto">
          <a:xfrm>
            <a:off x="6003925" y="2479675"/>
            <a:ext cx="127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Projective</a:t>
            </a:r>
          </a:p>
          <a:p>
            <a:pPr eaLnBrk="1" hangingPunct="1"/>
            <a:r>
              <a:rPr lang="en-US"/>
              <a:t>Technique</a:t>
            </a:r>
          </a:p>
        </p:txBody>
      </p:sp>
      <p:sp>
        <p:nvSpPr>
          <p:cNvPr id="4118" name="Text Box 30"/>
          <p:cNvSpPr txBox="1">
            <a:spLocks noChangeArrowheads="1"/>
          </p:cNvSpPr>
          <p:nvPr/>
        </p:nvSpPr>
        <p:spPr bwMode="auto">
          <a:xfrm>
            <a:off x="7070725" y="1489075"/>
            <a:ext cx="1317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Tes Grafis</a:t>
            </a:r>
          </a:p>
        </p:txBody>
      </p:sp>
      <p:sp>
        <p:nvSpPr>
          <p:cNvPr id="4119" name="Text Box 31"/>
          <p:cNvSpPr txBox="1">
            <a:spLocks noChangeArrowheads="1"/>
          </p:cNvSpPr>
          <p:nvPr/>
        </p:nvSpPr>
        <p:spPr bwMode="auto">
          <a:xfrm>
            <a:off x="7451725" y="2251075"/>
            <a:ext cx="1046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Inkblot </a:t>
            </a:r>
          </a:p>
        </p:txBody>
      </p:sp>
      <p:sp>
        <p:nvSpPr>
          <p:cNvPr id="4120" name="Text Box 32"/>
          <p:cNvSpPr txBox="1">
            <a:spLocks noChangeArrowheads="1"/>
          </p:cNvSpPr>
          <p:nvPr/>
        </p:nvSpPr>
        <p:spPr bwMode="auto">
          <a:xfrm>
            <a:off x="7467600" y="2824163"/>
            <a:ext cx="124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Thematic </a:t>
            </a:r>
          </a:p>
          <a:p>
            <a:pPr eaLnBrk="1" hangingPunct="1"/>
            <a:r>
              <a:rPr lang="en-US"/>
              <a:t>Test</a:t>
            </a:r>
          </a:p>
        </p:txBody>
      </p:sp>
      <p:sp>
        <p:nvSpPr>
          <p:cNvPr id="4121" name="Text Box 33"/>
          <p:cNvSpPr txBox="1">
            <a:spLocks noChangeArrowheads="1"/>
          </p:cNvSpPr>
          <p:nvPr/>
        </p:nvSpPr>
        <p:spPr bwMode="auto">
          <a:xfrm>
            <a:off x="6400800" y="3509963"/>
            <a:ext cx="266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Personality Inventories</a:t>
            </a:r>
          </a:p>
        </p:txBody>
      </p:sp>
      <p:sp>
        <p:nvSpPr>
          <p:cNvPr id="4122" name="Text Box 34"/>
          <p:cNvSpPr txBox="1">
            <a:spLocks noChangeArrowheads="1"/>
          </p:cNvSpPr>
          <p:nvPr/>
        </p:nvSpPr>
        <p:spPr bwMode="auto">
          <a:xfrm>
            <a:off x="5105400" y="4343400"/>
            <a:ext cx="134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Thurstone</a:t>
            </a:r>
          </a:p>
          <a:p>
            <a:pPr eaLnBrk="1" hangingPunct="1"/>
            <a:r>
              <a:rPr lang="en-US"/>
              <a:t>1938</a:t>
            </a:r>
          </a:p>
        </p:txBody>
      </p:sp>
      <p:sp>
        <p:nvSpPr>
          <p:cNvPr id="4123" name="Text Box 35"/>
          <p:cNvSpPr txBox="1">
            <a:spLocks noChangeArrowheads="1"/>
          </p:cNvSpPr>
          <p:nvPr/>
        </p:nvSpPr>
        <p:spPr bwMode="auto">
          <a:xfrm>
            <a:off x="5165725" y="4994275"/>
            <a:ext cx="1479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Binet-Simon</a:t>
            </a:r>
          </a:p>
          <a:p>
            <a:pPr eaLnBrk="1" hangingPunct="1"/>
            <a:r>
              <a:rPr lang="en-US"/>
              <a:t>1905</a:t>
            </a:r>
          </a:p>
        </p:txBody>
      </p:sp>
      <p:sp>
        <p:nvSpPr>
          <p:cNvPr id="4124" name="Text Box 36"/>
          <p:cNvSpPr txBox="1">
            <a:spLocks noChangeArrowheads="1"/>
          </p:cNvSpPr>
          <p:nvPr/>
        </p:nvSpPr>
        <p:spPr bwMode="auto">
          <a:xfrm>
            <a:off x="6689725" y="5756275"/>
            <a:ext cx="2030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Teknik Observasi</a:t>
            </a:r>
          </a:p>
        </p:txBody>
      </p:sp>
      <p:sp>
        <p:nvSpPr>
          <p:cNvPr id="4125" name="Text Box 37"/>
          <p:cNvSpPr txBox="1">
            <a:spLocks noChangeArrowheads="1"/>
          </p:cNvSpPr>
          <p:nvPr/>
        </p:nvSpPr>
        <p:spPr bwMode="auto">
          <a:xfrm>
            <a:off x="6842125" y="4308475"/>
            <a:ext cx="2147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Tes Inteligensi</a:t>
            </a:r>
          </a:p>
          <a:p>
            <a:pPr eaLnBrk="1" hangingPunct="1"/>
            <a:r>
              <a:rPr lang="en-US"/>
              <a:t>Aptitude Test, dll.</a:t>
            </a:r>
          </a:p>
        </p:txBody>
      </p:sp>
      <p:sp>
        <p:nvSpPr>
          <p:cNvPr id="4126" name="Line 38"/>
          <p:cNvSpPr>
            <a:spLocks noChangeShapeType="1"/>
          </p:cNvSpPr>
          <p:nvPr/>
        </p:nvSpPr>
        <p:spPr bwMode="auto">
          <a:xfrm>
            <a:off x="4038600" y="5943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7" name="Line 39"/>
          <p:cNvSpPr>
            <a:spLocks noChangeShapeType="1"/>
          </p:cNvSpPr>
          <p:nvPr/>
        </p:nvSpPr>
        <p:spPr bwMode="auto">
          <a:xfrm>
            <a:off x="41148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8" name="Line 40"/>
          <p:cNvSpPr>
            <a:spLocks noChangeShapeType="1"/>
          </p:cNvSpPr>
          <p:nvPr/>
        </p:nvSpPr>
        <p:spPr bwMode="auto">
          <a:xfrm>
            <a:off x="63246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9" name="Line 41"/>
          <p:cNvSpPr>
            <a:spLocks noChangeShapeType="1"/>
          </p:cNvSpPr>
          <p:nvPr/>
        </p:nvSpPr>
        <p:spPr bwMode="auto">
          <a:xfrm>
            <a:off x="41148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0" name="Line 42"/>
          <p:cNvSpPr>
            <a:spLocks noChangeShapeType="1"/>
          </p:cNvSpPr>
          <p:nvPr/>
        </p:nvSpPr>
        <p:spPr bwMode="auto">
          <a:xfrm flipV="1">
            <a:off x="4038600" y="1828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1" name="Line 43"/>
          <p:cNvSpPr>
            <a:spLocks noChangeShapeType="1"/>
          </p:cNvSpPr>
          <p:nvPr/>
        </p:nvSpPr>
        <p:spPr bwMode="auto">
          <a:xfrm>
            <a:off x="4038600" y="26670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2" name="Line 44"/>
          <p:cNvSpPr>
            <a:spLocks noChangeShapeType="1"/>
          </p:cNvSpPr>
          <p:nvPr/>
        </p:nvSpPr>
        <p:spPr bwMode="auto">
          <a:xfrm>
            <a:off x="56388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3" name="Line 46"/>
          <p:cNvSpPr>
            <a:spLocks noChangeShapeType="1"/>
          </p:cNvSpPr>
          <p:nvPr/>
        </p:nvSpPr>
        <p:spPr bwMode="auto">
          <a:xfrm flipV="1">
            <a:off x="71628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4" name="Line 47"/>
          <p:cNvSpPr>
            <a:spLocks noChangeShapeType="1"/>
          </p:cNvSpPr>
          <p:nvPr/>
        </p:nvSpPr>
        <p:spPr bwMode="auto">
          <a:xfrm>
            <a:off x="7162800" y="2743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5" name="Line 48"/>
          <p:cNvSpPr>
            <a:spLocks noChangeShapeType="1"/>
          </p:cNvSpPr>
          <p:nvPr/>
        </p:nvSpPr>
        <p:spPr bwMode="auto">
          <a:xfrm>
            <a:off x="5638800" y="175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6" name="Line 49"/>
          <p:cNvSpPr>
            <a:spLocks noChangeShapeType="1"/>
          </p:cNvSpPr>
          <p:nvPr/>
        </p:nvSpPr>
        <p:spPr bwMode="auto">
          <a:xfrm>
            <a:off x="60960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599"/>
            <a:ext cx="8510588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Pengertian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Psikologi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35038" y="1828801"/>
            <a:ext cx="7827962" cy="4167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Berasal dari bhs latin ‘</a:t>
            </a:r>
            <a:r>
              <a:rPr lang="id-ID" sz="2400" i="1" dirty="0" smtClean="0">
                <a:latin typeface="Berlin Sans FB" pitchFamily="34" charset="0"/>
              </a:rPr>
              <a:t>Testum/Testatio</a:t>
            </a:r>
            <a:r>
              <a:rPr lang="id-ID" sz="2400" dirty="0" smtClean="0">
                <a:latin typeface="Berlin Sans FB" pitchFamily="34" charset="0"/>
              </a:rPr>
              <a:t>’ yg berarti bukti, keterangan, pernyataan.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Pertama dikenalkan oleh James Cattel 1890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suatu metode psikologis utk mengukur aspek-aspek tertentu dari kepribadian seseorang.</a:t>
            </a:r>
            <a:endParaRPr lang="id-ID" sz="24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latin typeface="Berlin Sans FB" pitchFamily="34" charset="0"/>
              </a:rPr>
              <a:t>Tes : suatu metode utk menjaring data berupa perilaku individu, yg berlangsung dlm suatu situasi yg baku (Sundberg, 1977).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Situasi yg baku 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Sama utk semua orang yg dites.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id-ID" sz="1800" dirty="0" smtClean="0">
                <a:latin typeface="Berlin Sans FB" pitchFamily="34" charset="0"/>
              </a:rPr>
              <a:t>Ada ketentuan yg baku mengenai pelaksanaan, perhitungan &amp;  interpretasi </a:t>
            </a:r>
            <a:r>
              <a:rPr lang="id-ID" sz="1800" dirty="0" smtClean="0">
                <a:latin typeface="Berlin Sans FB" pitchFamily="34" charset="0"/>
                <a:sym typeface="Wingdings" pitchFamily="2" charset="2"/>
              </a:rPr>
              <a:t> shg objektif.</a:t>
            </a:r>
            <a:endParaRPr lang="id-ID" sz="1800" dirty="0" smtClean="0">
              <a:latin typeface="Berlin Sans FB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59825E-4891-4959-9017-204EF74EA535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EB63-C53B-4F1F-A6C5-D104323DCB1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Manfaat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Penggunaan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Metode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7538" y="2197100"/>
            <a:ext cx="8224837" cy="25320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Efisiensi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dlm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waktu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utk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mengetahui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gambaran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kepribadian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individu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dirty="0" err="1" smtClean="0">
                <a:latin typeface="Berlin Sans FB" pitchFamily="34" charset="0"/>
              </a:rPr>
              <a:t>Hasil-hasil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dpt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dikomparasikan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dg </a:t>
            </a:r>
            <a:r>
              <a:rPr lang="en-US" dirty="0" err="1" smtClean="0">
                <a:latin typeface="Berlin Sans FB" pitchFamily="34" charset="0"/>
              </a:rPr>
              <a:t>hasil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tes</a:t>
            </a:r>
            <a:r>
              <a:rPr lang="en-US" dirty="0" smtClean="0">
                <a:latin typeface="Berlin Sans FB" pitchFamily="34" charset="0"/>
              </a:rPr>
              <a:t> lain.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C4C335-EA6C-448B-8C0E-0D98B9DE368F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45C05-25C1-49EF-AAF4-57BDAF68DC4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Aturan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Pelaksanaan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>
                <a:latin typeface="Berlin Sans FB" pitchFamily="34" charset="0"/>
              </a:rPr>
              <a:t>Tidak setiap orang diperkenankan membeli alat tes Psikologi (penggunaan dibatasi).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Alasan2 pembatasan, a.l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Pembatasan yg ketat dikenakan thd alat2 tes yg sulit utk menginterpretasikannya, krn kesalahan dlm interpretasi akan mengakibatkan sesuatu yg sangat serius.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Utk mencegah copy2 pertanyaan tdk jatuh ke tangan orang-orang yg akan menempuh tes tsb.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Alat tes yg sdh diteliti &amp; memenuhi syarat akan diberikan kpd suatu penerbit tertentu &amp; badan penerbit itulah yg berhak mempublikasikannya sesuai dg pembatasan2 yg dikeluarkan oleh APA (</a:t>
            </a:r>
            <a:r>
              <a:rPr lang="id-ID" sz="2000" i="1" dirty="0" smtClean="0">
                <a:latin typeface="Berlin Sans FB" pitchFamily="34" charset="0"/>
              </a:rPr>
              <a:t>American Psychologist Association</a:t>
            </a:r>
            <a:r>
              <a:rPr lang="id-ID" sz="2000" dirty="0" smtClean="0">
                <a:latin typeface="Berlin Sans FB" pitchFamily="34" charset="0"/>
              </a:rPr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3DC888-5D35-40D2-966C-7A72429E01C9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366E-A899-4631-B4E2-0EB08AC2976D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Ada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 3 </a:t>
            </a: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tingkatan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d</a:t>
            </a:r>
            <a:r>
              <a:rPr lang="id-ID" sz="33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l</a:t>
            </a:r>
            <a:r>
              <a:rPr lang="id-ID" sz="33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m </a:t>
            </a: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pembatasan</a:t>
            </a:r>
            <a:r>
              <a:rPr lang="en-US" sz="33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endParaRPr lang="en-US" sz="33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Tes tingkat 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Terdiri dr alat2 tes yg dapat digunakan, di skor &amp; diinterpretasikan dg bantuan manual tes serta suatu pengetahuan ttg macam organisasi dmn seseorang bekerja.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Misal : </a:t>
            </a:r>
            <a:r>
              <a:rPr lang="id-ID" sz="2000" i="1" dirty="0" smtClean="0">
                <a:latin typeface="Berlin Sans FB" pitchFamily="34" charset="0"/>
              </a:rPr>
              <a:t>achievement test</a:t>
            </a:r>
            <a:r>
              <a:rPr lang="id-ID" sz="2000" dirty="0" smtClean="0">
                <a:latin typeface="Berlin Sans FB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Tes tingkat B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Alat2 tes yg pemakaiannya membutuhkan persyaratan2 tertentu spt pengetahuan teknis ttg konstruksi tes, penggunaan tes &amp; mengetahui / menguasai psikologi.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Misal : Tes kecerdasan, tes bakat, tes minat, </a:t>
            </a:r>
            <a:r>
              <a:rPr lang="id-ID" sz="2000" i="1" dirty="0" smtClean="0">
                <a:latin typeface="Berlin Sans FB" pitchFamily="34" charset="0"/>
              </a:rPr>
              <a:t>Personality Inventories. </a:t>
            </a:r>
            <a:endParaRPr lang="id-ID" sz="20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Tes tingkat 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Alat2 tes yg mempersyaratkan pengertian ttg tes yg baik serta mempersyaratkan pengetahuan psikologis serta pengalaman dlm menggunakan alat2 tes tsb.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>
                <a:latin typeface="Berlin Sans FB" pitchFamily="34" charset="0"/>
              </a:rPr>
              <a:t>Misal : Tes2 psikologi utk kepentingan klinis.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142EF2-E134-46B8-9D5F-E07704826DC4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0598B-8F9E-4F57-A2DB-4FF353FBA6C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15950"/>
            <a:ext cx="8510588" cy="7953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Syarat-syarat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y</a:t>
            </a: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g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baik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300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1600200"/>
            <a:ext cx="7924800" cy="4953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Berlin Sans FB" pitchFamily="34" charset="0"/>
              </a:rPr>
              <a:t>Valid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memiliki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validitas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kesesuaian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),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sejauhmana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mengukur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aspek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diukur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000" dirty="0" smtClean="0">
              <a:latin typeface="Berlin Sans FB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Berlin Sans FB" pitchFamily="34" charset="0"/>
              </a:rPr>
              <a:t>Reliabel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memiliki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derajad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kepercayaan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tertentu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yaitu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skor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diperoleh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relatif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tetap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walaupun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pengambilan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tesnya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dlm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waktu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berbeda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000" dirty="0" smtClean="0">
              <a:latin typeface="Berlin Sans FB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Berlin Sans FB" pitchFamily="34" charset="0"/>
              </a:rPr>
              <a:t>Distandardisasikan</a:t>
            </a:r>
            <a:r>
              <a:rPr lang="en-US" sz="2000" dirty="0" smtClean="0">
                <a:latin typeface="Berlin Sans FB" pitchFamily="34" charset="0"/>
              </a:rPr>
              <a:t> / </a:t>
            </a:r>
            <a:r>
              <a:rPr lang="en-US" sz="2000" dirty="0" err="1" smtClean="0">
                <a:latin typeface="Berlin Sans FB" pitchFamily="34" charset="0"/>
              </a:rPr>
              <a:t>dibakukan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dibakukan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materi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prosedur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skoring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interpretasi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Memiliki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Norma</a:t>
            </a:r>
            <a:r>
              <a:rPr lang="en-US" sz="2000" b="1" dirty="0" smtClean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dipakai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menginterpretasikan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skor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dg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membandingkan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hasil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skor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seseorang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dg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norma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kelompok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000" b="1" dirty="0" smtClean="0">
              <a:latin typeface="Berlin Sans FB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Berlin Sans FB" pitchFamily="34" charset="0"/>
              </a:rPr>
              <a:t>Obyektif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respon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hanya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memiliki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1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alternatif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benar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memberikan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hasil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sama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bila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dinilai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oleh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pemeriksa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bbd.</a:t>
            </a:r>
            <a:endParaRPr lang="en-US" sz="2000" dirty="0" smtClean="0">
              <a:latin typeface="Berlin Sans FB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Berlin Sans FB" pitchFamily="34" charset="0"/>
              </a:rPr>
              <a:t>Komprehensif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dapat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mengungkap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banyak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hal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000" dirty="0" smtClean="0">
              <a:latin typeface="Berlin Sans FB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Berlin Sans FB" pitchFamily="34" charset="0"/>
              </a:rPr>
              <a:t>Diskriminatif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memiliki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daya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pembeda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yaitu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mampu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menunjukkan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perbedaan2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mengenai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sifat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faktor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tertentu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pd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individu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satu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dg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lainnya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000" dirty="0" smtClean="0">
              <a:latin typeface="Berlin Sans FB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Berlin Sans FB" pitchFamily="34" charset="0"/>
              </a:rPr>
              <a:t>Mudah</a:t>
            </a:r>
            <a:r>
              <a:rPr lang="en-US" sz="2000" b="1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Berlin Sans FB" pitchFamily="34" charset="0"/>
              </a:rPr>
              <a:t>digunakan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mudah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penyelenggaraannya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ECE67-9F53-4DC0-87F7-73C4911B7770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2D43B-C398-49EA-B35A-AB5AD14D428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1299</Words>
  <Application>Microsoft Office PowerPoint</Application>
  <PresentationFormat>On-screen Show (4:3)</PresentationFormat>
  <Paragraphs>326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KEMAMPUAN AKHIR YANG DIHARAPKAN</vt:lpstr>
      <vt:lpstr>TES PSIKOLOGI</vt:lpstr>
      <vt:lpstr>Sejarah Tes</vt:lpstr>
      <vt:lpstr>Pengertian Tes Psikologi</vt:lpstr>
      <vt:lpstr>Manfaat Penggunaan Metode Tes</vt:lpstr>
      <vt:lpstr>Aturan Pelaksanaan Tes</vt:lpstr>
      <vt:lpstr>Ada 3 tingkatan dalam pembatasan Tes</vt:lpstr>
      <vt:lpstr>Syarat-syarat Tes yang baik</vt:lpstr>
      <vt:lpstr>Prosedur pelaksanaan Tes yg benar</vt:lpstr>
      <vt:lpstr>Yang dapat mempengaruhi  hasil Tes Psikologi</vt:lpstr>
      <vt:lpstr>Fungsi Tes (menurut Kouwer)</vt:lpstr>
      <vt:lpstr>Wujud Tes</vt:lpstr>
      <vt:lpstr>Instruksi Tes</vt:lpstr>
      <vt:lpstr>Prosedur Skoring &amp; Administrasi</vt:lpstr>
      <vt:lpstr>Tujuan Tes</vt:lpstr>
      <vt:lpstr>Klasifikasi Tes Psikologi</vt:lpstr>
      <vt:lpstr>Menurut Bentuknya</vt:lpstr>
      <vt:lpstr>Menurut Jumlah Testee</vt:lpstr>
      <vt:lpstr>Menurut ada tidaknya batas waktu</vt:lpstr>
      <vt:lpstr>Menurut cara menjawab tes</vt:lpstr>
      <vt:lpstr>Menurut Isinya  (apa yg akan diukur)</vt:lpstr>
      <vt:lpstr>Tes Inteligensi</vt:lpstr>
      <vt:lpstr>Tes Bakat</vt:lpstr>
      <vt:lpstr>Tes Minat</vt:lpstr>
      <vt:lpstr>Tes Kepribadian</vt:lpstr>
      <vt:lpstr>Tes Kepribadian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psikologi</cp:lastModifiedBy>
  <cp:revision>30</cp:revision>
  <dcterms:created xsi:type="dcterms:W3CDTF">2004-12-31T04:55:59Z</dcterms:created>
  <dcterms:modified xsi:type="dcterms:W3CDTF">2018-03-07T08:22:40Z</dcterms:modified>
</cp:coreProperties>
</file>