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2"/>
  </p:notesMasterIdLst>
  <p:sldIdLst>
    <p:sldId id="277" r:id="rId2"/>
    <p:sldId id="279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57" r:id="rId15"/>
    <p:sldId id="259" r:id="rId16"/>
    <p:sldId id="260" r:id="rId17"/>
    <p:sldId id="261" r:id="rId18"/>
    <p:sldId id="263" r:id="rId19"/>
    <p:sldId id="264" r:id="rId20"/>
    <p:sldId id="26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4AC2CBC-66FA-4DF4-BD37-207BAFA625B3}" type="datetimeFigureOut">
              <a:rPr lang="id-ID"/>
              <a:pPr>
                <a:defRPr/>
              </a:pPr>
              <a:t>09/03/2018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5B12944-00B7-4DC2-88AF-82426D8A231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D4FF78-BCC9-4153-8B16-CF1FABA3D19B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DF9D37-9B89-413E-BAF4-50BDCA526D1C}" type="datetime1">
              <a:rPr lang="id-ID" smtClean="0"/>
              <a:pPr>
                <a:defRPr/>
              </a:pPr>
              <a:t>09/03/2018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F46D1-45C2-41E0-9089-9D8968C53E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411E1B-2862-4C2B-981C-3A077568E81F}" type="datetime1">
              <a:rPr lang="id-ID" smtClean="0"/>
              <a:pPr>
                <a:defRPr/>
              </a:pPr>
              <a:t>09/03/2018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AAB3A-C84E-45B7-9C59-7163E6B281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A4A79B-5C75-43DE-A7D6-7AF98944F3D2}" type="datetime1">
              <a:rPr lang="id-ID" smtClean="0"/>
              <a:pPr>
                <a:defRPr/>
              </a:pPr>
              <a:t>09/03/2018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AE260-59CC-4B4C-B271-970DCFB7BA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C711C5-FA02-498B-B999-00C21CD7A690}" type="datetime1">
              <a:rPr lang="id-ID" smtClean="0"/>
              <a:pPr>
                <a:defRPr/>
              </a:pPr>
              <a:t>09/03/2018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836260-A47E-4695-9B2F-4DF53BC536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EC8D3-7286-480C-947F-B5A86CE8A4D9}" type="datetime1">
              <a:rPr lang="id-ID" smtClean="0"/>
              <a:pPr>
                <a:defRPr/>
              </a:pPr>
              <a:t>09/03/2018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38476-6B00-4BAF-B0E2-E3EC474FE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36842B-254C-457A-9295-FB03EE11A2DA}" type="datetime1">
              <a:rPr lang="id-ID" smtClean="0"/>
              <a:pPr>
                <a:defRPr/>
              </a:pPr>
              <a:t>09/03/2018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A5DEED-FE1D-452D-9FFA-1242A93E37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FDEDB4-98A4-47A6-A744-3C5248366153}" type="datetime1">
              <a:rPr lang="id-ID" smtClean="0"/>
              <a:pPr>
                <a:defRPr/>
              </a:pPr>
              <a:t>09/03/2018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519C8-A4F9-4DED-8123-F49E282626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800064-0D5B-416C-B047-72D0E21EEB02}" type="datetime1">
              <a:rPr lang="id-ID" smtClean="0"/>
              <a:pPr>
                <a:defRPr/>
              </a:pPr>
              <a:t>09/03/2018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05FEA5-5FD5-4ACB-8F59-F49CDD285C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1448A8-8F84-4C7B-9E8E-5722AB5FF368}" type="datetime1">
              <a:rPr lang="id-ID" smtClean="0"/>
              <a:pPr>
                <a:defRPr/>
              </a:pPr>
              <a:t>09/03/2018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45CFE-C08A-48C5-A620-84C39AC0BE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20BEAD-8304-4ADF-B897-150FBE8ED739}" type="datetime1">
              <a:rPr lang="id-ID" smtClean="0"/>
              <a:pPr>
                <a:defRPr/>
              </a:pPr>
              <a:t>09/03/2018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B3C3F-AC9F-4C99-807A-BF690A46FB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60788F-5BBC-414A-836B-C2FDCCE1F561}" type="datetime1">
              <a:rPr lang="id-ID" smtClean="0"/>
              <a:pPr>
                <a:defRPr/>
              </a:pPr>
              <a:t>09/03/2018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BB4EB-836C-4824-88D4-5B0F0205CB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9A1BC1-2CD3-4A55-9A0B-DAFE98318BBC}" type="datetime1">
              <a:rPr lang="id-ID" smtClean="0"/>
              <a:pPr>
                <a:defRPr/>
              </a:pPr>
              <a:t>09/03/2018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DDF9528-4FB7-4CBC-BE34-EFC9DC9455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1600" b="1" dirty="0" smtClean="0">
                <a:solidFill>
                  <a:schemeClr val="bg1"/>
                </a:solidFill>
              </a:rPr>
              <a:t>ASSESMENT &amp; ETIKA PEMERIKSAAN PSIKOLOGI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</a:t>
            </a:r>
            <a:r>
              <a:rPr lang="id-ID" sz="2000" b="1" dirty="0" smtClean="0">
                <a:solidFill>
                  <a:schemeClr val="bg1"/>
                </a:solidFill>
              </a:rPr>
              <a:t>7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Sulis Mariyanti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PSIKOLOGI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000" b="1" dirty="0" smtClean="0">
                <a:solidFill>
                  <a:srgbClr val="FF0000"/>
                </a:solidFill>
                <a:latin typeface="Berlin Sans FB" pitchFamily="34" charset="0"/>
              </a:rPr>
              <a:t>I. </a:t>
            </a:r>
            <a:r>
              <a:rPr lang="en-US" sz="3000" b="1" dirty="0" err="1" smtClean="0">
                <a:solidFill>
                  <a:srgbClr val="FF0000"/>
                </a:solidFill>
                <a:latin typeface="Berlin Sans FB" pitchFamily="34" charset="0"/>
              </a:rPr>
              <a:t>Teknik</a:t>
            </a:r>
            <a:r>
              <a:rPr lang="en-US" sz="3000" b="1" dirty="0" smtClean="0">
                <a:solidFill>
                  <a:srgbClr val="FF0000"/>
                </a:solidFill>
                <a:latin typeface="Berlin Sans FB" pitchFamily="34" charset="0"/>
              </a:rPr>
              <a:t> Behavioral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err="1" smtClean="0">
                <a:latin typeface="Berlin Sans FB" pitchFamily="34" charset="0"/>
              </a:rPr>
              <a:t>Berdasarkan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Pendekatan</a:t>
            </a:r>
            <a:r>
              <a:rPr lang="en-US" sz="2400" dirty="0" smtClean="0">
                <a:latin typeface="Berlin Sans FB" pitchFamily="34" charset="0"/>
              </a:rPr>
              <a:t> Conditioning &amp; Operant Learning</a:t>
            </a:r>
            <a:endParaRPr lang="id-ID" sz="2400" dirty="0" smtClean="0">
              <a:latin typeface="Berlin Sans FB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sz="2400" dirty="0" smtClean="0">
                <a:latin typeface="Berlin Sans FB" pitchFamily="34" charset="0"/>
              </a:rPr>
              <a:t>Stimulus - Respon</a:t>
            </a:r>
            <a:endParaRPr lang="en-US" sz="2400" dirty="0" smtClean="0">
              <a:latin typeface="Berlin Sans FB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err="1" smtClean="0">
                <a:latin typeface="Berlin Sans FB" pitchFamily="34" charset="0"/>
              </a:rPr>
              <a:t>Intervensi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melalui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proses</a:t>
            </a:r>
            <a:r>
              <a:rPr lang="en-US" sz="2400" dirty="0" smtClean="0">
                <a:latin typeface="Berlin Sans FB" pitchFamily="34" charset="0"/>
              </a:rPr>
              <a:t> learning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err="1" smtClean="0">
                <a:latin typeface="Berlin Sans FB" pitchFamily="34" charset="0"/>
              </a:rPr>
              <a:t>Simtom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dari</a:t>
            </a:r>
            <a:r>
              <a:rPr lang="en-US" sz="2400" dirty="0" smtClean="0">
                <a:latin typeface="Berlin Sans FB" pitchFamily="34" charset="0"/>
              </a:rPr>
              <a:t> problem T.L, </a:t>
            </a:r>
            <a:r>
              <a:rPr lang="en-US" sz="2400" dirty="0" err="1" smtClean="0">
                <a:latin typeface="Berlin Sans FB" pitchFamily="34" charset="0"/>
              </a:rPr>
              <a:t>indikasi</a:t>
            </a:r>
            <a:r>
              <a:rPr lang="en-US" sz="2400" dirty="0" smtClean="0">
                <a:latin typeface="Berlin Sans FB" pitchFamily="34" charset="0"/>
              </a:rPr>
              <a:t> :</a:t>
            </a:r>
          </a:p>
          <a:p>
            <a:pPr marL="566928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latin typeface="Berlin Sans FB" pitchFamily="34" charset="0"/>
              </a:rPr>
              <a:t>Behavioral Excessive</a:t>
            </a:r>
          </a:p>
          <a:p>
            <a:pPr marL="566928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latin typeface="Berlin Sans FB" pitchFamily="34" charset="0"/>
              </a:rPr>
              <a:t>Behavioral Deficit</a:t>
            </a:r>
          </a:p>
          <a:p>
            <a:pPr marL="566928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latin typeface="Berlin Sans FB" pitchFamily="34" charset="0"/>
              </a:rPr>
              <a:t>Behavioral </a:t>
            </a:r>
            <a:r>
              <a:rPr lang="en-US" sz="2400" dirty="0" err="1" smtClean="0">
                <a:latin typeface="Berlin Sans FB" pitchFamily="34" charset="0"/>
              </a:rPr>
              <a:t>Tdk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Wajar</a:t>
            </a:r>
            <a:endParaRPr lang="en-US" sz="2400" dirty="0" smtClean="0">
              <a:latin typeface="Berlin Sans FB" pitchFamily="34" charset="0"/>
            </a:endParaRPr>
          </a:p>
          <a:p>
            <a:pPr marL="566928" indent="-457200" fontAlgn="auto">
              <a:spcAft>
                <a:spcPts val="0"/>
              </a:spcAft>
              <a:buFont typeface="Wingdings 3"/>
              <a:buNone/>
              <a:defRPr/>
            </a:pPr>
            <a:endParaRPr lang="en-US" sz="2400" dirty="0" smtClean="0">
              <a:latin typeface="Berlin Sans FB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Berlin Sans FB" pitchFamily="34" charset="0"/>
              </a:rPr>
              <a:t>Behavioral Assets (T.L </a:t>
            </a:r>
            <a:r>
              <a:rPr lang="en-US" sz="2400" dirty="0" err="1" smtClean="0">
                <a:latin typeface="Berlin Sans FB" pitchFamily="34" charset="0"/>
              </a:rPr>
              <a:t>positif</a:t>
            </a:r>
            <a:r>
              <a:rPr lang="en-US" sz="2400" dirty="0" smtClean="0">
                <a:latin typeface="Berlin Sans FB" pitchFamily="34" charset="0"/>
              </a:rPr>
              <a:t>) </a:t>
            </a:r>
            <a:r>
              <a:rPr lang="en-US" sz="2400" dirty="0" err="1" smtClean="0">
                <a:latin typeface="Berlin Sans FB" pitchFamily="34" charset="0"/>
              </a:rPr>
              <a:t>dilihat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sbg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pengganti</a:t>
            </a:r>
            <a:r>
              <a:rPr lang="en-US" sz="2400" dirty="0" smtClean="0">
                <a:latin typeface="Berlin Sans FB" pitchFamily="34" charset="0"/>
              </a:rPr>
              <a:t> T.L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diinginkan</a:t>
            </a:r>
            <a:endParaRPr lang="en-US" sz="2400" dirty="0" smtClean="0">
              <a:latin typeface="Berlin Sans FB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400" dirty="0" err="1" smtClean="0">
                <a:latin typeface="Berlin Sans FB" pitchFamily="34" charset="0"/>
              </a:rPr>
              <a:t>Menggunakan</a:t>
            </a:r>
            <a:r>
              <a:rPr lang="en-US" sz="2400" dirty="0" smtClean="0">
                <a:latin typeface="Berlin Sans FB" pitchFamily="34" charset="0"/>
              </a:rPr>
              <a:t> Reinforcement </a:t>
            </a:r>
            <a:r>
              <a:rPr lang="en-US" dirty="0" smtClean="0">
                <a:latin typeface="Berlin Sans FB" pitchFamily="34" charset="0"/>
              </a:rPr>
              <a:t> 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4822"/>
          </a:xfrm>
          <a:ln>
            <a:noFill/>
          </a:ln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Pendekatan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Teoritik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Dlm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Pemerikasaan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Psikologi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4824413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id-ID" sz="2800" b="1" dirty="0" smtClean="0">
                <a:solidFill>
                  <a:srgbClr val="FF0000"/>
                </a:solidFill>
                <a:latin typeface="Berlin Sans FB" pitchFamily="34" charset="0"/>
              </a:rPr>
              <a:t>2. Teknik Objektif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sz="2600" dirty="0" smtClean="0">
                <a:latin typeface="Berlin Sans FB" pitchFamily="34" charset="0"/>
              </a:rPr>
              <a:t>Sejalan perkemb psikometrik (tes psikologi baku)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sz="2600" dirty="0" smtClean="0">
                <a:latin typeface="Berlin Sans FB" pitchFamily="34" charset="0"/>
              </a:rPr>
              <a:t>Lbh menekankan pd teori </a:t>
            </a:r>
            <a:r>
              <a:rPr lang="id-ID" sz="2600" dirty="0" smtClean="0">
                <a:solidFill>
                  <a:srgbClr val="FF0000"/>
                </a:solidFill>
                <a:latin typeface="Berlin Sans FB" pitchFamily="34" charset="0"/>
              </a:rPr>
              <a:t>trait &amp; faktor </a:t>
            </a:r>
            <a:r>
              <a:rPr lang="id-ID" sz="2600" dirty="0" smtClean="0">
                <a:latin typeface="Berlin Sans FB" pitchFamily="34" charset="0"/>
              </a:rPr>
              <a:t>yg merup dimensi yg akan diukur dari  kepribadian 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sz="2600" dirty="0" smtClean="0">
                <a:latin typeface="Berlin Sans FB" pitchFamily="34" charset="0"/>
              </a:rPr>
              <a:t>Biasanya dalam bentuk skala Self Report Inventory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sz="2600" dirty="0" smtClean="0">
                <a:latin typeface="Berlin Sans FB" pitchFamily="34" charset="0"/>
              </a:rPr>
              <a:t>Bergantung pada domain interest dlm merancang skala kepribadian , misal : EPPS, Eysenck Inventory anxiety, PF 16, MMPI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sz="2600" dirty="0" smtClean="0">
                <a:latin typeface="Berlin Sans FB" pitchFamily="34" charset="0"/>
              </a:rPr>
              <a:t>Pengkuran lebih mudah karena telah dikelompokan (traits)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id-ID" sz="2400" dirty="0" smtClean="0">
              <a:latin typeface="Berlin Sans FB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id-ID" sz="2400" dirty="0" smtClean="0">
              <a:latin typeface="Berlin Sans FB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id-ID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id-ID" sz="2400" dirty="0" smtClean="0"/>
              <a:t>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  <a:ln>
            <a:noFill/>
          </a:ln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Pendekatan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Teoritik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Dlm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Pemeriksaan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Psikologi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662487"/>
          </a:xfrm>
          <a:ln>
            <a:noFill/>
          </a:ln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id-ID" b="1" dirty="0" smtClean="0">
                <a:solidFill>
                  <a:srgbClr val="FF0000"/>
                </a:solidFill>
                <a:latin typeface="Berlin Sans FB" pitchFamily="34" charset="0"/>
              </a:rPr>
              <a:t>3. Teknik Proyektif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sz="2400" dirty="0" smtClean="0">
                <a:latin typeface="Berlin Sans FB" pitchFamily="34" charset="0"/>
              </a:rPr>
              <a:t>Dilatarbelakangi oleh teori Psikoanalisa Freud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sz="2400" dirty="0" smtClean="0">
                <a:latin typeface="Berlin Sans FB" pitchFamily="34" charset="0"/>
              </a:rPr>
              <a:t>Melihat Aspek Kepribadian dari hal yg Uncouncious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sz="2400" dirty="0" smtClean="0">
                <a:latin typeface="Berlin Sans FB" pitchFamily="34" charset="0"/>
              </a:rPr>
              <a:t>Memungkinkan repon subjek yg variatif, multidi-mensional, respok yg “kaya”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sz="2400" dirty="0" smtClean="0">
                <a:latin typeface="Berlin Sans FB" pitchFamily="34" charset="0"/>
              </a:rPr>
              <a:t>Proyeksi (menurut Lindzey, 1961) memiliki 2 pengertian : </a:t>
            </a:r>
          </a:p>
          <a:p>
            <a:pPr marL="566928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i="1" dirty="0" smtClean="0">
                <a:solidFill>
                  <a:srgbClr val="FF0000"/>
                </a:solidFill>
                <a:latin typeface="Berlin Sans FB" pitchFamily="34" charset="0"/>
              </a:rPr>
              <a:t>Classic Projection </a:t>
            </a:r>
            <a:r>
              <a:rPr lang="id-ID" sz="2400" dirty="0" smtClean="0">
                <a:latin typeface="Berlin Sans FB" pitchFamily="34" charset="0"/>
              </a:rPr>
              <a:t>(Freud ) = proyeksi dilihat sbg mekanisme defence &amp; patologis</a:t>
            </a:r>
          </a:p>
          <a:p>
            <a:pPr marL="566928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i="1" dirty="0" smtClean="0">
                <a:solidFill>
                  <a:srgbClr val="FF0000"/>
                </a:solidFill>
                <a:latin typeface="Berlin Sans FB" pitchFamily="34" charset="0"/>
              </a:rPr>
              <a:t>Generalized Projection</a:t>
            </a:r>
            <a:r>
              <a:rPr lang="id-ID" sz="2400" dirty="0" smtClean="0">
                <a:latin typeface="Berlin Sans FB" pitchFamily="34" charset="0"/>
              </a:rPr>
              <a:t> (Sundberg, 1977) = proyeksi adalah proses yg normal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id-ID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28622"/>
          </a:xfrm>
          <a:ln>
            <a:noFill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Pendekatan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Teoritik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Dlm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Pemeriksaan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Psikologi</a:t>
            </a:r>
            <a:endParaRPr lang="en-US" sz="2400" dirty="0">
              <a:solidFill>
                <a:srgbClr val="FF00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292600"/>
          </a:xfrm>
          <a:ln>
            <a:noFill/>
          </a:ln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id-ID" dirty="0" smtClean="0"/>
              <a:t>	</a:t>
            </a:r>
            <a:r>
              <a:rPr lang="id-ID" dirty="0" smtClean="0">
                <a:latin typeface="Berlin Sans FB" pitchFamily="34" charset="0"/>
              </a:rPr>
              <a:t>Ada 5 kelomp kategori Proyeksi dilihat dari tipe respon (Lindzay) yi: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Free Association Technique misal : Lie detector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Construction Technique, misal TAT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Completion Technique, misal SSCT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Choice&amp;Ordering Technique, mis WB (Pict Arr)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Expression Technique, misal Baum, DAM</a:t>
            </a:r>
            <a:endParaRPr lang="en-US" sz="2400" dirty="0" smtClean="0">
              <a:latin typeface="Berlin Sans FB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28622"/>
          </a:xfrm>
          <a:ln>
            <a:noFill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Pendekatan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Teoritik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Dlm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Pemeriksaan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Psikologi</a:t>
            </a:r>
            <a:endParaRPr lang="en-US" sz="2400" dirty="0">
              <a:solidFill>
                <a:srgbClr val="FF00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Kode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Etik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Psikologi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Berlin Sans FB" pitchFamily="34" charset="0"/>
              </a:rPr>
              <a:t>Dari APA (American Psychological Association) 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 click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di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www.APA.com)</a:t>
            </a:r>
            <a:endParaRPr lang="en-US" dirty="0" smtClean="0">
              <a:latin typeface="Berlin Sans FB" pitchFamily="34" charset="0"/>
            </a:endParaRPr>
          </a:p>
          <a:p>
            <a:pPr eaLnBrk="1" hangingPunct="1"/>
            <a:r>
              <a:rPr lang="en-US" dirty="0" smtClean="0">
                <a:latin typeface="Berlin Sans FB" pitchFamily="34" charset="0"/>
              </a:rPr>
              <a:t>Dari HIMPSI (</a:t>
            </a:r>
            <a:r>
              <a:rPr lang="en-US" dirty="0" err="1" smtClean="0">
                <a:latin typeface="Berlin Sans FB" pitchFamily="34" charset="0"/>
              </a:rPr>
              <a:t>Himpunan</a:t>
            </a:r>
            <a:r>
              <a:rPr lang="en-US" dirty="0" smtClean="0">
                <a:latin typeface="Berlin Sans FB" pitchFamily="34" charset="0"/>
              </a:rPr>
              <a:t> Psikologi Indonesia) 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 (click </a:t>
            </a:r>
            <a:r>
              <a:rPr lang="en-US" dirty="0" err="1" smtClean="0">
                <a:latin typeface="Berlin Sans FB" pitchFamily="34" charset="0"/>
                <a:sym typeface="Wingdings" pitchFamily="2" charset="2"/>
              </a:rPr>
              <a:t>di</a:t>
            </a:r>
            <a:r>
              <a:rPr lang="en-US" dirty="0" smtClean="0">
                <a:latin typeface="Berlin Sans FB" pitchFamily="34" charset="0"/>
                <a:sym typeface="Wingdings" pitchFamily="2" charset="2"/>
              </a:rPr>
              <a:t> www.himpsi.org)</a:t>
            </a:r>
            <a:endParaRPr lang="en-US" dirty="0" smtClean="0">
              <a:latin typeface="Berlin Sans FB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3CC2DF-050C-4015-90E6-5313915741FE}" type="datetime1">
              <a:rPr lang="id-ID"/>
              <a:pPr>
                <a:defRPr/>
              </a:pPr>
              <a:t>09/03/2018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FEBD4-856F-4787-9DD2-407367B33BAE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7315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400" dirty="0" err="1" smtClean="0">
                <a:solidFill>
                  <a:srgbClr val="FF0000"/>
                </a:solidFill>
                <a:latin typeface="Berlin Sans FB" pitchFamily="34" charset="0"/>
              </a:rPr>
              <a:t>Siapa</a:t>
            </a:r>
            <a:r>
              <a:rPr lang="en-US" sz="4400" dirty="0" smtClean="0">
                <a:solidFill>
                  <a:srgbClr val="FF0000"/>
                </a:solidFill>
                <a:latin typeface="Berlin Sans FB" pitchFamily="34" charset="0"/>
              </a:rPr>
              <a:t> yang </a:t>
            </a:r>
            <a:r>
              <a:rPr lang="en-US" sz="4400" dirty="0" err="1" smtClean="0">
                <a:solidFill>
                  <a:srgbClr val="FF0000"/>
                </a:solidFill>
                <a:latin typeface="Berlin Sans FB" pitchFamily="34" charset="0"/>
              </a:rPr>
              <a:t>berhak</a:t>
            </a:r>
            <a:r>
              <a:rPr lang="en-US" sz="4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Berlin Sans FB" pitchFamily="34" charset="0"/>
              </a:rPr>
              <a:t>melakukan</a:t>
            </a:r>
            <a:r>
              <a:rPr lang="en-US" sz="4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Berlin Sans FB" pitchFamily="34" charset="0"/>
              </a:rPr>
              <a:t>diagnosa</a:t>
            </a:r>
            <a:r>
              <a:rPr lang="en-US" sz="4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Berlin Sans FB" pitchFamily="34" charset="0"/>
              </a:rPr>
              <a:t>Psikologis</a:t>
            </a:r>
            <a:r>
              <a:rPr lang="en-US" sz="4400" dirty="0" smtClean="0">
                <a:solidFill>
                  <a:srgbClr val="FF0000"/>
                </a:solidFill>
                <a:latin typeface="Berlin Sans FB" pitchFamily="34" charset="0"/>
              </a:rPr>
              <a:t> 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819400" y="2465388"/>
            <a:ext cx="6096000" cy="3630612"/>
          </a:xfrm>
        </p:spPr>
        <p:txBody>
          <a:bodyPr/>
          <a:lstStyle/>
          <a:p>
            <a:pPr eaLnBrk="1" hangingPunct="1"/>
            <a:r>
              <a:rPr lang="en-US" dirty="0" err="1" smtClean="0"/>
              <a:t>Ahli</a:t>
            </a:r>
            <a:r>
              <a:rPr lang="en-US" dirty="0" smtClean="0"/>
              <a:t> psikologi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psikolog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memiliki</a:t>
            </a:r>
            <a:r>
              <a:rPr lang="en-US" dirty="0" smtClean="0">
                <a:sym typeface="Wingdings" pitchFamily="2" charset="2"/>
              </a:rPr>
              <a:t> SIP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Surat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Ijin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Praktek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).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psikologi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pelatihan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khusus</a:t>
            </a:r>
            <a:r>
              <a:rPr lang="id-ID" dirty="0" smtClean="0">
                <a:sym typeface="Wingdings" pitchFamily="2" charset="2"/>
              </a:rPr>
              <a:t> (</a:t>
            </a:r>
            <a:r>
              <a:rPr lang="id-ID" i="1" dirty="0" smtClean="0">
                <a:sym typeface="Wingdings" pitchFamily="2" charset="2"/>
              </a:rPr>
              <a:t>sertified</a:t>
            </a:r>
            <a:r>
              <a:rPr lang="id-ID" dirty="0" smtClean="0">
                <a:sym typeface="Wingdings" pitchFamily="2" charset="2"/>
              </a:rPr>
              <a:t>)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bawah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supervisi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seorang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ahli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Psikolog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).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46DADE-BA56-471A-98AB-E5CACAA1B177}" type="datetime1">
              <a:rPr lang="id-ID"/>
              <a:pPr>
                <a:defRPr/>
              </a:pPr>
              <a:t>09/03/2018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6966D7-B5A0-4154-B7E2-5BF86208F7A3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609600"/>
            <a:ext cx="6629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Siapa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yang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bertanggung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jawab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mengamankan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aparatus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19400" y="2209800"/>
            <a:ext cx="60960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Level A 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dpt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dilaksanakan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oleh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administrator dg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bimbingan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manual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tes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Contoh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: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tes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prestasi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tes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vokasional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.</a:t>
            </a:r>
            <a:endParaRPr lang="en-US" sz="2000" dirty="0" smtClean="0">
              <a:latin typeface="Berlin Sans FB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Level B 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dpt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dilaksanakan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oleh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mereka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telah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mdpt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pelatihan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khusus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&amp;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mempunyai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pengetahuan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psikologi.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Contoh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: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tes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inteligensi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tes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bakat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tes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minat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tes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i="1" dirty="0" smtClean="0">
                <a:latin typeface="Berlin Sans FB" pitchFamily="34" charset="0"/>
                <a:sym typeface="Wingdings" pitchFamily="2" charset="2"/>
              </a:rPr>
              <a:t>personality inventory.</a:t>
            </a:r>
            <a:endParaRPr lang="en-US" sz="2000" dirty="0" smtClean="0">
              <a:latin typeface="Berlin Sans FB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Level C 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dpt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dilaksanakan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oleh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mereka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mdpt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kemampuan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khusus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mendalam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utk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penyelenggaraannya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melalui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supervisi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ketat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seorang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Berlin Sans FB" pitchFamily="34" charset="0"/>
                <a:sym typeface="Wingdings" pitchFamily="2" charset="2"/>
              </a:rPr>
              <a:t>ahli</a:t>
            </a:r>
            <a:r>
              <a:rPr lang="en-US" sz="2000" dirty="0" smtClean="0">
                <a:latin typeface="Berlin Sans FB" pitchFamily="34" charset="0"/>
                <a:sym typeface="Wingdings" pitchFamily="2" charset="2"/>
              </a:rPr>
              <a:t> psikologi (dg SIP).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>
                <a:latin typeface="Berlin Sans FB" pitchFamily="34" charset="0"/>
              </a:rPr>
              <a:t>Tes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Inteligensi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utk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penggunaan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klinis</a:t>
            </a:r>
            <a:r>
              <a:rPr lang="en-US" sz="2000" dirty="0" smtClean="0">
                <a:latin typeface="Berlin Sans FB" pitchFamily="34" charset="0"/>
              </a:rPr>
              <a:t>, </a:t>
            </a:r>
            <a:r>
              <a:rPr lang="en-US" sz="2000" dirty="0" err="1" smtClean="0">
                <a:latin typeface="Berlin Sans FB" pitchFamily="34" charset="0"/>
              </a:rPr>
              <a:t>tes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kepribadian</a:t>
            </a:r>
            <a:r>
              <a:rPr lang="en-US" sz="2000" dirty="0" smtClean="0">
                <a:latin typeface="Berlin Sans FB" pitchFamily="34" charset="0"/>
              </a:rPr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B4F080-7B8D-41CE-8C10-D42B9B71A4A5}" type="datetime1">
              <a:rPr lang="id-ID"/>
              <a:pPr>
                <a:defRPr/>
              </a:pPr>
              <a:t>09/03/2018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4F74D-E254-43BE-AE1E-AE85CEDE863B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685800"/>
            <a:ext cx="6477000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Sikap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&amp;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Tingkah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laku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Psikodiagnostikus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dlm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pemeriksaan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&amp;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diagnosa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psikologi.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819400" y="2514600"/>
            <a:ext cx="60960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Etika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pengetesan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latin typeface="Berlin Sans FB" pitchFamily="34" charset="0"/>
              </a:rPr>
              <a:t>Etika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dlm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tes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meramalkan</a:t>
            </a:r>
            <a:r>
              <a:rPr lang="en-US" sz="2000" dirty="0" smtClean="0">
                <a:latin typeface="Berlin Sans FB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latin typeface="Berlin Sans FB" pitchFamily="34" charset="0"/>
              </a:rPr>
              <a:t>Etika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dlm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tes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mendeskripsikan</a:t>
            </a:r>
            <a:r>
              <a:rPr lang="en-US" sz="2000" dirty="0" smtClean="0">
                <a:latin typeface="Berlin Sans FB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latin typeface="Berlin Sans FB" pitchFamily="34" charset="0"/>
              </a:rPr>
              <a:t>Etika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dlm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tes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menemukan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diri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sendiri</a:t>
            </a:r>
            <a:r>
              <a:rPr lang="en-US" sz="2000" dirty="0" smtClean="0">
                <a:latin typeface="Berlin Sans FB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Relasi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Pemeriksa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dg Sub</a:t>
            </a: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j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ek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yg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diperiksa</a:t>
            </a:r>
            <a:r>
              <a:rPr lang="en-US" sz="2000" dirty="0" smtClean="0">
                <a:latin typeface="Berlin Sans FB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latin typeface="Berlin Sans FB" pitchFamily="34" charset="0"/>
              </a:rPr>
              <a:t>Perlakukan</a:t>
            </a:r>
            <a:r>
              <a:rPr lang="en-US" sz="2000" dirty="0" smtClean="0">
                <a:latin typeface="Berlin Sans FB" pitchFamily="34" charset="0"/>
              </a:rPr>
              <a:t> Sub</a:t>
            </a:r>
            <a:r>
              <a:rPr lang="id-ID" sz="2000" dirty="0" smtClean="0">
                <a:latin typeface="Berlin Sans FB" pitchFamily="34" charset="0"/>
              </a:rPr>
              <a:t>j</a:t>
            </a:r>
            <a:r>
              <a:rPr lang="en-US" sz="2000" dirty="0" err="1" smtClean="0">
                <a:latin typeface="Berlin Sans FB" pitchFamily="34" charset="0"/>
              </a:rPr>
              <a:t>ek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sbg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individu</a:t>
            </a:r>
            <a:r>
              <a:rPr lang="en-US" sz="2000" dirty="0" smtClean="0">
                <a:latin typeface="Berlin Sans FB" pitchFamily="34" charset="0"/>
              </a:rPr>
              <a:t> (</a:t>
            </a:r>
            <a:r>
              <a:rPr lang="en-US" sz="2000" dirty="0" err="1" smtClean="0">
                <a:latin typeface="Berlin Sans FB" pitchFamily="34" charset="0"/>
              </a:rPr>
              <a:t>prinsip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humanistik</a:t>
            </a:r>
            <a:r>
              <a:rPr lang="en-US" sz="2000" dirty="0" smtClean="0">
                <a:latin typeface="Berlin Sans FB" pitchFamily="34" charset="0"/>
              </a:rPr>
              <a:t>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latin typeface="Berlin Sans FB" pitchFamily="34" charset="0"/>
              </a:rPr>
              <a:t>Jaga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rahasia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pribadi</a:t>
            </a:r>
            <a:r>
              <a:rPr lang="en-US" sz="2000" dirty="0" smtClean="0">
                <a:latin typeface="Berlin Sans FB" pitchFamily="34" charset="0"/>
              </a:rPr>
              <a:t> sub</a:t>
            </a:r>
            <a:r>
              <a:rPr lang="id-ID" sz="2000" dirty="0" smtClean="0">
                <a:latin typeface="Berlin Sans FB" pitchFamily="34" charset="0"/>
              </a:rPr>
              <a:t>j</a:t>
            </a:r>
            <a:r>
              <a:rPr lang="en-US" sz="2000" dirty="0" err="1" smtClean="0">
                <a:latin typeface="Berlin Sans FB" pitchFamily="34" charset="0"/>
              </a:rPr>
              <a:t>ek</a:t>
            </a:r>
            <a:r>
              <a:rPr lang="en-US" sz="2000" dirty="0" smtClean="0">
                <a:latin typeface="Berlin Sans FB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latin typeface="Berlin Sans FB" pitchFamily="34" charset="0"/>
              </a:rPr>
              <a:t>Buat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diagnosa</a:t>
            </a:r>
            <a:r>
              <a:rPr lang="en-US" sz="2000" dirty="0" smtClean="0">
                <a:latin typeface="Berlin Sans FB" pitchFamily="34" charset="0"/>
              </a:rPr>
              <a:t> dg </a:t>
            </a:r>
            <a:r>
              <a:rPr lang="en-US" sz="2000" dirty="0" err="1" smtClean="0">
                <a:latin typeface="Berlin Sans FB" pitchFamily="34" charset="0"/>
              </a:rPr>
              <a:t>hati-hati</a:t>
            </a:r>
            <a:r>
              <a:rPr lang="en-US" sz="2000" dirty="0" smtClean="0">
                <a:latin typeface="Berlin Sans FB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>
                <a:latin typeface="Berlin Sans FB" pitchFamily="34" charset="0"/>
              </a:rPr>
              <a:t>Pahami</a:t>
            </a:r>
            <a:r>
              <a:rPr lang="en-US" sz="2000" dirty="0" smtClean="0">
                <a:latin typeface="Berlin Sans FB" pitchFamily="34" charset="0"/>
              </a:rPr>
              <a:t> kesulitan2 sub</a:t>
            </a:r>
            <a:r>
              <a:rPr lang="id-ID" sz="2000" dirty="0" smtClean="0">
                <a:latin typeface="Berlin Sans FB" pitchFamily="34" charset="0"/>
              </a:rPr>
              <a:t>j</a:t>
            </a:r>
            <a:r>
              <a:rPr lang="en-US" sz="2000" dirty="0" err="1" smtClean="0">
                <a:latin typeface="Berlin Sans FB" pitchFamily="34" charset="0"/>
              </a:rPr>
              <a:t>ek</a:t>
            </a:r>
            <a:r>
              <a:rPr lang="en-US" sz="2000" dirty="0" smtClean="0">
                <a:latin typeface="Berlin Sans FB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BE172-45B3-443A-B303-91D55BBFCBED}" type="datetime1">
              <a:rPr lang="id-ID"/>
              <a:pPr>
                <a:defRPr/>
              </a:pPr>
              <a:t>09/03/2018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wien</a:t>
            </a:r>
            <a:r>
              <a:rPr lang="en-US" dirty="0"/>
              <a:t>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B2354-52E7-4E92-8B76-2E7F1DAB9838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  <a:t>Kode etik Himpsi yg terkait dg pemeriksaan psikologi</a:t>
            </a:r>
            <a:r>
              <a:rPr lang="id-ID" dirty="0" smtClean="0"/>
              <a:t>.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Berlin Sans FB" pitchFamily="34" charset="0"/>
              </a:rPr>
              <a:t>Bab III: Kompetensi (dlm pemeriksaan psikologi)</a:t>
            </a:r>
          </a:p>
          <a:p>
            <a:r>
              <a:rPr lang="id-ID" dirty="0" smtClean="0">
                <a:latin typeface="Berlin Sans FB" pitchFamily="34" charset="0"/>
              </a:rPr>
              <a:t>Bab IV: Hubungan Antar Manusia</a:t>
            </a:r>
          </a:p>
          <a:p>
            <a:r>
              <a:rPr lang="id-ID" dirty="0" smtClean="0">
                <a:latin typeface="Berlin Sans FB" pitchFamily="34" charset="0"/>
              </a:rPr>
              <a:t>Bab V: Kerahasiaan Rekam dan Hasil Pemeriksaan Psikologi</a:t>
            </a:r>
          </a:p>
          <a:p>
            <a:r>
              <a:rPr lang="id-ID" dirty="0" smtClean="0">
                <a:latin typeface="Berlin Sans FB" pitchFamily="34" charset="0"/>
              </a:rPr>
              <a:t>Bab XI: Asesmen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7315200" cy="990600"/>
          </a:xfrm>
        </p:spPr>
        <p:txBody>
          <a:bodyPr>
            <a:normAutofit fontScale="90000"/>
          </a:bodyPr>
          <a:lstStyle/>
          <a:p>
            <a:r>
              <a:rPr lang="id-ID" sz="4400" dirty="0" smtClean="0">
                <a:solidFill>
                  <a:srgbClr val="FF0000"/>
                </a:solidFill>
              </a:rPr>
              <a:t>Pasal yang mengatur Asesmen</a:t>
            </a:r>
            <a:br>
              <a:rPr lang="id-ID" sz="4400" dirty="0" smtClean="0">
                <a:solidFill>
                  <a:srgbClr val="FF0000"/>
                </a:solidFill>
              </a:rPr>
            </a:br>
            <a:r>
              <a:rPr lang="id-ID" sz="4400" dirty="0" smtClean="0">
                <a:solidFill>
                  <a:srgbClr val="FF0000"/>
                </a:solidFill>
              </a:rPr>
              <a:t>dlm Kode Etik Psikologi</a:t>
            </a:r>
            <a:endParaRPr lang="en-US" sz="4400" dirty="0" smtClean="0">
              <a:solidFill>
                <a:srgbClr val="FF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981200"/>
            <a:ext cx="7239000" cy="3630613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>
                <a:latin typeface="Berlin Sans FB" pitchFamily="34" charset="0"/>
              </a:rPr>
              <a:t>Pasal 62: Dasar Asesmen</a:t>
            </a:r>
          </a:p>
          <a:p>
            <a:r>
              <a:rPr lang="id-ID" dirty="0" smtClean="0">
                <a:latin typeface="Berlin Sans FB" pitchFamily="34" charset="0"/>
              </a:rPr>
              <a:t>Pasal 63: Penggunaan Asesmen </a:t>
            </a:r>
          </a:p>
          <a:p>
            <a:r>
              <a:rPr lang="id-ID" dirty="0" smtClean="0">
                <a:latin typeface="Berlin Sans FB" pitchFamily="34" charset="0"/>
              </a:rPr>
              <a:t>Pasal 64: </a:t>
            </a:r>
            <a:r>
              <a:rPr lang="id-ID" i="1" dirty="0" smtClean="0">
                <a:latin typeface="Berlin Sans FB" pitchFamily="34" charset="0"/>
              </a:rPr>
              <a:t>Informend Consent </a:t>
            </a:r>
            <a:r>
              <a:rPr lang="id-ID" dirty="0" smtClean="0">
                <a:latin typeface="Berlin Sans FB" pitchFamily="34" charset="0"/>
              </a:rPr>
              <a:t>dlm Asesmen</a:t>
            </a:r>
          </a:p>
          <a:p>
            <a:r>
              <a:rPr lang="id-ID" dirty="0" smtClean="0">
                <a:latin typeface="Berlin Sans FB" pitchFamily="34" charset="0"/>
              </a:rPr>
              <a:t>Pasal 65: Interpretasi Hasil Asesmen</a:t>
            </a:r>
          </a:p>
          <a:p>
            <a:r>
              <a:rPr lang="id-ID" dirty="0" smtClean="0">
                <a:latin typeface="Berlin Sans FB" pitchFamily="34" charset="0"/>
              </a:rPr>
              <a:t>Pasal 66: Penyampaian Data &amp; Hasil Asesmen</a:t>
            </a:r>
          </a:p>
          <a:p>
            <a:r>
              <a:rPr lang="id-ID" dirty="0" smtClean="0">
                <a:latin typeface="Berlin Sans FB" pitchFamily="34" charset="0"/>
              </a:rPr>
              <a:t>Pasal 67: Menjaga alat, Data dan Hasil Asesmen</a:t>
            </a:r>
            <a:endParaRPr lang="en-US" dirty="0" smtClean="0">
              <a:latin typeface="Berlin Sans FB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Setelah mengikuti materi perkuliahan ini mahasiswa diharapkan mampu 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Memahami berbagai </a:t>
            </a:r>
            <a:r>
              <a:rPr lang="id-ID" sz="2400" dirty="0" smtClean="0">
                <a:latin typeface="Berlin Sans FB" pitchFamily="34" charset="0"/>
                <a:cs typeface="Arial" charset="0"/>
              </a:rPr>
              <a:t>pendekatan asesmen psikologi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Berlin Sans FB" pitchFamily="34" charset="0"/>
              </a:rPr>
              <a:t>Me</a:t>
            </a:r>
            <a:r>
              <a:rPr lang="id-ID" sz="2400" dirty="0" smtClean="0">
                <a:latin typeface="Berlin Sans FB" pitchFamily="34" charset="0"/>
              </a:rPr>
              <a:t>mahami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kode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etik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secara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umum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dalam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bidang</a:t>
            </a:r>
            <a:r>
              <a:rPr lang="en-US" sz="2400" dirty="0" smtClean="0">
                <a:latin typeface="Berlin Sans FB" pitchFamily="34" charset="0"/>
              </a:rPr>
              <a:t> psikologi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Mengenal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siapa</a:t>
            </a:r>
            <a:r>
              <a:rPr lang="en-US" sz="2400" dirty="0" smtClean="0">
                <a:latin typeface="Berlin Sans FB" pitchFamily="34" charset="0"/>
              </a:rPr>
              <a:t> yang </a:t>
            </a:r>
            <a:r>
              <a:rPr lang="en-US" sz="2400" dirty="0" err="1" smtClean="0">
                <a:latin typeface="Berlin Sans FB" pitchFamily="34" charset="0"/>
              </a:rPr>
              <a:t>berhak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melakukan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diagnosa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psikologis</a:t>
            </a:r>
            <a:r>
              <a:rPr lang="en-US" sz="2400" dirty="0" smtClean="0">
                <a:latin typeface="Berlin Sans FB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Berlin Sans FB" pitchFamily="34" charset="0"/>
              </a:rPr>
              <a:t>Me</a:t>
            </a:r>
            <a:r>
              <a:rPr lang="id-ID" sz="2400" dirty="0" smtClean="0">
                <a:latin typeface="Berlin Sans FB" pitchFamily="34" charset="0"/>
              </a:rPr>
              <a:t>mahami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siapa</a:t>
            </a:r>
            <a:r>
              <a:rPr lang="en-US" sz="2400" dirty="0" smtClean="0">
                <a:latin typeface="Berlin Sans FB" pitchFamily="34" charset="0"/>
              </a:rPr>
              <a:t> yang </a:t>
            </a:r>
            <a:r>
              <a:rPr lang="en-US" sz="2400" dirty="0" err="1" smtClean="0">
                <a:latin typeface="Berlin Sans FB" pitchFamily="34" charset="0"/>
              </a:rPr>
              <a:t>bertanggung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jawab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mengamankan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aparatus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tes</a:t>
            </a:r>
            <a:r>
              <a:rPr lang="en-US" sz="2400" dirty="0" smtClean="0">
                <a:latin typeface="Berlin Sans FB" pitchFamily="34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Berlin Sans FB" pitchFamily="34" charset="0"/>
              </a:rPr>
              <a:t>Me</a:t>
            </a:r>
            <a:r>
              <a:rPr lang="id-ID" sz="2400" dirty="0" smtClean="0">
                <a:latin typeface="Berlin Sans FB" pitchFamily="34" charset="0"/>
              </a:rPr>
              <a:t>mahami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bagaimana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psikodiagnostikus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seharusnya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bersikap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bertingkah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laku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dlm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suatu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pemeriksaan</a:t>
            </a:r>
            <a:r>
              <a:rPr lang="en-US" sz="2400" dirty="0" smtClean="0">
                <a:latin typeface="Berlin Sans FB" pitchFamily="34" charset="0"/>
              </a:rPr>
              <a:t> psikologi</a:t>
            </a:r>
            <a:r>
              <a:rPr lang="en-US" sz="2400" dirty="0" smtClean="0"/>
              <a:t>.</a:t>
            </a:r>
          </a:p>
          <a:p>
            <a:pPr marL="457200" indent="-457200">
              <a:buFont typeface="Arial" charset="0"/>
              <a:buAutoNum type="arabicPeriod"/>
              <a:defRPr/>
            </a:pPr>
            <a:endParaRPr lang="id-ID" sz="2400" dirty="0" smtClean="0">
              <a:latin typeface="Berlin Sans FB" pitchFamily="34" charset="0"/>
              <a:cs typeface="Arial" charset="0"/>
            </a:endParaRPr>
          </a:p>
          <a:p>
            <a:pPr marL="457200" indent="-457200">
              <a:buFont typeface="Arial" charset="0"/>
              <a:buAutoNum type="arabicPeriod"/>
              <a:defRPr/>
            </a:pPr>
            <a:endParaRPr lang="id-ID" sz="2400" dirty="0" smtClean="0"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Diskusi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Berlin Sans FB" pitchFamily="34" charset="0"/>
              </a:rPr>
              <a:t>Diskusikan salah satu kasus pelanggaran etika pemeriksaan psikologi.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C711C5-FA02-498B-B999-00C21CD7A690}" type="datetime1">
              <a:rPr lang="id-ID" smtClean="0"/>
              <a:pPr>
                <a:defRPr/>
              </a:pPr>
              <a:t>09/03/2018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836260-A47E-4695-9B2F-4DF53BC5368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76800"/>
          </a:xfrm>
          <a:ln>
            <a:noFill/>
          </a:ln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id-ID" sz="2400" dirty="0" smtClean="0"/>
              <a:t>Ruang lingkup psikodiagnostik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Manusia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/>
              <a:t>Lingkungan </a:t>
            </a:r>
          </a:p>
          <a:p>
            <a:pPr>
              <a:buFont typeface="Wingdings 3" pitchFamily="18" charset="2"/>
              <a:buNone/>
            </a:pPr>
            <a:endParaRPr lang="id-ID" sz="2400" dirty="0" smtClean="0"/>
          </a:p>
          <a:p>
            <a:pPr>
              <a:buFont typeface="Wingdings 3" pitchFamily="18" charset="2"/>
              <a:buNone/>
            </a:pPr>
            <a:r>
              <a:rPr lang="id-ID" sz="2400" dirty="0" smtClean="0"/>
              <a:t>	</a:t>
            </a:r>
            <a:endParaRPr lang="id-ID" sz="2400" dirty="0" smtClean="0">
              <a:solidFill>
                <a:srgbClr val="FF0000"/>
              </a:solidFill>
            </a:endParaRPr>
          </a:p>
          <a:p>
            <a:pPr>
              <a:buFont typeface="Wingdings 3" pitchFamily="18" charset="2"/>
              <a:buNone/>
            </a:pPr>
            <a:endParaRPr lang="id-ID" sz="2400" dirty="0" smtClean="0"/>
          </a:p>
          <a:p>
            <a:pPr>
              <a:buFont typeface="Wingdings 3" pitchFamily="18" charset="2"/>
              <a:buNone/>
            </a:pPr>
            <a:r>
              <a:rPr lang="id-ID" sz="2400" dirty="0" smtClean="0"/>
              <a:t>Psikodiagnostik Kepribadian: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solidFill>
                  <a:srgbClr val="FF0000"/>
                </a:solidFill>
              </a:rPr>
              <a:t>Interpsikis</a:t>
            </a:r>
            <a:r>
              <a:rPr lang="id-ID" sz="2400" dirty="0" smtClean="0"/>
              <a:t> (aspek2 yg dicari dlm lingkungan) melalui asesmen situasi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solidFill>
                  <a:srgbClr val="FF0000"/>
                </a:solidFill>
              </a:rPr>
              <a:t>Intrapsikis</a:t>
            </a:r>
            <a:r>
              <a:rPr lang="id-ID" sz="2400" dirty="0" smtClean="0"/>
              <a:t> (aspek yg dicari di dlm diri S) melalui asesmen biopsikologis</a:t>
            </a:r>
          </a:p>
          <a:p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0060"/>
          </a:xfrm>
          <a:ln>
            <a:noFill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Konteks Assesment</a:t>
            </a:r>
            <a:endParaRPr lang="en-US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8688" y="2857500"/>
            <a:ext cx="6929437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dirty="0"/>
              <a:t>T.L = F (individu + lingkungan)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id-ID" sz="2400" dirty="0" smtClean="0"/>
              <a:t>	</a:t>
            </a:r>
            <a:r>
              <a:rPr lang="id-ID" sz="2400" dirty="0" smtClean="0">
                <a:latin typeface="Berlin Sans FB" pitchFamily="34" charset="0"/>
              </a:rPr>
              <a:t>Lingkungan dpt menjadi determinan dari T.L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id-ID" sz="2400" dirty="0" smtClean="0">
              <a:latin typeface="Berlin Sans FB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id-ID" sz="2400" dirty="0" smtClean="0">
                <a:latin typeface="Berlin Sans FB" pitchFamily="34" charset="0"/>
              </a:rPr>
              <a:t>	2 tokoh Murray &amp; Barker, mengkuantifikasi penga-ruh lingk thd pembentukan T.L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Murray  (Teori Pressure Vs Need) 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id-ID" sz="2400" dirty="0" smtClean="0">
                <a:latin typeface="Berlin Sans FB" pitchFamily="34" charset="0"/>
              </a:rPr>
              <a:t>	1</a:t>
            </a:r>
            <a:r>
              <a:rPr lang="id-ID" sz="2400" i="1" dirty="0" smtClean="0">
                <a:solidFill>
                  <a:srgbClr val="FF0000"/>
                </a:solidFill>
                <a:latin typeface="Berlin Sans FB" pitchFamily="34" charset="0"/>
              </a:rPr>
              <a:t>. Alpha Pressure </a:t>
            </a:r>
            <a:r>
              <a:rPr lang="id-ID" sz="2400" dirty="0" smtClean="0">
                <a:latin typeface="Berlin Sans FB" pitchFamily="34" charset="0"/>
              </a:rPr>
              <a:t>(tekanan lingkungan yg muncul secara objective)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id-ID" sz="2400" dirty="0" smtClean="0">
                <a:latin typeface="Berlin Sans FB" pitchFamily="34" charset="0"/>
              </a:rPr>
              <a:t>	2. </a:t>
            </a:r>
            <a:r>
              <a:rPr lang="id-ID" sz="2400" i="1" dirty="0" smtClean="0">
                <a:solidFill>
                  <a:srgbClr val="FF0000"/>
                </a:solidFill>
                <a:latin typeface="Berlin Sans FB" pitchFamily="34" charset="0"/>
              </a:rPr>
              <a:t>Betapressure</a:t>
            </a:r>
            <a:r>
              <a:rPr lang="id-ID" sz="2400" dirty="0" smtClean="0">
                <a:latin typeface="Berlin Sans FB" pitchFamily="34" charset="0"/>
              </a:rPr>
              <a:t> (interpretasi individu tekanan dari luar)</a:t>
            </a:r>
            <a:endParaRPr lang="en-US" sz="2400" dirty="0" smtClean="0">
              <a:latin typeface="Berlin Sans FB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id-ID" sz="2400" dirty="0" smtClean="0">
              <a:latin typeface="Berlin Sans FB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id-ID" sz="2400" dirty="0" smtClean="0">
              <a:latin typeface="Berlin Sans FB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sz="2400" dirty="0" smtClean="0">
                <a:latin typeface="Berlin Sans FB" pitchFamily="34" charset="0"/>
              </a:rPr>
              <a:t>Alat Tes Thematic Apperception Test (TAT)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id-ID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1022"/>
          </a:xfrm>
          <a:ln>
            <a:noFill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Relasi Individu - Lingkungan</a:t>
            </a:r>
            <a:endParaRPr lang="en-US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57438" y="4643438"/>
            <a:ext cx="428625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Pressure +Need </a:t>
            </a:r>
            <a:r>
              <a:rPr lang="en-US" sz="2400" dirty="0">
                <a:sym typeface="Wingdings" pitchFamily="2" charset="2"/>
              </a:rPr>
              <a:t> TEMA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3357563"/>
          </a:xfrm>
          <a:ln>
            <a:noFill/>
          </a:ln>
        </p:spPr>
        <p:txBody>
          <a:bodyPr>
            <a:normAutofit lnSpcReduction="10000"/>
          </a:bodyPr>
          <a:lstStyle/>
          <a:p>
            <a:pPr>
              <a:buFont typeface="Wingdings 3" pitchFamily="18" charset="2"/>
              <a:buNone/>
            </a:pPr>
            <a:r>
              <a:rPr lang="id-ID" sz="2400" dirty="0" smtClean="0">
                <a:latin typeface="Berlin Sans FB" pitchFamily="34" charset="0"/>
              </a:rPr>
              <a:t>Barker mengemukakan konsep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Behavioral Setting</a:t>
            </a:r>
          </a:p>
          <a:p>
            <a:pPr lvl="1"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Behavior =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Person Vs Enviroment</a:t>
            </a:r>
          </a:p>
          <a:p>
            <a:pPr lvl="1">
              <a:buFont typeface="Verdana" pitchFamily="34" charset="0"/>
              <a:buNone/>
            </a:pPr>
            <a:endParaRPr lang="id-ID" sz="24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 Proses Sejak masa kanak-kanak </a:t>
            </a:r>
            <a:r>
              <a:rPr lang="id-ID" sz="24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Inner Life</a:t>
            </a:r>
          </a:p>
          <a:p>
            <a:pPr lvl="1">
              <a:buFont typeface="Verdana" pitchFamily="34" charset="0"/>
              <a:buNone/>
            </a:pPr>
            <a:endParaRPr lang="id-ID" sz="2400" dirty="0" smtClean="0">
              <a:latin typeface="Berlin Sans FB" pitchFamily="34" charset="0"/>
              <a:sym typeface="Wingdings" pitchFamily="2" charset="2"/>
            </a:endParaRPr>
          </a:p>
          <a:p>
            <a:pPr lvl="1"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  <a:sym typeface="Wingdings" pitchFamily="2" charset="2"/>
              </a:rPr>
              <a:t>T.L dapat dimodifikasi</a:t>
            </a:r>
          </a:p>
          <a:p>
            <a:pPr lvl="1">
              <a:buFont typeface="Verdana" pitchFamily="34" charset="0"/>
              <a:buNone/>
            </a:pPr>
            <a:endParaRPr lang="id-ID" sz="2400" dirty="0" smtClean="0">
              <a:latin typeface="Berlin Sans FB" pitchFamily="34" charset="0"/>
              <a:sym typeface="Wingdings" pitchFamily="2" charset="2"/>
            </a:endParaRPr>
          </a:p>
          <a:p>
            <a:pPr lvl="1"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  <a:sym typeface="Wingdings" pitchFamily="2" charset="2"/>
              </a:rPr>
              <a:t>Yang dideteksi : T.L saat ini + Potensi T.L</a:t>
            </a:r>
            <a:endParaRPr lang="en-US" sz="2400" dirty="0" smtClean="0">
              <a:latin typeface="Berlin Sans FB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4822"/>
          </a:xfrm>
          <a:ln>
            <a:noFill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Relasi Indidividu - Lingkungan</a:t>
            </a:r>
            <a:endParaRPr lang="en-US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Seorang Pemeriksa harus:</a:t>
            </a:r>
          </a:p>
          <a:p>
            <a:pPr lvl="1"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Terlibat dg situasi agar mengerti T.L</a:t>
            </a:r>
          </a:p>
          <a:p>
            <a:pPr lvl="1"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Memahami T.L = ekspresi Need yg harus dipu-askan</a:t>
            </a:r>
          </a:p>
          <a:p>
            <a:pPr lvl="1"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Memahami Pemuasan Need =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Individu Vs Psychological field</a:t>
            </a:r>
          </a:p>
          <a:p>
            <a:pPr lvl="1"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Memahami Psychological Field memiliki valensi </a:t>
            </a:r>
            <a:r>
              <a:rPr lang="id-ID" sz="2400" i="1" dirty="0" smtClean="0">
                <a:solidFill>
                  <a:srgbClr val="FF0000"/>
                </a:solidFill>
                <a:latin typeface="Berlin Sans FB" pitchFamily="34" charset="0"/>
              </a:rPr>
              <a:t>aufforderungskarakter (appeal) </a:t>
            </a:r>
            <a:r>
              <a:rPr lang="id-ID" sz="2400" dirty="0" smtClean="0">
                <a:latin typeface="Berlin Sans FB" pitchFamily="34" charset="0"/>
                <a:sym typeface="Wingdings" pitchFamily="2" charset="2"/>
              </a:rPr>
              <a:t> arah T.L</a:t>
            </a:r>
          </a:p>
          <a:p>
            <a:pPr lvl="1"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  <a:sym typeface="Wingdings" pitchFamily="2" charset="2"/>
              </a:rPr>
              <a:t>Memandang Manusia dlm situasi ttt (Mis : Si A dlm situasi Sekolah, Si B dalam situasi Kerja)</a:t>
            </a:r>
            <a:endParaRPr lang="id-ID" sz="2400" dirty="0" smtClean="0">
              <a:latin typeface="Berlin Sans FB" pitchFamily="34" charset="0"/>
            </a:endParaRPr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4822"/>
          </a:xfrm>
          <a:ln>
            <a:noFill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Pemeriksaan Psikologi</a:t>
            </a:r>
            <a:endParaRPr lang="en-US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400" dirty="0" err="1" smtClean="0">
                <a:latin typeface="Berlin Sans FB" pitchFamily="34" charset="0"/>
              </a:rPr>
              <a:t>Dapat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dikelompokkan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dalam</a:t>
            </a:r>
            <a:r>
              <a:rPr lang="en-US" sz="2400" dirty="0" smtClean="0">
                <a:latin typeface="Berlin Sans FB" pitchFamily="34" charset="0"/>
              </a:rPr>
              <a:t> :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Lingkungan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Fisik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yi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lingkungan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alamiah</a:t>
            </a:r>
            <a:endParaRPr lang="en-US" sz="2400" dirty="0" smtClean="0">
              <a:latin typeface="Berlin Sans FB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Lingkungan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Sosial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yi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relasi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dlm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organisasi</a:t>
            </a:r>
            <a:r>
              <a:rPr lang="en-US" sz="2400" dirty="0" smtClean="0">
                <a:latin typeface="Berlin Sans FB" pitchFamily="34" charset="0"/>
              </a:rPr>
              <a:t>, interpersonal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Lingkungan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Simbolik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yi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interaksi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simbolik</a:t>
            </a:r>
            <a:r>
              <a:rPr lang="en-US" sz="2400" dirty="0" smtClean="0">
                <a:latin typeface="Berlin Sans FB" pitchFamily="34" charset="0"/>
              </a:rPr>
              <a:t> (</a:t>
            </a:r>
            <a:r>
              <a:rPr lang="en-US" sz="2400" dirty="0" err="1" smtClean="0">
                <a:latin typeface="Berlin Sans FB" pitchFamily="34" charset="0"/>
              </a:rPr>
              <a:t>misal</a:t>
            </a:r>
            <a:r>
              <a:rPr lang="en-US" sz="2400" dirty="0" smtClean="0">
                <a:latin typeface="Berlin Sans FB" pitchFamily="34" charset="0"/>
              </a:rPr>
              <a:t>: </a:t>
            </a:r>
            <a:r>
              <a:rPr lang="en-US" sz="2400" dirty="0" err="1" smtClean="0">
                <a:latin typeface="Berlin Sans FB" pitchFamily="34" charset="0"/>
              </a:rPr>
              <a:t>bahasa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komunikasi</a:t>
            </a:r>
            <a:r>
              <a:rPr lang="id-ID" sz="2400" dirty="0" smtClean="0">
                <a:latin typeface="Berlin Sans FB" pitchFamily="34" charset="0"/>
              </a:rPr>
              <a:t>,</a:t>
            </a:r>
            <a:r>
              <a:rPr lang="en-US" sz="2400" dirty="0" smtClean="0">
                <a:latin typeface="Berlin Sans FB" pitchFamily="34" charset="0"/>
              </a:rPr>
              <a:t> media </a:t>
            </a:r>
            <a:r>
              <a:rPr lang="en-US" sz="2400" dirty="0" err="1" smtClean="0">
                <a:latin typeface="Berlin Sans FB" pitchFamily="34" charset="0"/>
              </a:rPr>
              <a:t>masa</a:t>
            </a:r>
            <a:r>
              <a:rPr lang="en-US" sz="2400" dirty="0" smtClean="0">
                <a:latin typeface="Berlin Sans FB" pitchFamily="34" charset="0"/>
              </a:rPr>
              <a:t>)</a:t>
            </a:r>
          </a:p>
          <a:p>
            <a:endParaRPr lang="en-US" sz="2400" dirty="0" smtClean="0">
              <a:latin typeface="Berlin Sans FB" pitchFamily="34" charset="0"/>
            </a:endParaRPr>
          </a:p>
          <a:p>
            <a:pPr>
              <a:buFont typeface="Wingdings 3" pitchFamily="18" charset="2"/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Menjaring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aspek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Lingk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Asesmen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Situasional</a:t>
            </a:r>
            <a:endParaRPr lang="en-US" sz="24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>
              <a:buFont typeface="Wingdings 3" pitchFamily="18" charset="2"/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Misal</a:t>
            </a:r>
            <a:r>
              <a:rPr lang="en-US" sz="2400" dirty="0" smtClean="0">
                <a:latin typeface="Berlin Sans FB" pitchFamily="34" charset="0"/>
              </a:rPr>
              <a:t> : </a:t>
            </a:r>
            <a:r>
              <a:rPr lang="en-US" sz="2400" dirty="0" err="1" smtClean="0">
                <a:latin typeface="Berlin Sans FB" pitchFamily="34" charset="0"/>
              </a:rPr>
              <a:t>Seeting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industri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mencari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kesuaian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antara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kemampuan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dan</a:t>
            </a:r>
            <a:r>
              <a:rPr lang="en-US" sz="2400" dirty="0" smtClean="0">
                <a:latin typeface="Berlin Sans FB" pitchFamily="34" charset="0"/>
              </a:rPr>
              <a:t> job requirement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  <a:ln>
            <a:noFill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Lingkungan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Sebagai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Determinan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T.L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506912"/>
          </a:xfrm>
          <a:ln>
            <a:noFill/>
          </a:ln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Faktor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biopsikis</a:t>
            </a:r>
            <a:r>
              <a:rPr lang="en-US" sz="2400" dirty="0" smtClean="0">
                <a:latin typeface="Berlin Sans FB" pitchFamily="34" charset="0"/>
              </a:rPr>
              <a:t> (</a:t>
            </a:r>
            <a:r>
              <a:rPr lang="en-US" sz="2400" dirty="0" err="1" smtClean="0">
                <a:latin typeface="Berlin Sans FB" pitchFamily="34" charset="0"/>
              </a:rPr>
              <a:t>dlm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diri</a:t>
            </a:r>
            <a:r>
              <a:rPr lang="en-US" sz="2400" dirty="0" smtClean="0">
                <a:latin typeface="Berlin Sans FB" pitchFamily="34" charset="0"/>
              </a:rPr>
              <a:t>) </a:t>
            </a:r>
            <a:r>
              <a:rPr lang="en-US" sz="2400" dirty="0" err="1" smtClean="0">
                <a:latin typeface="Berlin Sans FB" pitchFamily="34" charset="0"/>
              </a:rPr>
              <a:t>juga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mjd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determinan</a:t>
            </a:r>
            <a:r>
              <a:rPr lang="en-US" sz="2400" dirty="0" smtClean="0">
                <a:latin typeface="Berlin Sans FB" pitchFamily="34" charset="0"/>
              </a:rPr>
              <a:t> T.L</a:t>
            </a:r>
          </a:p>
          <a:p>
            <a:pPr>
              <a:buFont typeface="Wingdings 3" pitchFamily="18" charset="2"/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Berlin Sans FB" pitchFamily="34" charset="0"/>
              </a:rPr>
              <a:t>Hub </a:t>
            </a:r>
            <a:r>
              <a:rPr lang="en-US" sz="2400" dirty="0" err="1" smtClean="0">
                <a:latin typeface="Berlin Sans FB" pitchFamily="34" charset="0"/>
              </a:rPr>
              <a:t>antara</a:t>
            </a:r>
            <a:r>
              <a:rPr lang="en-US" sz="2400" dirty="0" smtClean="0">
                <a:latin typeface="Berlin Sans FB" pitchFamily="34" charset="0"/>
              </a:rPr>
              <a:t> Bio/</a:t>
            </a:r>
            <a:r>
              <a:rPr lang="en-US" sz="2400" dirty="0" err="1" smtClean="0">
                <a:latin typeface="Berlin Sans FB" pitchFamily="34" charset="0"/>
              </a:rPr>
              <a:t>Fisiologis</a:t>
            </a:r>
            <a:r>
              <a:rPr lang="en-US" sz="2400" dirty="0" smtClean="0">
                <a:latin typeface="Berlin Sans FB" pitchFamily="34" charset="0"/>
              </a:rPr>
              <a:t> Dan </a:t>
            </a:r>
            <a:r>
              <a:rPr lang="en-US" sz="2400" dirty="0" err="1" smtClean="0">
                <a:latin typeface="Berlin Sans FB" pitchFamily="34" charset="0"/>
              </a:rPr>
              <a:t>Psikis</a:t>
            </a:r>
            <a:r>
              <a:rPr lang="en-US" sz="2400" dirty="0" smtClean="0">
                <a:latin typeface="Berlin Sans FB" pitchFamily="34" charset="0"/>
              </a:rPr>
              <a:t>/</a:t>
            </a:r>
            <a:r>
              <a:rPr lang="en-US" sz="2400" dirty="0" err="1" smtClean="0">
                <a:latin typeface="Berlin Sans FB" pitchFamily="34" charset="0"/>
              </a:rPr>
              <a:t>emosional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harus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diperhatikan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oleh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pemeriksa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kasus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Klinis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misal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Psikosomatis</a:t>
            </a:r>
            <a:r>
              <a:rPr lang="en-US" sz="2400" dirty="0" smtClean="0">
                <a:latin typeface="Berlin Sans FB" pitchFamily="34" charset="0"/>
              </a:rPr>
              <a:t> (</a:t>
            </a:r>
            <a:r>
              <a:rPr lang="en-US" sz="2400" dirty="0" err="1" smtClean="0">
                <a:latin typeface="Berlin Sans FB" pitchFamily="34" charset="0"/>
              </a:rPr>
              <a:t>Psikis</a:t>
            </a:r>
            <a:r>
              <a:rPr lang="en-US" sz="2400" dirty="0" smtClean="0">
                <a:latin typeface="Berlin Sans FB" pitchFamily="34" charset="0"/>
              </a:rPr>
              <a:t> – Soma), </a:t>
            </a:r>
            <a:r>
              <a:rPr lang="en-US" sz="2400" dirty="0" err="1" smtClean="0">
                <a:latin typeface="Berlin Sans FB" pitchFamily="34" charset="0"/>
              </a:rPr>
              <a:t>Alkoholik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Narkotik</a:t>
            </a:r>
            <a:endParaRPr lang="en-US" sz="2400" dirty="0" smtClean="0">
              <a:latin typeface="Berlin Sans FB" pitchFamily="34" charset="0"/>
            </a:endParaRPr>
          </a:p>
          <a:p>
            <a:pPr>
              <a:buFont typeface="Wingdings 3" pitchFamily="18" charset="2"/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>
              <a:buFont typeface="Wingdings 3" pitchFamily="18" charset="2"/>
              <a:buNone/>
            </a:pPr>
            <a:r>
              <a:rPr lang="en-US" sz="2400" dirty="0" smtClean="0">
                <a:latin typeface="Berlin Sans FB" pitchFamily="34" charset="0"/>
              </a:rPr>
              <a:t>1. </a:t>
            </a:r>
            <a:r>
              <a:rPr lang="en-US" sz="2400" dirty="0" err="1" smtClean="0">
                <a:latin typeface="Berlin Sans FB" pitchFamily="34" charset="0"/>
              </a:rPr>
              <a:t>Tes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menjaring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masalah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klinis</a:t>
            </a:r>
            <a:r>
              <a:rPr lang="en-US" sz="2400" dirty="0" smtClean="0">
                <a:latin typeface="Berlin Sans FB" pitchFamily="34" charset="0"/>
              </a:rPr>
              <a:t>: MMPI , </a:t>
            </a:r>
            <a:r>
              <a:rPr lang="en-US" sz="2400" dirty="0" err="1" smtClean="0">
                <a:latin typeface="Berlin Sans FB" pitchFamily="34" charset="0"/>
              </a:rPr>
              <a:t>Rorshach</a:t>
            </a:r>
            <a:endParaRPr lang="en-US" sz="2400" dirty="0" smtClean="0">
              <a:latin typeface="Berlin Sans FB" pitchFamily="34" charset="0"/>
            </a:endParaRPr>
          </a:p>
          <a:p>
            <a:pPr>
              <a:buFont typeface="Wingdings 3" pitchFamily="18" charset="2"/>
              <a:buNone/>
            </a:pPr>
            <a:r>
              <a:rPr lang="en-US" sz="2400" dirty="0" smtClean="0">
                <a:latin typeface="Berlin Sans FB" pitchFamily="34" charset="0"/>
              </a:rPr>
              <a:t>2. </a:t>
            </a:r>
            <a:r>
              <a:rPr lang="en-US" sz="2400" dirty="0" err="1" smtClean="0">
                <a:latin typeface="Berlin Sans FB" pitchFamily="34" charset="0"/>
              </a:rPr>
              <a:t>Tes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menjaring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gangguan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fungsi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Otak</a:t>
            </a:r>
            <a:r>
              <a:rPr lang="en-US" sz="2400" dirty="0" smtClean="0">
                <a:latin typeface="Berlin Sans FB" pitchFamily="34" charset="0"/>
              </a:rPr>
              <a:t> : Bender Visual Motor Gestalt </a:t>
            </a:r>
            <a:r>
              <a:rPr lang="en-US" sz="2400" dirty="0" err="1" smtClean="0">
                <a:latin typeface="Berlin Sans FB" pitchFamily="34" charset="0"/>
              </a:rPr>
              <a:t>Tes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Benten</a:t>
            </a:r>
            <a:r>
              <a:rPr lang="en-US" sz="2400" dirty="0" smtClean="0">
                <a:latin typeface="Berlin Sans FB" pitchFamily="34" charset="0"/>
              </a:rPr>
              <a:t> Test of Visual Retention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ln>
            <a:noFill/>
          </a:ln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BIOPSIKOLOGIS</a:t>
            </a:r>
            <a:endParaRPr lang="en-US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 3" pitchFamily="18" charset="2"/>
              <a:buNone/>
            </a:pPr>
            <a:endParaRPr lang="id-ID" dirty="0" smtClean="0"/>
          </a:p>
          <a:p>
            <a:pPr>
              <a:buFont typeface="Wingdings 3" pitchFamily="18" charset="2"/>
              <a:buNone/>
            </a:pPr>
            <a:endParaRPr lang="id-ID" dirty="0" smtClean="0"/>
          </a:p>
          <a:p>
            <a:pPr>
              <a:buFont typeface="Wingdings 3" pitchFamily="18" charset="2"/>
              <a:buNone/>
            </a:pPr>
            <a:endParaRPr lang="id-ID" dirty="0" smtClean="0"/>
          </a:p>
          <a:p>
            <a:pPr>
              <a:buFont typeface="Wingdings 3" pitchFamily="18" charset="2"/>
              <a:buNone/>
            </a:pPr>
            <a:endParaRPr lang="id-ID" dirty="0" smtClean="0"/>
          </a:p>
          <a:p>
            <a:pPr>
              <a:buFont typeface="Wingdings 3" pitchFamily="18" charset="2"/>
              <a:buNone/>
            </a:pPr>
            <a:endParaRPr lang="id-ID" sz="1600" dirty="0" smtClean="0"/>
          </a:p>
          <a:p>
            <a:pPr>
              <a:buFont typeface="Wingdings 3" pitchFamily="18" charset="2"/>
              <a:buNone/>
            </a:pPr>
            <a:r>
              <a:rPr lang="id-ID" sz="1600" b="1" dirty="0" smtClean="0">
                <a:solidFill>
                  <a:srgbClr val="FF0000"/>
                </a:solidFill>
              </a:rPr>
              <a:t>Psychological Subjek</a:t>
            </a:r>
          </a:p>
          <a:p>
            <a:pPr>
              <a:buFont typeface="Wingdings 3" pitchFamily="18" charset="2"/>
              <a:buNone/>
            </a:pPr>
            <a:endParaRPr lang="id-ID" dirty="0" smtClean="0"/>
          </a:p>
          <a:p>
            <a:pPr>
              <a:buFont typeface="Wingdings 3" pitchFamily="18" charset="2"/>
              <a:buNone/>
            </a:pPr>
            <a:endParaRPr lang="id-ID" dirty="0" smtClean="0"/>
          </a:p>
          <a:p>
            <a:pPr>
              <a:buFont typeface="Wingdings 3" pitchFamily="18" charset="2"/>
              <a:buNone/>
            </a:pPr>
            <a:endParaRPr lang="id-ID" dirty="0" smtClean="0"/>
          </a:p>
          <a:p>
            <a:pPr>
              <a:buFont typeface="Wingdings 3" pitchFamily="18" charset="2"/>
              <a:buNone/>
            </a:pPr>
            <a:endParaRPr lang="id-ID" dirty="0" smtClean="0"/>
          </a:p>
          <a:p>
            <a:pPr>
              <a:buFont typeface="Wingdings 3" pitchFamily="18" charset="2"/>
              <a:buNone/>
            </a:pPr>
            <a:r>
              <a:rPr lang="id-ID" dirty="0" smtClean="0"/>
              <a:t>			     </a:t>
            </a:r>
            <a:r>
              <a:rPr lang="id-ID" sz="1600" b="1" dirty="0" smtClean="0">
                <a:solidFill>
                  <a:srgbClr val="FF0000"/>
                </a:solidFill>
              </a:rPr>
              <a:t>Psychological Subjek &amp; Pemeriksa</a:t>
            </a:r>
          </a:p>
          <a:p>
            <a:pPr>
              <a:buFont typeface="Wingdings 3" pitchFamily="18" charset="2"/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4822"/>
          </a:xfrm>
          <a:ln>
            <a:noFill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SITUASI PEMERIKSAAN PSIKOLOGI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57250" y="1785938"/>
            <a:ext cx="2357438" cy="1643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Setting Subjek (need)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500688" y="2071688"/>
            <a:ext cx="2571750" cy="121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Seeting Pemeriksa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(terlibat &amp; mengerti)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3143250" y="3857625"/>
            <a:ext cx="2786063" cy="1928813"/>
          </a:xfrm>
          <a:prstGeom prst="triangle">
            <a:avLst>
              <a:gd name="adj" fmla="val 478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Materi Pemeriksaan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4929188" y="3571875"/>
            <a:ext cx="1143000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3286125" y="2571750"/>
            <a:ext cx="21431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2714626" y="3500437"/>
            <a:ext cx="1428750" cy="714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795</Words>
  <Application>Microsoft Office PowerPoint</Application>
  <PresentationFormat>On-screen Show (4:3)</PresentationFormat>
  <Paragraphs>171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KEMAMPUAN AKHIR YANG DIHARAPKAN</vt:lpstr>
      <vt:lpstr>Konteks Assesment</vt:lpstr>
      <vt:lpstr>Relasi Individu - Lingkungan</vt:lpstr>
      <vt:lpstr>Relasi Indidividu - Lingkungan</vt:lpstr>
      <vt:lpstr>Pemeriksaan Psikologi</vt:lpstr>
      <vt:lpstr>Lingkungan Sebagai Determinan T.L</vt:lpstr>
      <vt:lpstr>BIOPSIKOLOGIS</vt:lpstr>
      <vt:lpstr>SITUASI PEMERIKSAAN PSIKOLOGI</vt:lpstr>
      <vt:lpstr>Pendekatan Teoritik Dlm Pemerikasaan Psikologi</vt:lpstr>
      <vt:lpstr>Pendekatan Teoritik Dlm Pemeriksaan Psikologi</vt:lpstr>
      <vt:lpstr>Pendekatan Teoritik Dlm Pemeriksaan Psikologi</vt:lpstr>
      <vt:lpstr>Pendekatan Teoritik Dlm Pemeriksaan Psikologi</vt:lpstr>
      <vt:lpstr>Kode Etik Psikologi</vt:lpstr>
      <vt:lpstr>Siapa yang berhak melakukan diagnosa Psikologis ?</vt:lpstr>
      <vt:lpstr>Siapa yang bertanggung jawab mengamankan aparatus tes?</vt:lpstr>
      <vt:lpstr>Sikap &amp; Tingkah laku Psikodiagnostikus dlm pemeriksaan &amp; diagnosa psikologi.</vt:lpstr>
      <vt:lpstr>Kode etik Himpsi yg terkait dg pemeriksaan psikologi.</vt:lpstr>
      <vt:lpstr>Pasal yang mengatur Asesmen dlm Kode Etik Psikologi</vt:lpstr>
      <vt:lpstr>Diskusi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Pemeriksaan Psikologi</dc:title>
  <dc:creator>WINANTI SIWI RESPATI</dc:creator>
  <cp:lastModifiedBy>psikologi</cp:lastModifiedBy>
  <cp:revision>15</cp:revision>
  <dcterms:created xsi:type="dcterms:W3CDTF">2007-04-21T04:11:11Z</dcterms:created>
  <dcterms:modified xsi:type="dcterms:W3CDTF">2018-03-09T08:29:30Z</dcterms:modified>
</cp:coreProperties>
</file>