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7867-F256-469E-AED4-09B734956293}" type="doc">
      <dgm:prSet loTypeId="urn:microsoft.com/office/officeart/2005/8/layout/cycle6" loCatId="cycle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3234876-90C4-4FBE-8830-7343AC801A1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en-US" sz="2400" dirty="0" err="1" smtClean="0">
              <a:solidFill>
                <a:srgbClr val="FF0000"/>
              </a:solidFill>
            </a:rPr>
            <a:t>Pengertian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karir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dan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Bimbingan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karir</a:t>
          </a:r>
          <a:r>
            <a:rPr lang="en-US" sz="2400" dirty="0" smtClean="0">
              <a:solidFill>
                <a:srgbClr val="FF0000"/>
              </a:solidFill>
            </a:rPr>
            <a:t/>
          </a:r>
          <a:br>
            <a:rPr lang="en-US" sz="2400" dirty="0" smtClean="0">
              <a:solidFill>
                <a:srgbClr val="FF0000"/>
              </a:solidFill>
            </a:rPr>
          </a:br>
          <a:r>
            <a:rPr lang="en-US" sz="2400" dirty="0" err="1" smtClean="0">
              <a:solidFill>
                <a:srgbClr val="FF0000"/>
              </a:solidFill>
            </a:rPr>
            <a:t>oleh</a:t>
          </a:r>
          <a:r>
            <a:rPr lang="en-US" sz="2400" dirty="0" smtClean="0">
              <a:solidFill>
                <a:srgbClr val="FF0000"/>
              </a:solidFill>
            </a:rPr>
            <a:t>: Dr. H. </a:t>
          </a:r>
          <a:r>
            <a:rPr lang="en-US" sz="2400" dirty="0" err="1" smtClean="0">
              <a:solidFill>
                <a:srgbClr val="FF0000"/>
              </a:solidFill>
            </a:rPr>
            <a:t>Supandi</a:t>
          </a:r>
          <a:r>
            <a:rPr lang="en-US" sz="2400" dirty="0" smtClean="0">
              <a:solidFill>
                <a:srgbClr val="FF0000"/>
              </a:solidFill>
            </a:rPr>
            <a:t>, MA</a:t>
          </a:r>
          <a:br>
            <a:rPr lang="en-US" sz="2400" dirty="0" smtClean="0">
              <a:solidFill>
                <a:srgbClr val="FF0000"/>
              </a:solidFill>
            </a:rPr>
          </a:br>
          <a:r>
            <a:rPr lang="en-US" sz="2400" dirty="0" smtClean="0">
              <a:solidFill>
                <a:srgbClr val="FF0000"/>
              </a:solidFill>
            </a:rPr>
            <a:t/>
          </a:r>
          <a:br>
            <a:rPr lang="en-US" sz="2400" dirty="0" smtClean="0">
              <a:solidFill>
                <a:srgbClr val="FF0000"/>
              </a:solidFill>
            </a:rPr>
          </a:br>
          <a:r>
            <a:rPr lang="en-US" sz="2400" dirty="0" smtClean="0">
              <a:solidFill>
                <a:srgbClr val="FF0000"/>
              </a:solidFill>
            </a:rPr>
            <a:t/>
          </a:r>
          <a:br>
            <a:rPr lang="en-US" sz="2400" dirty="0" smtClean="0">
              <a:solidFill>
                <a:srgbClr val="FF0000"/>
              </a:solidFill>
            </a:rPr>
          </a:br>
          <a:endParaRPr lang="en-US" sz="2400" dirty="0" smtClean="0">
            <a:solidFill>
              <a:srgbClr val="FF0000"/>
            </a:solidFill>
          </a:endParaRPr>
        </a:p>
        <a:p>
          <a:pPr rtl="1"/>
          <a:endParaRPr lang="en-US" sz="2000" dirty="0" smtClean="0">
            <a:solidFill>
              <a:srgbClr val="FF0000"/>
            </a:solidFill>
          </a:endParaRPr>
        </a:p>
        <a:p>
          <a:pPr rtl="1"/>
          <a:endParaRPr lang="en-US" sz="2000" dirty="0" smtClean="0">
            <a:solidFill>
              <a:srgbClr val="FF0000"/>
            </a:solidFill>
          </a:endParaRPr>
        </a:p>
        <a:p>
          <a:pPr rtl="1"/>
          <a:endParaRPr lang="en-US" sz="2000" dirty="0" smtClean="0">
            <a:solidFill>
              <a:srgbClr val="FF0000"/>
            </a:solidFill>
          </a:endParaRPr>
        </a:p>
        <a:p>
          <a:pPr rtl="1"/>
          <a:r>
            <a:rPr lang="en-US" sz="2000" dirty="0" smtClean="0">
              <a:solidFill>
                <a:srgbClr val="FF0000"/>
              </a:solidFill>
            </a:rPr>
            <a:t/>
          </a:r>
          <a:br>
            <a:rPr lang="en-US" sz="2000" dirty="0" smtClean="0">
              <a:solidFill>
                <a:srgbClr val="FF0000"/>
              </a:solidFill>
            </a:rPr>
          </a:br>
          <a:r>
            <a:rPr lang="en-US" sz="2000" dirty="0" smtClean="0">
              <a:solidFill>
                <a:srgbClr val="FF0000"/>
              </a:solidFill>
            </a:rPr>
            <a:t/>
          </a:r>
          <a:br>
            <a:rPr lang="en-US" sz="2000" dirty="0" smtClean="0">
              <a:solidFill>
                <a:srgbClr val="FF0000"/>
              </a:solidFill>
            </a:rPr>
          </a:br>
          <a:r>
            <a:rPr lang="en-US" sz="2000" dirty="0" smtClean="0">
              <a:solidFill>
                <a:srgbClr val="FF0000"/>
              </a:solidFill>
            </a:rPr>
            <a:t/>
          </a:r>
          <a:br>
            <a:rPr lang="en-US" sz="2000" dirty="0" smtClean="0">
              <a:solidFill>
                <a:srgbClr val="FF0000"/>
              </a:solidFill>
            </a:rPr>
          </a:br>
          <a:r>
            <a:rPr lang="en-US" sz="2000" dirty="0" smtClean="0">
              <a:solidFill>
                <a:srgbClr val="FF0000"/>
              </a:solidFill>
            </a:rPr>
            <a:t/>
          </a:r>
          <a:br>
            <a:rPr lang="en-US" sz="2000" dirty="0" smtClean="0">
              <a:solidFill>
                <a:srgbClr val="FF0000"/>
              </a:solidFill>
            </a:rPr>
          </a:br>
          <a:r>
            <a:rPr lang="en-US" sz="2000" dirty="0" smtClean="0">
              <a:solidFill>
                <a:srgbClr val="FF0000"/>
              </a:solidFill>
            </a:rPr>
            <a:t>UNIVERSITAS ESA UNGGUL JAKARTA</a:t>
          </a:r>
          <a:endParaRPr lang="en-US" sz="2000" dirty="0">
            <a:solidFill>
              <a:srgbClr val="FF0000"/>
            </a:solidFill>
          </a:endParaRPr>
        </a:p>
      </dgm:t>
    </dgm:pt>
    <dgm:pt modelId="{C251E0B9-D4C6-4C93-98CA-1B84F963E98B}" type="sibTrans" cxnId="{0BD3CCA9-9255-436D-9C06-2A7A33437837}">
      <dgm:prSet/>
      <dgm:spPr/>
      <dgm:t>
        <a:bodyPr/>
        <a:lstStyle/>
        <a:p>
          <a:endParaRPr lang="en-US"/>
        </a:p>
      </dgm:t>
    </dgm:pt>
    <dgm:pt modelId="{E723A2CE-739A-466D-A896-6186F0590665}" type="parTrans" cxnId="{0BD3CCA9-9255-436D-9C06-2A7A33437837}">
      <dgm:prSet/>
      <dgm:spPr/>
      <dgm:t>
        <a:bodyPr/>
        <a:lstStyle/>
        <a:p>
          <a:endParaRPr lang="en-US"/>
        </a:p>
      </dgm:t>
    </dgm:pt>
    <dgm:pt modelId="{5E1A22E6-4F50-4F2C-863A-297F3248944A}" type="pres">
      <dgm:prSet presAssocID="{DC327867-F256-469E-AED4-09B7349562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63AF9-1EA0-4042-B57C-C30AACFC232E}" type="pres">
      <dgm:prSet presAssocID="{53234876-90C4-4FBE-8830-7343AC801A1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9A409-6B5C-4452-A95D-C6DABD358355}" type="presOf" srcId="{DC327867-F256-469E-AED4-09B734956293}" destId="{5E1A22E6-4F50-4F2C-863A-297F3248944A}" srcOrd="0" destOrd="0" presId="urn:microsoft.com/office/officeart/2005/8/layout/cycle6"/>
    <dgm:cxn modelId="{0BD3CCA9-9255-436D-9C06-2A7A33437837}" srcId="{DC327867-F256-469E-AED4-09B734956293}" destId="{53234876-90C4-4FBE-8830-7343AC801A17}" srcOrd="0" destOrd="0" parTransId="{E723A2CE-739A-466D-A896-6186F0590665}" sibTransId="{C251E0B9-D4C6-4C93-98CA-1B84F963E98B}"/>
    <dgm:cxn modelId="{A705CE9E-C63F-4EEF-99E7-A6659CA1FCE3}" type="presOf" srcId="{53234876-90C4-4FBE-8830-7343AC801A17}" destId="{EBC63AF9-1EA0-4042-B57C-C30AACFC232E}" srcOrd="0" destOrd="0" presId="urn:microsoft.com/office/officeart/2005/8/layout/cycle6"/>
    <dgm:cxn modelId="{1A430A13-4213-48A2-AB7E-73EFC8A5C9FB}" type="presParOf" srcId="{5E1A22E6-4F50-4F2C-863A-297F3248944A}" destId="{EBC63AF9-1EA0-4042-B57C-C30AACFC232E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63AF9-1EA0-4042-B57C-C30AACFC232E}">
      <dsp:nvSpPr>
        <dsp:cNvPr id="0" name=""/>
        <dsp:cNvSpPr/>
      </dsp:nvSpPr>
      <dsp:spPr>
        <a:xfrm>
          <a:off x="0" y="483869"/>
          <a:ext cx="7772400" cy="505206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</a:rPr>
            <a:t>Pengertian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karir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dan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Bimbingan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karir</a:t>
          </a:r>
          <a:r>
            <a:rPr lang="en-US" sz="2400" kern="1200" dirty="0" smtClean="0">
              <a:solidFill>
                <a:srgbClr val="FF0000"/>
              </a:solidFill>
            </a:rPr>
            <a:t/>
          </a:r>
          <a:br>
            <a:rPr lang="en-US" sz="2400" kern="1200" dirty="0" smtClean="0">
              <a:solidFill>
                <a:srgbClr val="FF0000"/>
              </a:solidFill>
            </a:rPr>
          </a:br>
          <a:r>
            <a:rPr lang="en-US" sz="2400" kern="1200" dirty="0" err="1" smtClean="0">
              <a:solidFill>
                <a:srgbClr val="FF0000"/>
              </a:solidFill>
            </a:rPr>
            <a:t>oleh</a:t>
          </a:r>
          <a:r>
            <a:rPr lang="en-US" sz="2400" kern="1200" dirty="0" smtClean="0">
              <a:solidFill>
                <a:srgbClr val="FF0000"/>
              </a:solidFill>
            </a:rPr>
            <a:t>: Dr. H. </a:t>
          </a:r>
          <a:r>
            <a:rPr lang="en-US" sz="2400" kern="1200" dirty="0" err="1" smtClean="0">
              <a:solidFill>
                <a:srgbClr val="FF0000"/>
              </a:solidFill>
            </a:rPr>
            <a:t>Supandi</a:t>
          </a:r>
          <a:r>
            <a:rPr lang="en-US" sz="2400" kern="1200" dirty="0" smtClean="0">
              <a:solidFill>
                <a:srgbClr val="FF0000"/>
              </a:solidFill>
            </a:rPr>
            <a:t>, MA</a:t>
          </a:r>
          <a:br>
            <a:rPr lang="en-US" sz="2400" kern="1200" dirty="0" smtClean="0">
              <a:solidFill>
                <a:srgbClr val="FF0000"/>
              </a:solidFill>
            </a:rPr>
          </a:br>
          <a:r>
            <a:rPr lang="en-US" sz="2400" kern="1200" dirty="0" smtClean="0">
              <a:solidFill>
                <a:srgbClr val="FF0000"/>
              </a:solidFill>
            </a:rPr>
            <a:t/>
          </a:r>
          <a:br>
            <a:rPr lang="en-US" sz="2400" kern="1200" dirty="0" smtClean="0">
              <a:solidFill>
                <a:srgbClr val="FF0000"/>
              </a:solidFill>
            </a:rPr>
          </a:br>
          <a:r>
            <a:rPr lang="en-US" sz="2400" kern="1200" dirty="0" smtClean="0">
              <a:solidFill>
                <a:srgbClr val="FF0000"/>
              </a:solidFill>
            </a:rPr>
            <a:t/>
          </a:r>
          <a:br>
            <a:rPr lang="en-US" sz="2400" kern="1200" dirty="0" smtClean="0">
              <a:solidFill>
                <a:srgbClr val="FF0000"/>
              </a:solidFill>
            </a:rPr>
          </a:br>
          <a:endParaRPr lang="en-US" sz="2400" kern="1200" dirty="0" smtClean="0">
            <a:solidFill>
              <a:srgbClr val="FF0000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0000"/>
            </a:solidFill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/>
          </a:r>
          <a:br>
            <a:rPr lang="en-US" sz="2000" kern="1200" dirty="0" smtClean="0">
              <a:solidFill>
                <a:srgbClr val="FF0000"/>
              </a:solidFill>
            </a:rPr>
          </a:br>
          <a:r>
            <a:rPr lang="en-US" sz="2000" kern="1200" dirty="0" smtClean="0">
              <a:solidFill>
                <a:srgbClr val="FF0000"/>
              </a:solidFill>
            </a:rPr>
            <a:t/>
          </a:r>
          <a:br>
            <a:rPr lang="en-US" sz="2000" kern="1200" dirty="0" smtClean="0">
              <a:solidFill>
                <a:srgbClr val="FF0000"/>
              </a:solidFill>
            </a:rPr>
          </a:br>
          <a:r>
            <a:rPr lang="en-US" sz="2000" kern="1200" dirty="0" smtClean="0">
              <a:solidFill>
                <a:srgbClr val="FF0000"/>
              </a:solidFill>
            </a:rPr>
            <a:t/>
          </a:r>
          <a:br>
            <a:rPr lang="en-US" sz="2000" kern="1200" dirty="0" smtClean="0">
              <a:solidFill>
                <a:srgbClr val="FF0000"/>
              </a:solidFill>
            </a:rPr>
          </a:br>
          <a:r>
            <a:rPr lang="en-US" sz="2000" kern="1200" dirty="0" smtClean="0">
              <a:solidFill>
                <a:srgbClr val="FF0000"/>
              </a:solidFill>
            </a:rPr>
            <a:t/>
          </a:r>
          <a:br>
            <a:rPr lang="en-US" sz="2000" kern="1200" dirty="0" smtClean="0">
              <a:solidFill>
                <a:srgbClr val="FF0000"/>
              </a:solidFill>
            </a:rPr>
          </a:br>
          <a:r>
            <a:rPr lang="en-US" sz="2000" kern="1200" dirty="0" smtClean="0">
              <a:solidFill>
                <a:srgbClr val="FF0000"/>
              </a:solidFill>
            </a:rPr>
            <a:t>UNIVERSITAS ESA UNGGUL JAKARTA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246621" y="730490"/>
        <a:ext cx="7279158" cy="455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69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95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6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7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68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68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0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98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29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533C-D02E-46EA-8CD8-73C42E588BF1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7508-970E-4C5C-8FA9-059A25B9A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5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14" name="camera.wav"/>
          </p:stSnd>
        </p:sndAc>
      </p:transition>
    </mc:Choice>
    <mc:Fallback>
      <p:transition>
        <p:push dir="u"/>
        <p:sndAc>
          <p:stSnd>
            <p:snd r:embed="rId1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766272253"/>
              </p:ext>
            </p:extLst>
          </p:nvPr>
        </p:nvGraphicFramePr>
        <p:xfrm>
          <a:off x="685800" y="609600"/>
          <a:ext cx="7772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87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7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, </a:t>
            </a:r>
            <a:r>
              <a:rPr lang="en-US" dirty="0" err="1" smtClean="0"/>
              <a:t>Profesi</a:t>
            </a:r>
            <a:r>
              <a:rPr lang="en-US" dirty="0" smtClean="0"/>
              <a:t>, (Hornby 1957)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status </a:t>
            </a:r>
            <a:r>
              <a:rPr lang="en-US" dirty="0" err="1" smtClean="0"/>
              <a:t>kepegawaian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ditetpkan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93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 startAt="4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mengejar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 (</a:t>
            </a:r>
            <a:r>
              <a:rPr lang="en-US" dirty="0" err="1" smtClean="0"/>
              <a:t>Mondy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Noe</a:t>
            </a:r>
            <a:r>
              <a:rPr lang="en-US" dirty="0" smtClean="0"/>
              <a:t>, 1996).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400050" lvl="1" indent="0" algn="just">
              <a:buNone/>
            </a:pPr>
            <a:r>
              <a:rPr lang="en-US" sz="2800" dirty="0" err="1" smtClean="0"/>
              <a:t>Karir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3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karir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: </a:t>
            </a:r>
          </a:p>
          <a:p>
            <a:pPr marL="400050" lvl="1" indent="0" algn="just">
              <a:buNone/>
            </a:pPr>
            <a:endParaRPr lang="en-US" dirty="0" smtClean="0"/>
          </a:p>
          <a:p>
            <a:pPr marL="1714500" lvl="3" indent="-457200" algn="just">
              <a:buAutoNum type="alphaLcPeriod"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8391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00100" lvl="2" indent="0" algn="l"/>
            <a:r>
              <a:rPr lang="en-US" sz="3200" dirty="0" err="1" smtClean="0"/>
              <a:t>Karir</a:t>
            </a:r>
            <a:r>
              <a:rPr lang="en-US" sz="3200" dirty="0" smtClean="0"/>
              <a:t> </a:t>
            </a:r>
            <a:r>
              <a:rPr lang="en-US" sz="3200" dirty="0" err="1" smtClean="0"/>
              <a:t>mempunyai</a:t>
            </a:r>
            <a:r>
              <a:rPr lang="en-US" sz="3200" dirty="0" smtClean="0"/>
              <a:t> 3 </a:t>
            </a:r>
            <a:r>
              <a:rPr lang="en-US" sz="3200" dirty="0" err="1" smtClean="0"/>
              <a:t>pengertian</a:t>
            </a:r>
            <a:r>
              <a:rPr lang="en-US" sz="3200" dirty="0" smtClean="0"/>
              <a:t> </a:t>
            </a:r>
            <a:r>
              <a:rPr lang="en-US" sz="3200" dirty="0" err="1" smtClean="0"/>
              <a:t>karir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berbeda</a:t>
            </a:r>
            <a:r>
              <a:rPr lang="en-US" sz="3200" dirty="0" smtClean="0"/>
              <a:t>, </a:t>
            </a:r>
            <a:r>
              <a:rPr lang="en-US" sz="3200" dirty="0" err="1" smtClean="0"/>
              <a:t>yaitu</a:t>
            </a:r>
            <a:r>
              <a:rPr lang="en-US" sz="3200" dirty="0" smtClean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1" indent="-514350" algn="just">
              <a:buFont typeface="+mj-lt"/>
              <a:buAutoNum type="alphaL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.</a:t>
            </a:r>
          </a:p>
          <a:p>
            <a:pPr marL="514350" lvl="1" indent="-514350" algn="just">
              <a:buFont typeface="+mj-lt"/>
              <a:buAutoNum type="alphaL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.</a:t>
            </a:r>
          </a:p>
          <a:p>
            <a:pPr marL="514350" lvl="1" indent="-514350" algn="just">
              <a:buFont typeface="+mj-lt"/>
              <a:buAutoNum type="alphaLcPeriod"/>
            </a:pP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73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inkel</a:t>
            </a:r>
            <a:r>
              <a:rPr lang="en-US" dirty="0" smtClean="0"/>
              <a:t> (2005:114),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/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membekali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memangku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dimasuki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7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Miller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Rosdi</a:t>
            </a:r>
            <a:r>
              <a:rPr lang="en-US" dirty="0" smtClean="0"/>
              <a:t> </a:t>
            </a:r>
            <a:r>
              <a:rPr lang="en-US" dirty="0" err="1" smtClean="0"/>
              <a:t>Achmad</a:t>
            </a:r>
            <a:r>
              <a:rPr lang="en-US" dirty="0" smtClean="0"/>
              <a:t> </a:t>
            </a:r>
            <a:r>
              <a:rPr lang="en-US" dirty="0" err="1" smtClean="0"/>
              <a:t>Syuhada</a:t>
            </a:r>
            <a:r>
              <a:rPr lang="en-US" dirty="0" smtClean="0"/>
              <a:t> (1988:15).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individu-individu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karier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pekerjaan-pekerjaan</a:t>
            </a:r>
            <a:r>
              <a:rPr lang="en-US" dirty="0" smtClean="0"/>
              <a:t>, </a:t>
            </a:r>
            <a:r>
              <a:rPr lang="en-US" dirty="0" err="1" smtClean="0"/>
              <a:t>jabatan-jabatan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ketut</a:t>
            </a:r>
            <a:r>
              <a:rPr lang="en-US" dirty="0" smtClean="0"/>
              <a:t> </a:t>
            </a:r>
            <a:r>
              <a:rPr lang="en-US" dirty="0" err="1" smtClean="0"/>
              <a:t>sukardi</a:t>
            </a:r>
            <a:r>
              <a:rPr lang="en-US" dirty="0" smtClean="0"/>
              <a:t>, 1987:18)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58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integral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pendidikan</a:t>
            </a:r>
            <a:r>
              <a:rPr lang="en-US" dirty="0" smtClean="0"/>
              <a:t> yang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individu-individu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77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sh dir="u"/>
        <p:sndAc>
          <p:stSnd>
            <p:snd r:embed="rId3" name="camera.wav"/>
          </p:stSnd>
        </p:sndAc>
      </p:transition>
    </mc:Choice>
    <mc:Fallback>
      <p:transition>
        <p:push dir="u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307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Pengertian Bimbingan karir</vt:lpstr>
      <vt:lpstr>lanjutan</vt:lpstr>
      <vt:lpstr>Karir mempunyai 3 pengertian karir yang berbeda, yaitu: </vt:lpstr>
      <vt:lpstr>Pengertian Bimbingan Karir</vt:lpstr>
      <vt:lpstr>Lanjutan</vt:lpstr>
      <vt:lpstr>Lanjutan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karir dan bimbingan karir</dc:title>
  <dc:creator>supandi</dc:creator>
  <cp:lastModifiedBy>anin</cp:lastModifiedBy>
  <cp:revision>21</cp:revision>
  <dcterms:created xsi:type="dcterms:W3CDTF">2014-06-07T06:18:59Z</dcterms:created>
  <dcterms:modified xsi:type="dcterms:W3CDTF">2014-07-12T08:01:30Z</dcterms:modified>
</cp:coreProperties>
</file>