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78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112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7808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62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525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59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67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813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2057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26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0240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AF26-0138-45FE-BE14-A8AE6A48B87A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1596-027F-4A17-BD15-0FB4AC6DC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44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14" name="camera.wav"/>
          </p:stSnd>
        </p:sndAc>
      </p:transition>
    </mc:Choice>
    <mc:Fallback>
      <p:transition spd="slow">
        <p:fade/>
        <p:sndAc>
          <p:stSnd>
            <p:snd r:embed="rId13" name="camera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1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TEORI PERKEMBANGAN KARIR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3962400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Teori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“Trait and Factor” </a:t>
            </a:r>
            <a:r>
              <a:rPr lang="en-US" b="1" dirty="0" smtClean="0">
                <a:solidFill>
                  <a:schemeClr val="tx1"/>
                </a:solidFill>
              </a:rPr>
              <a:t>yang </a:t>
            </a:r>
            <a:r>
              <a:rPr lang="en-US" b="1" dirty="0" err="1" smtClean="0">
                <a:solidFill>
                  <a:schemeClr val="tx1"/>
                </a:solidFill>
              </a:rPr>
              <a:t>ditulis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parsosns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williamson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Ciri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pandangan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adalah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asumsi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bahwa</a:t>
            </a:r>
            <a:r>
              <a:rPr lang="en-US" b="1" dirty="0" smtClean="0">
                <a:solidFill>
                  <a:schemeClr val="tx1"/>
                </a:solidFill>
              </a:rPr>
              <a:t> orang </a:t>
            </a:r>
            <a:r>
              <a:rPr lang="en-US" b="1" dirty="0" err="1" smtClean="0">
                <a:solidFill>
                  <a:schemeClr val="tx1"/>
                </a:solidFill>
              </a:rPr>
              <a:t>memiliki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pola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kemampuan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minat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dapat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diketahui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melalui</a:t>
            </a:r>
            <a:r>
              <a:rPr lang="en-US" b="1" dirty="0" smtClean="0">
                <a:solidFill>
                  <a:schemeClr val="tx1"/>
                </a:solidFill>
              </a:rPr>
              <a:t> testing; </a:t>
            </a:r>
            <a:r>
              <a:rPr lang="en-US" b="1" dirty="0" err="1" smtClean="0">
                <a:solidFill>
                  <a:schemeClr val="tx1"/>
                </a:solidFill>
              </a:rPr>
              <a:t>dapat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diselediki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kualitas-kualitas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apa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dituntut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dalam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berbagai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bidang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pekerjaan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Selain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pandangan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melalui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pendapat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williamson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bahwa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pengalaman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kerja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latar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belakang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sosial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budaya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dapat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mempengaruhi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perkembangan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karier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96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Trait and Factor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b="1" i="1" dirty="0" smtClean="0"/>
              <a:t>Trait and Factor</a:t>
            </a:r>
            <a:r>
              <a:rPr lang="en-US" dirty="0" smtClean="0"/>
              <a:t> data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(data </a:t>
            </a:r>
            <a:r>
              <a:rPr lang="en-US" dirty="0" err="1" smtClean="0"/>
              <a:t>Psikologis</a:t>
            </a:r>
            <a:r>
              <a:rPr lang="en-US" dirty="0" smtClean="0"/>
              <a:t>)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, data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(data </a:t>
            </a:r>
            <a:r>
              <a:rPr lang="en-US" dirty="0" err="1" smtClean="0"/>
              <a:t>sosial</a:t>
            </a:r>
            <a:r>
              <a:rPr lang="en-US" dirty="0" smtClean="0"/>
              <a:t>)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. </a:t>
            </a:r>
            <a:r>
              <a:rPr lang="en-US" dirty="0" err="1" smtClean="0"/>
              <a:t>Teori</a:t>
            </a:r>
            <a:r>
              <a:rPr lang="en-US" dirty="0" smtClean="0"/>
              <a:t> Trait and Factor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data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39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Trait and Factor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Trait and Factor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848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Terori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Ginzberg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Ginzberg</a:t>
            </a:r>
            <a:r>
              <a:rPr lang="en-US" dirty="0" smtClean="0"/>
              <a:t> </a:t>
            </a:r>
            <a:r>
              <a:rPr lang="en-US" dirty="0" err="1" smtClean="0"/>
              <a:t>dikelompokan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dalil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	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429000"/>
            <a:ext cx="1600200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4953000"/>
            <a:ext cx="16002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Proses  </a:t>
            </a:r>
            <a:r>
              <a:rPr lang="en-US" dirty="0" smtClean="0"/>
              <a:t>                                                            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286000" y="4038600"/>
            <a:ext cx="685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17273" y="3429000"/>
            <a:ext cx="1988127" cy="15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4953000"/>
            <a:ext cx="19812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</a:t>
            </a:r>
            <a:r>
              <a:rPr lang="en-US" sz="2400" b="1" dirty="0" err="1" smtClean="0"/>
              <a:t>rreversibilitas</a:t>
            </a:r>
            <a:r>
              <a:rPr lang="en-US" sz="2400" b="1" dirty="0" smtClean="0"/>
              <a:t>   </a:t>
            </a:r>
            <a:r>
              <a:rPr lang="en-US" dirty="0" smtClean="0"/>
              <a:t>                      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5257800" y="4076700"/>
            <a:ext cx="762000" cy="876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1" y="3429000"/>
            <a:ext cx="2583872" cy="15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kompromi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main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19802" y="4953000"/>
            <a:ext cx="2583871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kompromi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3077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Bimbingan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b="1" dirty="0"/>
              <a:t> Anne Roe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Anne Roe (28 </a:t>
            </a:r>
            <a:r>
              <a:rPr lang="en-US" dirty="0" err="1"/>
              <a:t>Agustus</a:t>
            </a:r>
            <a:r>
              <a:rPr lang="en-US" dirty="0"/>
              <a:t> 1904- 28 </a:t>
            </a:r>
            <a:r>
              <a:rPr lang="en-US" dirty="0" err="1"/>
              <a:t>Juni</a:t>
            </a:r>
            <a:r>
              <a:rPr lang="en-US" dirty="0"/>
              <a:t> 1991),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di </a:t>
            </a:r>
            <a:r>
              <a:rPr lang="en-US" dirty="0" err="1"/>
              <a:t>Universitas</a:t>
            </a:r>
            <a:r>
              <a:rPr lang="en-US" dirty="0"/>
              <a:t> Arizona,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ternama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. </a:t>
            </a:r>
            <a:r>
              <a:rPr lang="en-US" dirty="0" err="1"/>
              <a:t>Karyanya</a:t>
            </a:r>
            <a:r>
              <a:rPr lang="en-US" dirty="0"/>
              <a:t> yang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The </a:t>
            </a:r>
            <a:r>
              <a:rPr lang="en-US" i="1" dirty="0"/>
              <a:t>Psychology of Occupations</a:t>
            </a:r>
            <a:r>
              <a:rPr lang="en-US" dirty="0"/>
              <a:t> (1959). </a:t>
            </a:r>
            <a:r>
              <a:rPr lang="en-US" dirty="0" err="1"/>
              <a:t>Pandangan</a:t>
            </a:r>
            <a:r>
              <a:rPr lang="en-US" dirty="0"/>
              <a:t> Roe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respek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di Indonesia, </a:t>
            </a:r>
            <a:r>
              <a:rPr lang="en-US" dirty="0" err="1"/>
              <a:t>Winkel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Roe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karir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8280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/>
              <a:t>Bimbingan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“Anne Roe”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sz="5100" dirty="0" smtClean="0"/>
              <a:t>Roe </a:t>
            </a:r>
            <a:r>
              <a:rPr lang="en-US" sz="5100" dirty="0" err="1"/>
              <a:t>berpandangan</a:t>
            </a:r>
            <a:r>
              <a:rPr lang="en-US" sz="5100" dirty="0"/>
              <a:t> </a:t>
            </a:r>
            <a:r>
              <a:rPr lang="en-US" sz="5100" dirty="0" err="1"/>
              <a:t>bahwa</a:t>
            </a:r>
            <a:r>
              <a:rPr lang="en-US" sz="5100" dirty="0"/>
              <a:t> </a:t>
            </a:r>
            <a:r>
              <a:rPr lang="en-US" sz="5100" dirty="0" err="1"/>
              <a:t>corak</a:t>
            </a:r>
            <a:r>
              <a:rPr lang="en-US" sz="5100" dirty="0"/>
              <a:t> </a:t>
            </a:r>
            <a:r>
              <a:rPr lang="en-US" sz="5100" dirty="0" err="1"/>
              <a:t>pergaulan</a:t>
            </a:r>
            <a:r>
              <a:rPr lang="en-US" sz="5100" dirty="0"/>
              <a:t> </a:t>
            </a:r>
            <a:r>
              <a:rPr lang="en-US" sz="5100" dirty="0" err="1"/>
              <a:t>dan</a:t>
            </a:r>
            <a:r>
              <a:rPr lang="en-US" sz="5100" dirty="0"/>
              <a:t> </a:t>
            </a:r>
            <a:r>
              <a:rPr lang="en-US" sz="5100" dirty="0" err="1"/>
              <a:t>pendidikan</a:t>
            </a:r>
            <a:r>
              <a:rPr lang="en-US" sz="5100" dirty="0"/>
              <a:t> </a:t>
            </a:r>
            <a:r>
              <a:rPr lang="en-US" sz="5100" dirty="0" err="1"/>
              <a:t>keluarga</a:t>
            </a:r>
            <a:r>
              <a:rPr lang="en-US" sz="5100" dirty="0"/>
              <a:t> </a:t>
            </a:r>
            <a:r>
              <a:rPr lang="en-US" sz="5100" dirty="0" err="1"/>
              <a:t>akan</a:t>
            </a:r>
            <a:r>
              <a:rPr lang="en-US" sz="5100" dirty="0"/>
              <a:t> </a:t>
            </a:r>
            <a:r>
              <a:rPr lang="en-US" sz="5100" dirty="0" err="1"/>
              <a:t>mempengaruhi</a:t>
            </a:r>
            <a:r>
              <a:rPr lang="en-US" sz="5100" dirty="0"/>
              <a:t> </a:t>
            </a:r>
            <a:r>
              <a:rPr lang="en-US" sz="5100" dirty="0" err="1"/>
              <a:t>keputusan</a:t>
            </a:r>
            <a:r>
              <a:rPr lang="en-US" sz="5100" dirty="0"/>
              <a:t> </a:t>
            </a:r>
            <a:r>
              <a:rPr lang="en-US" sz="5100" dirty="0" err="1"/>
              <a:t>individu</a:t>
            </a:r>
            <a:r>
              <a:rPr lang="en-US" sz="5100" dirty="0"/>
              <a:t> </a:t>
            </a:r>
            <a:r>
              <a:rPr lang="en-US" sz="5100" dirty="0" err="1"/>
              <a:t>dalam</a:t>
            </a:r>
            <a:r>
              <a:rPr lang="en-US" sz="5100" dirty="0"/>
              <a:t> </a:t>
            </a:r>
            <a:r>
              <a:rPr lang="en-US" sz="5100" dirty="0" err="1"/>
              <a:t>memilih</a:t>
            </a:r>
            <a:r>
              <a:rPr lang="en-US" sz="5100" dirty="0"/>
              <a:t> </a:t>
            </a:r>
            <a:r>
              <a:rPr lang="en-US" sz="5100" dirty="0" err="1"/>
              <a:t>karir</a:t>
            </a:r>
            <a:r>
              <a:rPr lang="en-US" sz="5100" dirty="0"/>
              <a:t>/</a:t>
            </a:r>
            <a:r>
              <a:rPr lang="en-US" sz="5100" dirty="0" err="1"/>
              <a:t>jabatan</a:t>
            </a:r>
            <a:r>
              <a:rPr lang="en-US" sz="5100" dirty="0"/>
              <a:t>. Gaya </a:t>
            </a:r>
            <a:r>
              <a:rPr lang="en-US" sz="5100" dirty="0" err="1"/>
              <a:t>interaksi</a:t>
            </a:r>
            <a:r>
              <a:rPr lang="en-US" sz="5100" dirty="0"/>
              <a:t> </a:t>
            </a:r>
            <a:r>
              <a:rPr lang="en-US" sz="5100" dirty="0" err="1"/>
              <a:t>dan</a:t>
            </a:r>
            <a:r>
              <a:rPr lang="en-US" sz="5100" dirty="0"/>
              <a:t> </a:t>
            </a:r>
            <a:r>
              <a:rPr lang="en-US" sz="5100" dirty="0" err="1"/>
              <a:t>pendidikan</a:t>
            </a:r>
            <a:r>
              <a:rPr lang="en-US" sz="5100" dirty="0"/>
              <a:t> </a:t>
            </a:r>
            <a:r>
              <a:rPr lang="en-US" sz="5100" dirty="0" err="1"/>
              <a:t>didalam</a:t>
            </a:r>
            <a:r>
              <a:rPr lang="en-US" sz="5100" dirty="0"/>
              <a:t> </a:t>
            </a:r>
            <a:r>
              <a:rPr lang="en-US" sz="5100" dirty="0" err="1"/>
              <a:t>keluarga</a:t>
            </a:r>
            <a:r>
              <a:rPr lang="en-US" sz="5100" dirty="0"/>
              <a:t> </a:t>
            </a:r>
            <a:r>
              <a:rPr lang="en-US" sz="5100" dirty="0" err="1"/>
              <a:t>juga</a:t>
            </a:r>
            <a:r>
              <a:rPr lang="en-US" sz="5100" dirty="0"/>
              <a:t> </a:t>
            </a:r>
            <a:r>
              <a:rPr lang="en-US" sz="5100" dirty="0" err="1"/>
              <a:t>akan</a:t>
            </a:r>
            <a:r>
              <a:rPr lang="en-US" sz="5100" dirty="0"/>
              <a:t> </a:t>
            </a:r>
            <a:r>
              <a:rPr lang="en-US" sz="5100" dirty="0" err="1"/>
              <a:t>membentuk</a:t>
            </a:r>
            <a:r>
              <a:rPr lang="en-US" sz="5100" dirty="0"/>
              <a:t> </a:t>
            </a:r>
            <a:r>
              <a:rPr lang="en-US" sz="5100" dirty="0" err="1"/>
              <a:t>kebutuhan-kebutuhan</a:t>
            </a:r>
            <a:r>
              <a:rPr lang="en-US" sz="5100" dirty="0"/>
              <a:t> </a:t>
            </a:r>
            <a:r>
              <a:rPr lang="en-US" sz="5100" dirty="0" err="1"/>
              <a:t>individu</a:t>
            </a:r>
            <a:r>
              <a:rPr lang="en-US" sz="5100" dirty="0" smtClean="0"/>
              <a:t>.</a:t>
            </a:r>
          </a:p>
          <a:p>
            <a:pPr algn="just"/>
            <a:r>
              <a:rPr lang="en-US" sz="5100" dirty="0" err="1"/>
              <a:t>Winkel</a:t>
            </a:r>
            <a:r>
              <a:rPr lang="en-US" sz="5100" dirty="0"/>
              <a:t> (2010), </a:t>
            </a:r>
            <a:r>
              <a:rPr lang="en-US" sz="5100" dirty="0" err="1"/>
              <a:t>orangtua</a:t>
            </a:r>
            <a:r>
              <a:rPr lang="en-US" sz="5100" dirty="0"/>
              <a:t> yang </a:t>
            </a:r>
            <a:r>
              <a:rPr lang="en-US" sz="5100" dirty="0" err="1"/>
              <a:t>memperlihat</a:t>
            </a:r>
            <a:r>
              <a:rPr lang="en-US" sz="5100" dirty="0"/>
              <a:t> </a:t>
            </a:r>
            <a:r>
              <a:rPr lang="en-US" sz="5100" dirty="0" err="1"/>
              <a:t>gaya</a:t>
            </a:r>
            <a:r>
              <a:rPr lang="en-US" sz="5100" dirty="0"/>
              <a:t> </a:t>
            </a:r>
            <a:r>
              <a:rPr lang="en-US" sz="5100" dirty="0" err="1"/>
              <a:t>interaksi</a:t>
            </a:r>
            <a:r>
              <a:rPr lang="en-US" sz="5100" dirty="0"/>
              <a:t> </a:t>
            </a:r>
            <a:r>
              <a:rPr lang="en-US" sz="5100" dirty="0" err="1"/>
              <a:t>hangat</a:t>
            </a:r>
            <a:r>
              <a:rPr lang="en-US" sz="5100" dirty="0"/>
              <a:t> </a:t>
            </a:r>
            <a:r>
              <a:rPr lang="en-US" sz="5100" dirty="0" err="1"/>
              <a:t>dengan</a:t>
            </a:r>
            <a:r>
              <a:rPr lang="en-US" sz="5100" dirty="0"/>
              <a:t> </a:t>
            </a:r>
            <a:r>
              <a:rPr lang="en-US" sz="5100" dirty="0" err="1"/>
              <a:t>oranglain</a:t>
            </a:r>
            <a:r>
              <a:rPr lang="en-US" sz="5100" dirty="0"/>
              <a:t> </a:t>
            </a:r>
            <a:r>
              <a:rPr lang="en-US" sz="5100" dirty="0" err="1"/>
              <a:t>cenderung</a:t>
            </a:r>
            <a:r>
              <a:rPr lang="en-US" sz="5100" dirty="0"/>
              <a:t> </a:t>
            </a:r>
            <a:r>
              <a:rPr lang="en-US" sz="5100" dirty="0" err="1"/>
              <a:t>membentuk</a:t>
            </a:r>
            <a:r>
              <a:rPr lang="en-US" sz="5100" dirty="0"/>
              <a:t> </a:t>
            </a:r>
            <a:r>
              <a:rPr lang="en-US" sz="5100" dirty="0" err="1"/>
              <a:t>anak</a:t>
            </a:r>
            <a:r>
              <a:rPr lang="en-US" sz="5100" dirty="0"/>
              <a:t> </a:t>
            </a:r>
            <a:r>
              <a:rPr lang="en-US" sz="5100" dirty="0" err="1"/>
              <a:t>untuk</a:t>
            </a:r>
            <a:r>
              <a:rPr lang="en-US" sz="5100" dirty="0"/>
              <a:t> </a:t>
            </a:r>
            <a:r>
              <a:rPr lang="en-US" sz="5100" dirty="0" err="1"/>
              <a:t>juga</a:t>
            </a:r>
            <a:r>
              <a:rPr lang="en-US" sz="5100" dirty="0"/>
              <a:t> </a:t>
            </a:r>
            <a:r>
              <a:rPr lang="en-US" sz="5100" dirty="0" err="1"/>
              <a:t>ikut</a:t>
            </a:r>
            <a:r>
              <a:rPr lang="en-US" sz="5100" dirty="0"/>
              <a:t> </a:t>
            </a:r>
            <a:r>
              <a:rPr lang="en-US" sz="5100" dirty="0" err="1"/>
              <a:t>membina</a:t>
            </a:r>
            <a:r>
              <a:rPr lang="en-US" sz="5100" dirty="0"/>
              <a:t> </a:t>
            </a:r>
            <a:r>
              <a:rPr lang="en-US" sz="5100" dirty="0" err="1"/>
              <a:t>hubungan</a:t>
            </a:r>
            <a:r>
              <a:rPr lang="en-US" sz="5100" dirty="0"/>
              <a:t> </a:t>
            </a:r>
            <a:r>
              <a:rPr lang="en-US" sz="5100" dirty="0" err="1"/>
              <a:t>hangat</a:t>
            </a:r>
            <a:r>
              <a:rPr lang="en-US" sz="5100" dirty="0"/>
              <a:t> </a:t>
            </a:r>
            <a:r>
              <a:rPr lang="en-US" sz="5100" dirty="0" err="1"/>
              <a:t>bersama</a:t>
            </a:r>
            <a:r>
              <a:rPr lang="en-US" sz="5100" dirty="0"/>
              <a:t> </a:t>
            </a:r>
            <a:r>
              <a:rPr lang="en-US" sz="5100" dirty="0" err="1"/>
              <a:t>oranglain</a:t>
            </a:r>
            <a:r>
              <a:rPr lang="en-US" sz="5100" dirty="0"/>
              <a:t>, </a:t>
            </a:r>
            <a:r>
              <a:rPr lang="en-US" sz="5100" dirty="0" err="1"/>
              <a:t>begitupun</a:t>
            </a:r>
            <a:r>
              <a:rPr lang="en-US" sz="5100" dirty="0"/>
              <a:t> </a:t>
            </a:r>
            <a:r>
              <a:rPr lang="en-US" sz="5100" dirty="0" err="1"/>
              <a:t>sebaliknya</a:t>
            </a:r>
            <a:r>
              <a:rPr lang="en-US" sz="5100" dirty="0"/>
              <a:t>. </a:t>
            </a:r>
            <a:r>
              <a:rPr lang="en-US" sz="5100" dirty="0" err="1"/>
              <a:t>Hubungan</a:t>
            </a:r>
            <a:r>
              <a:rPr lang="en-US" sz="5100" dirty="0"/>
              <a:t> </a:t>
            </a:r>
            <a:r>
              <a:rPr lang="en-US" sz="5100" dirty="0" err="1"/>
              <a:t>antara</a:t>
            </a:r>
            <a:r>
              <a:rPr lang="en-US" sz="5100" dirty="0"/>
              <a:t> </a:t>
            </a:r>
            <a:r>
              <a:rPr lang="en-US" sz="5100" dirty="0" err="1"/>
              <a:t>pemilihan</a:t>
            </a:r>
            <a:r>
              <a:rPr lang="en-US" sz="5100" dirty="0"/>
              <a:t> </a:t>
            </a:r>
            <a:r>
              <a:rPr lang="en-US" sz="5100" dirty="0" err="1"/>
              <a:t>karir</a:t>
            </a:r>
            <a:r>
              <a:rPr lang="en-US" sz="5100" dirty="0"/>
              <a:t> </a:t>
            </a:r>
            <a:r>
              <a:rPr lang="en-US" sz="5100" dirty="0" err="1"/>
              <a:t>atau</a:t>
            </a:r>
            <a:r>
              <a:rPr lang="en-US" sz="5100" dirty="0"/>
              <a:t> </a:t>
            </a:r>
            <a:r>
              <a:rPr lang="en-US" sz="5100" dirty="0" err="1"/>
              <a:t>jabatan</a:t>
            </a:r>
            <a:r>
              <a:rPr lang="en-US" sz="5100" dirty="0"/>
              <a:t> </a:t>
            </a:r>
            <a:r>
              <a:rPr lang="en-US" sz="5100" dirty="0" err="1"/>
              <a:t>dengan</a:t>
            </a:r>
            <a:r>
              <a:rPr lang="en-US" sz="5100" dirty="0"/>
              <a:t> </a:t>
            </a:r>
            <a:r>
              <a:rPr lang="en-US" sz="5100" dirty="0" err="1"/>
              <a:t>gaya</a:t>
            </a:r>
            <a:r>
              <a:rPr lang="en-US" sz="5100" dirty="0"/>
              <a:t> </a:t>
            </a:r>
            <a:r>
              <a:rPr lang="en-US" sz="5100" dirty="0" err="1"/>
              <a:t>interaksi</a:t>
            </a:r>
            <a:r>
              <a:rPr lang="en-US" sz="5100" dirty="0"/>
              <a:t> “</a:t>
            </a:r>
            <a:r>
              <a:rPr lang="en-US" sz="5100" dirty="0" err="1"/>
              <a:t>hangat-dingin</a:t>
            </a:r>
            <a:r>
              <a:rPr lang="en-US" sz="5100" dirty="0"/>
              <a:t>” </a:t>
            </a:r>
            <a:r>
              <a:rPr lang="en-US" sz="5100" dirty="0" err="1"/>
              <a:t>ini</a:t>
            </a:r>
            <a:r>
              <a:rPr lang="en-US" sz="5100" dirty="0"/>
              <a:t> </a:t>
            </a:r>
            <a:r>
              <a:rPr lang="en-US" sz="5100" dirty="0" err="1"/>
              <a:t>berkorelasi</a:t>
            </a:r>
            <a:r>
              <a:rPr lang="en-US" sz="5100" dirty="0"/>
              <a:t> </a:t>
            </a:r>
            <a:r>
              <a:rPr lang="en-US" sz="5100" dirty="0" err="1"/>
              <a:t>dengan</a:t>
            </a:r>
            <a:r>
              <a:rPr lang="en-US" sz="5100" dirty="0"/>
              <a:t> </a:t>
            </a:r>
            <a:r>
              <a:rPr lang="en-US" sz="5100" dirty="0" err="1"/>
              <a:t>klasifikasi</a:t>
            </a:r>
            <a:r>
              <a:rPr lang="en-US" sz="5100" dirty="0"/>
              <a:t> </a:t>
            </a:r>
            <a:r>
              <a:rPr lang="en-US" sz="5100" dirty="0" err="1"/>
              <a:t>atau</a:t>
            </a:r>
            <a:r>
              <a:rPr lang="en-US" sz="5100" dirty="0"/>
              <a:t> </a:t>
            </a:r>
            <a:r>
              <a:rPr lang="en-US" sz="5100" dirty="0" err="1"/>
              <a:t>kategori</a:t>
            </a:r>
            <a:r>
              <a:rPr lang="en-US" sz="5100" dirty="0"/>
              <a:t> </a:t>
            </a:r>
            <a:r>
              <a:rPr lang="en-US" sz="5100" dirty="0" err="1"/>
              <a:t>besar</a:t>
            </a:r>
            <a:r>
              <a:rPr lang="en-US" sz="5100" dirty="0"/>
              <a:t> </a:t>
            </a:r>
            <a:r>
              <a:rPr lang="en-US" sz="5100" dirty="0" err="1"/>
              <a:t>karir</a:t>
            </a:r>
            <a:r>
              <a:rPr lang="en-US" sz="5100" dirty="0"/>
              <a:t> </a:t>
            </a:r>
            <a:r>
              <a:rPr lang="en-US" sz="5100" dirty="0" err="1"/>
              <a:t>atau</a:t>
            </a:r>
            <a:r>
              <a:rPr lang="en-US" sz="5100" dirty="0"/>
              <a:t> </a:t>
            </a:r>
            <a:r>
              <a:rPr lang="en-US" sz="5100" dirty="0" err="1"/>
              <a:t>jabatan</a:t>
            </a:r>
            <a:r>
              <a:rPr lang="en-US" sz="5100" dirty="0"/>
              <a:t> yang </a:t>
            </a:r>
            <a:r>
              <a:rPr lang="en-US" sz="5100" dirty="0" err="1"/>
              <a:t>dibuat</a:t>
            </a:r>
            <a:r>
              <a:rPr lang="en-US" sz="5100" dirty="0"/>
              <a:t> Roe, </a:t>
            </a:r>
            <a:r>
              <a:rPr lang="en-US" sz="5100" dirty="0" err="1"/>
              <a:t>yakni</a:t>
            </a:r>
            <a:r>
              <a:rPr lang="en-US" sz="5100" dirty="0"/>
              <a:t> (1). Person oriented, (2). Non-person oriented. Person oriented </a:t>
            </a:r>
            <a:r>
              <a:rPr lang="en-US" sz="5100" dirty="0" err="1"/>
              <a:t>adalah</a:t>
            </a:r>
            <a:r>
              <a:rPr lang="en-US" sz="5100" dirty="0"/>
              <a:t> </a:t>
            </a:r>
            <a:r>
              <a:rPr lang="en-US" sz="5100" dirty="0" err="1"/>
              <a:t>jenis</a:t>
            </a:r>
            <a:r>
              <a:rPr lang="en-US" sz="5100" dirty="0"/>
              <a:t> </a:t>
            </a:r>
            <a:r>
              <a:rPr lang="en-US" sz="5100" dirty="0" err="1"/>
              <a:t>karir</a:t>
            </a:r>
            <a:r>
              <a:rPr lang="en-US" sz="5100" dirty="0"/>
              <a:t> </a:t>
            </a:r>
            <a:r>
              <a:rPr lang="en-US" sz="5100" dirty="0" err="1"/>
              <a:t>atau</a:t>
            </a:r>
            <a:r>
              <a:rPr lang="en-US" sz="5100" dirty="0"/>
              <a:t> </a:t>
            </a:r>
            <a:r>
              <a:rPr lang="en-US" sz="5100" dirty="0" err="1"/>
              <a:t>jabatan</a:t>
            </a:r>
            <a:r>
              <a:rPr lang="en-US" sz="5100" dirty="0"/>
              <a:t> yang </a:t>
            </a:r>
            <a:r>
              <a:rPr lang="en-US" sz="5100" dirty="0" err="1"/>
              <a:t>dalam</a:t>
            </a:r>
            <a:r>
              <a:rPr lang="en-US" sz="5100" dirty="0"/>
              <a:t> </a:t>
            </a:r>
            <a:r>
              <a:rPr lang="en-US" sz="5100" dirty="0" err="1"/>
              <a:t>pelaksanaannya</a:t>
            </a:r>
            <a:r>
              <a:rPr lang="en-US" sz="5100" dirty="0"/>
              <a:t> </a:t>
            </a:r>
            <a:r>
              <a:rPr lang="en-US" sz="5100" dirty="0" err="1"/>
              <a:t>banyak</a:t>
            </a:r>
            <a:r>
              <a:rPr lang="en-US" sz="5100" dirty="0"/>
              <a:t> </a:t>
            </a:r>
            <a:r>
              <a:rPr lang="en-US" sz="5100" dirty="0" err="1"/>
              <a:t>berhubungan</a:t>
            </a:r>
            <a:r>
              <a:rPr lang="en-US" sz="5100" dirty="0"/>
              <a:t> </a:t>
            </a:r>
            <a:r>
              <a:rPr lang="en-US" sz="5100" dirty="0" err="1"/>
              <a:t>dengan</a:t>
            </a:r>
            <a:r>
              <a:rPr lang="en-US" sz="5100" dirty="0"/>
              <a:t> </a:t>
            </a:r>
            <a:r>
              <a:rPr lang="en-US" sz="5100" dirty="0" err="1"/>
              <a:t>oranglain</a:t>
            </a:r>
            <a:r>
              <a:rPr lang="en-US" sz="5100" dirty="0"/>
              <a:t> </a:t>
            </a:r>
            <a:r>
              <a:rPr lang="en-US" sz="5100" dirty="0" err="1"/>
              <a:t>sedangkan</a:t>
            </a:r>
            <a:r>
              <a:rPr lang="en-US" sz="5100" dirty="0"/>
              <a:t> non-person oriented </a:t>
            </a:r>
            <a:r>
              <a:rPr lang="en-US" sz="5100" dirty="0" err="1"/>
              <a:t>adalah</a:t>
            </a:r>
            <a:r>
              <a:rPr lang="en-US" sz="5100" dirty="0"/>
              <a:t> </a:t>
            </a:r>
            <a:r>
              <a:rPr lang="en-US" sz="5100" dirty="0" err="1"/>
              <a:t>karir</a:t>
            </a:r>
            <a:r>
              <a:rPr lang="en-US" sz="5100" dirty="0"/>
              <a:t> </a:t>
            </a:r>
            <a:r>
              <a:rPr lang="en-US" sz="5100" dirty="0" err="1"/>
              <a:t>atau</a:t>
            </a:r>
            <a:r>
              <a:rPr lang="en-US" sz="5100" dirty="0"/>
              <a:t> </a:t>
            </a:r>
            <a:r>
              <a:rPr lang="en-US" sz="5100" dirty="0" err="1"/>
              <a:t>jabatan</a:t>
            </a:r>
            <a:r>
              <a:rPr lang="en-US" sz="5100" dirty="0"/>
              <a:t> yang </a:t>
            </a:r>
            <a:r>
              <a:rPr lang="en-US" sz="5100" dirty="0" err="1"/>
              <a:t>lebih</a:t>
            </a:r>
            <a:r>
              <a:rPr lang="en-US" sz="5100" dirty="0"/>
              <a:t> </a:t>
            </a:r>
            <a:r>
              <a:rPr lang="en-US" sz="5100" dirty="0" err="1"/>
              <a:t>banyak</a:t>
            </a:r>
            <a:r>
              <a:rPr lang="en-US" sz="5100" dirty="0"/>
              <a:t> </a:t>
            </a:r>
            <a:r>
              <a:rPr lang="en-US" sz="5100" dirty="0" err="1"/>
              <a:t>berhubungan</a:t>
            </a:r>
            <a:r>
              <a:rPr lang="en-US" sz="5100" dirty="0"/>
              <a:t> </a:t>
            </a:r>
            <a:r>
              <a:rPr lang="en-US" sz="5100" dirty="0" err="1"/>
              <a:t>dengan</a:t>
            </a:r>
            <a:r>
              <a:rPr lang="en-US" sz="5100" dirty="0"/>
              <a:t> </a:t>
            </a:r>
            <a:r>
              <a:rPr lang="en-US" sz="5100" dirty="0" err="1"/>
              <a:t>benda</a:t>
            </a:r>
            <a:r>
              <a:rPr lang="en-US" sz="5100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6832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Bimbingan</a:t>
            </a:r>
            <a:r>
              <a:rPr lang="en-US" b="1" dirty="0"/>
              <a:t> </a:t>
            </a:r>
            <a:r>
              <a:rPr lang="en-US" b="1" dirty="0" err="1" smtClean="0"/>
              <a:t>Karir</a:t>
            </a:r>
            <a:r>
              <a:rPr lang="en-US" b="1" dirty="0" smtClean="0"/>
              <a:t> “</a:t>
            </a:r>
            <a:r>
              <a:rPr lang="en-US" b="1" dirty="0" err="1" smtClean="0"/>
              <a:t>Donal</a:t>
            </a:r>
            <a:r>
              <a:rPr lang="en-US" b="1" dirty="0" smtClean="0"/>
              <a:t> Super”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Donald Super </a:t>
            </a:r>
            <a:r>
              <a:rPr lang="en-US" sz="2400" dirty="0" err="1"/>
              <a:t>mencanangkan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karier</a:t>
            </a:r>
            <a:r>
              <a:rPr lang="en-US" sz="2400" dirty="0"/>
              <a:t> yang </a:t>
            </a:r>
            <a:r>
              <a:rPr lang="en-US" sz="2400" dirty="0" err="1"/>
              <a:t>berlingkup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proses yang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.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hidupnya</a:t>
            </a:r>
            <a:r>
              <a:rPr lang="en-US" sz="2400" dirty="0"/>
              <a:t> yang </a:t>
            </a:r>
            <a:r>
              <a:rPr lang="en-US" sz="2400" dirty="0" err="1"/>
              <a:t>semuanya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lain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bersama-sama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proses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karier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.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perpaduan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aneka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, </a:t>
            </a:r>
            <a:r>
              <a:rPr lang="en-US" sz="2400" dirty="0" err="1"/>
              <a:t>sifat-sifat</a:t>
            </a:r>
            <a:r>
              <a:rPr lang="en-US" sz="2400" dirty="0"/>
              <a:t> </a:t>
            </a:r>
            <a:r>
              <a:rPr lang="en-US" sz="2400" dirty="0" err="1" smtClean="0"/>
              <a:t>kepribadian</a:t>
            </a:r>
            <a:r>
              <a:rPr lang="en-US" sz="2400" dirty="0" smtClean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 smtClean="0"/>
              <a:t>intelektual</a:t>
            </a:r>
            <a:r>
              <a:rPr lang="en-US" sz="2400" dirty="0" smtClean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taraf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sosial-ekonomi</a:t>
            </a:r>
            <a:r>
              <a:rPr lang="en-US" sz="2400" dirty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, </a:t>
            </a:r>
            <a:r>
              <a:rPr lang="en-US" sz="2400" dirty="0" err="1"/>
              <a:t>variasi</a:t>
            </a:r>
            <a:r>
              <a:rPr lang="en-US" sz="2400" dirty="0"/>
              <a:t> </a:t>
            </a:r>
            <a:r>
              <a:rPr lang="en-US" sz="2400" dirty="0" err="1"/>
              <a:t>tuntutan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/</a:t>
            </a:r>
            <a:r>
              <a:rPr lang="en-US" sz="2400" dirty="0" err="1"/>
              <a:t>kelonggaran</a:t>
            </a:r>
            <a:r>
              <a:rPr lang="en-US" sz="2400" dirty="0"/>
              <a:t> yang </a:t>
            </a:r>
            <a:r>
              <a:rPr lang="en-US" sz="2400" dirty="0" err="1"/>
              <a:t>muncul</a:t>
            </a:r>
            <a:r>
              <a:rPr lang="en-US" sz="2400" dirty="0"/>
              <a:t>.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0814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/>
              <a:t>Bimbingan</a:t>
            </a:r>
            <a:r>
              <a:rPr lang="en-US" b="1" dirty="0"/>
              <a:t> </a:t>
            </a:r>
            <a:r>
              <a:rPr lang="en-US" b="1" dirty="0" err="1"/>
              <a:t>Karir</a:t>
            </a:r>
            <a:r>
              <a:rPr lang="en-US" b="1" dirty="0"/>
              <a:t> “</a:t>
            </a:r>
            <a:r>
              <a:rPr lang="en-US" b="1" dirty="0" err="1"/>
              <a:t>Donal</a:t>
            </a:r>
            <a:r>
              <a:rPr lang="en-US" b="1" dirty="0"/>
              <a:t> Super”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00050" lvl="1" indent="0" algn="just">
              <a:buNone/>
            </a:pPr>
            <a:r>
              <a:rPr lang="id-ID" dirty="0"/>
              <a:t>Proses perkembangan karier dibagi atas lima tahap, yaitu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Tahap </a:t>
            </a:r>
            <a:r>
              <a:rPr lang="id-ID" dirty="0"/>
              <a:t>Pengembangan (Growth) mulai dari saat lahir sampai umur lebih kurang 15 tahun  anak mengembangkan berbagai potensi , pandangan khas , sikap , minat , dan kebutuhan-kebutuhan yang dipadukan dalam struktur gambaran diri (self-concept </a:t>
            </a:r>
            <a:r>
              <a:rPr lang="id-ID" dirty="0" smtClean="0"/>
              <a:t>structure)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Tahap </a:t>
            </a:r>
            <a:r>
              <a:rPr lang="id-ID" dirty="0"/>
              <a:t>Eksplorasi (Exploration) dari umur l5 sampai 24 tahun  orang muda memikirkan berbagai alternatif jabatan , tetapi belum mengambil keputusan yang </a:t>
            </a:r>
            <a:r>
              <a:rPr lang="id-ID" dirty="0" smtClean="0"/>
              <a:t>mengikat.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Tahap </a:t>
            </a:r>
            <a:r>
              <a:rPr lang="id-ID" dirty="0"/>
              <a:t>Pemantapan (Establishment) dari umur 25 sampai 44 tahun  bercirikan usaha tekun memantapkan diri melalui seluk-beluk pengalaman selama menjalani karier </a:t>
            </a:r>
            <a:r>
              <a:rPr lang="id-ID" dirty="0" smtClean="0"/>
              <a:t>tertentu.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Tahap </a:t>
            </a:r>
            <a:r>
              <a:rPr lang="id-ID" dirty="0"/>
              <a:t>Pembinaan (Maintenance) dari umur 45 tahun sampai 64 tahun  orang yang sudah dewasa menyesuaikan diri dalam penghayatan </a:t>
            </a:r>
            <a:r>
              <a:rPr lang="id-ID" dirty="0" smtClean="0"/>
              <a:t>jabatannya.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Tahap </a:t>
            </a:r>
            <a:r>
              <a:rPr lang="id-ID" dirty="0"/>
              <a:t>Kemunduran (Decline)  orang memasuki masa pensiun dan harus menemukan pola hidup baru sesudah melepaskan jabatannya.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1218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627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TEORI PERKEMBANGAN KARIR</vt:lpstr>
      <vt:lpstr>Lanjutan teori Trait and Factor </vt:lpstr>
      <vt:lpstr>Lanjutan teori Trait and Factor </vt:lpstr>
      <vt:lpstr>Terori perkembangan karier dari kelompok Ginzberg</vt:lpstr>
      <vt:lpstr>Teori Bimbingan Karir Anne Roe</vt:lpstr>
      <vt:lpstr>Lanjutan Teori Bimbingan Karir  “Anne Roe”</vt:lpstr>
      <vt:lpstr>Teori Bimbingan Karir “Donal Super”</vt:lpstr>
      <vt:lpstr>Lanjutan Teori Bimbingan Karir “Donal Super”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PERKEMBANGAN KARIR</dc:title>
  <dc:creator>supandi</dc:creator>
  <cp:lastModifiedBy>anin</cp:lastModifiedBy>
  <cp:revision>16</cp:revision>
  <dcterms:created xsi:type="dcterms:W3CDTF">2014-06-08T22:21:49Z</dcterms:created>
  <dcterms:modified xsi:type="dcterms:W3CDTF">2014-07-12T08:04:21Z</dcterms:modified>
</cp:coreProperties>
</file>