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1"/>
  </p:sldMasterIdLst>
  <p:notesMasterIdLst>
    <p:notesMasterId r:id="rId31"/>
  </p:notesMasterIdLst>
  <p:sldIdLst>
    <p:sldId id="256" r:id="rId2"/>
    <p:sldId id="257" r:id="rId3"/>
    <p:sldId id="258" r:id="rId4"/>
    <p:sldId id="259" r:id="rId5"/>
    <p:sldId id="299" r:id="rId6"/>
    <p:sldId id="288" r:id="rId7"/>
    <p:sldId id="295" r:id="rId8"/>
    <p:sldId id="296" r:id="rId9"/>
    <p:sldId id="297" r:id="rId10"/>
    <p:sldId id="298" r:id="rId11"/>
    <p:sldId id="302" r:id="rId12"/>
    <p:sldId id="303" r:id="rId13"/>
    <p:sldId id="304" r:id="rId14"/>
    <p:sldId id="305" r:id="rId15"/>
    <p:sldId id="306" r:id="rId16"/>
    <p:sldId id="289" r:id="rId17"/>
    <p:sldId id="290" r:id="rId18"/>
    <p:sldId id="291" r:id="rId19"/>
    <p:sldId id="292" r:id="rId20"/>
    <p:sldId id="310" r:id="rId21"/>
    <p:sldId id="285" r:id="rId22"/>
    <p:sldId id="270" r:id="rId23"/>
    <p:sldId id="271" r:id="rId24"/>
    <p:sldId id="272" r:id="rId25"/>
    <p:sldId id="273" r:id="rId26"/>
    <p:sldId id="308" r:id="rId27"/>
    <p:sldId id="309" r:id="rId28"/>
    <p:sldId id="286" r:id="rId29"/>
    <p:sldId id="283" r:id="rId3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89" d="100"/>
          <a:sy n="89" d="100"/>
        </p:scale>
        <p:origin x="-300"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AF0E7F-B36C-4B55-B5EE-8192395BC886}" type="datetimeFigureOut">
              <a:rPr lang="id-ID" smtClean="0"/>
              <a:t>16/06/2015</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AEEB81-2F3A-4C79-B4BC-1E64EA5C3214}" type="slidenum">
              <a:rPr lang="id-ID" smtClean="0"/>
              <a:t>‹#›</a:t>
            </a:fld>
            <a:endParaRPr lang="id-ID"/>
          </a:p>
        </p:txBody>
      </p:sp>
    </p:spTree>
    <p:extLst>
      <p:ext uri="{BB962C8B-B14F-4D97-AF65-F5344CB8AC3E}">
        <p14:creationId xmlns:p14="http://schemas.microsoft.com/office/powerpoint/2010/main" val="267415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3E0B67-8D95-4705-8F13-9215F825F68F}" type="slidenum">
              <a:rPr lang="en-US"/>
              <a:pPr/>
              <a:t>27</a:t>
            </a:fld>
            <a:endParaRPr lang="en-US"/>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r>
              <a:rPr lang="en-US"/>
              <a:t>Pengaruh kontekstual:sosioekonomi, etnis, budaya, gender, usia, gaya hidup</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11618" name="Group 2"/>
          <p:cNvGrpSpPr>
            <a:grpSpLocks/>
          </p:cNvGrpSpPr>
          <p:nvPr/>
        </p:nvGrpSpPr>
        <p:grpSpPr bwMode="auto">
          <a:xfrm>
            <a:off x="-6350" y="20638"/>
            <a:ext cx="9144000" cy="6858000"/>
            <a:chOff x="0" y="0"/>
            <a:chExt cx="5760" cy="4320"/>
          </a:xfrm>
        </p:grpSpPr>
        <p:sp>
          <p:nvSpPr>
            <p:cNvPr id="111619"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id-ID"/>
            </a:p>
          </p:txBody>
        </p:sp>
        <p:sp>
          <p:nvSpPr>
            <p:cNvPr id="111620"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id-ID"/>
            </a:p>
          </p:txBody>
        </p:sp>
      </p:grpSp>
      <p:sp>
        <p:nvSpPr>
          <p:cNvPr id="111621"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id-ID"/>
          </a:p>
        </p:txBody>
      </p:sp>
      <p:grpSp>
        <p:nvGrpSpPr>
          <p:cNvPr id="111622" name="Group 6"/>
          <p:cNvGrpSpPr>
            <a:grpSpLocks/>
          </p:cNvGrpSpPr>
          <p:nvPr/>
        </p:nvGrpSpPr>
        <p:grpSpPr bwMode="auto">
          <a:xfrm>
            <a:off x="-1588" y="6034088"/>
            <a:ext cx="7845426" cy="850900"/>
            <a:chOff x="0" y="3792"/>
            <a:chExt cx="4942" cy="536"/>
          </a:xfrm>
        </p:grpSpPr>
        <p:sp>
          <p:nvSpPr>
            <p:cNvPr id="111623"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id-ID"/>
            </a:p>
          </p:txBody>
        </p:sp>
        <p:grpSp>
          <p:nvGrpSpPr>
            <p:cNvPr id="111624" name="Group 8"/>
            <p:cNvGrpSpPr>
              <a:grpSpLocks/>
            </p:cNvGrpSpPr>
            <p:nvPr userDrawn="1"/>
          </p:nvGrpSpPr>
          <p:grpSpPr bwMode="auto">
            <a:xfrm>
              <a:off x="2486" y="3792"/>
              <a:ext cx="2456" cy="536"/>
              <a:chOff x="2486" y="3792"/>
              <a:chExt cx="2456" cy="536"/>
            </a:xfrm>
          </p:grpSpPr>
          <p:sp>
            <p:nvSpPr>
              <p:cNvPr id="111625"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endParaRPr lang="id-ID"/>
              </a:p>
            </p:txBody>
          </p:sp>
          <p:sp>
            <p:nvSpPr>
              <p:cNvPr id="111626"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id-ID"/>
              </a:p>
            </p:txBody>
          </p:sp>
          <p:sp>
            <p:nvSpPr>
              <p:cNvPr id="111627"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id-ID"/>
              </a:p>
            </p:txBody>
          </p:sp>
          <p:sp>
            <p:nvSpPr>
              <p:cNvPr id="111628"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id-ID"/>
              </a:p>
            </p:txBody>
          </p:sp>
          <p:sp>
            <p:nvSpPr>
              <p:cNvPr id="111629"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id-ID"/>
              </a:p>
            </p:txBody>
          </p:sp>
        </p:grpSp>
        <p:sp>
          <p:nvSpPr>
            <p:cNvPr id="111630"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id-ID"/>
            </a:p>
          </p:txBody>
        </p:sp>
      </p:grpSp>
      <p:grpSp>
        <p:nvGrpSpPr>
          <p:cNvPr id="111631" name="Group 15"/>
          <p:cNvGrpSpPr>
            <a:grpSpLocks/>
          </p:cNvGrpSpPr>
          <p:nvPr/>
        </p:nvGrpSpPr>
        <p:grpSpPr bwMode="auto">
          <a:xfrm>
            <a:off x="627063" y="6021388"/>
            <a:ext cx="5684837" cy="849312"/>
            <a:chOff x="395" y="3793"/>
            <a:chExt cx="3581" cy="535"/>
          </a:xfrm>
        </p:grpSpPr>
        <p:sp>
          <p:nvSpPr>
            <p:cNvPr id="111632"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id-ID"/>
            </a:p>
          </p:txBody>
        </p:sp>
        <p:sp>
          <p:nvSpPr>
            <p:cNvPr id="111633"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id-ID"/>
            </a:p>
          </p:txBody>
        </p:sp>
        <p:sp>
          <p:nvSpPr>
            <p:cNvPr id="111634"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id-ID"/>
            </a:p>
          </p:txBody>
        </p:sp>
        <p:sp>
          <p:nvSpPr>
            <p:cNvPr id="111635"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id-ID"/>
            </a:p>
          </p:txBody>
        </p:sp>
        <p:sp>
          <p:nvSpPr>
            <p:cNvPr id="111636"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id-ID"/>
            </a:p>
          </p:txBody>
        </p:sp>
        <p:sp>
          <p:nvSpPr>
            <p:cNvPr id="111637"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id-ID"/>
            </a:p>
          </p:txBody>
        </p:sp>
      </p:grpSp>
      <p:sp>
        <p:nvSpPr>
          <p:cNvPr id="111638"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111639"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111640" name="Rectangle 24"/>
          <p:cNvSpPr>
            <a:spLocks noGrp="1" noChangeArrowheads="1"/>
          </p:cNvSpPr>
          <p:nvPr>
            <p:ph type="dt" sz="quarter" idx="2"/>
          </p:nvPr>
        </p:nvSpPr>
        <p:spPr/>
        <p:txBody>
          <a:bodyPr/>
          <a:lstStyle>
            <a:lvl1pPr>
              <a:defRPr/>
            </a:lvl1pPr>
          </a:lstStyle>
          <a:p>
            <a:endParaRPr lang="en-US"/>
          </a:p>
        </p:txBody>
      </p:sp>
      <p:sp>
        <p:nvSpPr>
          <p:cNvPr id="111641" name="Rectangle 25"/>
          <p:cNvSpPr>
            <a:spLocks noGrp="1" noChangeArrowheads="1"/>
          </p:cNvSpPr>
          <p:nvPr>
            <p:ph type="sldNum" sz="quarter" idx="4"/>
          </p:nvPr>
        </p:nvSpPr>
        <p:spPr/>
        <p:txBody>
          <a:bodyPr/>
          <a:lstStyle>
            <a:lvl1pPr>
              <a:defRPr/>
            </a:lvl1pPr>
          </a:lstStyle>
          <a:p>
            <a:fld id="{666D7717-56D4-469D-A6E1-0A89A61BB3A6}" type="slidenum">
              <a:rPr lang="en-US"/>
              <a:pPr/>
              <a:t>‹#›</a:t>
            </a:fld>
            <a:endParaRPr lang="en-US"/>
          </a:p>
        </p:txBody>
      </p:sp>
      <p:sp>
        <p:nvSpPr>
          <p:cNvPr id="111642" name="Rectangle 26"/>
          <p:cNvSpPr>
            <a:spLocks noGrp="1" noChangeArrowheads="1"/>
          </p:cNvSpPr>
          <p:nvPr>
            <p:ph type="ftr" sz="quarter" idx="3"/>
          </p:nvPr>
        </p:nvSpPr>
        <p:spPr/>
        <p:txBody>
          <a:bodyPr/>
          <a:lstStyle>
            <a:lvl1pPr>
              <a:defRPr/>
            </a:lvl1p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1638">
                                            <p:bg/>
                                          </p:spTgt>
                                        </p:tgtEl>
                                        <p:attrNameLst>
                                          <p:attrName>style.visibility</p:attrName>
                                        </p:attrNameLst>
                                      </p:cBhvr>
                                      <p:to>
                                        <p:strVal val="visible"/>
                                      </p:to>
                                    </p:set>
                                    <p:animEffect transition="in" filter="dissolve">
                                      <p:cBhvr>
                                        <p:cTn id="7" dur="500">
                                          <p:stCondLst>
                                            <p:cond delay="0"/>
                                          </p:stCondLst>
                                        </p:cTn>
                                        <p:tgtEl>
                                          <p:spTgt spid="111638">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11638">
                                            <p:txEl>
                                              <p:pRg st="0" end="0"/>
                                            </p:txEl>
                                          </p:spTgt>
                                        </p:tgtEl>
                                        <p:attrNameLst>
                                          <p:attrName>style.visibility</p:attrName>
                                        </p:attrNameLst>
                                      </p:cBhvr>
                                      <p:to>
                                        <p:strVal val="visible"/>
                                      </p:to>
                                    </p:set>
                                    <p:animEffect transition="in" filter="dissolve">
                                      <p:cBhvr>
                                        <p:cTn id="10" dur="500">
                                          <p:stCondLst>
                                            <p:cond delay="0"/>
                                          </p:stCondLst>
                                        </p:cTn>
                                        <p:tgtEl>
                                          <p:spTgt spid="111638">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11639">
                                            <p:txEl>
                                              <p:pRg st="0" end="0"/>
                                            </p:txEl>
                                          </p:spTgt>
                                        </p:tgtEl>
                                        <p:attrNameLst>
                                          <p:attrName>style.visibility</p:attrName>
                                        </p:attrNameLst>
                                      </p:cBhvr>
                                      <p:to>
                                        <p:strVal val="visible"/>
                                      </p:to>
                                    </p:set>
                                    <p:animEffect transition="in" filter="dissolve">
                                      <p:cBhvr>
                                        <p:cTn id="15" dur="500">
                                          <p:stCondLst>
                                            <p:cond delay="0"/>
                                          </p:stCondLst>
                                        </p:cTn>
                                        <p:tgtEl>
                                          <p:spTgt spid="1116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38" grpId="0" build="allAtOnce" animBg="1"/>
      <p:bldP spid="111639" grpId="0" build="p">
        <p:tmplLst>
          <p:tmpl lvl="1">
            <p:tnLst>
              <p:par>
                <p:cTn presetID="9" presetClass="entr" presetSubtype="0" fill="hold" nodeType="clickEffect">
                  <p:stCondLst>
                    <p:cond delay="0"/>
                  </p:stCondLst>
                  <p:childTnLst>
                    <p:set>
                      <p:cBhvr>
                        <p:cTn dur="1" fill="hold">
                          <p:stCondLst>
                            <p:cond delay="0"/>
                          </p:stCondLst>
                        </p:cTn>
                        <p:tgtEl>
                          <p:spTgt spid="111639"/>
                        </p:tgtEl>
                        <p:attrNameLst>
                          <p:attrName>style.visibility</p:attrName>
                        </p:attrNameLst>
                      </p:cBhvr>
                      <p:to>
                        <p:strVal val="visible"/>
                      </p:to>
                    </p:set>
                    <p:animEffect transition="in" filter="dissolve">
                      <p:cBhvr>
                        <p:cTn dur="500">
                          <p:stCondLst>
                            <p:cond delay="0"/>
                          </p:stCondLst>
                        </p:cTn>
                        <p:tgtEl>
                          <p:spTgt spid="111639"/>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8D9823D-627D-4569-B232-633DFD63527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D03887B-9FA0-48E0-87B5-4B09B08F7C5A}"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mtClean="0"/>
              <a:t>Click to edit Master title style</a:t>
            </a:r>
            <a:endParaRPr lang="id-ID"/>
          </a:p>
        </p:txBody>
      </p:sp>
      <p:sp>
        <p:nvSpPr>
          <p:cNvPr id="3" name="Content Placeholder 2"/>
          <p:cNvSpPr>
            <a:spLocks noGrp="1"/>
          </p:cNvSpPr>
          <p:nvPr>
            <p:ph sz="quarter" idx="1"/>
          </p:nvPr>
        </p:nvSpPr>
        <p:spPr>
          <a:xfrm>
            <a:off x="457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half" idx="3"/>
          </p:nvPr>
        </p:nvSpPr>
        <p:spPr>
          <a:xfrm>
            <a:off x="457200" y="3924300"/>
            <a:ext cx="8229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Date Placeholder 5"/>
          <p:cNvSpPr>
            <a:spLocks noGrp="1"/>
          </p:cNvSpPr>
          <p:nvPr>
            <p:ph type="dt" sz="half" idx="10"/>
          </p:nvPr>
        </p:nvSpPr>
        <p:spPr>
          <a:xfrm>
            <a:off x="457200" y="6248400"/>
            <a:ext cx="2133600" cy="457200"/>
          </a:xfrm>
        </p:spPr>
        <p:txBody>
          <a:bodyPr/>
          <a:lstStyle>
            <a:lvl1pPr>
              <a:defRPr/>
            </a:lvl1pPr>
          </a:lstStyle>
          <a:p>
            <a:endParaRPr 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8400"/>
            <a:ext cx="2133600" cy="457200"/>
          </a:xfrm>
        </p:spPr>
        <p:txBody>
          <a:bodyPr/>
          <a:lstStyle>
            <a:lvl1pPr>
              <a:defRPr/>
            </a:lvl1pPr>
          </a:lstStyle>
          <a:p>
            <a:fld id="{2D4BFD9D-AE4F-4686-BEA7-F23CAB43756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065C3E5-E261-4F29-8C4F-6271438521C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8EB3C94-6B09-4AD3-B46F-8D794571C1C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8C12606-35FD-4546-9CF0-19573A9656E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FFFCBF5-CFE7-489A-AB1C-3EA343CE3FA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EC4C9D3-8CB7-487D-864F-9506BF65E47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F57E8D2-6FFB-4E8C-B0A5-5B06D306335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947663A-E072-459F-9F85-209A8954FCA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2BD5B90-895C-4A7D-A943-F309CECEAEA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10594" name="Group 2"/>
          <p:cNvGrpSpPr>
            <a:grpSpLocks/>
          </p:cNvGrpSpPr>
          <p:nvPr/>
        </p:nvGrpSpPr>
        <p:grpSpPr bwMode="auto">
          <a:xfrm>
            <a:off x="0" y="0"/>
            <a:ext cx="9144000" cy="6858000"/>
            <a:chOff x="0" y="0"/>
            <a:chExt cx="5760" cy="4320"/>
          </a:xfrm>
        </p:grpSpPr>
        <p:sp>
          <p:nvSpPr>
            <p:cNvPr id="11059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id-ID"/>
            </a:p>
          </p:txBody>
        </p:sp>
        <p:sp>
          <p:nvSpPr>
            <p:cNvPr id="11059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id-ID"/>
            </a:p>
          </p:txBody>
        </p:sp>
      </p:grpSp>
      <p:sp>
        <p:nvSpPr>
          <p:cNvPr id="110597"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id-ID"/>
          </a:p>
        </p:txBody>
      </p:sp>
      <p:grpSp>
        <p:nvGrpSpPr>
          <p:cNvPr id="110598" name="Group 6"/>
          <p:cNvGrpSpPr>
            <a:grpSpLocks/>
          </p:cNvGrpSpPr>
          <p:nvPr/>
        </p:nvGrpSpPr>
        <p:grpSpPr bwMode="auto">
          <a:xfrm>
            <a:off x="0" y="6019800"/>
            <a:ext cx="7848600" cy="857250"/>
            <a:chOff x="0" y="3792"/>
            <a:chExt cx="4944" cy="540"/>
          </a:xfrm>
        </p:grpSpPr>
        <p:sp>
          <p:nvSpPr>
            <p:cNvPr id="11059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id-ID"/>
            </a:p>
          </p:txBody>
        </p:sp>
        <p:grpSp>
          <p:nvGrpSpPr>
            <p:cNvPr id="110600" name="Group 8"/>
            <p:cNvGrpSpPr>
              <a:grpSpLocks/>
            </p:cNvGrpSpPr>
            <p:nvPr userDrawn="1"/>
          </p:nvGrpSpPr>
          <p:grpSpPr bwMode="auto">
            <a:xfrm>
              <a:off x="2486" y="3792"/>
              <a:ext cx="2458" cy="540"/>
              <a:chOff x="2486" y="3792"/>
              <a:chExt cx="2458" cy="540"/>
            </a:xfrm>
          </p:grpSpPr>
          <p:sp>
            <p:nvSpPr>
              <p:cNvPr id="110601"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endParaRPr lang="id-ID"/>
              </a:p>
            </p:txBody>
          </p:sp>
          <p:sp>
            <p:nvSpPr>
              <p:cNvPr id="110602"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id-ID"/>
              </a:p>
            </p:txBody>
          </p:sp>
          <p:sp>
            <p:nvSpPr>
              <p:cNvPr id="110603"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id-ID"/>
              </a:p>
            </p:txBody>
          </p:sp>
          <p:sp>
            <p:nvSpPr>
              <p:cNvPr id="110604"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id-ID"/>
              </a:p>
            </p:txBody>
          </p:sp>
          <p:sp>
            <p:nvSpPr>
              <p:cNvPr id="110605"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id-ID"/>
              </a:p>
            </p:txBody>
          </p:sp>
        </p:grpSp>
        <p:sp>
          <p:nvSpPr>
            <p:cNvPr id="110606"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id-ID"/>
            </a:p>
          </p:txBody>
        </p:sp>
      </p:grpSp>
      <p:grpSp>
        <p:nvGrpSpPr>
          <p:cNvPr id="110607" name="Group 15"/>
          <p:cNvGrpSpPr>
            <a:grpSpLocks/>
          </p:cNvGrpSpPr>
          <p:nvPr/>
        </p:nvGrpSpPr>
        <p:grpSpPr bwMode="auto">
          <a:xfrm>
            <a:off x="627063" y="6021388"/>
            <a:ext cx="5684837" cy="849312"/>
            <a:chOff x="395" y="3793"/>
            <a:chExt cx="3581" cy="535"/>
          </a:xfrm>
        </p:grpSpPr>
        <p:sp>
          <p:nvSpPr>
            <p:cNvPr id="110608"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id-ID"/>
            </a:p>
          </p:txBody>
        </p:sp>
        <p:sp>
          <p:nvSpPr>
            <p:cNvPr id="110609"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id-ID"/>
            </a:p>
          </p:txBody>
        </p:sp>
        <p:sp>
          <p:nvSpPr>
            <p:cNvPr id="110610"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id-ID"/>
            </a:p>
          </p:txBody>
        </p:sp>
        <p:sp>
          <p:nvSpPr>
            <p:cNvPr id="110611"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id-ID"/>
            </a:p>
          </p:txBody>
        </p:sp>
        <p:sp>
          <p:nvSpPr>
            <p:cNvPr id="110612"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id-ID"/>
            </a:p>
          </p:txBody>
        </p:sp>
        <p:sp>
          <p:nvSpPr>
            <p:cNvPr id="110613"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id-ID"/>
            </a:p>
          </p:txBody>
        </p:sp>
      </p:grpSp>
      <p:sp>
        <p:nvSpPr>
          <p:cNvPr id="110614"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0615"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0616"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endParaRPr lang="en-US"/>
          </a:p>
        </p:txBody>
      </p:sp>
      <p:sp>
        <p:nvSpPr>
          <p:cNvPr id="110617"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endParaRPr lang="en-US"/>
          </a:p>
        </p:txBody>
      </p:sp>
      <p:sp>
        <p:nvSpPr>
          <p:cNvPr id="110618"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7F4B81C3-62EF-4688-958B-025BBD8E5AD6}"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tx2"/>
        </a:buClr>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lr>
          <a:schemeClr val="tx2"/>
        </a:buClr>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PSIKOLOGI REMAJA</a:t>
            </a:r>
          </a:p>
        </p:txBody>
      </p:sp>
      <p:sp>
        <p:nvSpPr>
          <p:cNvPr id="2051" name="Rectangle 3"/>
          <p:cNvSpPr>
            <a:spLocks noGrp="1" noChangeArrowheads="1"/>
          </p:cNvSpPr>
          <p:nvPr>
            <p:ph type="subTitle" idx="1"/>
          </p:nvPr>
        </p:nvSpPr>
        <p:spPr/>
        <p:txBody>
          <a:bodyPr/>
          <a:lstStyle/>
          <a:p>
            <a:r>
              <a:rPr lang="en-US"/>
              <a:t>Mata Kuliah Pilihan</a:t>
            </a:r>
          </a:p>
          <a:p>
            <a:r>
              <a:rPr lang="en-US"/>
              <a:t>Bobot 2 sks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endParaRPr lang="id-ID"/>
          </a:p>
        </p:txBody>
      </p:sp>
      <p:sp>
        <p:nvSpPr>
          <p:cNvPr id="120835" name="Rectangle 3"/>
          <p:cNvSpPr>
            <a:spLocks noGrp="1" noChangeArrowheads="1"/>
          </p:cNvSpPr>
          <p:nvPr>
            <p:ph type="body" idx="1"/>
          </p:nvPr>
        </p:nvSpPr>
        <p:spPr/>
        <p:txBody>
          <a:bodyPr/>
          <a:lstStyle/>
          <a:p>
            <a:r>
              <a:rPr lang="en-US" sz="2800" b="1"/>
              <a:t>Jaman Remaja.</a:t>
            </a:r>
            <a:endParaRPr lang="en-US" sz="2800"/>
          </a:p>
          <a:p>
            <a:pPr lvl="1"/>
            <a:r>
              <a:rPr lang="en-US" sz="2400"/>
              <a:t>Antara tahun 1890 dan 1920, sejumlah psikolog, pembaru kota, pekerja di bidang remaja, dan konselor mulai membentuk konsep remaja. </a:t>
            </a:r>
          </a:p>
          <a:p>
            <a:pPr lvl="1"/>
            <a:r>
              <a:rPr lang="en-US" sz="2400"/>
              <a:t>Buku G.Stanley Hall “</a:t>
            </a:r>
            <a:r>
              <a:rPr lang="en-US" sz="2400" i="1"/>
              <a:t>Adolescence</a:t>
            </a:r>
            <a:r>
              <a:rPr lang="en-US" sz="2400"/>
              <a:t>” tahun 1904 menandai dimulainya studi ilmiah tentang remaja. </a:t>
            </a:r>
            <a:r>
              <a:rPr lang="sv-SE" sz="2400"/>
              <a:t>Hall dikenal dengan pandangannya ttg ’</a:t>
            </a:r>
            <a:r>
              <a:rPr lang="sv-SE" sz="2400" i="1"/>
              <a:t>storm &amp; stress’ </a:t>
            </a:r>
            <a:r>
              <a:rPr lang="sv-SE" sz="2400"/>
              <a:t>(topan dan badai), serta keyakinannya bahwa faktor biologi berperan penting dalam perkembangan.</a:t>
            </a:r>
            <a:endParaRPr lang="en-US" sz="24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90" name="Rectangle 6"/>
          <p:cNvSpPr>
            <a:spLocks noGrp="1" noChangeArrowheads="1"/>
          </p:cNvSpPr>
          <p:nvPr>
            <p:ph type="title"/>
          </p:nvPr>
        </p:nvSpPr>
        <p:spPr>
          <a:xfrm>
            <a:off x="457200" y="228600"/>
            <a:ext cx="8229600" cy="812800"/>
          </a:xfrm>
        </p:spPr>
        <p:txBody>
          <a:bodyPr/>
          <a:lstStyle/>
          <a:p>
            <a:endParaRPr lang="id-ID"/>
          </a:p>
        </p:txBody>
      </p:sp>
      <p:sp>
        <p:nvSpPr>
          <p:cNvPr id="144391" name="Rectangle 7"/>
          <p:cNvSpPr>
            <a:spLocks noGrp="1" noChangeArrowheads="1"/>
          </p:cNvSpPr>
          <p:nvPr>
            <p:ph type="body" idx="1"/>
          </p:nvPr>
        </p:nvSpPr>
        <p:spPr>
          <a:xfrm>
            <a:off x="457200" y="1333500"/>
            <a:ext cx="7835900" cy="4533900"/>
          </a:xfrm>
        </p:spPr>
        <p:txBody>
          <a:bodyPr/>
          <a:lstStyle/>
          <a:p>
            <a:pPr>
              <a:lnSpc>
                <a:spcPct val="80000"/>
              </a:lnSpc>
            </a:pPr>
            <a:r>
              <a:rPr lang="fi-FI" sz="2400" b="1"/>
              <a:t>Tumbuh dewasa tidak pernah mudah. Namun, masa remaja tidak bisa diartikan sebagai masa pemberontakan, krisis, penyakit dan penyimpangan. </a:t>
            </a:r>
          </a:p>
          <a:p>
            <a:pPr>
              <a:lnSpc>
                <a:spcPct val="80000"/>
              </a:lnSpc>
            </a:pPr>
            <a:endParaRPr lang="fi-FI" sz="2400" b="1"/>
          </a:p>
          <a:p>
            <a:pPr>
              <a:lnSpc>
                <a:spcPct val="80000"/>
              </a:lnSpc>
            </a:pPr>
            <a:r>
              <a:rPr lang="fi-FI" sz="2400" b="1"/>
              <a:t>Visi yg jauh lebih akurat mengenai ms remaja digambarkan sbg WAKTU UTK EVALUASI, PENGAMBILAN KEPUTUSAN, KOMITMEN dan MENCARI TEMPATNYA DI DUNIA. Kebanyakan problema yg dihadapi remaja bukanlah dg remaja itu sendiri. Yg dibutuhkan para remaja adalah AKSES THD BERBAGAI PELUANG YG TEPAT &amp; DUKUNGAN JANGKA PANJANG dari orang dewasa yg sangat menyayangi mereka. </a:t>
            </a:r>
            <a:endParaRPr lang="en-US" sz="2400" b="1"/>
          </a:p>
          <a:p>
            <a:pPr>
              <a:lnSpc>
                <a:spcPct val="80000"/>
              </a:lnSpc>
            </a:pPr>
            <a:endParaRPr lang="en-US" sz="24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endParaRPr lang="id-ID"/>
          </a:p>
        </p:txBody>
      </p:sp>
      <p:sp>
        <p:nvSpPr>
          <p:cNvPr id="121859" name="Rectangle 3"/>
          <p:cNvSpPr>
            <a:spLocks noGrp="1" noChangeArrowheads="1"/>
          </p:cNvSpPr>
          <p:nvPr>
            <p:ph type="body" idx="1"/>
          </p:nvPr>
        </p:nvSpPr>
        <p:spPr/>
        <p:txBody>
          <a:bodyPr/>
          <a:lstStyle/>
          <a:p>
            <a:r>
              <a:rPr lang="sv-SE" b="1"/>
              <a:t>Pandangan Sosial-Budaya Margaret Mead.</a:t>
            </a:r>
            <a:endParaRPr lang="en-US"/>
          </a:p>
          <a:p>
            <a:pPr lvl="1"/>
            <a:r>
              <a:rPr lang="en-US"/>
              <a:t>Observasi Margaret Mead tentang remaja di Samoa menunjukkan bahwa hidup mereka relative bebas dari stress. Mead percaya bahwa remaja mempunyai dasar sosial-budaya, berlawanan dengan pendekatan biologis Hall.</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endParaRPr lang="id-ID"/>
          </a:p>
        </p:txBody>
      </p:sp>
      <p:sp>
        <p:nvSpPr>
          <p:cNvPr id="122883" name="Rectangle 3"/>
          <p:cNvSpPr>
            <a:spLocks noGrp="1" noChangeArrowheads="1"/>
          </p:cNvSpPr>
          <p:nvPr>
            <p:ph type="body" idx="1"/>
          </p:nvPr>
        </p:nvSpPr>
        <p:spPr/>
        <p:txBody>
          <a:bodyPr/>
          <a:lstStyle/>
          <a:p>
            <a:r>
              <a:rPr lang="en-US" b="1"/>
              <a:t>Pandangan Peneliti</a:t>
            </a:r>
            <a:endParaRPr lang="fi-FI"/>
          </a:p>
          <a:p>
            <a:pPr lvl="1"/>
            <a:r>
              <a:rPr lang="fi-FI"/>
              <a:t>Sejumlah ahli menekankan pandangan peneliti tentang remaja. Mereka percaya bahwa undang-undang menyebabkan ketergantungan pada remaja dan membuat perpindahan remaja ke lingkungan kerja lebih mudah diatur. </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endParaRPr lang="id-ID"/>
          </a:p>
        </p:txBody>
      </p:sp>
      <p:sp>
        <p:nvSpPr>
          <p:cNvPr id="123907" name="Rectangle 3"/>
          <p:cNvSpPr>
            <a:spLocks noGrp="1" noChangeArrowheads="1"/>
          </p:cNvSpPr>
          <p:nvPr>
            <p:ph type="body" idx="1"/>
          </p:nvPr>
        </p:nvSpPr>
        <p:spPr/>
        <p:txBody>
          <a:bodyPr/>
          <a:lstStyle/>
          <a:p>
            <a:r>
              <a:rPr lang="fi-FI" sz="2800" b="1"/>
              <a:t>Perkembangan selanjutnya dalam abad kedua puluh.</a:t>
            </a:r>
            <a:endParaRPr lang="sv-SE" sz="2800"/>
          </a:p>
          <a:p>
            <a:pPr lvl="1"/>
            <a:r>
              <a:rPr lang="sv-SE" sz="2400"/>
              <a:t>Remaja mendapat status yang lebih baik dalam masyarakat dari 1920 sampai 1950. Pada 1950, masa yang disebut remaja telah menjadi matang. Remaja telah memiliki identitas fisik dan sosial. </a:t>
            </a:r>
            <a:r>
              <a:rPr lang="fi-FI" sz="2400"/>
              <a:t>Sepanjang tahun 1960-an dan permulaan 1970, pemberontakan remaja tampil ke hadapan masyarakat Amerika. Kebanyakan protes radikal sudah mereda, tetapi remaja masa kini menghadapi banyak masalah lain.</a:t>
            </a:r>
            <a:endParaRPr lang="en-US" sz="24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r>
              <a:rPr lang="id-ID" dirty="0" smtClean="0"/>
              <a:t>kesimpulan</a:t>
            </a:r>
            <a:endParaRPr lang="id-ID" dirty="0"/>
          </a:p>
        </p:txBody>
      </p:sp>
      <p:sp>
        <p:nvSpPr>
          <p:cNvPr id="133123" name="Rectangle 3"/>
          <p:cNvSpPr>
            <a:spLocks noGrp="1" noChangeArrowheads="1"/>
          </p:cNvSpPr>
          <p:nvPr>
            <p:ph type="body" idx="1"/>
          </p:nvPr>
        </p:nvSpPr>
        <p:spPr/>
        <p:txBody>
          <a:bodyPr/>
          <a:lstStyle/>
          <a:p>
            <a:pPr>
              <a:lnSpc>
                <a:spcPct val="90000"/>
              </a:lnSpc>
            </a:pPr>
            <a:r>
              <a:rPr lang="en-US" sz="2400" b="1" dirty="0" err="1"/>
              <a:t>Masa</a:t>
            </a:r>
            <a:r>
              <a:rPr lang="en-US" sz="2400" b="1" dirty="0"/>
              <a:t> </a:t>
            </a:r>
            <a:r>
              <a:rPr lang="en-US" sz="2400" b="1" dirty="0" err="1"/>
              <a:t>Remaja</a:t>
            </a:r>
            <a:endParaRPr lang="en-US" sz="2400" dirty="0"/>
          </a:p>
          <a:p>
            <a:pPr lvl="1">
              <a:lnSpc>
                <a:spcPct val="90000"/>
              </a:lnSpc>
            </a:pPr>
            <a:r>
              <a:rPr lang="en-US" sz="2000" dirty="0" err="1"/>
              <a:t>Masa</a:t>
            </a:r>
            <a:r>
              <a:rPr lang="en-US" sz="2000" dirty="0"/>
              <a:t> </a:t>
            </a:r>
            <a:r>
              <a:rPr lang="en-US" sz="2000" dirty="0" err="1"/>
              <a:t>remaja</a:t>
            </a:r>
            <a:r>
              <a:rPr lang="en-US" sz="2000" dirty="0"/>
              <a:t> </a:t>
            </a:r>
            <a:r>
              <a:rPr lang="en-US" sz="2000" dirty="0" err="1"/>
              <a:t>adalah</a:t>
            </a:r>
            <a:r>
              <a:rPr lang="en-US" sz="2000" dirty="0"/>
              <a:t> </a:t>
            </a:r>
            <a:r>
              <a:rPr lang="en-US" sz="2000" dirty="0" err="1"/>
              <a:t>masa</a:t>
            </a:r>
            <a:r>
              <a:rPr lang="en-US" sz="2000" dirty="0"/>
              <a:t> </a:t>
            </a:r>
            <a:r>
              <a:rPr lang="en-US" sz="2000" dirty="0" err="1"/>
              <a:t>perkembangan</a:t>
            </a:r>
            <a:r>
              <a:rPr lang="en-US" sz="2000" dirty="0"/>
              <a:t> </a:t>
            </a:r>
            <a:r>
              <a:rPr lang="en-US" sz="2000" dirty="0" err="1"/>
              <a:t>transisi</a:t>
            </a:r>
            <a:r>
              <a:rPr lang="en-US" sz="2000" dirty="0"/>
              <a:t> </a:t>
            </a:r>
            <a:r>
              <a:rPr lang="en-US" sz="2000" dirty="0" err="1"/>
              <a:t>antara</a:t>
            </a:r>
            <a:r>
              <a:rPr lang="en-US" sz="2000" dirty="0"/>
              <a:t> </a:t>
            </a:r>
            <a:r>
              <a:rPr lang="en-US" sz="2000" dirty="0" err="1"/>
              <a:t>masa</a:t>
            </a:r>
            <a:r>
              <a:rPr lang="en-US" sz="2000" dirty="0"/>
              <a:t> </a:t>
            </a:r>
            <a:r>
              <a:rPr lang="en-US" sz="2000" dirty="0" err="1"/>
              <a:t>anak</a:t>
            </a:r>
            <a:r>
              <a:rPr lang="en-US" sz="2000" dirty="0"/>
              <a:t> </a:t>
            </a:r>
            <a:r>
              <a:rPr lang="en-US" sz="2000" dirty="0" err="1"/>
              <a:t>dandewasa</a:t>
            </a:r>
            <a:r>
              <a:rPr lang="en-US" sz="2000" dirty="0"/>
              <a:t> </a:t>
            </a:r>
            <a:r>
              <a:rPr lang="en-US" sz="2000" dirty="0" err="1"/>
              <a:t>yangmencakup</a:t>
            </a:r>
            <a:r>
              <a:rPr lang="en-US" sz="2000" dirty="0"/>
              <a:t> </a:t>
            </a:r>
            <a:r>
              <a:rPr lang="en-US" sz="2000" dirty="0" err="1"/>
              <a:t>perubahan</a:t>
            </a:r>
            <a:r>
              <a:rPr lang="en-US" sz="2000" dirty="0"/>
              <a:t> </a:t>
            </a:r>
            <a:r>
              <a:rPr lang="en-US" sz="2000" dirty="0" err="1"/>
              <a:t>biologis</a:t>
            </a:r>
            <a:r>
              <a:rPr lang="en-US" sz="2000" dirty="0"/>
              <a:t>, </a:t>
            </a:r>
            <a:r>
              <a:rPr lang="en-US" sz="2000" dirty="0" err="1"/>
              <a:t>kognitif</a:t>
            </a:r>
            <a:r>
              <a:rPr lang="en-US" sz="2000" dirty="0"/>
              <a:t> </a:t>
            </a:r>
            <a:r>
              <a:rPr lang="en-US" sz="2000" dirty="0" err="1"/>
              <a:t>dan</a:t>
            </a:r>
            <a:r>
              <a:rPr lang="en-US" sz="2000" dirty="0"/>
              <a:t> social. </a:t>
            </a:r>
            <a:r>
              <a:rPr lang="en-US" sz="2000" dirty="0" err="1"/>
              <a:t>Dalam</a:t>
            </a:r>
            <a:r>
              <a:rPr lang="en-US" sz="2000" dirty="0"/>
              <a:t> </a:t>
            </a:r>
            <a:r>
              <a:rPr lang="en-US" sz="2000" dirty="0" err="1"/>
              <a:t>kebanyakan</a:t>
            </a:r>
            <a:r>
              <a:rPr lang="en-US" sz="2000" dirty="0"/>
              <a:t> </a:t>
            </a:r>
            <a:r>
              <a:rPr lang="en-US" sz="2000" dirty="0" err="1"/>
              <a:t>budaya</a:t>
            </a:r>
            <a:r>
              <a:rPr lang="en-US" sz="2000" dirty="0"/>
              <a:t>, </a:t>
            </a:r>
            <a:r>
              <a:rPr lang="en-US" sz="2000" dirty="0" err="1"/>
              <a:t>remaja</a:t>
            </a:r>
            <a:r>
              <a:rPr lang="en-US" sz="2000" dirty="0"/>
              <a:t> </a:t>
            </a:r>
            <a:r>
              <a:rPr lang="en-US" sz="2000" dirty="0" err="1"/>
              <a:t>dimulai</a:t>
            </a:r>
            <a:r>
              <a:rPr lang="en-US" sz="2000" dirty="0"/>
              <a:t> </a:t>
            </a:r>
            <a:r>
              <a:rPr lang="en-US" sz="2000" dirty="0" err="1"/>
              <a:t>pada</a:t>
            </a:r>
            <a:r>
              <a:rPr lang="en-US" sz="2000" dirty="0"/>
              <a:t> </a:t>
            </a:r>
            <a:r>
              <a:rPr lang="en-US" sz="2000" dirty="0" err="1"/>
              <a:t>kira-kira</a:t>
            </a:r>
            <a:r>
              <a:rPr lang="en-US" sz="2000" dirty="0"/>
              <a:t> </a:t>
            </a:r>
            <a:r>
              <a:rPr lang="en-US" sz="2000" dirty="0" err="1"/>
              <a:t>usia</a:t>
            </a:r>
            <a:r>
              <a:rPr lang="en-US" sz="2000" dirty="0"/>
              <a:t> 10-13 </a:t>
            </a:r>
            <a:r>
              <a:rPr lang="en-US" sz="2000" dirty="0" err="1"/>
              <a:t>tahun</a:t>
            </a:r>
            <a:r>
              <a:rPr lang="en-US" sz="2000" dirty="0"/>
              <a:t> </a:t>
            </a:r>
            <a:r>
              <a:rPr lang="en-US" sz="2000" dirty="0" err="1"/>
              <a:t>danberakhir</a:t>
            </a:r>
            <a:r>
              <a:rPr lang="en-US" sz="2000" dirty="0"/>
              <a:t> </a:t>
            </a:r>
            <a:r>
              <a:rPr lang="en-US" sz="2000" dirty="0" err="1"/>
              <a:t>kira-kira</a:t>
            </a:r>
            <a:r>
              <a:rPr lang="en-US" sz="2000" dirty="0"/>
              <a:t> </a:t>
            </a:r>
            <a:r>
              <a:rPr lang="en-US" sz="2000" dirty="0" err="1"/>
              <a:t>usia</a:t>
            </a:r>
            <a:r>
              <a:rPr lang="en-US" sz="2000" dirty="0"/>
              <a:t> 18 </a:t>
            </a:r>
            <a:r>
              <a:rPr lang="en-US" sz="2000" dirty="0" err="1"/>
              <a:t>sampai</a:t>
            </a:r>
            <a:r>
              <a:rPr lang="en-US" sz="2000" dirty="0"/>
              <a:t> 22 </a:t>
            </a:r>
            <a:r>
              <a:rPr lang="en-US" sz="2000" dirty="0" err="1"/>
              <a:t>tahun</a:t>
            </a:r>
            <a:r>
              <a:rPr lang="en-US" sz="2000" dirty="0"/>
              <a:t>. </a:t>
            </a:r>
            <a:r>
              <a:rPr lang="en-US" sz="2000" dirty="0" err="1"/>
              <a:t>Ahli</a:t>
            </a:r>
            <a:r>
              <a:rPr lang="en-US" sz="2000" dirty="0"/>
              <a:t> </a:t>
            </a:r>
            <a:r>
              <a:rPr lang="en-US" sz="2000" dirty="0" err="1"/>
              <a:t>perkembangan</a:t>
            </a:r>
            <a:r>
              <a:rPr lang="en-US" sz="2000" dirty="0"/>
              <a:t> </a:t>
            </a:r>
            <a:r>
              <a:rPr lang="en-US" sz="2000" dirty="0" err="1"/>
              <a:t>semakin</a:t>
            </a:r>
            <a:r>
              <a:rPr lang="en-US" sz="2000" dirty="0"/>
              <a:t> </a:t>
            </a:r>
            <a:r>
              <a:rPr lang="en-US" sz="2000" dirty="0" err="1"/>
              <a:t>banyak</a:t>
            </a:r>
            <a:r>
              <a:rPr lang="en-US" sz="2000" dirty="0"/>
              <a:t> yang </a:t>
            </a:r>
            <a:r>
              <a:rPr lang="en-US" sz="2000" dirty="0" err="1"/>
              <a:t>membedakan</a:t>
            </a:r>
            <a:r>
              <a:rPr lang="en-US" sz="2000" dirty="0"/>
              <a:t> </a:t>
            </a:r>
            <a:r>
              <a:rPr lang="en-US" sz="2000" dirty="0" err="1"/>
              <a:t>antara</a:t>
            </a:r>
            <a:r>
              <a:rPr lang="en-US" sz="2000" dirty="0"/>
              <a:t> </a:t>
            </a:r>
            <a:r>
              <a:rPr lang="en-US" sz="2000" dirty="0" err="1"/>
              <a:t>remaja</a:t>
            </a:r>
            <a:r>
              <a:rPr lang="en-US" sz="2000" dirty="0"/>
              <a:t> </a:t>
            </a:r>
            <a:r>
              <a:rPr lang="en-US" sz="2000" dirty="0" err="1"/>
              <a:t>awal</a:t>
            </a:r>
            <a:r>
              <a:rPr lang="en-US" sz="2000" dirty="0"/>
              <a:t> </a:t>
            </a:r>
            <a:r>
              <a:rPr lang="en-US" sz="2000" dirty="0" err="1"/>
              <a:t>dan</a:t>
            </a:r>
            <a:r>
              <a:rPr lang="en-US" sz="2000" dirty="0"/>
              <a:t> </a:t>
            </a:r>
            <a:r>
              <a:rPr lang="en-US" sz="2000" dirty="0" err="1"/>
              <a:t>remaja</a:t>
            </a:r>
            <a:r>
              <a:rPr lang="en-US" sz="2000" dirty="0"/>
              <a:t> </a:t>
            </a:r>
            <a:r>
              <a:rPr lang="en-US" sz="2000" dirty="0" err="1"/>
              <a:t>akhir</a:t>
            </a:r>
            <a:r>
              <a:rPr lang="en-US" sz="2000" dirty="0" smtClean="0"/>
              <a:t>.</a:t>
            </a:r>
            <a:endParaRPr lang="en-US" sz="20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a:t>Selanjutnya…</a:t>
            </a:r>
          </a:p>
        </p:txBody>
      </p:sp>
      <p:sp>
        <p:nvSpPr>
          <p:cNvPr id="1027" name="Rectangle 3"/>
          <p:cNvSpPr>
            <a:spLocks noGrp="1" noChangeArrowheads="1"/>
          </p:cNvSpPr>
          <p:nvPr>
            <p:ph type="body" idx="1"/>
          </p:nvPr>
        </p:nvSpPr>
        <p:spPr/>
        <p:txBody>
          <a:bodyPr/>
          <a:lstStyle/>
          <a:p>
            <a:r>
              <a:rPr lang="en-US"/>
              <a:t>Remaja mulai “beraksi”</a:t>
            </a:r>
          </a:p>
          <a:p>
            <a:r>
              <a:rPr lang="en-US"/>
              <a:t>Orang dewasa meniru remaja</a:t>
            </a:r>
          </a:p>
          <a:p>
            <a:r>
              <a:rPr lang="en-US"/>
              <a:t>Keterlibatan pada minuman keras, perilaku seksual bebas, &amp; obat-obatan meningkat</a:t>
            </a:r>
          </a:p>
          <a:p>
            <a:pPr>
              <a:buFont typeface="Wingdings" pitchFamily="2" charset="2"/>
              <a:buNone/>
            </a:pPr>
            <a:r>
              <a:rPr lang="en-US">
                <a:sym typeface="Wingdings" pitchFamily="2" charset="2"/>
              </a:rPr>
              <a:t>adolescent generalization gap</a:t>
            </a:r>
            <a:endParaRPr lang="en-US"/>
          </a:p>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150938" y="1066800"/>
            <a:ext cx="7793037" cy="693738"/>
          </a:xfrm>
        </p:spPr>
        <p:txBody>
          <a:bodyPr/>
          <a:lstStyle/>
          <a:p>
            <a:r>
              <a:rPr lang="en-US" sz="4000"/>
              <a:t>D.Offer, dkk.(1988) menemukan</a:t>
            </a:r>
          </a:p>
        </p:txBody>
      </p:sp>
      <p:sp>
        <p:nvSpPr>
          <p:cNvPr id="9219" name="Rectangle 3"/>
          <p:cNvSpPr>
            <a:spLocks noGrp="1" noChangeArrowheads="1"/>
          </p:cNvSpPr>
          <p:nvPr>
            <p:ph type="body" idx="1"/>
          </p:nvPr>
        </p:nvSpPr>
        <p:spPr/>
        <p:txBody>
          <a:bodyPr/>
          <a:lstStyle/>
          <a:p>
            <a:pPr>
              <a:lnSpc>
                <a:spcPct val="90000"/>
              </a:lnSpc>
            </a:pPr>
            <a:r>
              <a:rPr lang="en-US" dirty="0"/>
              <a:t>73% </a:t>
            </a:r>
            <a:r>
              <a:rPr lang="en-US" dirty="0" smtClean="0"/>
              <a:t>re</a:t>
            </a:r>
            <a:r>
              <a:rPr lang="id-ID" dirty="0" smtClean="0"/>
              <a:t>m</a:t>
            </a:r>
            <a:r>
              <a:rPr lang="en-US" dirty="0" err="1" smtClean="0"/>
              <a:t>aja</a:t>
            </a:r>
            <a:r>
              <a:rPr lang="en-US" dirty="0" smtClean="0"/>
              <a:t> </a:t>
            </a:r>
            <a:r>
              <a:rPr lang="en-US" dirty="0" err="1"/>
              <a:t>py</a:t>
            </a:r>
            <a:r>
              <a:rPr lang="en-US" dirty="0"/>
              <a:t> self-image </a:t>
            </a:r>
            <a:r>
              <a:rPr lang="en-US" dirty="0" err="1"/>
              <a:t>yg</a:t>
            </a:r>
            <a:r>
              <a:rPr lang="en-US" dirty="0"/>
              <a:t> </a:t>
            </a:r>
            <a:r>
              <a:rPr lang="en-US" dirty="0" err="1"/>
              <a:t>sehat</a:t>
            </a:r>
            <a:r>
              <a:rPr lang="en-US" dirty="0"/>
              <a:t> (USA, </a:t>
            </a:r>
            <a:r>
              <a:rPr lang="en-US" dirty="0" err="1"/>
              <a:t>Aussie,Bangladesh,Hungary,Israel,Italy</a:t>
            </a:r>
            <a:r>
              <a:rPr lang="en-US" dirty="0"/>
              <a:t>, </a:t>
            </a:r>
            <a:r>
              <a:rPr lang="en-US" dirty="0" err="1"/>
              <a:t>Japan,Taiwan,Turkey,West</a:t>
            </a:r>
            <a:r>
              <a:rPr lang="en-US" dirty="0"/>
              <a:t> Germany)</a:t>
            </a:r>
          </a:p>
          <a:p>
            <a:pPr>
              <a:lnSpc>
                <a:spcPct val="90000"/>
              </a:lnSpc>
            </a:pPr>
            <a:r>
              <a:rPr lang="en-US" dirty="0" err="1"/>
              <a:t>Menuju</a:t>
            </a:r>
            <a:r>
              <a:rPr lang="en-US" dirty="0"/>
              <a:t> </a:t>
            </a:r>
            <a:r>
              <a:rPr lang="en-US" dirty="0" err="1"/>
              <a:t>kedewasaan</a:t>
            </a:r>
            <a:r>
              <a:rPr lang="en-US" dirty="0"/>
              <a:t> </a:t>
            </a:r>
            <a:r>
              <a:rPr lang="en-US" dirty="0" err="1"/>
              <a:t>dgn</a:t>
            </a:r>
            <a:r>
              <a:rPr lang="en-US" dirty="0"/>
              <a:t> PD </a:t>
            </a:r>
            <a:r>
              <a:rPr lang="en-US" dirty="0" err="1"/>
              <a:t>dan</a:t>
            </a:r>
            <a:r>
              <a:rPr lang="en-US" dirty="0"/>
              <a:t> </a:t>
            </a:r>
            <a:r>
              <a:rPr lang="en-US" dirty="0" err="1"/>
              <a:t>optimis</a:t>
            </a:r>
            <a:endParaRPr lang="en-US" dirty="0"/>
          </a:p>
          <a:p>
            <a:pPr>
              <a:lnSpc>
                <a:spcPct val="90000"/>
              </a:lnSpc>
            </a:pPr>
            <a:r>
              <a:rPr lang="en-US" dirty="0" err="1"/>
              <a:t>Py</a:t>
            </a:r>
            <a:r>
              <a:rPr lang="en-US" dirty="0"/>
              <a:t> self-control, </a:t>
            </a:r>
            <a:r>
              <a:rPr lang="en-US" dirty="0" err="1"/>
              <a:t>hargai</a:t>
            </a:r>
            <a:r>
              <a:rPr lang="en-US" dirty="0"/>
              <a:t> </a:t>
            </a:r>
            <a:r>
              <a:rPr lang="en-US" dirty="0" err="1"/>
              <a:t>sekolah&amp;kerja</a:t>
            </a:r>
            <a:r>
              <a:rPr lang="en-US" dirty="0"/>
              <a:t>, </a:t>
            </a:r>
            <a:r>
              <a:rPr lang="en-US" dirty="0" err="1"/>
              <a:t>positif</a:t>
            </a:r>
            <a:r>
              <a:rPr lang="en-US" dirty="0"/>
              <a:t> </a:t>
            </a:r>
            <a:r>
              <a:rPr lang="en-US" dirty="0" err="1"/>
              <a:t>thd</a:t>
            </a:r>
            <a:r>
              <a:rPr lang="en-US" dirty="0"/>
              <a:t> </a:t>
            </a:r>
            <a:r>
              <a:rPr lang="en-US" dirty="0" err="1"/>
              <a:t>keluarga</a:t>
            </a:r>
            <a:endParaRPr lang="en-US" dirty="0"/>
          </a:p>
          <a:p>
            <a:pPr>
              <a:lnSpc>
                <a:spcPct val="90000"/>
              </a:lnSpc>
            </a:pPr>
            <a:r>
              <a:rPr lang="en-US" dirty="0" err="1"/>
              <a:t>Merasa</a:t>
            </a:r>
            <a:r>
              <a:rPr lang="en-US" dirty="0"/>
              <a:t> </a:t>
            </a:r>
            <a:r>
              <a:rPr lang="en-US" dirty="0" err="1"/>
              <a:t>dpt</a:t>
            </a:r>
            <a:r>
              <a:rPr lang="en-US" dirty="0"/>
              <a:t> </a:t>
            </a:r>
            <a:r>
              <a:rPr lang="en-US" dirty="0" err="1"/>
              <a:t>atasi</a:t>
            </a:r>
            <a:r>
              <a:rPr lang="en-US" dirty="0"/>
              <a:t> </a:t>
            </a:r>
            <a:r>
              <a:rPr lang="en-US" dirty="0" err="1"/>
              <a:t>tekanan</a:t>
            </a:r>
            <a:r>
              <a:rPr lang="en-US" dirty="0"/>
              <a:t> </a:t>
            </a:r>
            <a:r>
              <a:rPr lang="en-US" dirty="0" err="1"/>
              <a:t>kehidupan</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p:txBody>
          <a:bodyPr/>
          <a:lstStyle/>
          <a:p>
            <a:r>
              <a:rPr lang="en-US"/>
              <a:t>Jadi, </a:t>
            </a:r>
            <a:br>
              <a:rPr lang="en-US"/>
            </a:br>
            <a:r>
              <a:rPr lang="en-US"/>
              <a:t>kenapa remaja dianggap BERMASALAH?</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p:txBody>
          <a:bodyPr/>
          <a:lstStyle/>
          <a:p>
            <a:r>
              <a:rPr lang="en-US"/>
              <a:t>Kombinasi pengalaman pribadi &amp; media</a:t>
            </a:r>
          </a:p>
          <a:p>
            <a:r>
              <a:rPr lang="en-US"/>
              <a:t>Antusiasme remaja utk mencari identitas dan menikmati perilaku yg “berlebihan” dilihat sbg </a:t>
            </a:r>
            <a:r>
              <a:rPr lang="en-US" u="sng"/>
              <a:t>perlawanan </a:t>
            </a:r>
            <a:r>
              <a:rPr lang="en-US"/>
              <a:t>thdp standar orang tua dan masyarakat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z="4000"/>
              <a:t>Pokok Bahasan Mata Kuliah</a:t>
            </a:r>
          </a:p>
        </p:txBody>
      </p:sp>
      <p:sp>
        <p:nvSpPr>
          <p:cNvPr id="3075" name="Rectangle 3"/>
          <p:cNvSpPr>
            <a:spLocks noGrp="1" noChangeArrowheads="1"/>
          </p:cNvSpPr>
          <p:nvPr>
            <p:ph type="body" sz="half" idx="1"/>
          </p:nvPr>
        </p:nvSpPr>
        <p:spPr>
          <a:xfrm>
            <a:off x="673100" y="1397000"/>
            <a:ext cx="3822700" cy="4283075"/>
          </a:xfrm>
        </p:spPr>
        <p:txBody>
          <a:bodyPr/>
          <a:lstStyle/>
          <a:p>
            <a:pPr lvl="1">
              <a:lnSpc>
                <a:spcPct val="80000"/>
              </a:lnSpc>
              <a:buFontTx/>
              <a:buNone/>
            </a:pPr>
            <a:endParaRPr lang="en-US" sz="1600"/>
          </a:p>
          <a:p>
            <a:pPr>
              <a:lnSpc>
                <a:spcPct val="80000"/>
              </a:lnSpc>
            </a:pPr>
            <a:r>
              <a:rPr lang="en-US" sz="1800"/>
              <a:t>Hakikat Perkembangan Remaja</a:t>
            </a:r>
          </a:p>
          <a:p>
            <a:pPr lvl="1">
              <a:lnSpc>
                <a:spcPct val="80000"/>
              </a:lnSpc>
              <a:buFontTx/>
              <a:buNone/>
            </a:pPr>
            <a:r>
              <a:rPr lang="en-US" sz="1600"/>
              <a:t>1. Pendahuluan</a:t>
            </a:r>
          </a:p>
          <a:p>
            <a:pPr lvl="1">
              <a:lnSpc>
                <a:spcPct val="80000"/>
              </a:lnSpc>
              <a:buFontTx/>
              <a:buNone/>
            </a:pPr>
            <a:r>
              <a:rPr lang="en-US" sz="1600"/>
              <a:t>2. Teori &amp; Metode Penelitian</a:t>
            </a:r>
          </a:p>
          <a:p>
            <a:pPr lvl="1">
              <a:lnSpc>
                <a:spcPct val="80000"/>
              </a:lnSpc>
              <a:buFontTx/>
              <a:buNone/>
            </a:pPr>
            <a:r>
              <a:rPr lang="en-US" sz="1600"/>
              <a:t>3. Proses-proses Biologis &amp; Perkembangan Fisik</a:t>
            </a:r>
          </a:p>
          <a:p>
            <a:pPr lvl="1">
              <a:lnSpc>
                <a:spcPct val="80000"/>
              </a:lnSpc>
              <a:buFontTx/>
              <a:buNone/>
            </a:pPr>
            <a:r>
              <a:rPr lang="en-US" sz="1600"/>
              <a:t>4. - Perkembangan Kognitif &amp; Kognisi Sosial</a:t>
            </a:r>
          </a:p>
          <a:p>
            <a:pPr lvl="1">
              <a:lnSpc>
                <a:spcPct val="80000"/>
              </a:lnSpc>
              <a:buFontTx/>
              <a:buNone/>
            </a:pPr>
            <a:r>
              <a:rPr lang="en-US" sz="1600"/>
              <a:t>	- Pemrosesan Informasi &amp; Inteligensi</a:t>
            </a:r>
          </a:p>
          <a:p>
            <a:pPr>
              <a:lnSpc>
                <a:spcPct val="80000"/>
              </a:lnSpc>
            </a:pPr>
            <a:r>
              <a:rPr lang="en-US" sz="1800"/>
              <a:t>Konteks Perkembangan Masa Remaja</a:t>
            </a:r>
          </a:p>
          <a:p>
            <a:pPr lvl="1">
              <a:lnSpc>
                <a:spcPct val="80000"/>
              </a:lnSpc>
              <a:buFontTx/>
              <a:buNone/>
            </a:pPr>
            <a:r>
              <a:rPr lang="en-US" sz="1600"/>
              <a:t>5. Konteks Keluarga</a:t>
            </a:r>
          </a:p>
          <a:p>
            <a:pPr lvl="1">
              <a:lnSpc>
                <a:spcPct val="80000"/>
              </a:lnSpc>
              <a:buFontTx/>
              <a:buNone/>
            </a:pPr>
            <a:r>
              <a:rPr lang="en-US" sz="1600"/>
              <a:t>6. Konteks Teman Sebaya &amp;  Konteks Sekolah</a:t>
            </a:r>
          </a:p>
          <a:p>
            <a:pPr lvl="1">
              <a:lnSpc>
                <a:spcPct val="80000"/>
              </a:lnSpc>
              <a:buFontTx/>
              <a:buNone/>
            </a:pPr>
            <a:r>
              <a:rPr lang="en-US" sz="1600"/>
              <a:t>7. Konteks Budaya</a:t>
            </a:r>
          </a:p>
          <a:p>
            <a:pPr>
              <a:lnSpc>
                <a:spcPct val="80000"/>
              </a:lnSpc>
            </a:pPr>
            <a:r>
              <a:rPr lang="en-US" sz="1800"/>
              <a:t>UTS</a:t>
            </a:r>
          </a:p>
        </p:txBody>
      </p:sp>
      <p:sp>
        <p:nvSpPr>
          <p:cNvPr id="3078" name="Rectangle 6"/>
          <p:cNvSpPr>
            <a:spLocks noGrp="1" noChangeArrowheads="1"/>
          </p:cNvSpPr>
          <p:nvPr>
            <p:ph type="body" sz="half" idx="2"/>
          </p:nvPr>
        </p:nvSpPr>
        <p:spPr>
          <a:xfrm>
            <a:off x="4803775" y="1690688"/>
            <a:ext cx="3883025" cy="4235450"/>
          </a:xfrm>
        </p:spPr>
        <p:txBody>
          <a:bodyPr/>
          <a:lstStyle/>
          <a:p>
            <a:pPr>
              <a:lnSpc>
                <a:spcPct val="80000"/>
              </a:lnSpc>
            </a:pPr>
            <a:r>
              <a:rPr lang="en-US" sz="1800"/>
              <a:t>Perkembangan Sosial, Emosional &amp; Kepribadian</a:t>
            </a:r>
          </a:p>
          <a:p>
            <a:pPr lvl="1">
              <a:lnSpc>
                <a:spcPct val="80000"/>
              </a:lnSpc>
              <a:buFontTx/>
              <a:buNone/>
            </a:pPr>
            <a:r>
              <a:rPr lang="en-US" sz="1600"/>
              <a:t>8. Self &amp; Identity</a:t>
            </a:r>
          </a:p>
          <a:p>
            <a:pPr lvl="1">
              <a:lnSpc>
                <a:spcPct val="80000"/>
              </a:lnSpc>
              <a:buFontTx/>
              <a:buNone/>
            </a:pPr>
            <a:r>
              <a:rPr lang="en-US" sz="1600"/>
              <a:t>9. Gender</a:t>
            </a:r>
          </a:p>
          <a:p>
            <a:pPr lvl="1">
              <a:lnSpc>
                <a:spcPct val="80000"/>
              </a:lnSpc>
              <a:buFontTx/>
              <a:buNone/>
            </a:pPr>
            <a:r>
              <a:rPr lang="en-US" sz="1600"/>
              <a:t>10. Seksualitas</a:t>
            </a:r>
          </a:p>
          <a:p>
            <a:pPr lvl="1">
              <a:lnSpc>
                <a:spcPct val="80000"/>
              </a:lnSpc>
              <a:buFontTx/>
              <a:buNone/>
            </a:pPr>
            <a:r>
              <a:rPr lang="en-US" sz="1600"/>
              <a:t>11. Perkembangan Moral, Nilai &amp;           Agama</a:t>
            </a:r>
          </a:p>
          <a:p>
            <a:pPr lvl="1">
              <a:lnSpc>
                <a:spcPct val="80000"/>
              </a:lnSpc>
              <a:buFontTx/>
              <a:buNone/>
            </a:pPr>
            <a:r>
              <a:rPr lang="en-US" sz="1600"/>
              <a:t>12. Prestasi, Karir &amp; Dunia Kerja </a:t>
            </a:r>
          </a:p>
          <a:p>
            <a:pPr>
              <a:lnSpc>
                <a:spcPct val="80000"/>
              </a:lnSpc>
            </a:pPr>
            <a:r>
              <a:rPr lang="en-US" sz="1800"/>
              <a:t>Masalah-masalah Remaja, Stress, Kesehatan dan Penanganannya</a:t>
            </a:r>
          </a:p>
          <a:p>
            <a:pPr lvl="1">
              <a:lnSpc>
                <a:spcPct val="80000"/>
              </a:lnSpc>
              <a:buFontTx/>
              <a:buNone/>
            </a:pPr>
            <a:r>
              <a:rPr lang="en-US" sz="1600"/>
              <a:t>13. Masalah-masalah Remaja</a:t>
            </a:r>
          </a:p>
          <a:p>
            <a:pPr lvl="1">
              <a:lnSpc>
                <a:spcPct val="80000"/>
              </a:lnSpc>
              <a:buFontTx/>
              <a:buNone/>
            </a:pPr>
            <a:r>
              <a:rPr lang="en-US" sz="1600"/>
              <a:t>14. Kesehatan, Stress &amp; Penanganannya.</a:t>
            </a:r>
          </a:p>
          <a:p>
            <a:pPr>
              <a:lnSpc>
                <a:spcPct val="80000"/>
              </a:lnSpc>
            </a:pPr>
            <a:r>
              <a:rPr lang="en-US" sz="1800"/>
              <a:t>UAS</a:t>
            </a:r>
          </a:p>
          <a:p>
            <a:pPr>
              <a:lnSpc>
                <a:spcPct val="80000"/>
              </a:lnSpc>
            </a:pPr>
            <a:endParaRPr lang="en-US" sz="180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endParaRPr lang="id-ID"/>
          </a:p>
        </p:txBody>
      </p:sp>
      <p:sp>
        <p:nvSpPr>
          <p:cNvPr id="124931" name="Rectangle 3"/>
          <p:cNvSpPr>
            <a:spLocks noGrp="1" noChangeArrowheads="1"/>
          </p:cNvSpPr>
          <p:nvPr>
            <p:ph type="body" idx="1"/>
          </p:nvPr>
        </p:nvSpPr>
        <p:spPr/>
        <p:txBody>
          <a:bodyPr/>
          <a:lstStyle/>
          <a:p>
            <a:pPr>
              <a:lnSpc>
                <a:spcPct val="90000"/>
              </a:lnSpc>
            </a:pPr>
            <a:r>
              <a:rPr lang="en-US" b="1"/>
              <a:t>Stereotipi Remaja</a:t>
            </a:r>
            <a:endParaRPr lang="en-US"/>
          </a:p>
          <a:p>
            <a:pPr lvl="1">
              <a:lnSpc>
                <a:spcPct val="90000"/>
              </a:lnSpc>
            </a:pPr>
            <a:r>
              <a:rPr lang="en-US"/>
              <a:t>Stereotip adalah kategori umum yang merefleksikan kesan kita tentang manusia. Banyak stereotip tentang remaja yang tidak betul. Generalisasi umum tentang remaja sering didasarkan pada sekelompok kecil remaja yang menonjol. Stereotip tentang remaja sering timbul dari perpaduan pengalaman pribadi dan penggambaran di televisi.</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en-US"/>
              <a:t>Diskusi 1</a:t>
            </a:r>
          </a:p>
        </p:txBody>
      </p:sp>
      <p:sp>
        <p:nvSpPr>
          <p:cNvPr id="146435" name="Rectangle 3"/>
          <p:cNvSpPr>
            <a:spLocks noGrp="1" noChangeArrowheads="1"/>
          </p:cNvSpPr>
          <p:nvPr>
            <p:ph type="body" idx="1"/>
          </p:nvPr>
        </p:nvSpPr>
        <p:spPr/>
        <p:txBody>
          <a:bodyPr/>
          <a:lstStyle/>
          <a:p>
            <a:pPr algn="ctr">
              <a:buFontTx/>
              <a:buNone/>
            </a:pPr>
            <a:r>
              <a:rPr lang="en-US"/>
              <a:t>Bagaimana dg perkembangan remaja</a:t>
            </a:r>
          </a:p>
          <a:p>
            <a:pPr algn="ctr">
              <a:buFontTx/>
              <a:buNone/>
            </a:pPr>
            <a:r>
              <a:rPr lang="en-US"/>
              <a:t>di Indonesia??</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r>
              <a:rPr lang="fi-FI" b="1"/>
              <a:t>Remaja Masa Kini</a:t>
            </a:r>
            <a:endParaRPr lang="en-US" b="1"/>
          </a:p>
        </p:txBody>
      </p:sp>
      <p:sp>
        <p:nvSpPr>
          <p:cNvPr id="125955" name="Rectangle 3"/>
          <p:cNvSpPr>
            <a:spLocks noGrp="1" noChangeArrowheads="1"/>
          </p:cNvSpPr>
          <p:nvPr>
            <p:ph type="body" idx="1"/>
          </p:nvPr>
        </p:nvSpPr>
        <p:spPr/>
        <p:txBody>
          <a:bodyPr/>
          <a:lstStyle/>
          <a:p>
            <a:pPr>
              <a:lnSpc>
                <a:spcPct val="90000"/>
              </a:lnSpc>
            </a:pPr>
            <a:r>
              <a:rPr lang="fi-FI" sz="2800" b="1"/>
              <a:t>Status Remaja Saat Ini</a:t>
            </a:r>
            <a:endParaRPr lang="en-US" sz="2800"/>
          </a:p>
          <a:p>
            <a:pPr lvl="1">
              <a:lnSpc>
                <a:spcPct val="90000"/>
              </a:lnSpc>
            </a:pPr>
            <a:r>
              <a:rPr lang="en-US" sz="2400"/>
              <a:t>Kebanyakan remaja masa kini berhasil melewati masa anak menuju masa dewasa. Remaja masa kini dalam hal tertentu juga lebih berhasil dibandingkan remaja 10 atau 20 tahun lalu. Akan tetapi, masih banyak remaja yang tidak mendapat kesempatan dan dukungan untuk menjadi orang dewasa yang kompeten. Dalam banyak hal, remaja sekarang dihadapkan pada lingkungan yang tidak begitu stabil daripada 10 atau 20 tahun lalu. Remaja haruslah dilihat sebagai kelompok yang heterogen, karena potret remaja yang berbeda timbul, tergantung dari kelompok remaja yang mana yang digambarkan.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endParaRPr lang="id-ID"/>
          </a:p>
        </p:txBody>
      </p:sp>
      <p:sp>
        <p:nvSpPr>
          <p:cNvPr id="126979" name="Rectangle 3"/>
          <p:cNvSpPr>
            <a:spLocks noGrp="1" noChangeArrowheads="1"/>
          </p:cNvSpPr>
          <p:nvPr>
            <p:ph type="body" idx="1"/>
          </p:nvPr>
        </p:nvSpPr>
        <p:spPr/>
        <p:txBody>
          <a:bodyPr/>
          <a:lstStyle/>
          <a:p>
            <a:r>
              <a:rPr lang="en-US" sz="2800" b="1" dirty="0"/>
              <a:t>Citra Ideal </a:t>
            </a:r>
            <a:r>
              <a:rPr lang="en-US" sz="2800" b="1" dirty="0" err="1"/>
              <a:t>tentang</a:t>
            </a:r>
            <a:r>
              <a:rPr lang="en-US" sz="2800" b="1" dirty="0"/>
              <a:t> </a:t>
            </a:r>
            <a:r>
              <a:rPr lang="en-US" sz="2800" b="1" dirty="0" err="1"/>
              <a:t>Remaja</a:t>
            </a:r>
            <a:r>
              <a:rPr lang="en-US" sz="2800" b="1" dirty="0"/>
              <a:t> </a:t>
            </a:r>
            <a:r>
              <a:rPr lang="en-US" sz="2800" b="1" dirty="0" err="1"/>
              <a:t>dan</a:t>
            </a:r>
            <a:r>
              <a:rPr lang="en-US" sz="2800" b="1" dirty="0"/>
              <a:t> </a:t>
            </a:r>
            <a:r>
              <a:rPr lang="en-US" sz="2800" b="1" dirty="0" err="1"/>
              <a:t>pesan</a:t>
            </a:r>
            <a:r>
              <a:rPr lang="en-US" sz="2800" b="1" dirty="0"/>
              <a:t> </a:t>
            </a:r>
            <a:r>
              <a:rPr lang="en-US" sz="2800" b="1" dirty="0" err="1"/>
              <a:t>ambivalen</a:t>
            </a:r>
            <a:r>
              <a:rPr lang="en-US" sz="2800" b="1" dirty="0"/>
              <a:t> </a:t>
            </a:r>
            <a:r>
              <a:rPr lang="en-US" sz="2800" b="1" dirty="0" err="1"/>
              <a:t>masyarakat</a:t>
            </a:r>
            <a:r>
              <a:rPr lang="en-US" sz="2800" b="1" dirty="0"/>
              <a:t> </a:t>
            </a:r>
            <a:r>
              <a:rPr lang="en-US" sz="2800" b="1" dirty="0" err="1"/>
              <a:t>terhadap</a:t>
            </a:r>
            <a:r>
              <a:rPr lang="en-US" sz="2800" b="1" dirty="0"/>
              <a:t> </a:t>
            </a:r>
            <a:r>
              <a:rPr lang="en-US" sz="2800" b="1" dirty="0" err="1"/>
              <a:t>remaja</a:t>
            </a:r>
            <a:r>
              <a:rPr lang="en-US" sz="2800" b="1" dirty="0"/>
              <a:t>.</a:t>
            </a:r>
            <a:endParaRPr lang="en-US" sz="2800" dirty="0"/>
          </a:p>
          <a:p>
            <a:pPr lvl="1"/>
            <a:r>
              <a:rPr lang="en-US" sz="2400" dirty="0" err="1"/>
              <a:t>Masyarakat</a:t>
            </a:r>
            <a:r>
              <a:rPr lang="en-US" sz="2400" dirty="0"/>
              <a:t> </a:t>
            </a:r>
            <a:r>
              <a:rPr lang="en-US" sz="2400" dirty="0" err="1"/>
              <a:t>Amerika</a:t>
            </a:r>
            <a:r>
              <a:rPr lang="en-US" sz="2400" dirty="0"/>
              <a:t> </a:t>
            </a:r>
            <a:r>
              <a:rPr lang="en-US" sz="2400" dirty="0" err="1"/>
              <a:t>tampaknya</a:t>
            </a:r>
            <a:r>
              <a:rPr lang="en-US" sz="2400" dirty="0"/>
              <a:t> </a:t>
            </a:r>
            <a:r>
              <a:rPr lang="en-US" sz="2400" dirty="0" err="1"/>
              <a:t>tidak</a:t>
            </a:r>
            <a:r>
              <a:rPr lang="en-US" sz="2400" dirty="0"/>
              <a:t> </a:t>
            </a:r>
            <a:r>
              <a:rPr lang="en-US" sz="2400" dirty="0" err="1"/>
              <a:t>yakin</a:t>
            </a:r>
            <a:r>
              <a:rPr lang="en-US" sz="2400" dirty="0"/>
              <a:t> </a:t>
            </a:r>
            <a:r>
              <a:rPr lang="en-US" sz="2400" dirty="0" err="1"/>
              <a:t>mengenai</a:t>
            </a:r>
            <a:r>
              <a:rPr lang="en-US" sz="2400" dirty="0"/>
              <a:t> </a:t>
            </a:r>
            <a:r>
              <a:rPr lang="en-US" sz="2400" dirty="0" err="1"/>
              <a:t>bagaimana</a:t>
            </a:r>
            <a:r>
              <a:rPr lang="en-US" sz="2400" dirty="0"/>
              <a:t> </a:t>
            </a:r>
            <a:r>
              <a:rPr lang="en-US" sz="2400" dirty="0" err="1"/>
              <a:t>remaja</a:t>
            </a:r>
            <a:r>
              <a:rPr lang="en-US" sz="2400" dirty="0"/>
              <a:t> </a:t>
            </a:r>
            <a:r>
              <a:rPr lang="en-US" sz="2400" dirty="0" err="1"/>
              <a:t>itu</a:t>
            </a:r>
            <a:r>
              <a:rPr lang="en-US" sz="2400" dirty="0"/>
              <a:t> </a:t>
            </a:r>
            <a:r>
              <a:rPr lang="en-US" sz="2400" dirty="0" err="1"/>
              <a:t>seharusnya</a:t>
            </a:r>
            <a:r>
              <a:rPr lang="en-US" sz="2400" dirty="0"/>
              <a:t> </a:t>
            </a:r>
            <a:r>
              <a:rPr lang="en-US" sz="2400" dirty="0" err="1"/>
              <a:t>atau</a:t>
            </a:r>
            <a:r>
              <a:rPr lang="en-US" sz="2400" dirty="0"/>
              <a:t> </a:t>
            </a:r>
            <a:r>
              <a:rPr lang="en-US" sz="2400" dirty="0" err="1"/>
              <a:t>tidak</a:t>
            </a:r>
            <a:r>
              <a:rPr lang="en-US" sz="2400" dirty="0"/>
              <a:t> </a:t>
            </a:r>
            <a:r>
              <a:rPr lang="en-US" sz="2400" dirty="0" err="1"/>
              <a:t>seharusnya</a:t>
            </a:r>
            <a:r>
              <a:rPr lang="en-US" sz="2400" dirty="0"/>
              <a:t> </a:t>
            </a:r>
            <a:r>
              <a:rPr lang="en-US" sz="2400" dirty="0" err="1"/>
              <a:t>bertindak</a:t>
            </a:r>
            <a:r>
              <a:rPr lang="en-US" sz="2400" dirty="0"/>
              <a:t>. </a:t>
            </a:r>
            <a:r>
              <a:rPr lang="en-US" sz="2400" dirty="0" err="1"/>
              <a:t>Dalam</a:t>
            </a:r>
            <a:r>
              <a:rPr lang="en-US" sz="2400" dirty="0"/>
              <a:t> </a:t>
            </a:r>
            <a:r>
              <a:rPr lang="en-US" sz="2400" dirty="0" err="1"/>
              <a:t>banyak</a:t>
            </a:r>
            <a:r>
              <a:rPr lang="en-US" sz="2400" dirty="0"/>
              <a:t> </a:t>
            </a:r>
            <a:r>
              <a:rPr lang="en-US" sz="2400" dirty="0" err="1"/>
              <a:t>hal</a:t>
            </a:r>
            <a:r>
              <a:rPr lang="en-US" sz="2400" dirty="0"/>
              <a:t>, </a:t>
            </a:r>
            <a:r>
              <a:rPr lang="en-US" sz="2400" dirty="0" err="1"/>
              <a:t>misalnya</a:t>
            </a:r>
            <a:r>
              <a:rPr lang="en-US" sz="2400" dirty="0"/>
              <a:t> </a:t>
            </a:r>
            <a:r>
              <a:rPr lang="en-US" sz="2400" dirty="0" err="1"/>
              <a:t>kemandirian</a:t>
            </a:r>
            <a:r>
              <a:rPr lang="en-US" sz="2400" dirty="0"/>
              <a:t>, </a:t>
            </a:r>
            <a:r>
              <a:rPr lang="en-US" sz="2400" dirty="0" err="1"/>
              <a:t>seksualitas</a:t>
            </a:r>
            <a:r>
              <a:rPr lang="en-US" sz="2400" dirty="0"/>
              <a:t>, </a:t>
            </a:r>
            <a:r>
              <a:rPr lang="en-US" sz="2400" dirty="0" smtClean="0"/>
              <a:t>h</a:t>
            </a:r>
            <a:r>
              <a:rPr lang="id-ID" sz="2400" dirty="0" smtClean="0"/>
              <a:t>u</a:t>
            </a:r>
            <a:r>
              <a:rPr lang="en-US" sz="2400" dirty="0" err="1" smtClean="0"/>
              <a:t>kum</a:t>
            </a:r>
            <a:r>
              <a:rPr lang="en-US" sz="2400" dirty="0" smtClean="0"/>
              <a:t> </a:t>
            </a:r>
            <a:r>
              <a:rPr lang="en-US" sz="2400" dirty="0" err="1"/>
              <a:t>dan</a:t>
            </a:r>
            <a:r>
              <a:rPr lang="en-US" sz="2400" dirty="0"/>
              <a:t> </a:t>
            </a:r>
            <a:r>
              <a:rPr lang="en-US" sz="2400" dirty="0" err="1"/>
              <a:t>nilai-nilai</a:t>
            </a:r>
            <a:r>
              <a:rPr lang="en-US" sz="2400" dirty="0"/>
              <a:t>, </a:t>
            </a:r>
            <a:r>
              <a:rPr lang="en-US" sz="2400" dirty="0" err="1"/>
              <a:t>dan</a:t>
            </a:r>
            <a:r>
              <a:rPr lang="en-US" sz="2400" dirty="0"/>
              <a:t> </a:t>
            </a:r>
            <a:r>
              <a:rPr lang="en-US" sz="2400" dirty="0" err="1"/>
              <a:t>pendidikan</a:t>
            </a:r>
            <a:r>
              <a:rPr lang="en-US" sz="2400" dirty="0"/>
              <a:t>, </a:t>
            </a:r>
            <a:r>
              <a:rPr lang="en-US" sz="2400" dirty="0" err="1"/>
              <a:t>orang</a:t>
            </a:r>
            <a:r>
              <a:rPr lang="en-US" sz="2400" dirty="0"/>
              <a:t> </a:t>
            </a:r>
            <a:r>
              <a:rPr lang="en-US" sz="2400" dirty="0" err="1"/>
              <a:t>dewasa</a:t>
            </a:r>
            <a:r>
              <a:rPr lang="en-US" sz="2400" dirty="0"/>
              <a:t> </a:t>
            </a:r>
            <a:r>
              <a:rPr lang="en-US" sz="2400" dirty="0" err="1"/>
              <a:t>mempunyai</a:t>
            </a:r>
            <a:r>
              <a:rPr lang="en-US" sz="2400" dirty="0"/>
              <a:t> </a:t>
            </a:r>
            <a:r>
              <a:rPr lang="en-US" sz="2400" dirty="0" err="1"/>
              <a:t>citra</a:t>
            </a:r>
            <a:r>
              <a:rPr lang="en-US" sz="2400" dirty="0"/>
              <a:t> ideal </a:t>
            </a:r>
            <a:r>
              <a:rPr lang="en-US" sz="2400" dirty="0" err="1"/>
              <a:t>tentang</a:t>
            </a:r>
            <a:r>
              <a:rPr lang="en-US" sz="2400" dirty="0"/>
              <a:t> </a:t>
            </a:r>
            <a:r>
              <a:rPr lang="en-US" sz="2400" dirty="0" err="1"/>
              <a:t>remaja</a:t>
            </a:r>
            <a:r>
              <a:rPr lang="en-US" sz="2400" dirty="0"/>
              <a:t>. </a:t>
            </a:r>
            <a:r>
              <a:rPr lang="en-US" sz="2400" dirty="0" err="1"/>
              <a:t>Tetapi</a:t>
            </a:r>
            <a:r>
              <a:rPr lang="en-US" sz="2400" dirty="0"/>
              <a:t> </a:t>
            </a:r>
            <a:r>
              <a:rPr lang="en-US" sz="2400" dirty="0" err="1"/>
              <a:t>mereka</a:t>
            </a:r>
            <a:r>
              <a:rPr lang="en-US" sz="2400" dirty="0"/>
              <a:t> </a:t>
            </a:r>
            <a:r>
              <a:rPr lang="en-US" sz="2400" dirty="0" err="1"/>
              <a:t>menyampaikan</a:t>
            </a:r>
            <a:r>
              <a:rPr lang="en-US" sz="2400" dirty="0"/>
              <a:t> </a:t>
            </a:r>
            <a:r>
              <a:rPr lang="en-US" sz="2400" dirty="0" err="1"/>
              <a:t>pesan</a:t>
            </a:r>
            <a:r>
              <a:rPr lang="en-US" sz="2400" dirty="0"/>
              <a:t> yang </a:t>
            </a:r>
            <a:r>
              <a:rPr lang="en-US" sz="2400" dirty="0" err="1"/>
              <a:t>ambivalen</a:t>
            </a:r>
            <a:r>
              <a:rPr lang="en-US" sz="2400" dirty="0"/>
              <a:t> </a:t>
            </a:r>
            <a:r>
              <a:rPr lang="en-US" sz="2400" dirty="0" err="1"/>
              <a:t>terhadap</a:t>
            </a:r>
            <a:r>
              <a:rPr lang="en-US" sz="2400" dirty="0"/>
              <a:t> </a:t>
            </a:r>
            <a:r>
              <a:rPr lang="en-US" sz="2400" dirty="0" err="1"/>
              <a:t>remaja</a:t>
            </a:r>
            <a:r>
              <a:rPr lang="en-US" sz="2400" dirty="0"/>
              <a:t> yang </a:t>
            </a:r>
            <a:r>
              <a:rPr lang="en-US" sz="2400" dirty="0" err="1"/>
              <a:t>mungkin</a:t>
            </a:r>
            <a:r>
              <a:rPr lang="en-US" sz="2400" dirty="0"/>
              <a:t> </a:t>
            </a:r>
            <a:r>
              <a:rPr lang="en-US" sz="2400" dirty="0" err="1"/>
              <a:t>menimbulkan</a:t>
            </a:r>
            <a:r>
              <a:rPr lang="en-US" sz="2400" dirty="0"/>
              <a:t> </a:t>
            </a:r>
            <a:r>
              <a:rPr lang="en-US" sz="2400" dirty="0" err="1"/>
              <a:t>masalah</a:t>
            </a:r>
            <a:r>
              <a:rPr lang="en-US" sz="2400" dirty="0"/>
              <a:t> </a:t>
            </a:r>
            <a:r>
              <a:rPr lang="en-US" sz="2400" dirty="0" err="1"/>
              <a:t>bagi</a:t>
            </a:r>
            <a:r>
              <a:rPr lang="en-US" sz="2400" dirty="0"/>
              <a:t> </a:t>
            </a:r>
            <a:r>
              <a:rPr lang="en-US" sz="2400" dirty="0" err="1"/>
              <a:t>remaja</a:t>
            </a:r>
            <a:r>
              <a:rPr lang="en-US" sz="2400" dirty="0"/>
              <a: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endParaRPr lang="id-ID"/>
          </a:p>
        </p:txBody>
      </p:sp>
      <p:sp>
        <p:nvSpPr>
          <p:cNvPr id="128003" name="Rectangle 3"/>
          <p:cNvSpPr>
            <a:spLocks noGrp="1" noChangeArrowheads="1"/>
          </p:cNvSpPr>
          <p:nvPr>
            <p:ph type="body" idx="1"/>
          </p:nvPr>
        </p:nvSpPr>
        <p:spPr/>
        <p:txBody>
          <a:bodyPr/>
          <a:lstStyle/>
          <a:p>
            <a:r>
              <a:rPr lang="en-US" sz="2800" b="1"/>
              <a:t>Kompleksitas perkembangan remaja dan konteks sosial-budaya.</a:t>
            </a:r>
            <a:endParaRPr lang="en-US" sz="2800"/>
          </a:p>
          <a:p>
            <a:pPr lvl="1"/>
            <a:r>
              <a:rPr lang="en-US" sz="2400"/>
              <a:t>Penelitian mengenai kehidupan remaja menunjukkan kompleksitas perkembangan remaja. Karena kompleksitas ini, mungkin tidak ada satu model perkembangan yang bisa sesuai dengan semua remaja. </a:t>
            </a:r>
            <a:r>
              <a:rPr lang="sv-SE" sz="2400"/>
              <a:t>Perhatian khusus sekarang ini terpusat pada konteks dari perkembangan remaja, terutama konteks sosial-budaya dari budaya, etnisitas, dan gender.</a:t>
            </a:r>
            <a:endParaRPr lang="en-US" sz="240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endParaRPr lang="id-ID"/>
          </a:p>
        </p:txBody>
      </p:sp>
      <p:sp>
        <p:nvSpPr>
          <p:cNvPr id="129027" name="Rectangle 3"/>
          <p:cNvSpPr>
            <a:spLocks noGrp="1" noChangeArrowheads="1"/>
          </p:cNvSpPr>
          <p:nvPr>
            <p:ph type="body" idx="1"/>
          </p:nvPr>
        </p:nvSpPr>
        <p:spPr/>
        <p:txBody>
          <a:bodyPr/>
          <a:lstStyle/>
          <a:p>
            <a:r>
              <a:rPr lang="fi-FI" sz="2800" b="1"/>
              <a:t>Kebijakan sosial dan perkembangan remaja.</a:t>
            </a:r>
            <a:endParaRPr lang="sv-SE" sz="2800"/>
          </a:p>
          <a:p>
            <a:pPr lvl="1"/>
            <a:r>
              <a:rPr lang="sv-SE" sz="2400"/>
              <a:t>Remaja adalah masa depan setiap masyarakat. Karena banyak remaja masa kini yang tidak mencapai potensi mereka sepenuhnya, kebijakan sosial Amerika terhadap remaja harus diteliti. Inekuitas generasi adalah isu dalam kebijakan sosial yang semakin sering diperdebatkan. </a:t>
            </a:r>
            <a:r>
              <a:rPr lang="en-US" sz="2400"/>
              <a:t>Remaja sebagai suatu kelompok umur kurang diperhatikan oleh pemerintah.</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Remaja SEKARANG..</a:t>
            </a:r>
          </a:p>
        </p:txBody>
      </p:sp>
      <p:sp>
        <p:nvSpPr>
          <p:cNvPr id="13315" name="Rectangle 3"/>
          <p:cNvSpPr>
            <a:spLocks noGrp="1" noChangeArrowheads="1"/>
          </p:cNvSpPr>
          <p:nvPr>
            <p:ph type="body" idx="1"/>
          </p:nvPr>
        </p:nvSpPr>
        <p:spPr/>
        <p:txBody>
          <a:bodyPr/>
          <a:lstStyle/>
          <a:p>
            <a:r>
              <a:rPr lang="en-US"/>
              <a:t>Punya lingk sosial yg tdk stabil (dibanding remaja jaman dulu)</a:t>
            </a:r>
          </a:p>
          <a:p>
            <a:r>
              <a:rPr lang="en-US"/>
              <a:t>Godaan dunia orang dewasa tll cepat “diturunkan” pd remaja (obat bius, kekerasan, perilaku seks)</a:t>
            </a:r>
          </a:p>
          <a:p>
            <a:r>
              <a:rPr lang="en-US"/>
              <a:t>Nilai2 sulit diturunkan:e.g. kurangnya </a:t>
            </a:r>
            <a:r>
              <a:rPr lang="en-US" i="1"/>
              <a:t>quality time, </a:t>
            </a:r>
            <a:r>
              <a:rPr lang="en-US"/>
              <a:t>kel. “SLJJ”,perceraian</a:t>
            </a:r>
          </a:p>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ctr"/>
            <a:r>
              <a:rPr lang="en-US"/>
              <a:t>Remaja</a:t>
            </a:r>
          </a:p>
        </p:txBody>
      </p:sp>
      <p:sp>
        <p:nvSpPr>
          <p:cNvPr id="14339" name="Rectangle 3"/>
          <p:cNvSpPr>
            <a:spLocks noGrp="1" noChangeArrowheads="1"/>
          </p:cNvSpPr>
          <p:nvPr>
            <p:ph type="body" sz="half" idx="1"/>
          </p:nvPr>
        </p:nvSpPr>
        <p:spPr>
          <a:xfrm>
            <a:off x="1182688" y="2017713"/>
            <a:ext cx="3810000" cy="3697287"/>
          </a:xfrm>
        </p:spPr>
        <p:txBody>
          <a:bodyPr/>
          <a:lstStyle/>
          <a:p>
            <a:endParaRPr lang="en-US"/>
          </a:p>
          <a:p>
            <a:r>
              <a:rPr lang="en-US"/>
              <a:t>Krisis</a:t>
            </a:r>
          </a:p>
          <a:p>
            <a:r>
              <a:rPr lang="en-US"/>
              <a:t>Patologi</a:t>
            </a:r>
          </a:p>
          <a:p>
            <a:r>
              <a:rPr lang="en-US"/>
              <a:t>Perlawanan</a:t>
            </a:r>
          </a:p>
          <a:p>
            <a:r>
              <a:rPr lang="en-US"/>
              <a:t>Pemberontakan</a:t>
            </a:r>
          </a:p>
          <a:p>
            <a:endParaRPr lang="en-US"/>
          </a:p>
        </p:txBody>
      </p:sp>
      <p:sp>
        <p:nvSpPr>
          <p:cNvPr id="14340" name="Rectangle 4"/>
          <p:cNvSpPr>
            <a:spLocks noGrp="1" noChangeArrowheads="1"/>
          </p:cNvSpPr>
          <p:nvPr>
            <p:ph type="body" sz="half" idx="2"/>
          </p:nvPr>
        </p:nvSpPr>
        <p:spPr>
          <a:xfrm>
            <a:off x="5145088" y="2017713"/>
            <a:ext cx="3810000" cy="3697287"/>
          </a:xfrm>
        </p:spPr>
        <p:txBody>
          <a:bodyPr/>
          <a:lstStyle/>
          <a:p>
            <a:endParaRPr lang="en-US"/>
          </a:p>
          <a:p>
            <a:r>
              <a:rPr lang="en-US"/>
              <a:t>Evaluasi</a:t>
            </a:r>
          </a:p>
          <a:p>
            <a:r>
              <a:rPr lang="en-US"/>
              <a:t>Pengambilan keputusan</a:t>
            </a:r>
          </a:p>
          <a:p>
            <a:r>
              <a:rPr lang="en-US"/>
              <a:t>Komitmen</a:t>
            </a:r>
          </a:p>
          <a:p>
            <a:r>
              <a:rPr lang="en-US"/>
              <a:t>Mencari2 posisi di dunia</a:t>
            </a:r>
          </a:p>
        </p:txBody>
      </p:sp>
      <p:sp>
        <p:nvSpPr>
          <p:cNvPr id="14341" name="Line 5"/>
          <p:cNvSpPr>
            <a:spLocks noChangeShapeType="1"/>
          </p:cNvSpPr>
          <p:nvPr/>
        </p:nvSpPr>
        <p:spPr bwMode="auto">
          <a:xfrm flipV="1">
            <a:off x="1066800" y="1981200"/>
            <a:ext cx="3962400" cy="4267200"/>
          </a:xfrm>
          <a:prstGeom prst="line">
            <a:avLst/>
          </a:prstGeom>
          <a:noFill/>
          <a:ln w="9525">
            <a:solidFill>
              <a:schemeClr val="tx1"/>
            </a:solidFill>
            <a:miter lim="800000"/>
            <a:headEnd/>
            <a:tailEnd/>
          </a:ln>
          <a:effectLst/>
        </p:spPr>
        <p:txBody>
          <a:bodyPr wrap="none"/>
          <a:lstStyle/>
          <a:p>
            <a:endParaRPr lang="id-ID"/>
          </a:p>
        </p:txBody>
      </p:sp>
      <p:sp>
        <p:nvSpPr>
          <p:cNvPr id="14343" name="Line 7"/>
          <p:cNvSpPr>
            <a:spLocks noChangeShapeType="1"/>
          </p:cNvSpPr>
          <p:nvPr/>
        </p:nvSpPr>
        <p:spPr bwMode="auto">
          <a:xfrm>
            <a:off x="1066800" y="1905000"/>
            <a:ext cx="4038600" cy="4343400"/>
          </a:xfrm>
          <a:prstGeom prst="line">
            <a:avLst/>
          </a:prstGeom>
          <a:noFill/>
          <a:ln w="9525">
            <a:solidFill>
              <a:schemeClr val="tx1"/>
            </a:solidFill>
            <a:miter lim="800000"/>
            <a:headEnd/>
            <a:tailEnd/>
          </a:ln>
          <a:effectLst/>
        </p:spPr>
        <p:txBody>
          <a:bodyPr wrap="none"/>
          <a:lstStyle/>
          <a:p>
            <a:endParaRPr lang="id-ID"/>
          </a:p>
        </p:txBody>
      </p:sp>
      <p:sp>
        <p:nvSpPr>
          <p:cNvPr id="14344" name="Line 8"/>
          <p:cNvSpPr>
            <a:spLocks noChangeShapeType="1"/>
          </p:cNvSpPr>
          <p:nvPr/>
        </p:nvSpPr>
        <p:spPr bwMode="auto">
          <a:xfrm>
            <a:off x="5105400" y="4038600"/>
            <a:ext cx="2057400" cy="2209800"/>
          </a:xfrm>
          <a:prstGeom prst="line">
            <a:avLst/>
          </a:prstGeom>
          <a:noFill/>
          <a:ln w="9525">
            <a:solidFill>
              <a:schemeClr val="tx1"/>
            </a:solidFill>
            <a:miter lim="800000"/>
            <a:headEnd/>
            <a:tailEnd/>
          </a:ln>
          <a:effectLst/>
        </p:spPr>
        <p:txBody>
          <a:bodyPr wrap="none"/>
          <a:lstStyle/>
          <a:p>
            <a:endParaRPr lang="id-ID"/>
          </a:p>
        </p:txBody>
      </p:sp>
      <p:sp>
        <p:nvSpPr>
          <p:cNvPr id="14345" name="Line 9"/>
          <p:cNvSpPr>
            <a:spLocks noChangeShapeType="1"/>
          </p:cNvSpPr>
          <p:nvPr/>
        </p:nvSpPr>
        <p:spPr bwMode="auto">
          <a:xfrm flipV="1">
            <a:off x="7086600" y="1905000"/>
            <a:ext cx="2057400" cy="4343400"/>
          </a:xfrm>
          <a:prstGeom prst="line">
            <a:avLst/>
          </a:prstGeom>
          <a:noFill/>
          <a:ln w="9525">
            <a:solidFill>
              <a:schemeClr val="tx1"/>
            </a:solidFill>
            <a:miter lim="800000"/>
            <a:headEnd/>
            <a:tailEnd/>
          </a:ln>
          <a:effectLst/>
        </p:spPr>
        <p:txBody>
          <a:bodyPr wrap="none"/>
          <a:lstStyle/>
          <a:p>
            <a:endParaRPr lang="id-ID"/>
          </a:p>
        </p:txBody>
      </p:sp>
      <p:sp>
        <p:nvSpPr>
          <p:cNvPr id="14346" name="Text Box 10"/>
          <p:cNvSpPr txBox="1">
            <a:spLocks noChangeArrowheads="1"/>
          </p:cNvSpPr>
          <p:nvPr/>
        </p:nvSpPr>
        <p:spPr bwMode="auto">
          <a:xfrm>
            <a:off x="609600" y="6019800"/>
            <a:ext cx="8534400" cy="457200"/>
          </a:xfrm>
          <a:prstGeom prst="rect">
            <a:avLst/>
          </a:prstGeom>
          <a:solidFill>
            <a:schemeClr val="bg2"/>
          </a:solidFill>
          <a:ln w="9525">
            <a:noFill/>
            <a:miter lim="800000"/>
            <a:headEnd/>
            <a:tailEnd/>
          </a:ln>
          <a:effectLst/>
        </p:spPr>
        <p:txBody>
          <a:bodyPr>
            <a:spAutoFit/>
          </a:bodyPr>
          <a:lstStyle/>
          <a:p>
            <a:pPr>
              <a:spcBef>
                <a:spcPct val="50000"/>
              </a:spcBef>
            </a:pPr>
            <a:r>
              <a:rPr lang="en-US">
                <a:solidFill>
                  <a:schemeClr val="bg1"/>
                </a:solidFill>
              </a:rPr>
              <a:t>SEBAGIAN MEMANG TDK SUKSES MEMASUKI KEDEWASAAN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r>
              <a:rPr lang="en-US"/>
              <a:t>Diskusi 2</a:t>
            </a:r>
          </a:p>
        </p:txBody>
      </p:sp>
      <p:sp>
        <p:nvSpPr>
          <p:cNvPr id="147459" name="Rectangle 3"/>
          <p:cNvSpPr>
            <a:spLocks noGrp="1" noChangeArrowheads="1"/>
          </p:cNvSpPr>
          <p:nvPr>
            <p:ph type="body" idx="1"/>
          </p:nvPr>
        </p:nvSpPr>
        <p:spPr/>
        <p:txBody>
          <a:bodyPr/>
          <a:lstStyle/>
          <a:p>
            <a:pPr algn="ctr">
              <a:buFontTx/>
              <a:buNone/>
            </a:pPr>
            <a:r>
              <a:rPr lang="en-US"/>
              <a:t>Bagaimana remaja masa kini di Indonesia???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endParaRPr lang="id-ID"/>
          </a:p>
        </p:txBody>
      </p:sp>
      <p:sp>
        <p:nvSpPr>
          <p:cNvPr id="140291" name="Rectangle 3"/>
          <p:cNvSpPr>
            <a:spLocks noGrp="1" noChangeArrowheads="1"/>
          </p:cNvSpPr>
          <p:nvPr>
            <p:ph type="body" idx="1"/>
          </p:nvPr>
        </p:nvSpPr>
        <p:spPr/>
        <p:txBody>
          <a:bodyPr/>
          <a:lstStyle/>
          <a:p>
            <a:pPr algn="ctr">
              <a:buFontTx/>
              <a:buNone/>
            </a:pPr>
            <a:endParaRPr lang="en-US"/>
          </a:p>
          <a:p>
            <a:pPr algn="ctr">
              <a:buFontTx/>
              <a:buNone/>
            </a:pPr>
            <a:endParaRPr lang="en-US"/>
          </a:p>
          <a:p>
            <a:pPr algn="ctr">
              <a:buFontTx/>
              <a:buNone/>
            </a:pPr>
            <a:endParaRPr lang="en-US"/>
          </a:p>
          <a:p>
            <a:pPr algn="ctr">
              <a:buFontTx/>
              <a:buNone/>
            </a:pPr>
            <a:r>
              <a:rPr lang="en-US"/>
              <a:t>Akhir pertemuan-1</a:t>
            </a:r>
          </a:p>
          <a:p>
            <a:pPr>
              <a:buFontTx/>
              <a:buNone/>
            </a:pP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5" name="Rectangle 5"/>
          <p:cNvSpPr>
            <a:spLocks noGrp="1" noChangeArrowheads="1"/>
          </p:cNvSpPr>
          <p:nvPr>
            <p:ph type="title"/>
          </p:nvPr>
        </p:nvSpPr>
        <p:spPr/>
        <p:txBody>
          <a:bodyPr/>
          <a:lstStyle/>
          <a:p>
            <a:r>
              <a:rPr lang="en-US"/>
              <a:t>Penilaian</a:t>
            </a:r>
          </a:p>
        </p:txBody>
      </p:sp>
      <p:sp>
        <p:nvSpPr>
          <p:cNvPr id="112646" name="Rectangle 6"/>
          <p:cNvSpPr>
            <a:spLocks noGrp="1" noChangeArrowheads="1"/>
          </p:cNvSpPr>
          <p:nvPr>
            <p:ph type="body" idx="1"/>
          </p:nvPr>
        </p:nvSpPr>
        <p:spPr/>
        <p:txBody>
          <a:bodyPr/>
          <a:lstStyle/>
          <a:p>
            <a:pPr>
              <a:buFontTx/>
              <a:buNone/>
            </a:pPr>
            <a:r>
              <a:rPr lang="en-US" dirty="0" err="1"/>
              <a:t>Bobot</a:t>
            </a:r>
            <a:r>
              <a:rPr lang="en-US" dirty="0"/>
              <a:t> </a:t>
            </a:r>
            <a:r>
              <a:rPr lang="en-US" dirty="0" err="1"/>
              <a:t>Penilaian</a:t>
            </a:r>
            <a:endParaRPr lang="en-US" dirty="0"/>
          </a:p>
          <a:p>
            <a:r>
              <a:rPr lang="en-US" dirty="0" err="1"/>
              <a:t>Kehadiran</a:t>
            </a:r>
            <a:r>
              <a:rPr lang="en-US" dirty="0"/>
              <a:t> </a:t>
            </a:r>
            <a:r>
              <a:rPr lang="id-ID" dirty="0"/>
              <a:t>2</a:t>
            </a:r>
            <a:r>
              <a:rPr lang="id-ID" dirty="0" smtClean="0"/>
              <a:t>0</a:t>
            </a:r>
            <a:r>
              <a:rPr lang="en-US" dirty="0" smtClean="0"/>
              <a:t>% </a:t>
            </a:r>
            <a:r>
              <a:rPr lang="en-US" dirty="0"/>
              <a:t>(</a:t>
            </a:r>
            <a:r>
              <a:rPr lang="en-US" dirty="0" err="1"/>
              <a:t>meliputi</a:t>
            </a:r>
            <a:r>
              <a:rPr lang="en-US" dirty="0"/>
              <a:t> </a:t>
            </a:r>
            <a:r>
              <a:rPr lang="en-US" dirty="0" err="1"/>
              <a:t>keaktifan</a:t>
            </a:r>
            <a:r>
              <a:rPr lang="en-US" dirty="0"/>
              <a:t> </a:t>
            </a:r>
            <a:r>
              <a:rPr lang="en-US" dirty="0" err="1"/>
              <a:t>dalam</a:t>
            </a:r>
            <a:r>
              <a:rPr lang="en-US" dirty="0"/>
              <a:t> </a:t>
            </a:r>
            <a:r>
              <a:rPr lang="en-US" dirty="0" err="1"/>
              <a:t>proses</a:t>
            </a:r>
            <a:r>
              <a:rPr lang="en-US" dirty="0"/>
              <a:t> </a:t>
            </a:r>
            <a:r>
              <a:rPr lang="en-US" dirty="0" err="1"/>
              <a:t>perkuliahan</a:t>
            </a:r>
            <a:r>
              <a:rPr lang="en-US" dirty="0"/>
              <a:t>).</a:t>
            </a:r>
          </a:p>
          <a:p>
            <a:r>
              <a:rPr lang="en-US" dirty="0" err="1"/>
              <a:t>Tugas</a:t>
            </a:r>
            <a:r>
              <a:rPr lang="en-US" dirty="0"/>
              <a:t> </a:t>
            </a:r>
            <a:r>
              <a:rPr lang="en-US" dirty="0" smtClean="0"/>
              <a:t>2</a:t>
            </a:r>
            <a:r>
              <a:rPr lang="id-ID" dirty="0"/>
              <a:t>5</a:t>
            </a:r>
            <a:r>
              <a:rPr lang="en-US" dirty="0" smtClean="0"/>
              <a:t>% </a:t>
            </a:r>
            <a:r>
              <a:rPr lang="en-US" dirty="0"/>
              <a:t>(</a:t>
            </a:r>
            <a:r>
              <a:rPr lang="en-US" dirty="0" err="1"/>
              <a:t>meliputi</a:t>
            </a:r>
            <a:r>
              <a:rPr lang="en-US" dirty="0"/>
              <a:t> </a:t>
            </a:r>
            <a:r>
              <a:rPr lang="en-US" dirty="0" err="1"/>
              <a:t>tugas</a:t>
            </a:r>
            <a:r>
              <a:rPr lang="en-US" dirty="0"/>
              <a:t> </a:t>
            </a:r>
            <a:r>
              <a:rPr lang="en-US" dirty="0" err="1"/>
              <a:t>individu</a:t>
            </a:r>
            <a:r>
              <a:rPr lang="en-US" dirty="0"/>
              <a:t> &amp; </a:t>
            </a:r>
            <a:r>
              <a:rPr lang="en-US" dirty="0" err="1"/>
              <a:t>kelompok</a:t>
            </a:r>
            <a:r>
              <a:rPr lang="en-US" dirty="0"/>
              <a:t>)</a:t>
            </a:r>
          </a:p>
          <a:p>
            <a:r>
              <a:rPr lang="en-US" dirty="0"/>
              <a:t>UTS </a:t>
            </a:r>
            <a:r>
              <a:rPr lang="id-ID" dirty="0"/>
              <a:t>2</a:t>
            </a:r>
            <a:r>
              <a:rPr lang="en-US" dirty="0" smtClean="0"/>
              <a:t>5</a:t>
            </a:r>
            <a:r>
              <a:rPr lang="en-US" dirty="0"/>
              <a:t>%</a:t>
            </a:r>
          </a:p>
          <a:p>
            <a:r>
              <a:rPr lang="en-US" dirty="0"/>
              <a:t>UAS </a:t>
            </a:r>
            <a:r>
              <a:rPr lang="id-ID" dirty="0" smtClean="0"/>
              <a:t>30</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en-US"/>
              <a:t>Bahan Bacaan</a:t>
            </a:r>
          </a:p>
        </p:txBody>
      </p:sp>
      <p:sp>
        <p:nvSpPr>
          <p:cNvPr id="114691" name="Rectangle 3"/>
          <p:cNvSpPr>
            <a:spLocks noGrp="1" noChangeArrowheads="1"/>
          </p:cNvSpPr>
          <p:nvPr>
            <p:ph type="body" idx="1"/>
          </p:nvPr>
        </p:nvSpPr>
        <p:spPr/>
        <p:txBody>
          <a:bodyPr/>
          <a:lstStyle/>
          <a:p>
            <a:pPr>
              <a:buFontTx/>
              <a:buNone/>
            </a:pPr>
            <a:r>
              <a:rPr lang="en-US" dirty="0" err="1"/>
              <a:t>Buku</a:t>
            </a:r>
            <a:r>
              <a:rPr lang="en-US" dirty="0"/>
              <a:t> </a:t>
            </a:r>
            <a:r>
              <a:rPr lang="en-US" dirty="0" err="1"/>
              <a:t>Utama</a:t>
            </a:r>
            <a:r>
              <a:rPr lang="en-US" dirty="0"/>
              <a:t>:</a:t>
            </a:r>
          </a:p>
          <a:p>
            <a:r>
              <a:rPr lang="en-US" dirty="0"/>
              <a:t>John W. </a:t>
            </a:r>
            <a:r>
              <a:rPr lang="en-US" dirty="0" err="1"/>
              <a:t>Santrock</a:t>
            </a:r>
            <a:r>
              <a:rPr lang="en-US" dirty="0"/>
              <a:t>. </a:t>
            </a:r>
            <a:r>
              <a:rPr lang="en-US" i="1" dirty="0"/>
              <a:t>Adolescence, </a:t>
            </a:r>
            <a:r>
              <a:rPr lang="en-US" i="1" dirty="0" err="1"/>
              <a:t>Perkembangan</a:t>
            </a:r>
            <a:r>
              <a:rPr lang="en-US" i="1" dirty="0"/>
              <a:t> </a:t>
            </a:r>
            <a:r>
              <a:rPr lang="en-US" i="1" dirty="0" err="1"/>
              <a:t>Remaja</a:t>
            </a:r>
            <a:r>
              <a:rPr lang="en-US" i="1" dirty="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fi-FI" sz="3200" b="1"/>
              <a:t>SEJARAH MINAT TERHADAP REMAJA DAN REMAJA MASA KINI</a:t>
            </a:r>
            <a:endParaRPr lang="en-US" sz="3200" b="1"/>
          </a:p>
        </p:txBody>
      </p:sp>
      <p:pic>
        <p:nvPicPr>
          <p:cNvPr id="116745" name="Picture 9" descr="SUC50057"/>
          <p:cNvPicPr>
            <a:picLocks noGrp="1" noChangeAspect="1" noChangeArrowheads="1"/>
          </p:cNvPicPr>
          <p:nvPr>
            <p:ph sz="quarter" idx="2"/>
          </p:nvPr>
        </p:nvPicPr>
        <p:blipFill>
          <a:blip r:embed="rId2" cstate="print"/>
          <a:srcRect/>
          <a:stretch>
            <a:fillRect/>
          </a:stretch>
        </p:blipFill>
        <p:spPr>
          <a:xfrm>
            <a:off x="3990975" y="3022600"/>
            <a:ext cx="4124325" cy="2395538"/>
          </a:xfrm>
        </p:spPr>
      </p:pic>
      <p:sp>
        <p:nvSpPr>
          <p:cNvPr id="116739" name="Rectangle 3"/>
          <p:cNvSpPr>
            <a:spLocks noGrp="1" noChangeArrowheads="1"/>
          </p:cNvSpPr>
          <p:nvPr>
            <p:ph type="body" sz="half" idx="3"/>
          </p:nvPr>
        </p:nvSpPr>
        <p:spPr>
          <a:xfrm>
            <a:off x="431800" y="1435100"/>
            <a:ext cx="8229600" cy="1227138"/>
          </a:xfrm>
        </p:spPr>
        <p:txBody>
          <a:bodyPr/>
          <a:lstStyle/>
          <a:p>
            <a:endParaRPr lang="fi-FI" sz="2400" b="1"/>
          </a:p>
          <a:p>
            <a:r>
              <a:rPr lang="fi-FI" sz="2400" b="1"/>
              <a:t>Masa Terbaik dan Masa Terburuk bagi Remaja Masa Kini.</a:t>
            </a:r>
          </a:p>
          <a:p>
            <a:pPr lvl="1"/>
            <a:endParaRPr lang="fi-FI" sz="2000" b="1"/>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1150938" y="617538"/>
            <a:ext cx="7793037" cy="601662"/>
          </a:xfrm>
        </p:spPr>
        <p:txBody>
          <a:bodyPr/>
          <a:lstStyle/>
          <a:p>
            <a:r>
              <a:rPr lang="en-US" sz="3600"/>
              <a:t>Sejak kapan remaja menjadi topik?</a:t>
            </a:r>
          </a:p>
        </p:txBody>
      </p:sp>
      <p:sp>
        <p:nvSpPr>
          <p:cNvPr id="6149" name="Rectangle 5"/>
          <p:cNvSpPr>
            <a:spLocks noGrp="1" noChangeArrowheads="1"/>
          </p:cNvSpPr>
          <p:nvPr>
            <p:ph type="body" idx="1"/>
          </p:nvPr>
        </p:nvSpPr>
        <p:spPr>
          <a:xfrm>
            <a:off x="1182688" y="1371600"/>
            <a:ext cx="7772400" cy="4760913"/>
          </a:xfrm>
        </p:spPr>
        <p:txBody>
          <a:bodyPr/>
          <a:lstStyle/>
          <a:p>
            <a:r>
              <a:rPr lang="en-US"/>
              <a:t>Jaman dulu kala…..</a:t>
            </a:r>
          </a:p>
          <a:p>
            <a:pPr>
              <a:buFont typeface="Wingdings" pitchFamily="2" charset="2"/>
              <a:buNone/>
            </a:pPr>
            <a:r>
              <a:rPr lang="en-US"/>
              <a:t>	Plato dan Aristotle</a:t>
            </a:r>
          </a:p>
          <a:p>
            <a:pPr>
              <a:buFont typeface="Wingdings" pitchFamily="2" charset="2"/>
              <a:buNone/>
            </a:pPr>
            <a:r>
              <a:rPr lang="en-US"/>
              <a:t>	Rousseau</a:t>
            </a:r>
            <a:r>
              <a:rPr lang="en-US">
                <a:sym typeface="Wingdings" pitchFamily="2" charset="2"/>
              </a:rPr>
              <a:t>bkn miniatur org dewasa</a:t>
            </a:r>
          </a:p>
          <a:p>
            <a:r>
              <a:rPr lang="en-US">
                <a:sym typeface="Wingdings" pitchFamily="2" charset="2"/>
              </a:rPr>
              <a:t>Abad ke-20</a:t>
            </a:r>
          </a:p>
          <a:p>
            <a:pPr>
              <a:buFont typeface="Wingdings" pitchFamily="2" charset="2"/>
              <a:buNone/>
            </a:pPr>
            <a:r>
              <a:rPr lang="en-US"/>
              <a:t>	Hall</a:t>
            </a:r>
            <a:r>
              <a:rPr lang="en-US">
                <a:sym typeface="Wingdings" pitchFamily="2" charset="2"/>
              </a:rPr>
              <a:t>storm&amp;stress:biologis</a:t>
            </a:r>
          </a:p>
          <a:p>
            <a:pPr>
              <a:buFont typeface="Wingdings" pitchFamily="2" charset="2"/>
              <a:buNone/>
            </a:pPr>
            <a:r>
              <a:rPr lang="en-US">
                <a:sym typeface="Wingdings" pitchFamily="2" charset="2"/>
              </a:rPr>
              <a:t>	Meadsosiocultural view</a:t>
            </a:r>
          </a:p>
          <a:p>
            <a:pPr>
              <a:buFont typeface="Wingdings" pitchFamily="2" charset="2"/>
              <a:buNone/>
            </a:pPr>
            <a:r>
              <a:rPr lang="en-US">
                <a:sym typeface="Wingdings" pitchFamily="2" charset="2"/>
              </a:rPr>
              <a:t>	Inventionistsosiohistorical(1890-1920)</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406400" y="304800"/>
            <a:ext cx="8229600" cy="1143000"/>
          </a:xfrm>
        </p:spPr>
        <p:txBody>
          <a:bodyPr/>
          <a:lstStyle/>
          <a:p>
            <a:r>
              <a:rPr lang="en-US" sz="3600"/>
              <a:t>PERSPEKTIF SEJARAH</a:t>
            </a:r>
          </a:p>
        </p:txBody>
      </p:sp>
      <p:sp>
        <p:nvSpPr>
          <p:cNvPr id="117763" name="Rectangle 3"/>
          <p:cNvSpPr>
            <a:spLocks noGrp="1" noChangeArrowheads="1"/>
          </p:cNvSpPr>
          <p:nvPr>
            <p:ph type="body" idx="1"/>
          </p:nvPr>
        </p:nvSpPr>
        <p:spPr/>
        <p:txBody>
          <a:bodyPr/>
          <a:lstStyle/>
          <a:p>
            <a:r>
              <a:rPr lang="en-US" b="1"/>
              <a:t>Jaman Yunani. </a:t>
            </a:r>
            <a:endParaRPr lang="en-US"/>
          </a:p>
          <a:p>
            <a:pPr lvl="1"/>
            <a:r>
              <a:rPr lang="en-US"/>
              <a:t>Plato menegaskan bahwa penalaran timbul pada masa remaja, dan pengalaman masa anak mempengaruhi bagaimana remaja menalar. Aristoteles percaya bahwa kemampuan memilih adalah aspek penting dari remaja, penentuan secara mandiri adalah tanda dari kedewasaan remaja.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endParaRPr lang="id-ID"/>
          </a:p>
        </p:txBody>
      </p:sp>
      <p:sp>
        <p:nvSpPr>
          <p:cNvPr id="118787" name="Rectangle 3"/>
          <p:cNvSpPr>
            <a:spLocks noGrp="1" noChangeArrowheads="1"/>
          </p:cNvSpPr>
          <p:nvPr>
            <p:ph type="body" idx="1"/>
          </p:nvPr>
        </p:nvSpPr>
        <p:spPr/>
        <p:txBody>
          <a:bodyPr/>
          <a:lstStyle/>
          <a:p>
            <a:pPr>
              <a:lnSpc>
                <a:spcPct val="90000"/>
              </a:lnSpc>
            </a:pPr>
            <a:r>
              <a:rPr lang="en-US" sz="2800" b="1"/>
              <a:t>Jaman Pertengahan dan Pencerahan.</a:t>
            </a:r>
            <a:endParaRPr lang="en-US" sz="2800"/>
          </a:p>
          <a:p>
            <a:pPr lvl="1">
              <a:lnSpc>
                <a:spcPct val="90000"/>
              </a:lnSpc>
            </a:pPr>
            <a:r>
              <a:rPr lang="en-US" sz="2400"/>
              <a:t>Dalam jaman pertengahan, pengetahuan mengenai remaja mundur selangkah. Anak dipandang sebagai orang dewasa mini, bukan sebagai remaja. Baik anak maupun remaja tidak mempunyai status terpisah dari orang dewasa. Pada abad 18, J.J Rousseau memberikan pandangan yang lebih progresif tentang remaja. Penalaran dan kesadaran diri dianggap berkembang pada usia 12 sampai 15 tahun, dan kematangan emosional menggantikan sifat mementingkan diri sendiri pada usia 15 sampai 20 tahun.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en-US" sz="4000" b="1"/>
              <a:t>Perkembangan Remaja </a:t>
            </a:r>
            <a:br>
              <a:rPr lang="en-US" sz="4000" b="1"/>
            </a:br>
            <a:r>
              <a:rPr lang="en-US" sz="4000" b="1"/>
              <a:t>(di Amerika)</a:t>
            </a:r>
          </a:p>
        </p:txBody>
      </p:sp>
      <p:sp>
        <p:nvSpPr>
          <p:cNvPr id="119811" name="Rectangle 3"/>
          <p:cNvSpPr>
            <a:spLocks noGrp="1" noChangeArrowheads="1"/>
          </p:cNvSpPr>
          <p:nvPr>
            <p:ph type="body" idx="1"/>
          </p:nvPr>
        </p:nvSpPr>
        <p:spPr>
          <a:xfrm>
            <a:off x="457200" y="1854200"/>
            <a:ext cx="8229600" cy="4495800"/>
          </a:xfrm>
        </p:spPr>
        <p:txBody>
          <a:bodyPr/>
          <a:lstStyle/>
          <a:p>
            <a:r>
              <a:rPr lang="en-US" b="1"/>
              <a:t>Tahun-tahun permulaan.</a:t>
            </a:r>
            <a:endParaRPr lang="en-US"/>
          </a:p>
          <a:p>
            <a:pPr lvl="1"/>
            <a:r>
              <a:rPr lang="en-US"/>
              <a:t>Pada abad ke-18 dan sebagian besar abad ke-19, magang dalam pekerjaan menyita hampir seluruh hidup remaja laki-laki. </a:t>
            </a:r>
            <a:r>
              <a:rPr lang="fi-FI"/>
              <a:t>Sedikit sekali yang ditulis tentang remaja perempuan pada masa tsb.</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Mountain Top</Template>
  <TotalTime>205</TotalTime>
  <Words>1183</Words>
  <Application>Microsoft Office PowerPoint</Application>
  <PresentationFormat>On-screen Show (4:3)</PresentationFormat>
  <Paragraphs>120</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Mountain Top</vt:lpstr>
      <vt:lpstr>PSIKOLOGI REMAJA</vt:lpstr>
      <vt:lpstr>Pokok Bahasan Mata Kuliah</vt:lpstr>
      <vt:lpstr>Penilaian</vt:lpstr>
      <vt:lpstr>Bahan Bacaan</vt:lpstr>
      <vt:lpstr>SEJARAH MINAT TERHADAP REMAJA DAN REMAJA MASA KINI</vt:lpstr>
      <vt:lpstr>Sejak kapan remaja menjadi topik?</vt:lpstr>
      <vt:lpstr>PERSPEKTIF SEJARAH</vt:lpstr>
      <vt:lpstr>PowerPoint Presentation</vt:lpstr>
      <vt:lpstr>Perkembangan Remaja  (di Amerika)</vt:lpstr>
      <vt:lpstr>PowerPoint Presentation</vt:lpstr>
      <vt:lpstr>PowerPoint Presentation</vt:lpstr>
      <vt:lpstr>PowerPoint Presentation</vt:lpstr>
      <vt:lpstr>PowerPoint Presentation</vt:lpstr>
      <vt:lpstr>PowerPoint Presentation</vt:lpstr>
      <vt:lpstr>kesimpulan</vt:lpstr>
      <vt:lpstr>Selanjutnya…</vt:lpstr>
      <vt:lpstr>D.Offer, dkk.(1988) menemukan</vt:lpstr>
      <vt:lpstr>Jadi,  kenapa remaja dianggap BERMASALAH?</vt:lpstr>
      <vt:lpstr>PowerPoint Presentation</vt:lpstr>
      <vt:lpstr>PowerPoint Presentation</vt:lpstr>
      <vt:lpstr>Diskusi 1</vt:lpstr>
      <vt:lpstr>Remaja Masa Kini</vt:lpstr>
      <vt:lpstr>PowerPoint Presentation</vt:lpstr>
      <vt:lpstr>PowerPoint Presentation</vt:lpstr>
      <vt:lpstr>PowerPoint Presentation</vt:lpstr>
      <vt:lpstr>Remaja SEKARANG..</vt:lpstr>
      <vt:lpstr>Remaja</vt:lpstr>
      <vt:lpstr>Diskusi 2</vt:lpstr>
      <vt:lpstr>PowerPoint Presentation</vt:lpstr>
    </vt:vector>
  </TitlesOfParts>
  <Company>UIEU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PSIKOLOGI REMAJA</dc:title>
  <dc:creator>WINANTI SIWI RESPATI</dc:creator>
  <cp:lastModifiedBy>May</cp:lastModifiedBy>
  <cp:revision>8</cp:revision>
  <dcterms:created xsi:type="dcterms:W3CDTF">2008-07-08T13:32:55Z</dcterms:created>
  <dcterms:modified xsi:type="dcterms:W3CDTF">2015-06-16T10:14:52Z</dcterms:modified>
</cp:coreProperties>
</file>