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57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13382-6D41-465F-A593-426E2D9E7E62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FC41C47-D089-4A9B-98C7-B8607B9D6EF1}">
      <dgm:prSet phldrT="[Text]"/>
      <dgm:spPr>
        <a:solidFill>
          <a:srgbClr val="00B0F0"/>
        </a:solidFill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gm:spPr>
      <dgm:t>
        <a:bodyPr/>
        <a:lstStyle/>
        <a:p>
          <a:r>
            <a:rPr lang="id-ID" b="1" dirty="0" smtClean="0">
              <a:solidFill>
                <a:srgbClr val="FFFF00"/>
              </a:solidFill>
            </a:rPr>
            <a:t>Apati</a:t>
          </a:r>
          <a:endParaRPr lang="id-ID" b="1" dirty="0">
            <a:solidFill>
              <a:srgbClr val="FFFF00"/>
            </a:solidFill>
          </a:endParaRPr>
        </a:p>
      </dgm:t>
    </dgm:pt>
    <dgm:pt modelId="{9828ACA3-8BC2-4B88-BF63-5EC19102629A}" type="parTrans" cxnId="{5E3AA048-1525-4CE4-8E1C-BA5334D14157}">
      <dgm:prSet/>
      <dgm:spPr/>
      <dgm:t>
        <a:bodyPr/>
        <a:lstStyle/>
        <a:p>
          <a:endParaRPr lang="id-ID"/>
        </a:p>
      </dgm:t>
    </dgm:pt>
    <dgm:pt modelId="{BFC9AC21-CDCB-4EF7-BB80-4E6E5F3E0E19}" type="sibTrans" cxnId="{5E3AA048-1525-4CE4-8E1C-BA5334D14157}">
      <dgm:prSet/>
      <dgm:spPr/>
      <dgm:t>
        <a:bodyPr/>
        <a:lstStyle/>
        <a:p>
          <a:endParaRPr lang="id-ID"/>
        </a:p>
      </dgm:t>
    </dgm:pt>
    <dgm:pt modelId="{CECBC3A1-9D31-4739-93C0-2D7B32059FE9}">
      <dgm:prSet phldrT="[Text]"/>
      <dgm:spPr>
        <a:solidFill>
          <a:srgbClr val="00B0F0"/>
        </a:solidFill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gm:spPr>
      <dgm:t>
        <a:bodyPr/>
        <a:lstStyle/>
        <a:p>
          <a:r>
            <a:rPr lang="id-ID" b="1" dirty="0" smtClean="0">
              <a:solidFill>
                <a:srgbClr val="FFFF00"/>
              </a:solidFill>
            </a:rPr>
            <a:t>Kebosanan</a:t>
          </a:r>
          <a:endParaRPr lang="id-ID" b="1" dirty="0">
            <a:solidFill>
              <a:srgbClr val="FFFF00"/>
            </a:solidFill>
          </a:endParaRPr>
        </a:p>
      </dgm:t>
    </dgm:pt>
    <dgm:pt modelId="{8802CF9C-C8D7-4DEC-B3C3-900217E77CE2}" type="parTrans" cxnId="{FA8EDB86-A42E-47A2-9AB6-32893E65AD34}">
      <dgm:prSet/>
      <dgm:spPr/>
      <dgm:t>
        <a:bodyPr/>
        <a:lstStyle/>
        <a:p>
          <a:endParaRPr lang="id-ID"/>
        </a:p>
      </dgm:t>
    </dgm:pt>
    <dgm:pt modelId="{B9C23284-DFAA-4C05-BD65-9141936FAD24}" type="sibTrans" cxnId="{FA8EDB86-A42E-47A2-9AB6-32893E65AD34}">
      <dgm:prSet/>
      <dgm:spPr/>
      <dgm:t>
        <a:bodyPr/>
        <a:lstStyle/>
        <a:p>
          <a:endParaRPr lang="id-ID"/>
        </a:p>
      </dgm:t>
    </dgm:pt>
    <dgm:pt modelId="{7E3F20BF-C896-48E4-B8D8-2AD49208BDA9}">
      <dgm:prSet phldrT="[Text]"/>
      <dgm:spPr>
        <a:solidFill>
          <a:srgbClr val="00B0F0"/>
        </a:solidFill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gm:spPr>
      <dgm:t>
        <a:bodyPr/>
        <a:lstStyle/>
        <a:p>
          <a:r>
            <a:rPr lang="id-ID" b="1" dirty="0" smtClean="0">
              <a:solidFill>
                <a:srgbClr val="FFFF00"/>
              </a:solidFill>
            </a:rPr>
            <a:t>Kecemasan</a:t>
          </a:r>
          <a:endParaRPr lang="id-ID" b="1" dirty="0">
            <a:solidFill>
              <a:srgbClr val="FFFF00"/>
            </a:solidFill>
          </a:endParaRPr>
        </a:p>
      </dgm:t>
    </dgm:pt>
    <dgm:pt modelId="{8733CDCC-C075-4C12-921D-7F79A6ED99E6}" type="parTrans" cxnId="{8A6A19BD-90E9-409A-8F49-A1CB6F7CDB8D}">
      <dgm:prSet/>
      <dgm:spPr/>
      <dgm:t>
        <a:bodyPr/>
        <a:lstStyle/>
        <a:p>
          <a:endParaRPr lang="id-ID"/>
        </a:p>
      </dgm:t>
    </dgm:pt>
    <dgm:pt modelId="{D5E45FDB-7DE7-4827-BD1F-498C22A86167}" type="sibTrans" cxnId="{8A6A19BD-90E9-409A-8F49-A1CB6F7CDB8D}">
      <dgm:prSet/>
      <dgm:spPr/>
      <dgm:t>
        <a:bodyPr/>
        <a:lstStyle/>
        <a:p>
          <a:endParaRPr lang="id-ID"/>
        </a:p>
      </dgm:t>
    </dgm:pt>
    <dgm:pt modelId="{8B700BF6-3EC1-4699-B483-0EA949BE982A}">
      <dgm:prSet phldrT="[Text]"/>
      <dgm:spPr>
        <a:solidFill>
          <a:srgbClr val="00B0F0"/>
        </a:solidFill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gm:spPr>
      <dgm:t>
        <a:bodyPr/>
        <a:lstStyle/>
        <a:p>
          <a:r>
            <a:rPr lang="id-ID" b="1" dirty="0" smtClean="0">
              <a:solidFill>
                <a:srgbClr val="FFFF00"/>
              </a:solidFill>
            </a:rPr>
            <a:t>Flow</a:t>
          </a:r>
          <a:endParaRPr lang="id-ID" b="1" dirty="0">
            <a:solidFill>
              <a:srgbClr val="FFFF00"/>
            </a:solidFill>
          </a:endParaRPr>
        </a:p>
      </dgm:t>
    </dgm:pt>
    <dgm:pt modelId="{58717869-1CAE-44B1-883D-EBE97592D85A}" type="parTrans" cxnId="{EB8BB049-B6EF-4D9C-9F54-98245E318E5F}">
      <dgm:prSet/>
      <dgm:spPr/>
      <dgm:t>
        <a:bodyPr/>
        <a:lstStyle/>
        <a:p>
          <a:endParaRPr lang="id-ID"/>
        </a:p>
      </dgm:t>
    </dgm:pt>
    <dgm:pt modelId="{6801782D-F346-47BA-B998-7604E629D3F0}" type="sibTrans" cxnId="{EB8BB049-B6EF-4D9C-9F54-98245E318E5F}">
      <dgm:prSet/>
      <dgm:spPr/>
      <dgm:t>
        <a:bodyPr/>
        <a:lstStyle/>
        <a:p>
          <a:endParaRPr lang="id-ID"/>
        </a:p>
      </dgm:t>
    </dgm:pt>
    <dgm:pt modelId="{54ABFFA6-6941-428F-9353-667FE774A46A}" type="pres">
      <dgm:prSet presAssocID="{AF413382-6D41-465F-A593-426E2D9E7E6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AAE345-5BD6-4F66-BB2B-322DEB7C4622}" type="pres">
      <dgm:prSet presAssocID="{AF413382-6D41-465F-A593-426E2D9E7E62}" presName="axisShape" presStyleLbl="bgShp" presStyleIdx="0" presStyleCnt="1"/>
      <dgm:spPr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gm:spPr>
    </dgm:pt>
    <dgm:pt modelId="{29C3CE31-6572-4CB6-BC21-30A7F428660C}" type="pres">
      <dgm:prSet presAssocID="{AF413382-6D41-465F-A593-426E2D9E7E62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40B5EA-1E75-4BB4-80D6-377AAF051692}" type="pres">
      <dgm:prSet presAssocID="{AF413382-6D41-465F-A593-426E2D9E7E62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73743D-515C-4DD9-99C4-DA4B3C6CFC4F}" type="pres">
      <dgm:prSet presAssocID="{AF413382-6D41-465F-A593-426E2D9E7E62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55C50-A080-427B-B57C-789A861F9F3C}" type="pres">
      <dgm:prSet presAssocID="{AF413382-6D41-465F-A593-426E2D9E7E62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082156-8B00-4B2B-8607-68EF303116E6}" type="presOf" srcId="{CECBC3A1-9D31-4739-93C0-2D7B32059FE9}" destId="{E340B5EA-1E75-4BB4-80D6-377AAF051692}" srcOrd="0" destOrd="0" presId="urn:microsoft.com/office/officeart/2005/8/layout/matrix2"/>
    <dgm:cxn modelId="{EB8BB049-B6EF-4D9C-9F54-98245E318E5F}" srcId="{AF413382-6D41-465F-A593-426E2D9E7E62}" destId="{8B700BF6-3EC1-4699-B483-0EA949BE982A}" srcOrd="3" destOrd="0" parTransId="{58717869-1CAE-44B1-883D-EBE97592D85A}" sibTransId="{6801782D-F346-47BA-B998-7604E629D3F0}"/>
    <dgm:cxn modelId="{3DC261FB-47CF-4B20-ACDA-C3A937524BE0}" type="presOf" srcId="{7E3F20BF-C896-48E4-B8D8-2AD49208BDA9}" destId="{9273743D-515C-4DD9-99C4-DA4B3C6CFC4F}" srcOrd="0" destOrd="0" presId="urn:microsoft.com/office/officeart/2005/8/layout/matrix2"/>
    <dgm:cxn modelId="{1C1D9653-A0C2-4EB6-93DB-D28287625ECC}" type="presOf" srcId="{6FC41C47-D089-4A9B-98C7-B8607B9D6EF1}" destId="{29C3CE31-6572-4CB6-BC21-30A7F428660C}" srcOrd="0" destOrd="0" presId="urn:microsoft.com/office/officeart/2005/8/layout/matrix2"/>
    <dgm:cxn modelId="{FA8EDB86-A42E-47A2-9AB6-32893E65AD34}" srcId="{AF413382-6D41-465F-A593-426E2D9E7E62}" destId="{CECBC3A1-9D31-4739-93C0-2D7B32059FE9}" srcOrd="1" destOrd="0" parTransId="{8802CF9C-C8D7-4DEC-B3C3-900217E77CE2}" sibTransId="{B9C23284-DFAA-4C05-BD65-9141936FAD24}"/>
    <dgm:cxn modelId="{5E3AA048-1525-4CE4-8E1C-BA5334D14157}" srcId="{AF413382-6D41-465F-A593-426E2D9E7E62}" destId="{6FC41C47-D089-4A9B-98C7-B8607B9D6EF1}" srcOrd="0" destOrd="0" parTransId="{9828ACA3-8BC2-4B88-BF63-5EC19102629A}" sibTransId="{BFC9AC21-CDCB-4EF7-BB80-4E6E5F3E0E19}"/>
    <dgm:cxn modelId="{8A6A19BD-90E9-409A-8F49-A1CB6F7CDB8D}" srcId="{AF413382-6D41-465F-A593-426E2D9E7E62}" destId="{7E3F20BF-C896-48E4-B8D8-2AD49208BDA9}" srcOrd="2" destOrd="0" parTransId="{8733CDCC-C075-4C12-921D-7F79A6ED99E6}" sibTransId="{D5E45FDB-7DE7-4827-BD1F-498C22A86167}"/>
    <dgm:cxn modelId="{27B1EF49-8B26-4F56-9245-EC625C892D33}" type="presOf" srcId="{8B700BF6-3EC1-4699-B483-0EA949BE982A}" destId="{12855C50-A080-427B-B57C-789A861F9F3C}" srcOrd="0" destOrd="0" presId="urn:microsoft.com/office/officeart/2005/8/layout/matrix2"/>
    <dgm:cxn modelId="{F97E3638-FAAC-4556-9CEE-2269567903E1}" type="presOf" srcId="{AF413382-6D41-465F-A593-426E2D9E7E62}" destId="{54ABFFA6-6941-428F-9353-667FE774A46A}" srcOrd="0" destOrd="0" presId="urn:microsoft.com/office/officeart/2005/8/layout/matrix2"/>
    <dgm:cxn modelId="{60853EDE-2E96-4CA0-9B23-189B54E8106D}" type="presParOf" srcId="{54ABFFA6-6941-428F-9353-667FE774A46A}" destId="{B5AAE345-5BD6-4F66-BB2B-322DEB7C4622}" srcOrd="0" destOrd="0" presId="urn:microsoft.com/office/officeart/2005/8/layout/matrix2"/>
    <dgm:cxn modelId="{EE5247FF-C220-445D-B3B2-2D8037511E68}" type="presParOf" srcId="{54ABFFA6-6941-428F-9353-667FE774A46A}" destId="{29C3CE31-6572-4CB6-BC21-30A7F428660C}" srcOrd="1" destOrd="0" presId="urn:microsoft.com/office/officeart/2005/8/layout/matrix2"/>
    <dgm:cxn modelId="{3F369ED8-A02A-4078-AF62-53F000EB2A95}" type="presParOf" srcId="{54ABFFA6-6941-428F-9353-667FE774A46A}" destId="{E340B5EA-1E75-4BB4-80D6-377AAF051692}" srcOrd="2" destOrd="0" presId="urn:microsoft.com/office/officeart/2005/8/layout/matrix2"/>
    <dgm:cxn modelId="{AE625430-DD25-4491-9E66-567435D84007}" type="presParOf" srcId="{54ABFFA6-6941-428F-9353-667FE774A46A}" destId="{9273743D-515C-4DD9-99C4-DA4B3C6CFC4F}" srcOrd="3" destOrd="0" presId="urn:microsoft.com/office/officeart/2005/8/layout/matrix2"/>
    <dgm:cxn modelId="{05930CF8-6EC6-4EC5-BC3D-EF722BABBBFE}" type="presParOf" srcId="{54ABFFA6-6941-428F-9353-667FE774A46A}" destId="{12855C50-A080-427B-B57C-789A861F9F3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AE345-5BD6-4F66-BB2B-322DEB7C4622}">
      <dsp:nvSpPr>
        <dsp:cNvPr id="0" name=""/>
        <dsp:cNvSpPr/>
      </dsp:nvSpPr>
      <dsp:spPr>
        <a:xfrm>
          <a:off x="1409700" y="0"/>
          <a:ext cx="4572000" cy="4572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3CE31-6572-4CB6-BC21-30A7F428660C}">
      <dsp:nvSpPr>
        <dsp:cNvPr id="0" name=""/>
        <dsp:cNvSpPr/>
      </dsp:nvSpPr>
      <dsp:spPr>
        <a:xfrm>
          <a:off x="1706880" y="297180"/>
          <a:ext cx="1828800" cy="18288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b="1" kern="1200" dirty="0" smtClean="0">
              <a:solidFill>
                <a:srgbClr val="FFFF00"/>
              </a:solidFill>
            </a:rPr>
            <a:t>Apati</a:t>
          </a:r>
          <a:endParaRPr lang="id-ID" sz="2100" b="1" kern="1200" dirty="0">
            <a:solidFill>
              <a:srgbClr val="FFFF00"/>
            </a:solidFill>
          </a:endParaRPr>
        </a:p>
      </dsp:txBody>
      <dsp:txXfrm>
        <a:off x="1796155" y="386455"/>
        <a:ext cx="1650250" cy="1650250"/>
      </dsp:txXfrm>
    </dsp:sp>
    <dsp:sp modelId="{E340B5EA-1E75-4BB4-80D6-377AAF051692}">
      <dsp:nvSpPr>
        <dsp:cNvPr id="0" name=""/>
        <dsp:cNvSpPr/>
      </dsp:nvSpPr>
      <dsp:spPr>
        <a:xfrm>
          <a:off x="3855720" y="297180"/>
          <a:ext cx="1828800" cy="18288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b="1" kern="1200" dirty="0" smtClean="0">
              <a:solidFill>
                <a:srgbClr val="FFFF00"/>
              </a:solidFill>
            </a:rPr>
            <a:t>Kebosanan</a:t>
          </a:r>
          <a:endParaRPr lang="id-ID" sz="2100" b="1" kern="1200" dirty="0">
            <a:solidFill>
              <a:srgbClr val="FFFF00"/>
            </a:solidFill>
          </a:endParaRPr>
        </a:p>
      </dsp:txBody>
      <dsp:txXfrm>
        <a:off x="3944995" y="386455"/>
        <a:ext cx="1650250" cy="1650250"/>
      </dsp:txXfrm>
    </dsp:sp>
    <dsp:sp modelId="{9273743D-515C-4DD9-99C4-DA4B3C6CFC4F}">
      <dsp:nvSpPr>
        <dsp:cNvPr id="0" name=""/>
        <dsp:cNvSpPr/>
      </dsp:nvSpPr>
      <dsp:spPr>
        <a:xfrm>
          <a:off x="1706880" y="2446019"/>
          <a:ext cx="1828800" cy="18288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b="1" kern="1200" dirty="0" smtClean="0">
              <a:solidFill>
                <a:srgbClr val="FFFF00"/>
              </a:solidFill>
            </a:rPr>
            <a:t>Kecemasan</a:t>
          </a:r>
          <a:endParaRPr lang="id-ID" sz="2100" b="1" kern="1200" dirty="0">
            <a:solidFill>
              <a:srgbClr val="FFFF00"/>
            </a:solidFill>
          </a:endParaRPr>
        </a:p>
      </dsp:txBody>
      <dsp:txXfrm>
        <a:off x="1796155" y="2535294"/>
        <a:ext cx="1650250" cy="1650250"/>
      </dsp:txXfrm>
    </dsp:sp>
    <dsp:sp modelId="{12855C50-A080-427B-B57C-789A861F9F3C}">
      <dsp:nvSpPr>
        <dsp:cNvPr id="0" name=""/>
        <dsp:cNvSpPr/>
      </dsp:nvSpPr>
      <dsp:spPr>
        <a:xfrm>
          <a:off x="3855720" y="2446019"/>
          <a:ext cx="1828800" cy="18288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bevelB/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b="1" kern="1200" dirty="0" smtClean="0">
              <a:solidFill>
                <a:srgbClr val="FFFF00"/>
              </a:solidFill>
            </a:rPr>
            <a:t>Flow</a:t>
          </a:r>
          <a:endParaRPr lang="id-ID" sz="2100" b="1" kern="1200" dirty="0">
            <a:solidFill>
              <a:srgbClr val="FFFF00"/>
            </a:solidFill>
          </a:endParaRPr>
        </a:p>
      </dsp:txBody>
      <dsp:txXfrm>
        <a:off x="3944995" y="2535294"/>
        <a:ext cx="1650250" cy="165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A834B-71C2-428B-8432-362638F05EE0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4F00F-4356-4901-B9E7-B078FBE98D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999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id-ID" dirty="0" smtClean="0"/>
              <a:t>12 – 21 tahun pada wanita</a:t>
            </a:r>
          </a:p>
          <a:p>
            <a:pPr lvl="2"/>
            <a:r>
              <a:rPr lang="id-ID" dirty="0" smtClean="0"/>
              <a:t>13 – 22 tahun pada pria</a:t>
            </a:r>
          </a:p>
          <a:p>
            <a:pPr lvl="2"/>
            <a:r>
              <a:rPr lang="id-ID" dirty="0" smtClean="0"/>
              <a:t>Menurut Monks, Knoers, dan Haditono:</a:t>
            </a:r>
          </a:p>
          <a:p>
            <a:pPr lvl="3"/>
            <a:r>
              <a:rPr lang="id-ID" dirty="0" smtClean="0"/>
              <a:t>Masa pra-remaja 10 – 12 tahun</a:t>
            </a:r>
          </a:p>
          <a:p>
            <a:pPr lvl="3"/>
            <a:r>
              <a:rPr lang="id-ID" dirty="0" smtClean="0"/>
              <a:t>Masa remaja awal 12 – 15 tahun</a:t>
            </a:r>
          </a:p>
          <a:p>
            <a:pPr lvl="3"/>
            <a:r>
              <a:rPr lang="id-ID" dirty="0" smtClean="0"/>
              <a:t>Masa remaja pertengahan 15 – 18 tahun</a:t>
            </a:r>
          </a:p>
          <a:p>
            <a:pPr lvl="3"/>
            <a:r>
              <a:rPr lang="id-ID" dirty="0" smtClean="0"/>
              <a:t>Masa remaja akhir 18 – 21 tahun (Deswita, 2006:  192)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4F00F-4356-4901-B9E7-B078FBE98DC9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Tuntutan baru dari</a:t>
            </a:r>
            <a:r>
              <a:rPr lang="id-ID" baseline="0" dirty="0" smtClean="0"/>
              <a:t> lingkungan sosial membuat tekanan tersendiri bagi remaja.</a:t>
            </a:r>
          </a:p>
          <a:p>
            <a:r>
              <a:rPr lang="id-ID" baseline="0" dirty="0" smtClean="0"/>
              <a:t>Ketika dalam keseluruhan hidup mereka tidak hanya dituntut berhasil secara akademis, namun juga tuntutan untuk menguasai ketermapilan hidup dan bermasyarakat kini menjadi nyata.</a:t>
            </a:r>
          </a:p>
          <a:p>
            <a:r>
              <a:rPr lang="id-ID" baseline="0" dirty="0" smtClean="0"/>
              <a:t>Tekanan itu dapat dihadapi, hanya jika remaja siap menerima tanggungjawab, secara psikologis, dan memiliki keinginan kuat dalam dirinya (motivasi), serta lingkungan dan kondisi yang juga mendukung (kontekstual)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4F00F-4356-4901-B9E7-B078FBE98DC9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Self determination = keinginan</a:t>
            </a:r>
            <a:r>
              <a:rPr lang="id-ID" baseline="0" dirty="0" smtClean="0"/>
              <a:t> dari dalam diri, mau sukses, ya itu karena keinginan sendiri</a:t>
            </a:r>
          </a:p>
          <a:p>
            <a:r>
              <a:rPr lang="id-ID" baseline="0" dirty="0" smtClean="0"/>
              <a:t>Sekolah, guru dan ortu hanya meng-encourage, sehingga mereka mau melakukan atas keinginan sendiri</a:t>
            </a:r>
          </a:p>
          <a:p>
            <a:r>
              <a:rPr lang="id-ID" baseline="0" dirty="0" smtClean="0"/>
              <a:t>Flow </a:t>
            </a:r>
            <a:r>
              <a:rPr lang="id-ID" baseline="0" dirty="0" smtClean="0">
                <a:sym typeface="Wingdings" pitchFamily="2" charset="2"/>
              </a:rPr>
              <a:t> salah satu faktor motivasi dimana kita merasa menguasai suatu keahlian dan mencurahkan secara penuh perhatian kita selama melakukan aktivitas (ga terlalu mudah ga terlalu susah).</a:t>
            </a:r>
          </a:p>
          <a:p>
            <a:r>
              <a:rPr lang="id-ID" baseline="0" dirty="0" smtClean="0">
                <a:sym typeface="Wingdings" pitchFamily="2" charset="2"/>
              </a:rPr>
              <a:t>Rewards bisa sebagai penunjuk kompetensi  level mastery</a:t>
            </a:r>
          </a:p>
          <a:p>
            <a:r>
              <a:rPr lang="id-ID" baseline="0" dirty="0" smtClean="0">
                <a:sym typeface="Wingdings" pitchFamily="2" charset="2"/>
              </a:rPr>
              <a:t>Atau sebagai pengendali tingkah laku.</a:t>
            </a:r>
          </a:p>
          <a:p>
            <a:r>
              <a:rPr lang="id-ID" baseline="0" dirty="0" smtClean="0">
                <a:sym typeface="Wingdings" pitchFamily="2" charset="2"/>
              </a:rPr>
              <a:t>Memberikan pilihan dan kesempatan, serta memberi tanggung jawab pribadi dapat meningkatkan motivasi internal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4F00F-4356-4901-B9E7-B078FBE98DC9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Bisa pindah2 tergantung dari tanggapan</a:t>
            </a:r>
            <a:r>
              <a:rPr lang="id-ID" baseline="0" dirty="0" smtClean="0"/>
              <a:t> lingkungan juga, misal negative feedback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4F00F-4356-4901-B9E7-B078FBE98DC9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Intuitive scientist = perlu penjelasan</a:t>
            </a:r>
            <a:r>
              <a:rPr lang="id-ID" baseline="0" dirty="0" smtClean="0"/>
              <a:t> terhadap apapun, selalu mencari alasan dari apapun</a:t>
            </a:r>
          </a:p>
          <a:p>
            <a:r>
              <a:rPr lang="id-ID" dirty="0" smtClean="0"/>
              <a:t>Locus: internal</a:t>
            </a:r>
            <a:r>
              <a:rPr lang="id-ID" baseline="0" dirty="0" smtClean="0"/>
              <a:t> or eksternal</a:t>
            </a:r>
          </a:p>
          <a:p>
            <a:r>
              <a:rPr lang="id-ID" baseline="0" dirty="0" smtClean="0"/>
              <a:t>Stability: remains the same or change</a:t>
            </a:r>
          </a:p>
          <a:p>
            <a:r>
              <a:rPr lang="id-ID" baseline="0" dirty="0" smtClean="0"/>
              <a:t>Controllability: control the cause</a:t>
            </a:r>
          </a:p>
          <a:p>
            <a:r>
              <a:rPr lang="id-ID" dirty="0" smtClean="0"/>
              <a:t>Atribusi: menjelaskan penyebab kegagalan.</a:t>
            </a:r>
          </a:p>
          <a:p>
            <a:r>
              <a:rPr lang="id-ID" dirty="0" smtClean="0"/>
              <a:t>Contoh bantuan:</a:t>
            </a:r>
          </a:p>
          <a:p>
            <a:r>
              <a:rPr lang="id-ID" dirty="0" smtClean="0"/>
              <a:t>Selesaikan</a:t>
            </a:r>
            <a:r>
              <a:rPr lang="id-ID" baseline="0" dirty="0" smtClean="0"/>
              <a:t> tugas, cari penyebab masalah, dan lack of effort bukan lack of 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4F00F-4356-4901-B9E7-B078FBE98DC9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id-ID" sz="3200" i="1" dirty="0" smtClean="0"/>
              <a:t>Mastery</a:t>
            </a:r>
          </a:p>
          <a:p>
            <a:pPr lvl="2"/>
            <a:r>
              <a:rPr lang="id-ID" sz="3200" dirty="0" smtClean="0">
                <a:sym typeface="Wingdings" pitchFamily="2" charset="2"/>
              </a:rPr>
              <a:t>Positif</a:t>
            </a:r>
          </a:p>
          <a:p>
            <a:pPr lvl="2"/>
            <a:r>
              <a:rPr lang="id-ID" sz="3200" dirty="0" smtClean="0">
                <a:sym typeface="Wingdings" pitchFamily="2" charset="2"/>
              </a:rPr>
              <a:t>Belajar mengambil yang terbaik</a:t>
            </a:r>
          </a:p>
          <a:p>
            <a:pPr lvl="2"/>
            <a:r>
              <a:rPr lang="id-ID" sz="3200" dirty="0" smtClean="0">
                <a:sym typeface="Wingdings" pitchFamily="2" charset="2"/>
              </a:rPr>
              <a:t>Fokus pada solusi</a:t>
            </a:r>
            <a:endParaRPr lang="id-ID" sz="3200" dirty="0" smtClean="0"/>
          </a:p>
          <a:p>
            <a:pPr lvl="1"/>
            <a:r>
              <a:rPr lang="id-ID" sz="3200" i="1" dirty="0" smtClean="0"/>
              <a:t>Helpless</a:t>
            </a:r>
          </a:p>
          <a:p>
            <a:pPr lvl="2"/>
            <a:r>
              <a:rPr lang="id-ID" sz="3200" dirty="0" smtClean="0">
                <a:sym typeface="Wingdings" pitchFamily="2" charset="2"/>
              </a:rPr>
              <a:t>Negatif</a:t>
            </a:r>
          </a:p>
          <a:p>
            <a:pPr lvl="2"/>
            <a:r>
              <a:rPr lang="id-ID" sz="3200" dirty="0" smtClean="0">
                <a:sym typeface="Wingdings" pitchFamily="2" charset="2"/>
              </a:rPr>
              <a:t>Hanya ‘menyesali’ kekurangan diri</a:t>
            </a:r>
          </a:p>
          <a:p>
            <a:pPr lvl="2"/>
            <a:r>
              <a:rPr lang="id-ID" sz="3200" dirty="0" smtClean="0">
                <a:sym typeface="Wingdings" pitchFamily="2" charset="2"/>
              </a:rPr>
              <a:t>Fokus pada masalah</a:t>
            </a:r>
            <a:endParaRPr lang="id-ID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4F00F-4356-4901-B9E7-B078FBE98DC9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4F00F-4356-4901-B9E7-B078FBE98DC9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155685-450F-47EB-9E19-7BD47226F66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1607B0-978C-4F33-9429-081866E57F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%20MINI\Documents\Freedom%20Writers%20(Teachers%20Effort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9812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</a:rPr>
              <a:t>Psikologi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</a:rPr>
              <a:t>Remaja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br>
              <a:rPr lang="en-US" sz="5400" dirty="0" smtClean="0">
                <a:solidFill>
                  <a:srgbClr val="7030A0"/>
                </a:solidFill>
              </a:rPr>
            </a:br>
            <a:r>
              <a:rPr lang="en-US" sz="5400" dirty="0" err="1" smtClean="0">
                <a:solidFill>
                  <a:srgbClr val="7030A0"/>
                </a:solidFill>
              </a:rPr>
              <a:t>Prestasi</a:t>
            </a:r>
            <a:r>
              <a:rPr lang="en-US" sz="5400" dirty="0">
                <a:solidFill>
                  <a:srgbClr val="7030A0"/>
                </a:solidFill>
              </a:rPr>
              <a:t>, </a:t>
            </a:r>
            <a:r>
              <a:rPr lang="en-US" sz="5400" dirty="0" err="1" smtClean="0">
                <a:solidFill>
                  <a:srgbClr val="7030A0"/>
                </a:solidFill>
              </a:rPr>
              <a:t>Karir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dan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</a:rPr>
              <a:t>Pekerjaan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8768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leh: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b="1" dirty="0" smtClean="0">
                <a:solidFill>
                  <a:srgbClr val="0033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Regina Purtanty –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2010 71</a:t>
            </a:r>
            <a:r>
              <a:rPr kumimoji="0" lang="id-ID" sz="3200" b="1" i="0" u="none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32688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Attribution</a:t>
            </a:r>
            <a:r>
              <a:rPr lang="id-ID" sz="5400" b="1" baseline="30000" dirty="0" smtClean="0"/>
              <a:t>2</a:t>
            </a:r>
            <a:endParaRPr lang="id-ID" sz="5400" b="1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id-ID" i="1" dirty="0" smtClean="0"/>
              <a:t>Effort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i="1" dirty="0" smtClean="0">
                <a:sym typeface="Wingdings" pitchFamily="2" charset="2"/>
              </a:rPr>
              <a:t>behaviour/performance</a:t>
            </a:r>
            <a:r>
              <a:rPr lang="id-ID" dirty="0" smtClean="0">
                <a:sym typeface="Wingdings" pitchFamily="2" charset="2"/>
              </a:rPr>
              <a:t>  </a:t>
            </a:r>
            <a:r>
              <a:rPr lang="id-ID" i="1" dirty="0" smtClean="0">
                <a:sym typeface="Wingdings" pitchFamily="2" charset="2"/>
              </a:rPr>
              <a:t>causes</a:t>
            </a:r>
          </a:p>
          <a:p>
            <a:r>
              <a:rPr lang="id-ID" i="1" dirty="0" smtClean="0"/>
              <a:t>Intiutive scientist</a:t>
            </a:r>
            <a:r>
              <a:rPr lang="id-ID" dirty="0" smtClean="0"/>
              <a:t>.</a:t>
            </a:r>
          </a:p>
          <a:p>
            <a:r>
              <a:rPr lang="id-ID" dirty="0" smtClean="0"/>
              <a:t>Dimensi penyebab atribusi:</a:t>
            </a:r>
          </a:p>
          <a:p>
            <a:pPr lvl="1"/>
            <a:r>
              <a:rPr lang="id-ID" i="1" dirty="0" smtClean="0"/>
              <a:t>Locus</a:t>
            </a:r>
          </a:p>
          <a:p>
            <a:pPr lvl="1"/>
            <a:r>
              <a:rPr lang="id-ID" i="1" dirty="0" smtClean="0"/>
              <a:t>Stability</a:t>
            </a:r>
          </a:p>
          <a:p>
            <a:pPr lvl="1"/>
            <a:r>
              <a:rPr lang="id-ID" i="1" dirty="0" smtClean="0"/>
              <a:t>Controllability</a:t>
            </a:r>
          </a:p>
          <a:p>
            <a:r>
              <a:rPr lang="id-ID" dirty="0" smtClean="0"/>
              <a:t>Bantuan terkait Atribusi:</a:t>
            </a:r>
          </a:p>
          <a:p>
            <a:pPr lvl="1"/>
            <a:r>
              <a:rPr lang="id-ID" dirty="0" smtClean="0"/>
              <a:t>Konsentrasi</a:t>
            </a:r>
          </a:p>
          <a:p>
            <a:pPr lvl="1"/>
            <a:r>
              <a:rPr lang="id-ID" dirty="0" smtClean="0"/>
              <a:t>Coping/Analisa masalah</a:t>
            </a:r>
          </a:p>
          <a:p>
            <a:pPr lvl="1"/>
            <a:r>
              <a:rPr lang="id-ID" dirty="0" smtClean="0"/>
              <a:t>Mengarahkan masalah pada hal yang lebih bisa diatasi.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b="1" dirty="0" smtClean="0"/>
              <a:t>Atribusi dan Motivasi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9852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Kombinasi keduanya menentukan penyelesaian masalah:</a:t>
            </a:r>
          </a:p>
          <a:p>
            <a:pPr lvl="1"/>
            <a:r>
              <a:rPr lang="id-ID" sz="3200" i="1" dirty="0" smtClean="0"/>
              <a:t>Mastery Orientation</a:t>
            </a:r>
          </a:p>
          <a:p>
            <a:pPr lvl="1"/>
            <a:r>
              <a:rPr lang="id-ID" sz="3200" i="1" dirty="0" smtClean="0"/>
              <a:t>Helpless Orientation</a:t>
            </a:r>
          </a:p>
          <a:p>
            <a:pPr lvl="1"/>
            <a:r>
              <a:rPr lang="id-ID" sz="3200" i="1" dirty="0" smtClean="0"/>
              <a:t>Performance Orientation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Self Efficacy, Goal Setting, </a:t>
            </a:r>
            <a:br>
              <a:rPr lang="id-ID" b="1" i="1" dirty="0" smtClean="0"/>
            </a:br>
            <a:r>
              <a:rPr lang="id-ID" b="1" i="1" dirty="0" smtClean="0"/>
              <a:t>Planning, Self Monitoring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Percaya menguasai situasi.</a:t>
            </a:r>
          </a:p>
          <a:p>
            <a:r>
              <a:rPr lang="id-ID" dirty="0" smtClean="0"/>
              <a:t>Menghasilkan sesuatu yang diinginkan.</a:t>
            </a:r>
          </a:p>
          <a:p>
            <a:r>
              <a:rPr lang="id-ID" dirty="0" smtClean="0"/>
              <a:t>Saya bisa!!! </a:t>
            </a:r>
          </a:p>
          <a:p>
            <a:r>
              <a:rPr lang="id-ID" dirty="0" smtClean="0"/>
              <a:t>Guru, murid, sekolah.</a:t>
            </a:r>
          </a:p>
          <a:p>
            <a:r>
              <a:rPr lang="id-ID" dirty="0" smtClean="0"/>
              <a:t>Membuat rencana, dan </a:t>
            </a:r>
            <a:r>
              <a:rPr lang="id-ID" i="1" dirty="0" smtClean="0"/>
              <a:t>goal setting</a:t>
            </a:r>
            <a:r>
              <a:rPr lang="id-ID" dirty="0" smtClean="0"/>
              <a:t>.</a:t>
            </a:r>
          </a:p>
          <a:p>
            <a:pPr lvl="1"/>
            <a:r>
              <a:rPr lang="id-ID" dirty="0" smtClean="0"/>
              <a:t>Menantang</a:t>
            </a:r>
          </a:p>
          <a:p>
            <a:pPr lvl="1"/>
            <a:r>
              <a:rPr lang="id-ID" dirty="0" smtClean="0"/>
              <a:t>SMART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32688"/>
          </a:xfrm>
        </p:spPr>
        <p:txBody>
          <a:bodyPr/>
          <a:lstStyle/>
          <a:p>
            <a:r>
              <a:rPr lang="id-ID" b="1" dirty="0" smtClean="0"/>
              <a:t>Pengembangan Karir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392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Teori Pengembangan Ginzberg</a:t>
            </a:r>
          </a:p>
          <a:p>
            <a:pPr lvl="1"/>
            <a:r>
              <a:rPr lang="id-ID" dirty="0" smtClean="0"/>
              <a:t>Khayalan (</a:t>
            </a:r>
            <a:r>
              <a:rPr lang="id-ID" i="1" dirty="0" smtClean="0"/>
              <a:t>Fantasy</a:t>
            </a:r>
            <a:r>
              <a:rPr lang="id-ID" dirty="0" smtClean="0"/>
              <a:t>)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s/d usia 11 thn.</a:t>
            </a:r>
          </a:p>
          <a:p>
            <a:pPr lvl="1"/>
            <a:r>
              <a:rPr lang="id-ID" dirty="0" smtClean="0"/>
              <a:t>Sementara (</a:t>
            </a:r>
            <a:r>
              <a:rPr lang="id-ID" i="1" dirty="0" smtClean="0"/>
              <a:t>Tentative</a:t>
            </a:r>
            <a:r>
              <a:rPr lang="id-ID" dirty="0" smtClean="0"/>
              <a:t>)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11 – 17 thn.</a:t>
            </a:r>
          </a:p>
          <a:p>
            <a:pPr lvl="1"/>
            <a:r>
              <a:rPr lang="id-ID" dirty="0" smtClean="0"/>
              <a:t>Realistik </a:t>
            </a:r>
            <a:r>
              <a:rPr lang="id-ID" dirty="0" smtClean="0">
                <a:sym typeface="Wingdings" pitchFamily="2" charset="2"/>
              </a:rPr>
              <a:t> 17 thn sampai awal 20-an</a:t>
            </a:r>
          </a:p>
          <a:p>
            <a:r>
              <a:rPr lang="id-ID" dirty="0" smtClean="0">
                <a:sym typeface="Wingdings" pitchFamily="2" charset="2"/>
              </a:rPr>
              <a:t>Teori Konsep Diri Super (</a:t>
            </a:r>
            <a:r>
              <a:rPr lang="id-ID" i="1" dirty="0" smtClean="0">
                <a:sym typeface="Wingdings" pitchFamily="2" charset="2"/>
              </a:rPr>
              <a:t>Super’s Self-Concept Theory</a:t>
            </a:r>
            <a:r>
              <a:rPr lang="id-ID" dirty="0" smtClean="0">
                <a:sym typeface="Wingdings" pitchFamily="2" charset="2"/>
              </a:rPr>
              <a:t>).</a:t>
            </a:r>
          </a:p>
          <a:p>
            <a:r>
              <a:rPr lang="id-ID" dirty="0" smtClean="0">
                <a:sym typeface="Wingdings" pitchFamily="2" charset="2"/>
              </a:rPr>
              <a:t>Teori Tipe Kepribadian Holland’s.</a:t>
            </a:r>
          </a:p>
          <a:p>
            <a:pPr lvl="1"/>
            <a:r>
              <a:rPr lang="id-ID" i="1" dirty="0" smtClean="0">
                <a:sym typeface="Wingdings" pitchFamily="2" charset="2"/>
              </a:rPr>
              <a:t>Realistic</a:t>
            </a:r>
          </a:p>
          <a:p>
            <a:pPr lvl="1"/>
            <a:r>
              <a:rPr lang="id-ID" i="1" dirty="0" smtClean="0">
                <a:sym typeface="Wingdings" pitchFamily="2" charset="2"/>
              </a:rPr>
              <a:t>Intellectual</a:t>
            </a:r>
          </a:p>
          <a:p>
            <a:pPr lvl="1"/>
            <a:r>
              <a:rPr lang="id-ID" i="1" dirty="0" smtClean="0">
                <a:sym typeface="Wingdings" pitchFamily="2" charset="2"/>
              </a:rPr>
              <a:t>Social</a:t>
            </a:r>
          </a:p>
          <a:p>
            <a:pPr lvl="1"/>
            <a:r>
              <a:rPr lang="id-ID" i="1" dirty="0" smtClean="0">
                <a:sym typeface="Wingdings" pitchFamily="2" charset="2"/>
              </a:rPr>
              <a:t>Conventional</a:t>
            </a:r>
          </a:p>
          <a:p>
            <a:pPr lvl="1"/>
            <a:r>
              <a:rPr lang="id-ID" i="1" dirty="0" smtClean="0">
                <a:sym typeface="Wingdings" pitchFamily="2" charset="2"/>
              </a:rPr>
              <a:t>Enterprising</a:t>
            </a:r>
          </a:p>
          <a:p>
            <a:pPr lvl="1"/>
            <a:r>
              <a:rPr lang="id-ID" i="1" dirty="0" smtClean="0">
                <a:sym typeface="Wingdings" pitchFamily="2" charset="2"/>
              </a:rPr>
              <a:t>Artistic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Pekerjaan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i="1" dirty="0" smtClean="0"/>
              <a:t>Part Time</a:t>
            </a:r>
          </a:p>
          <a:p>
            <a:pPr lvl="1"/>
            <a:r>
              <a:rPr lang="id-ID" sz="3200" dirty="0" smtClean="0"/>
              <a:t>Kedekatan dengan Orang dewasa</a:t>
            </a:r>
          </a:p>
          <a:p>
            <a:pPr lvl="1"/>
            <a:r>
              <a:rPr lang="id-ID" sz="3200" dirty="0" smtClean="0"/>
              <a:t>Pelatihan (</a:t>
            </a:r>
            <a:r>
              <a:rPr lang="id-ID" sz="3200" i="1" dirty="0" smtClean="0"/>
              <a:t>training</a:t>
            </a:r>
            <a:r>
              <a:rPr lang="id-ID" sz="3200" dirty="0" smtClean="0"/>
              <a:t>)</a:t>
            </a:r>
          </a:p>
          <a:p>
            <a:pPr lvl="1"/>
            <a:r>
              <a:rPr lang="id-ID" sz="3200" dirty="0" smtClean="0"/>
              <a:t>Belajar mengelola kehidupan</a:t>
            </a:r>
          </a:p>
          <a:p>
            <a:pPr lvl="1"/>
            <a:r>
              <a:rPr lang="id-ID" sz="3200" dirty="0" smtClean="0"/>
              <a:t>Waktu kerja</a:t>
            </a:r>
          </a:p>
          <a:p>
            <a:r>
              <a:rPr lang="id-ID" sz="3200" dirty="0" smtClean="0"/>
              <a:t>Membuat Pengalaman di sekolah berorientasi kerja.</a:t>
            </a:r>
            <a:endParaRPr lang="id-ID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b="1" dirty="0" smtClean="0"/>
              <a:t>Daftar Pustaka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Admin. 2010. </a:t>
            </a:r>
            <a:r>
              <a:rPr lang="fi-FI" sz="3200" dirty="0" smtClean="0"/>
              <a:t>Pengertian Remaja Menurut Para Ahli</a:t>
            </a:r>
            <a:r>
              <a:rPr lang="id-ID" sz="3200" dirty="0" smtClean="0"/>
              <a:t>. Dapat diakses di: http://belajarpsikologi.com/pengertian-remaja/. Diakses pada: 07 Juli 2012.</a:t>
            </a:r>
          </a:p>
          <a:p>
            <a:r>
              <a:rPr lang="id-ID" sz="3200" dirty="0" smtClean="0"/>
              <a:t>Santrock. 1996. </a:t>
            </a:r>
            <a:r>
              <a:rPr lang="id-ID" sz="3200" i="1" dirty="0" smtClean="0"/>
              <a:t>Child Development</a:t>
            </a:r>
            <a:r>
              <a:rPr lang="id-ID" sz="3200" dirty="0" smtClean="0"/>
              <a:t>. 8e. MCGraw-Hill Companies. Dapat diakses di: http://www.mhhe.com/socscience/devel/ibank/image/0011.jpg. Diakses pada: 07 Juli 2012.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b="1" dirty="0" smtClean="0"/>
              <a:t>Agenda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Latar Belakang</a:t>
            </a:r>
          </a:p>
          <a:p>
            <a:r>
              <a:rPr lang="id-ID" sz="3200" dirty="0" smtClean="0"/>
              <a:t>Pencapaian Remaja</a:t>
            </a:r>
          </a:p>
          <a:p>
            <a:r>
              <a:rPr lang="id-ID" sz="3200" dirty="0" smtClean="0"/>
              <a:t>Daftar Pustaka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08888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Latar Belakang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id-ID" dirty="0" smtClean="0"/>
              <a:t>Remaja – Kriteria</a:t>
            </a:r>
          </a:p>
          <a:p>
            <a:pPr lvl="1"/>
            <a:r>
              <a:rPr lang="id-ID" dirty="0" smtClean="0"/>
              <a:t>Usia </a:t>
            </a:r>
            <a:r>
              <a:rPr lang="id-ID" baseline="30000" dirty="0" smtClean="0"/>
              <a:t>1</a:t>
            </a:r>
          </a:p>
          <a:p>
            <a:pPr lvl="1"/>
            <a:r>
              <a:rPr lang="id-ID" dirty="0" smtClean="0"/>
              <a:t>Belum menikah</a:t>
            </a:r>
          </a:p>
          <a:p>
            <a:r>
              <a:rPr lang="id-ID" dirty="0" smtClean="0"/>
              <a:t>Mengapa Masa Remaja Penting?</a:t>
            </a:r>
          </a:p>
          <a:p>
            <a:pPr lvl="1"/>
            <a:r>
              <a:rPr lang="id-ID" dirty="0" smtClean="0"/>
              <a:t>Peralihan dari masa kanak-kanak menuju dewasa</a:t>
            </a:r>
          </a:p>
          <a:p>
            <a:pPr lvl="1"/>
            <a:r>
              <a:rPr lang="id-ID" dirty="0" smtClean="0"/>
              <a:t>Perkembangan Kognitif (menurut Piaget) mencapai fase akhir (</a:t>
            </a:r>
            <a:r>
              <a:rPr lang="id-ID" i="1" dirty="0" smtClean="0"/>
              <a:t>Formal Operation</a:t>
            </a:r>
            <a:r>
              <a:rPr lang="id-ID" dirty="0" smtClean="0"/>
              <a:t>).</a:t>
            </a:r>
            <a:r>
              <a:rPr lang="id-ID" baseline="30000" dirty="0" smtClean="0"/>
              <a:t>2</a:t>
            </a:r>
          </a:p>
          <a:p>
            <a:r>
              <a:rPr lang="id-ID" dirty="0" smtClean="0"/>
              <a:t>Permasalahan Remaja</a:t>
            </a:r>
          </a:p>
          <a:p>
            <a:pPr lvl="1"/>
            <a:r>
              <a:rPr lang="id-ID" dirty="0" smtClean="0"/>
              <a:t>Dengan Keluarga, Teman Sebaya dan Sekolah</a:t>
            </a:r>
          </a:p>
          <a:p>
            <a:pPr lvl="1"/>
            <a:r>
              <a:rPr lang="id-ID" dirty="0" smtClean="0"/>
              <a:t>Pencarian Identitas Diri, Gender dan Seksualitas</a:t>
            </a:r>
          </a:p>
          <a:p>
            <a:pPr lvl="1"/>
            <a:r>
              <a:rPr lang="id-ID" dirty="0" smtClean="0"/>
              <a:t>Kenakalan Remaja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http://www.mhhe.com/socscience/devel/ibank/image/0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458200" cy="5920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Pencapaian Remaja</a:t>
            </a:r>
            <a:r>
              <a:rPr lang="id-ID" sz="5400" b="1" baseline="30000" dirty="0" smtClean="0"/>
              <a:t>2</a:t>
            </a:r>
            <a:endParaRPr lang="id-ID" sz="5400" b="1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Pencapaian Prestasi (</a:t>
            </a:r>
            <a:r>
              <a:rPr lang="id-ID" i="1" dirty="0" smtClean="0"/>
              <a:t>Achievement</a:t>
            </a:r>
            <a:r>
              <a:rPr lang="id-ID" dirty="0" smtClean="0"/>
              <a:t>).</a:t>
            </a:r>
          </a:p>
          <a:p>
            <a:pPr lvl="1"/>
            <a:r>
              <a:rPr lang="id-ID" dirty="0" smtClean="0"/>
              <a:t>Motivasi dan Atribusi.</a:t>
            </a:r>
          </a:p>
          <a:p>
            <a:pPr lvl="1"/>
            <a:r>
              <a:rPr lang="id-ID" dirty="0" smtClean="0"/>
              <a:t>Dorongan Diri (</a:t>
            </a:r>
            <a:r>
              <a:rPr lang="id-ID" i="1" dirty="0" smtClean="0"/>
              <a:t>Self Efficacy</a:t>
            </a:r>
            <a:r>
              <a:rPr lang="id-ID" dirty="0" smtClean="0"/>
              <a:t>).</a:t>
            </a:r>
          </a:p>
          <a:p>
            <a:pPr lvl="1"/>
            <a:r>
              <a:rPr lang="id-ID" dirty="0" smtClean="0"/>
              <a:t>Perencanaan, Pencapaian dan Pengawasan Tujuan (</a:t>
            </a:r>
            <a:r>
              <a:rPr lang="id-ID" i="1" dirty="0" smtClean="0"/>
              <a:t>Goal Setting, Planning and Monitoring</a:t>
            </a:r>
            <a:r>
              <a:rPr lang="id-ID" dirty="0" smtClean="0"/>
              <a:t>).</a:t>
            </a:r>
          </a:p>
          <a:p>
            <a:r>
              <a:rPr lang="id-ID" dirty="0" smtClean="0"/>
              <a:t>Pengembangan Karir (</a:t>
            </a:r>
            <a:r>
              <a:rPr lang="id-ID" i="1" dirty="0" smtClean="0"/>
              <a:t>Career Development</a:t>
            </a:r>
            <a:r>
              <a:rPr lang="id-ID" dirty="0" smtClean="0"/>
              <a:t>).</a:t>
            </a:r>
          </a:p>
          <a:p>
            <a:pPr lvl="1"/>
            <a:r>
              <a:rPr lang="id-ID" dirty="0" smtClean="0"/>
              <a:t>Teori</a:t>
            </a:r>
          </a:p>
          <a:p>
            <a:pPr lvl="1"/>
            <a:r>
              <a:rPr lang="id-ID" dirty="0" smtClean="0"/>
              <a:t>Kognitif</a:t>
            </a:r>
          </a:p>
          <a:p>
            <a:pPr lvl="1"/>
            <a:r>
              <a:rPr lang="id-ID" dirty="0" smtClean="0"/>
              <a:t>Sosial</a:t>
            </a:r>
          </a:p>
          <a:p>
            <a:r>
              <a:rPr lang="id-ID" dirty="0" smtClean="0"/>
              <a:t>Pemilihan Pekerjaan (</a:t>
            </a:r>
            <a:r>
              <a:rPr lang="id-ID" i="1" dirty="0" smtClean="0"/>
              <a:t>Work Decision</a:t>
            </a:r>
            <a:r>
              <a:rPr lang="id-ID" dirty="0" smtClean="0"/>
              <a:t>).</a:t>
            </a:r>
          </a:p>
          <a:p>
            <a:pPr lvl="1"/>
            <a:r>
              <a:rPr lang="id-ID" dirty="0" smtClean="0"/>
              <a:t>Sekolah </a:t>
            </a:r>
            <a:r>
              <a:rPr lang="id-ID" dirty="0" smtClean="0">
                <a:sym typeface="Wingdings" pitchFamily="2" charset="2"/>
              </a:rPr>
              <a:t> Pekerjaan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Pola Pembelajaran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Pekerjaan Paruh Waktu (</a:t>
            </a:r>
            <a:r>
              <a:rPr lang="id-ID" i="1" dirty="0" smtClean="0">
                <a:sym typeface="Wingdings" pitchFamily="2" charset="2"/>
              </a:rPr>
              <a:t>Part-Time Job</a:t>
            </a:r>
            <a:r>
              <a:rPr lang="id-ID" dirty="0" smtClean="0">
                <a:sym typeface="Wingdings" pitchFamily="2" charset="2"/>
              </a:rPr>
              <a:t>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Pencapaian Prestasi (</a:t>
            </a:r>
            <a:r>
              <a:rPr lang="id-ID" b="1" i="1" dirty="0" smtClean="0"/>
              <a:t>Achievement</a:t>
            </a:r>
            <a:r>
              <a:rPr lang="id-ID" b="1" dirty="0" smtClean="0"/>
              <a:t>)</a:t>
            </a:r>
            <a:endParaRPr lang="id-ID" b="1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‘</a:t>
            </a:r>
            <a:r>
              <a:rPr lang="id-ID" sz="3200" i="1" dirty="0" smtClean="0"/>
              <a:t>Game of life played for real</a:t>
            </a:r>
            <a:r>
              <a:rPr lang="id-ID" sz="3200" dirty="0" smtClean="0"/>
              <a:t>’ (Yoon  &amp; Others, 1996, dalam Santrock, 1996).</a:t>
            </a:r>
          </a:p>
          <a:p>
            <a:r>
              <a:rPr lang="id-ID" sz="3200" dirty="0" smtClean="0"/>
              <a:t>Tekanan dalam bidang akademis dan sosial (pergaulan) ditentukan oleh faktor:</a:t>
            </a:r>
            <a:r>
              <a:rPr lang="id-ID" sz="3200" baseline="30000" dirty="0" smtClean="0"/>
              <a:t>2</a:t>
            </a:r>
          </a:p>
          <a:p>
            <a:pPr lvl="1"/>
            <a:r>
              <a:rPr lang="id-ID" sz="3200" dirty="0" smtClean="0"/>
              <a:t>Psikologis</a:t>
            </a:r>
          </a:p>
          <a:p>
            <a:pPr lvl="1"/>
            <a:r>
              <a:rPr lang="id-ID" sz="3200" dirty="0" smtClean="0"/>
              <a:t>Motivasi</a:t>
            </a:r>
          </a:p>
          <a:p>
            <a:pPr lvl="1"/>
            <a:r>
              <a:rPr lang="id-ID" sz="3200" dirty="0" smtClean="0"/>
              <a:t>Kontekstual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32688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Motivasi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Ekstrinsik </a:t>
            </a:r>
            <a:r>
              <a:rPr lang="id-ID" sz="3200" dirty="0" smtClean="0">
                <a:sym typeface="Wingdings" pitchFamily="2" charset="2"/>
              </a:rPr>
              <a:t> </a:t>
            </a:r>
            <a:r>
              <a:rPr lang="id-ID" sz="3200" i="1" dirty="0" smtClean="0">
                <a:sym typeface="Wingdings" pitchFamily="2" charset="2"/>
              </a:rPr>
              <a:t>behavioural</a:t>
            </a:r>
            <a:endParaRPr lang="id-ID" sz="3200" i="1" dirty="0" smtClean="0"/>
          </a:p>
          <a:p>
            <a:pPr lvl="1"/>
            <a:r>
              <a:rPr lang="id-ID" sz="3200" dirty="0" smtClean="0"/>
              <a:t>Hadiah (</a:t>
            </a:r>
            <a:r>
              <a:rPr lang="id-ID" sz="3200" i="1" dirty="0" smtClean="0"/>
              <a:t>Rewards</a:t>
            </a:r>
            <a:r>
              <a:rPr lang="id-ID" sz="3200" dirty="0" smtClean="0"/>
              <a:t>) </a:t>
            </a:r>
            <a:r>
              <a:rPr lang="id-ID" sz="3200" dirty="0" smtClean="0">
                <a:sym typeface="Wingdings" pitchFamily="2" charset="2"/>
              </a:rPr>
              <a:t> Kompetensi.</a:t>
            </a:r>
            <a:endParaRPr lang="id-ID" sz="3200" dirty="0" smtClean="0"/>
          </a:p>
          <a:p>
            <a:pPr lvl="1"/>
            <a:r>
              <a:rPr lang="id-ID" sz="3200" dirty="0" smtClean="0"/>
              <a:t>Hukuman (</a:t>
            </a:r>
            <a:r>
              <a:rPr lang="id-ID" sz="3200" i="1" dirty="0" smtClean="0"/>
              <a:t>Punishment</a:t>
            </a:r>
            <a:r>
              <a:rPr lang="id-ID" sz="3200" dirty="0" smtClean="0"/>
              <a:t>).</a:t>
            </a:r>
          </a:p>
          <a:p>
            <a:r>
              <a:rPr lang="id-ID" sz="3200" dirty="0" smtClean="0"/>
              <a:t>Intrinsik </a:t>
            </a:r>
            <a:r>
              <a:rPr lang="id-ID" sz="3200" dirty="0" smtClean="0">
                <a:sym typeface="Wingdings" pitchFamily="2" charset="2"/>
              </a:rPr>
              <a:t> </a:t>
            </a:r>
            <a:r>
              <a:rPr lang="id-ID" sz="3200" i="1" dirty="0" smtClean="0">
                <a:sym typeface="Wingdings" pitchFamily="2" charset="2"/>
              </a:rPr>
              <a:t>humanistic</a:t>
            </a:r>
            <a:r>
              <a:rPr lang="id-ID" sz="3200" dirty="0" smtClean="0">
                <a:sym typeface="Wingdings" pitchFamily="2" charset="2"/>
              </a:rPr>
              <a:t> dan </a:t>
            </a:r>
            <a:r>
              <a:rPr lang="id-ID" sz="3200" i="1" dirty="0" smtClean="0">
                <a:sym typeface="Wingdings" pitchFamily="2" charset="2"/>
              </a:rPr>
              <a:t>cognitive</a:t>
            </a:r>
          </a:p>
          <a:p>
            <a:pPr lvl="1"/>
            <a:r>
              <a:rPr lang="id-ID" sz="3200" i="1" dirty="0" smtClean="0">
                <a:sym typeface="Wingdings" pitchFamily="2" charset="2"/>
              </a:rPr>
              <a:t>Self determination</a:t>
            </a:r>
          </a:p>
          <a:p>
            <a:pPr lvl="1"/>
            <a:r>
              <a:rPr lang="id-ID" sz="3200" i="1" dirty="0" smtClean="0">
                <a:sym typeface="Wingdings" pitchFamily="2" charset="2"/>
              </a:rPr>
              <a:t>Curiosity</a:t>
            </a:r>
          </a:p>
          <a:p>
            <a:pPr lvl="1"/>
            <a:r>
              <a:rPr lang="id-ID" sz="3200" i="1" dirty="0" smtClean="0">
                <a:sym typeface="Wingdings" pitchFamily="2" charset="2"/>
              </a:rPr>
              <a:t>Challenge and Effort</a:t>
            </a:r>
            <a:endParaRPr lang="id-ID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Tantangan Vs Keterampilan</a:t>
            </a:r>
            <a:endParaRPr lang="id-ID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447800"/>
          <a:ext cx="7391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1524000"/>
            <a:ext cx="762000" cy="5078313"/>
          </a:xfrm>
          <a:prstGeom prst="rect">
            <a:avLst/>
          </a:prstGeom>
          <a:solidFill>
            <a:srgbClr val="FFCCFF"/>
          </a:solidFill>
          <a:ln>
            <a:solidFill>
              <a:srgbClr val="FF99FF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TANTANGAN</a:t>
            </a:r>
            <a:endParaRPr lang="en-US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6096000"/>
            <a:ext cx="5715000" cy="646331"/>
          </a:xfrm>
          <a:prstGeom prst="rect">
            <a:avLst/>
          </a:prstGeom>
          <a:solidFill>
            <a:srgbClr val="FFCCFF"/>
          </a:solidFill>
          <a:ln>
            <a:solidFill>
              <a:srgbClr val="FF99FF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KETERAMPILAN</a:t>
            </a:r>
            <a:endParaRPr lang="en-US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reedom Writers (Teachers Effort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609600"/>
            <a:ext cx="7772400" cy="582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772</TotalTime>
  <Words>714</Words>
  <Application>Microsoft Office PowerPoint</Application>
  <PresentationFormat>On-screen Show (4:3)</PresentationFormat>
  <Paragraphs>138</Paragraphs>
  <Slides>15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Psikologi Remaja  Prestasi, Karir dan Pekerjaan</vt:lpstr>
      <vt:lpstr>Agenda</vt:lpstr>
      <vt:lpstr>Latar Belakang</vt:lpstr>
      <vt:lpstr>PowerPoint Presentation</vt:lpstr>
      <vt:lpstr>Pencapaian Remaja2</vt:lpstr>
      <vt:lpstr>Pencapaian Prestasi (Achievement)</vt:lpstr>
      <vt:lpstr>Motivasi</vt:lpstr>
      <vt:lpstr>Tantangan Vs Keterampilan</vt:lpstr>
      <vt:lpstr>PowerPoint Presentation</vt:lpstr>
      <vt:lpstr>Attribution2</vt:lpstr>
      <vt:lpstr>Atribusi dan Motivasi</vt:lpstr>
      <vt:lpstr>Self Efficacy, Goal Setting,  Planning, Self Monitoring</vt:lpstr>
      <vt:lpstr>Pengembangan Karir</vt:lpstr>
      <vt:lpstr>Pekerjaan</vt:lpstr>
      <vt:lpstr>Daftar Pustaka</vt:lpstr>
    </vt:vector>
  </TitlesOfParts>
  <Company>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Remaja –  Prestasi, Karir dan Pekerjaan</dc:title>
  <dc:creator>REGINA</dc:creator>
  <cp:lastModifiedBy>May</cp:lastModifiedBy>
  <cp:revision>49</cp:revision>
  <dcterms:created xsi:type="dcterms:W3CDTF">2012-07-07T05:45:05Z</dcterms:created>
  <dcterms:modified xsi:type="dcterms:W3CDTF">2015-06-16T10:25:50Z</dcterms:modified>
</cp:coreProperties>
</file>