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8" r:id="rId4"/>
    <p:sldId id="291" r:id="rId5"/>
    <p:sldId id="294" r:id="rId6"/>
    <p:sldId id="281" r:id="rId7"/>
    <p:sldId id="295" r:id="rId8"/>
    <p:sldId id="289" r:id="rId9"/>
    <p:sldId id="278" r:id="rId10"/>
    <p:sldId id="283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99"/>
    <a:srgbClr val="FFFFFF"/>
    <a:srgbClr val="FF99CC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#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>
        <a:solidFill>
          <a:srgbClr val="92D050"/>
        </a:solidFill>
      </dgm:spPr>
      <dgm:t>
        <a:bodyPr/>
        <a:lstStyle>
          <a:extLst/>
        </a:lstStyle>
        <a:p>
          <a:r>
            <a:rPr lang="id-ID" dirty="0" smtClean="0"/>
            <a:t>Pubertas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>
        <a:solidFill>
          <a:schemeClr val="accent3">
            <a:lumMod val="50000"/>
          </a:schemeClr>
        </a:solidFill>
      </dgm:spPr>
      <dgm:t>
        <a:bodyPr/>
        <a:lstStyle>
          <a:extLst/>
        </a:lstStyle>
        <a:p>
          <a:r>
            <a:rPr lang="id-ID" dirty="0" smtClean="0"/>
            <a:t>Otak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F50BDB3E-817D-4A89-9D71-D9E0B029567B}">
      <dgm:prSet phldrT="[Text]"/>
      <dgm:spPr>
        <a:solidFill>
          <a:srgbClr val="7030A0"/>
        </a:solidFill>
      </dgm:spPr>
      <dgm:t>
        <a:bodyPr/>
        <a:lstStyle>
          <a:extLst/>
        </a:lstStyle>
        <a:p>
          <a:r>
            <a:rPr lang="id-ID" dirty="0" smtClean="0"/>
            <a:t>Proses Genetik</a:t>
          </a:r>
          <a:endParaRPr lang="en-US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>
        <a:solidFill>
          <a:srgbClr val="0070C0"/>
        </a:solidFill>
      </dgm:spPr>
      <dgm:t>
        <a:bodyPr/>
        <a:lstStyle>
          <a:extLst/>
        </a:lstStyle>
        <a:p>
          <a:r>
            <a:rPr lang="id-ID" dirty="0" smtClean="0"/>
            <a:t>Evolusi dan Lingkungan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en-US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en-US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</dgm:ptLst>
  <dgm:cxnLst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  <dgm:cxn modelId="{5783C852-9201-438C-A833-9F29205584EB}" type="presParOf" srcId="{9D58511D-D18C-46E6-ADFB-6CDE1389D37F}" destId="{A5E75685-2820-438A-88AF-159553A570AE}" srcOrd="11" destOrd="0" presId="urn:microsoft.com/office/officeart/2005/8/layout/list1#1"/>
    <dgm:cxn modelId="{CCDE5064-ACC1-4A08-AFD3-9E63FF6474D7}" type="presParOf" srcId="{9D58511D-D18C-46E6-ADFB-6CDE1389D37F}" destId="{3936D63D-3BB5-4099-A097-CE176EB2ABE2}" srcOrd="12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3" destOrd="0" presId="urn:microsoft.com/office/officeart/2005/8/layout/list1#1"/>
    <dgm:cxn modelId="{341024FC-9245-40AE-9171-0836E2F667E4}" type="presParOf" srcId="{9D58511D-D18C-46E6-ADFB-6CDE1389D37F}" destId="{56015E43-931D-4CAD-85C0-E9EB84437182}" srcOrd="14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651261"/>
          <a:ext cx="441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241478" y="296420"/>
          <a:ext cx="3577361" cy="649440"/>
        </a:xfrm>
        <a:prstGeom prst="roundRect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Pubertas</a:t>
          </a:r>
          <a:endParaRPr lang="en-US" sz="2200" kern="1200" dirty="0"/>
        </a:p>
      </dsp:txBody>
      <dsp:txXfrm>
        <a:off x="273181" y="328123"/>
        <a:ext cx="3513955" cy="586034"/>
      </dsp:txXfrm>
    </dsp:sp>
    <dsp:sp modelId="{51228DB3-E7D4-486B-A0C1-9A59D129891F}">
      <dsp:nvSpPr>
        <dsp:cNvPr id="0" name=""/>
        <dsp:cNvSpPr/>
      </dsp:nvSpPr>
      <dsp:spPr>
        <a:xfrm>
          <a:off x="0" y="1649181"/>
          <a:ext cx="441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241478" y="1306653"/>
          <a:ext cx="3618353" cy="649440"/>
        </a:xfrm>
        <a:prstGeom prst="roundRect">
          <a:avLst/>
        </a:prstGeom>
        <a:solidFill>
          <a:schemeClr val="accent3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Otak</a:t>
          </a:r>
          <a:endParaRPr lang="en-US" sz="2200" kern="1200" dirty="0"/>
        </a:p>
      </dsp:txBody>
      <dsp:txXfrm>
        <a:off x="273181" y="1338356"/>
        <a:ext cx="3554947" cy="586034"/>
      </dsp:txXfrm>
    </dsp:sp>
    <dsp:sp modelId="{2DB5D132-AB90-49A4-A479-F0988A86E33E}">
      <dsp:nvSpPr>
        <dsp:cNvPr id="0" name=""/>
        <dsp:cNvSpPr/>
      </dsp:nvSpPr>
      <dsp:spPr>
        <a:xfrm>
          <a:off x="0" y="2627542"/>
          <a:ext cx="441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220980" y="2292260"/>
          <a:ext cx="3618383" cy="649440"/>
        </a:xfrm>
        <a:prstGeom prst="roundRec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Proses Genetik</a:t>
          </a:r>
          <a:endParaRPr lang="en-US" sz="2200" kern="1200" dirty="0"/>
        </a:p>
      </dsp:txBody>
      <dsp:txXfrm>
        <a:off x="252683" y="2323963"/>
        <a:ext cx="3554977" cy="586034"/>
      </dsp:txXfrm>
    </dsp:sp>
    <dsp:sp modelId="{56015E43-931D-4CAD-85C0-E9EB84437182}">
      <dsp:nvSpPr>
        <dsp:cNvPr id="0" name=""/>
        <dsp:cNvSpPr/>
      </dsp:nvSpPr>
      <dsp:spPr>
        <a:xfrm>
          <a:off x="0" y="3645021"/>
          <a:ext cx="441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220980" y="3320301"/>
          <a:ext cx="3594067" cy="649440"/>
        </a:xfrm>
        <a:prstGeom prst="roundRect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Evolusi dan Lingkungan</a:t>
          </a:r>
          <a:endParaRPr lang="en-US" sz="2200" kern="1200" dirty="0"/>
        </a:p>
      </dsp:txBody>
      <dsp:txXfrm>
        <a:off x="252683" y="3352004"/>
        <a:ext cx="3530661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8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6/16/2015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857224" y="2071678"/>
            <a:ext cx="7772400" cy="1974059"/>
          </a:xfrm>
        </p:spPr>
        <p:txBody>
          <a:bodyPr/>
          <a:lstStyle>
            <a:extLst/>
          </a:lstStyle>
          <a:p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PUBERTAS DAN LANDASAN BIOLOGIS</a:t>
            </a:r>
            <a:r>
              <a:rPr lang="id-ID" dirty="0" smtClean="0">
                <a:solidFill>
                  <a:schemeClr val="accent1"/>
                </a:solidFill>
              </a:rPr>
              <a:t> </a:t>
            </a:r>
            <a:r>
              <a:rPr lang="id-ID" cap="none" dirty="0" smtClean="0">
                <a:solidFill>
                  <a:schemeClr val="accent1"/>
                </a:solidFill>
              </a:rPr>
              <a:t>(chapter 3)</a:t>
            </a:r>
            <a:endParaRPr lang="en-US" cap="none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857224" y="4214818"/>
            <a:ext cx="7772400" cy="1052512"/>
          </a:xfrm>
        </p:spPr>
        <p:txBody>
          <a:bodyPr/>
          <a:lstStyle>
            <a:extLst/>
          </a:lstStyle>
          <a:p>
            <a:r>
              <a:rPr lang="id-ID" dirty="0" smtClean="0"/>
              <a:t>Presentasi Psikologi Remaja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9953" y="500063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SUTARMININGTYAS AGUS SISWI ANDAYANI</a:t>
            </a:r>
          </a:p>
          <a:p>
            <a:r>
              <a:rPr lang="id-ID" b="1" dirty="0" smtClean="0"/>
              <a:t>GATHOT HARSONO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d-ID" b="1" dirty="0" smtClean="0"/>
              <a:t>Terima Kasih</a:t>
            </a:r>
            <a:endParaRPr lang="en-US" b="1" dirty="0"/>
          </a:p>
        </p:txBody>
      </p:sp>
      <p:pic>
        <p:nvPicPr>
          <p:cNvPr id="4098" name="Picture 2" descr="http://yoursimplelife.files.wordpress.com/2010/04/rema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3800094" cy="2952328"/>
          </a:xfrm>
          <a:prstGeom prst="rect">
            <a:avLst/>
          </a:prstGeom>
          <a:noFill/>
        </p:spPr>
      </p:pic>
      <p:pic>
        <p:nvPicPr>
          <p:cNvPr id="4100" name="Picture 4" descr="http://m.hai-online.com/var/gramedia/storage/images/hai2/psiko/about-you/remaja-dan-pubertas/6368264-1-ind-ID/Remaja-dan-Pubertas_det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6911" y="1556792"/>
            <a:ext cx="380267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d-ID" dirty="0" smtClean="0"/>
              <a:t>Pubertas </a:t>
            </a:r>
            <a:r>
              <a:rPr lang="id-ID" dirty="0" smtClean="0">
                <a:solidFill>
                  <a:schemeClr val="accent1"/>
                </a:solidFill>
              </a:rPr>
              <a:t>  </a:t>
            </a:r>
            <a:r>
              <a:rPr lang="id-ID" dirty="0" smtClean="0">
                <a:solidFill>
                  <a:srgbClr val="002060"/>
                </a:solidFill>
              </a:rPr>
              <a:t>&amp;</a:t>
            </a:r>
            <a:r>
              <a:rPr lang="id-ID" dirty="0" smtClean="0">
                <a:solidFill>
                  <a:schemeClr val="accent1"/>
                </a:solidFill>
              </a:rPr>
              <a:t> Landasan Biologis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2910" y="557214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/>
              <a:t>Note: Sumber dunia maya, hanya untuk</a:t>
            </a:r>
          </a:p>
          <a:p>
            <a:r>
              <a:rPr lang="id-ID" sz="1200" b="1" dirty="0" smtClean="0"/>
              <a:t>Kepentingan akademis*</a:t>
            </a:r>
            <a:endParaRPr lang="id-ID" sz="1200" b="1" dirty="0"/>
          </a:p>
        </p:txBody>
      </p:sp>
      <p:pic>
        <p:nvPicPr>
          <p:cNvPr id="15362" name="Picture 2" descr="http://2.bp.blogspot.com/-FQFCqdBsNbE/TaFMcarFsMI/AAAAAAAAAAw/JHpNKpUPXsE/s1600/remaja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1556792"/>
            <a:ext cx="350520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/>
          </p:cNvSpPr>
          <p:nvPr/>
        </p:nvSpPr>
        <p:spPr>
          <a:xfrm>
            <a:off x="457200" y="188640"/>
            <a:ext cx="8435280" cy="864096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id-ID" sz="4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4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Pubertas </a:t>
            </a:r>
            <a:endParaRPr kumimoji="0" lang="en-US" sz="2400" b="1" i="0" u="none" strike="noStrike" kern="1200" cap="none" spc="-15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84785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extLst/>
          </a:lstStyle>
          <a:p>
            <a:pPr algn="just">
              <a:buFont typeface="Wingdings" pitchFamily="2" charset="2"/>
              <a:buChar char="ü"/>
            </a:pPr>
            <a:r>
              <a:rPr lang="id-ID" sz="28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Definisi: </a:t>
            </a:r>
            <a:r>
              <a:rPr lang="id-ID" sz="2000" b="1" spc="-150" dirty="0" smtClean="0">
                <a:solidFill>
                  <a:srgbClr val="C00000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periode kematangan fisik yang berlangsung pesat, melibatkan perubahan hormonal  dan tubuh pada masa remaja awal</a:t>
            </a:r>
            <a:endParaRPr lang="id-ID" sz="2000" dirty="0" smtClean="0">
              <a:ln w="18415" cap="flat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id-ID" sz="28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Determinan Pubertas : </a:t>
            </a: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Bawaan, hormon (androgen dan estrogen), berat tubuh, persentase lemak tubuh dan leptin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Kematangan Seksual, </a:t>
            </a: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merupakan ciri utama perubahan pubertas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4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Tendensi Sekuler. </a:t>
            </a: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Awal abad 20, pubertas cenderung terjadi lebih awal. Sekarang cenderung lebih lambat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Masa Pubertas. </a:t>
            </a: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Memiliki 2 fase (adrenarche dan gonadarche). Puncak gonadarche pada laki-laki adalah spermarche, sedang pada wanita adalah menarche</a:t>
            </a:r>
            <a:endParaRPr lang="id-ID" sz="2000" dirty="0" smtClean="0">
              <a:ln w="18415" cap="flat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</a:endParaRPr>
          </a:p>
          <a:p>
            <a:pPr algn="just">
              <a:buFont typeface="Wingdings" pitchFamily="2" charset="2"/>
              <a:buChar char="ü"/>
            </a:pP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Dimensi Psikologis. </a:t>
            </a:r>
            <a:r>
              <a:rPr lang="id-ID" sz="2000" dirty="0"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Diperlukan adaptasi terhadap perubahan pubertas. Menstruasi dan siklusnya menghasilkan berbagai reaksi bagi wanita.</a:t>
            </a:r>
          </a:p>
          <a:p>
            <a:endParaRPr lang="en-US" sz="2000" dirty="0" smtClean="0">
              <a:ln w="18415" cap="flat" cmpd="sng">
                <a:solidFill>
                  <a:srgbClr val="FFFFFF"/>
                </a:solidFill>
                <a:miter lim="800000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</a:endParaRPr>
          </a:p>
          <a:p>
            <a:endParaRPr lang="en-US" sz="2000" dirty="0">
              <a:ln w="18415" cap="flat" cmpd="sng">
                <a:solidFill>
                  <a:srgbClr val="FFFFFF"/>
                </a:solidFill>
                <a:miter lim="800000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3.bp.blogspot.com/_xwVwoocCwZQ/TUuxLcXeHOI/AAAAAAAAAKY/zyAH-BCL9us/s1600/puber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4149080"/>
          </a:xfrm>
          <a:prstGeom prst="rect">
            <a:avLst/>
          </a:prstGeom>
          <a:noFill/>
        </p:spPr>
      </p:pic>
      <p:pic>
        <p:nvPicPr>
          <p:cNvPr id="3" name="Picture 2" descr="http://2.bp.blogspot.com/---dugXI55fc/T6f1cuY5LlI/AAAAAAAAAFE/J7CPvG137mI/s640/2.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31598"/>
            <a:ext cx="2771799" cy="3126401"/>
          </a:xfrm>
          <a:prstGeom prst="rect">
            <a:avLst/>
          </a:prstGeom>
          <a:noFill/>
        </p:spPr>
      </p:pic>
      <p:pic>
        <p:nvPicPr>
          <p:cNvPr id="4" name="Picture 4" descr="http://www.ibukitakartini.com/wp-content/files_mf/siklusmenstruasipadawani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149080"/>
            <a:ext cx="2699792" cy="2708919"/>
          </a:xfrm>
          <a:prstGeom prst="rect">
            <a:avLst/>
          </a:prstGeom>
          <a:noFill/>
        </p:spPr>
      </p:pic>
      <p:pic>
        <p:nvPicPr>
          <p:cNvPr id="29700" name="Picture 4" descr="http://www.medicinesia.com/wp-content/uploads/2010/10/p08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149080"/>
            <a:ext cx="3744417" cy="233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http://hil4ry.files.wordpress.com/2007/07/brain_head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4114801"/>
          </a:xfrm>
          <a:prstGeom prst="rect">
            <a:avLst/>
          </a:prstGeom>
          <a:noFill/>
        </p:spPr>
      </p:pic>
      <p:pic>
        <p:nvPicPr>
          <p:cNvPr id="33800" name="Picture 8" descr="http://www.aktivasiotak.com/images/aktivasi_otak_kan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0"/>
            <a:ext cx="4355976" cy="3356992"/>
          </a:xfrm>
          <a:prstGeom prst="rect">
            <a:avLst/>
          </a:prstGeom>
          <a:noFill/>
        </p:spPr>
      </p:pic>
      <p:pic>
        <p:nvPicPr>
          <p:cNvPr id="33802" name="Picture 10" descr="http://www.aritmatikaindonesia.com/images/pendah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356992"/>
            <a:ext cx="4860032" cy="350100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5301208"/>
            <a:ext cx="3684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Otak Manusia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8694"/>
          </a:xfrm>
          <a:solidFill>
            <a:schemeClr val="accent3">
              <a:lumMod val="50000"/>
            </a:schemeClr>
          </a:solidFill>
        </p:spPr>
        <p:txBody>
          <a:bodyPr/>
          <a:lstStyle>
            <a:extLst/>
          </a:lstStyle>
          <a:p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2.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Otak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500174"/>
            <a:ext cx="4071966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Neuron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Merupakan unit dasar dari sistem syaraf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Tersusun oleh tubuh sel, dendrit dan akson. Terjadi peningkatan akson di masa remaja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1268760"/>
            <a:ext cx="4032448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Struktur Otak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Aspek otak yang terlibat dalam aktivasi emosi adalah sistem limbik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 Korteks prefrontal  (untuk regulasi diri) lebih lambat berkembang</a:t>
            </a:r>
            <a:endParaRPr lang="id-ID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4005064"/>
            <a:ext cx="4176464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Pengalaman &amp; Plastisitas</a:t>
            </a:r>
            <a:endParaRPr lang="id-ID" b="1" dirty="0" smtClean="0"/>
          </a:p>
          <a:p>
            <a:endParaRPr lang="id-ID" b="1" dirty="0" smtClean="0"/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Pengalaman menjadi faktor penting dalam perkembangan otak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Cedera otak yang semakin dini, lebih mudah pulih</a:t>
            </a:r>
            <a:endParaRPr lang="id-ID" b="1" dirty="0"/>
          </a:p>
        </p:txBody>
      </p:sp>
      <p:pic>
        <p:nvPicPr>
          <p:cNvPr id="6" name="Picture 2" descr="http://1.bp.blogspot.com/_-XUK-KD3XHc/TEgDjdlVOiI/AAAAAAAAAGk/CaI28VtLLbE/s320/otak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006079"/>
            <a:ext cx="3851919" cy="3851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3.bp.blogspot.com/-8dCo4dH2nmY/TbzwiuM0XqI/AAAAAAAAAC0/qylvwP4rV4Q/s1600/DNA_of_lif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32" y="0"/>
            <a:ext cx="915473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  <a:solidFill>
            <a:srgbClr val="7030A0"/>
          </a:solidFill>
        </p:spPr>
        <p:txBody>
          <a:bodyPr/>
          <a:lstStyle>
            <a:extLst/>
          </a:lstStyle>
          <a:p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3.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Proses Genetik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412776"/>
            <a:ext cx="407196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Keturunan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Bahwa perilaku remaja juga dipengaruhi faktor keturunan dari kedua orang tuanya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Deviasi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Bahwa selalu ada kemungkinan terjadi deviasi/penyimpangan dari aspek keturunan </a:t>
            </a:r>
            <a:endParaRPr lang="id-ID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2924944"/>
            <a:ext cx="424847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Yang menjadi fokus </a:t>
            </a:r>
            <a:endParaRPr lang="id-ID" b="1" dirty="0" smtClean="0"/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DNA, Kromosom, Nukleus, Gen</a:t>
            </a:r>
          </a:p>
        </p:txBody>
      </p:sp>
      <p:pic>
        <p:nvPicPr>
          <p:cNvPr id="6" name="Picture 6" descr="http://upload.wikimedia.org/wikipedia/id/thumb/b/b4/DNA_As_Structure_Formula_(Indonesian).PNG/400px-DNA_As_Structure_Formula_(Indonesian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95421"/>
            <a:ext cx="4572000" cy="2862579"/>
          </a:xfrm>
          <a:prstGeom prst="rect">
            <a:avLst/>
          </a:prstGeom>
          <a:noFill/>
        </p:spPr>
      </p:pic>
      <p:pic>
        <p:nvPicPr>
          <p:cNvPr id="7" name="Picture 2" descr="http://gurungeblog.files.wordpress.com/2008/11/d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56792"/>
            <a:ext cx="3312368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  <a:solidFill>
            <a:srgbClr val="0070C0"/>
          </a:solidFill>
        </p:spPr>
        <p:txBody>
          <a:bodyPr/>
          <a:lstStyle>
            <a:extLst/>
          </a:lstStyle>
          <a:p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4.</a:t>
            </a:r>
            <a:r>
              <a:rPr lang="id-ID" dirty="0" smtClean="0"/>
              <a:t>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Evolusi &amp; Lingkungan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643050"/>
            <a:ext cx="4000528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Perpektif Evolusi</a:t>
            </a:r>
          </a:p>
          <a:p>
            <a:r>
              <a:rPr lang="id-ID" sz="2000" b="1" dirty="0" smtClean="0"/>
              <a:t>Seleksi alam, selalu memberi keberpihakan kepada remaja yang bisa beradaptasi dengan baik</a:t>
            </a:r>
            <a:endParaRPr lang="id-ID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3857628"/>
            <a:ext cx="3857652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Lingkungan</a:t>
            </a:r>
          </a:p>
          <a:p>
            <a:r>
              <a:rPr lang="id-ID" sz="2000" b="1" dirty="0" smtClean="0"/>
              <a:t>Bahwa terjadi interaksi dengan lingkungan, sangat mempengaruhi remaja dalam berperilaku</a:t>
            </a:r>
            <a:endParaRPr lang="id-ID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1412776"/>
            <a:ext cx="3786214" cy="21852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Interaksi Bawaan</a:t>
            </a:r>
          </a:p>
          <a:p>
            <a:r>
              <a:rPr lang="id-ID" sz="2000" b="1" dirty="0" smtClean="0"/>
              <a:t>Bahwa semua manusia (termasuk remaja) memiliki kromosom yang tersusun dari DNA yang merupakan “unsur pembawa” dari orang tuanya</a:t>
            </a:r>
            <a:endParaRPr lang="id-ID" sz="2000" b="1" dirty="0"/>
          </a:p>
        </p:txBody>
      </p:sp>
      <p:pic>
        <p:nvPicPr>
          <p:cNvPr id="6" name="Picture 4" descr="http://1.bp.blogspot.com/_QtHH3RK_HAI/TMg4cfMcLdI/AAAAAAAAANI/R3ChwM8Anbg/s1600/20091128Kenakalan+remaja+e-dukasi.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66622"/>
            <a:ext cx="4104455" cy="3091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315</Words>
  <Application>Microsoft Office PowerPoint</Application>
  <PresentationFormat>On-screen Show (4:3)</PresentationFormat>
  <Paragraphs>52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IntroducingPowerPoint2007</vt:lpstr>
      <vt:lpstr>PUBERTAS DAN LANDASAN BIOLOGIS (chapter 3)</vt:lpstr>
      <vt:lpstr>Pubertas   &amp; Landasan Biologis</vt:lpstr>
      <vt:lpstr>PowerPoint Presentation</vt:lpstr>
      <vt:lpstr>PowerPoint Presentation</vt:lpstr>
      <vt:lpstr>PowerPoint Presentation</vt:lpstr>
      <vt:lpstr>2. Otak</vt:lpstr>
      <vt:lpstr>PowerPoint Presentation</vt:lpstr>
      <vt:lpstr>3. Proses Genetik</vt:lpstr>
      <vt:lpstr>4. Evolusi &amp; Lingkungan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2012-05-26T21:32:21Z</dcterms:created>
  <dcterms:modified xsi:type="dcterms:W3CDTF">2015-06-16T10:16:22Z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