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8" r:id="rId4"/>
    <p:sldId id="258" r:id="rId5"/>
    <p:sldId id="267" r:id="rId6"/>
    <p:sldId id="259" r:id="rId7"/>
    <p:sldId id="260" r:id="rId8"/>
    <p:sldId id="266" r:id="rId9"/>
    <p:sldId id="261" r:id="rId10"/>
    <p:sldId id="262" r:id="rId11"/>
    <p:sldId id="263" r:id="rId12"/>
    <p:sldId id="264" r:id="rId13"/>
    <p:sldId id="26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1380" y="-7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51227BF-69B4-4EA2-911F-900CED077349}" type="datetimeFigureOut">
              <a:rPr lang="en-US"/>
              <a:pPr>
                <a:defRPr/>
              </a:pPr>
              <a:t>6/16/2015</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BABAC1C2-44DF-44C5-A2C1-75BD19434AD9}"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6803B58-B1AF-4610-B5D2-A2BCCCD0F86B}" type="datetimeFigureOut">
              <a:rPr lang="en-US"/>
              <a:pPr>
                <a:defRPr/>
              </a:pPr>
              <a:t>6/16/2015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1A93F72-4732-4EFF-8801-7C48B19862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A1FAFFC-62F4-43EE-B7B0-37FD541FD3FD}" type="datetimeFigureOut">
              <a:rPr lang="en-US"/>
              <a:pPr>
                <a:defRPr/>
              </a:pPr>
              <a:t>6/16/2015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8A8A46D-B61C-4705-8114-1510C6B055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4C3EBCB6-DECC-4E93-A7DA-DC27D883D4FE}" type="datetimeFigureOut">
              <a:rPr lang="en-US"/>
              <a:pPr>
                <a:defRPr/>
              </a:pPr>
              <a:t>6/16/2015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29D66F6-3380-4782-97C8-946D492210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6D6A56-6D32-4659-A30A-17E6D1F36662}" type="datetimeFigureOut">
              <a:rPr lang="en-US"/>
              <a:pPr>
                <a:defRPr/>
              </a:pPr>
              <a:t>6/16/2015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8CFEC0-CEE4-4566-9DBB-FAFCE7792F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B79E310E-0B4B-4271-BB12-E7934A9A630D}" type="datetimeFigureOut">
              <a:rPr lang="en-US"/>
              <a:pPr>
                <a:defRPr/>
              </a:pPr>
              <a:t>6/16/2015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BF691011-5BA9-4E58-A35E-EC9D354365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63C9DCDE-CD85-4C0F-9502-5993FA4D7E55}"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2D0A2727-4C4D-41AC-B5FC-E080A9FCA392}" type="datetimeFigureOut">
              <a:rPr lang="en-US"/>
              <a:pPr>
                <a:defRPr/>
              </a:pPr>
              <a:t>6/16/2015</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9AF2E437-C60D-4B1E-A7D1-35DAE0D96176}" type="datetimeFigureOut">
              <a:rPr lang="en-US"/>
              <a:pPr>
                <a:defRPr/>
              </a:pPr>
              <a:t>6/16/2015</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4E3179DA-3ACA-4C1F-9B55-65339867C9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34490ED1-DC3C-4230-9BC8-285511BA0F71}" type="datetimeFigureOut">
              <a:rPr lang="en-US"/>
              <a:pPr>
                <a:defRPr/>
              </a:pPr>
              <a:t>6/16/2015</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67A19C3D-7000-419A-B226-53AECE3BD2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F69F1E7E-4CEA-48F3-921F-8A595E6B9237}" type="datetimeFigureOut">
              <a:rPr lang="en-US"/>
              <a:pPr>
                <a:defRPr/>
              </a:pPr>
              <a:t>6/16/2015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4957DA5-44ED-46CA-A42C-098FB8B5D0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2F92E225-F259-409A-9CE3-DA7218606F0D}" type="datetimeFigureOut">
              <a:rPr lang="en-US"/>
              <a:pPr>
                <a:defRPr/>
              </a:pPr>
              <a:t>6/16/2015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B0327F5-5F2F-4439-B977-A071F0A673A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F48B768B-2E6C-4DCA-9FF0-E573E719B3B1}" type="datetimeFigureOut">
              <a:rPr lang="en-US"/>
              <a:pPr>
                <a:defRPr/>
              </a:pPr>
              <a:t>6/16/2015</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08DEA2F0-AE10-4ED2-957A-22A439EE5888}"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49" r:id="rId1"/>
    <p:sldLayoutId id="2147483741" r:id="rId2"/>
    <p:sldLayoutId id="2147483750" r:id="rId3"/>
    <p:sldLayoutId id="2147483742" r:id="rId4"/>
    <p:sldLayoutId id="2147483751"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86200"/>
            <a:ext cx="8534400" cy="1752600"/>
          </a:xfrm>
        </p:spPr>
        <p:txBody>
          <a:bodyPr>
            <a:normAutofit/>
          </a:bodyPr>
          <a:lstStyle/>
          <a:p>
            <a:pPr algn="l" eaLnBrk="1" fontAlgn="auto" hangingPunct="1">
              <a:spcAft>
                <a:spcPts val="0"/>
              </a:spcAft>
              <a:buFont typeface="Wingdings 2"/>
              <a:buNone/>
              <a:defRPr/>
            </a:pPr>
            <a:r>
              <a:rPr lang="en-US" sz="2800" dirty="0" err="1" smtClean="0">
                <a:latin typeface="Batang" pitchFamily="18" charset="-127"/>
                <a:ea typeface="Batang" pitchFamily="18" charset="-127"/>
              </a:rPr>
              <a:t>Wihana</a:t>
            </a:r>
            <a:r>
              <a:rPr lang="en-US" sz="2800" dirty="0" smtClean="0">
                <a:latin typeface="Batang" pitchFamily="18" charset="-127"/>
                <a:ea typeface="Batang" pitchFamily="18" charset="-127"/>
              </a:rPr>
              <a:t> </a:t>
            </a:r>
            <a:r>
              <a:rPr lang="en-US" sz="2800" dirty="0" err="1" smtClean="0">
                <a:latin typeface="Batang" pitchFamily="18" charset="-127"/>
                <a:ea typeface="Batang" pitchFamily="18" charset="-127"/>
              </a:rPr>
              <a:t>Pratiwi</a:t>
            </a:r>
            <a:r>
              <a:rPr lang="en-US" sz="2800" dirty="0" smtClean="0">
                <a:latin typeface="Batang" pitchFamily="18" charset="-127"/>
                <a:ea typeface="Batang" pitchFamily="18" charset="-127"/>
              </a:rPr>
              <a:t>				 201071076</a:t>
            </a:r>
          </a:p>
          <a:p>
            <a:pPr algn="l" eaLnBrk="1" fontAlgn="auto" hangingPunct="1">
              <a:spcAft>
                <a:spcPts val="0"/>
              </a:spcAft>
              <a:buFont typeface="Wingdings 2"/>
              <a:buNone/>
              <a:defRPr/>
            </a:pPr>
            <a:r>
              <a:rPr lang="en-US" sz="2800" dirty="0" smtClean="0">
                <a:latin typeface="Batang" pitchFamily="18" charset="-127"/>
                <a:ea typeface="Batang" pitchFamily="18" charset="-127"/>
              </a:rPr>
              <a:t>Novena </a:t>
            </a:r>
            <a:r>
              <a:rPr lang="en-US" sz="2800" dirty="0" err="1" smtClean="0">
                <a:latin typeface="Batang" pitchFamily="18" charset="-127"/>
                <a:ea typeface="Batang" pitchFamily="18" charset="-127"/>
              </a:rPr>
              <a:t>Klara</a:t>
            </a:r>
            <a:r>
              <a:rPr lang="en-US" sz="2800" dirty="0" smtClean="0">
                <a:latin typeface="Batang" pitchFamily="18" charset="-127"/>
                <a:ea typeface="Batang" pitchFamily="18" charset="-127"/>
              </a:rPr>
              <a:t> </a:t>
            </a:r>
            <a:r>
              <a:rPr lang="en-US" sz="2800" dirty="0" err="1" smtClean="0">
                <a:latin typeface="Batang" pitchFamily="18" charset="-127"/>
                <a:ea typeface="Batang" pitchFamily="18" charset="-127"/>
              </a:rPr>
              <a:t>Kartika</a:t>
            </a:r>
            <a:r>
              <a:rPr lang="en-US" sz="2800" dirty="0" smtClean="0">
                <a:latin typeface="Batang" pitchFamily="18" charset="-127"/>
                <a:ea typeface="Batang" pitchFamily="18" charset="-127"/>
              </a:rPr>
              <a:t> Citra	 201071084</a:t>
            </a:r>
            <a:endParaRPr lang="en-US" sz="2800" dirty="0">
              <a:latin typeface="Batang" pitchFamily="18" charset="-127"/>
              <a:ea typeface="Batang" pitchFamily="18" charset="-127"/>
            </a:endParaRPr>
          </a:p>
        </p:txBody>
      </p:sp>
      <p:sp>
        <p:nvSpPr>
          <p:cNvPr id="2" name="Title 1"/>
          <p:cNvSpPr>
            <a:spLocks noGrp="1"/>
          </p:cNvSpPr>
          <p:nvPr>
            <p:ph type="ctrTitle"/>
          </p:nvPr>
        </p:nvSpPr>
        <p:spPr>
          <a:xfrm>
            <a:off x="609600" y="914400"/>
            <a:ext cx="7772400" cy="1905000"/>
          </a:xfrm>
        </p:spPr>
        <p:txBody>
          <a:bodyPr/>
          <a:lstStyle/>
          <a:p>
            <a:pPr eaLnBrk="1" fontAlgn="auto" hangingPunct="1">
              <a:spcAft>
                <a:spcPts val="0"/>
              </a:spcAft>
              <a:defRPr/>
            </a:pPr>
            <a:r>
              <a:rPr smtClean="0">
                <a:latin typeface="Batang" pitchFamily="18" charset="-127"/>
                <a:ea typeface="Batang" pitchFamily="18" charset="-127"/>
              </a:rPr>
              <a:t>REMAJA DALAM KELUARGA</a:t>
            </a:r>
            <a:endParaRPr>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990600"/>
            <a:ext cx="8229600" cy="6248400"/>
          </a:xfrm>
        </p:spPr>
        <p:txBody>
          <a:bodyPr/>
          <a:lstStyle/>
          <a:p>
            <a:pPr eaLnBrk="1" hangingPunct="1"/>
            <a:r>
              <a:rPr lang="id-ID" sz="2400" smtClean="0">
                <a:latin typeface="Batang" pitchFamily="18" charset="-127"/>
                <a:ea typeface="Batang" pitchFamily="18" charset="-127"/>
              </a:rPr>
              <a:t>Antara anak dan orang tua harus memiliki kemampuan untuk memberikan alasan yang masuk akal terhadap suatu perbuatan atau keputusan yang diambil</a:t>
            </a:r>
            <a:endParaRPr lang="en-US" sz="2400" smtClean="0">
              <a:latin typeface="Batang" pitchFamily="18" charset="-127"/>
              <a:ea typeface="Batang" pitchFamily="18" charset="-127"/>
            </a:endParaRPr>
          </a:p>
          <a:p>
            <a:pPr eaLnBrk="1" hangingPunct="1"/>
            <a:r>
              <a:rPr lang="id-ID" sz="2400" smtClean="0">
                <a:latin typeface="Batang" pitchFamily="18" charset="-127"/>
                <a:ea typeface="Batang" pitchFamily="18" charset="-127"/>
              </a:rPr>
              <a:t>Adanya keterbukaan dan komunikasi yang baik antara anak-orang tua. Sehingga orang tua memiliki kepercayaan penuh terhadap apa yang dilakukan anak diluar sepengetahuan mereka, dan anakpun memiliki seseorang yang tepat untuk berdiskusi dan mencari solusi permasalahan mereka</a:t>
            </a:r>
            <a:endParaRPr lang="en-US" sz="2400" smtClean="0">
              <a:latin typeface="Batang" pitchFamily="18" charset="-127"/>
              <a:ea typeface="Batang" pitchFamily="18" charset="-127"/>
            </a:endParaRPr>
          </a:p>
          <a:p>
            <a:pPr eaLnBrk="1" hangingPunct="1"/>
            <a:r>
              <a:rPr lang="id-ID" sz="2400" smtClean="0">
                <a:latin typeface="Batang" pitchFamily="18" charset="-127"/>
                <a:ea typeface="Batang" pitchFamily="18" charset="-127"/>
              </a:rPr>
              <a:t>Orang tua memberikan perasaan aman dan bebas kepada anak untuk mengadakan eksplorasi dalam rangka mengungkapkan pikiran dan perasaannya. Sedangkan anak harus memiliki tanggung jawab untuk mempergunakan kebebasan.</a:t>
            </a:r>
            <a:endParaRPr lang="en-US" sz="2400" smtClean="0">
              <a:latin typeface="Batang" pitchFamily="18" charset="-127"/>
              <a:ea typeface="Batang" pitchFamily="18" charset="-127"/>
            </a:endParaRPr>
          </a:p>
          <a:p>
            <a:pPr eaLnBrk="1" hangingPunct="1">
              <a:buFont typeface="Wingdings 2" pitchFamily="18" charset="2"/>
              <a:buNone/>
            </a:pPr>
            <a:endParaRPr lang="en-US" sz="2400" smtClean="0"/>
          </a:p>
        </p:txBody>
      </p:sp>
      <p:sp>
        <p:nvSpPr>
          <p:cNvPr id="2" name="Title 1"/>
          <p:cNvSpPr>
            <a:spLocks noGrp="1"/>
          </p:cNvSpPr>
          <p:nvPr>
            <p:ph type="title"/>
          </p:nvPr>
        </p:nvSpPr>
        <p:spPr>
          <a:xfrm>
            <a:off x="533400" y="0"/>
            <a:ext cx="8229600" cy="868362"/>
          </a:xfrm>
        </p:spPr>
        <p:txBody>
          <a:bodyPr/>
          <a:lstStyle/>
          <a:p>
            <a:pPr eaLnBrk="1" fontAlgn="auto" hangingPunct="1">
              <a:spcAft>
                <a:spcPts val="0"/>
              </a:spcAft>
              <a:defRPr/>
            </a:pPr>
            <a:r>
              <a:rPr sz="4000" err="1" smtClean="0">
                <a:latin typeface="Batang" pitchFamily="18" charset="-127"/>
                <a:ea typeface="Batang" pitchFamily="18" charset="-127"/>
              </a:rPr>
              <a:t>Lanjutan</a:t>
            </a:r>
            <a:r>
              <a:rPr smtClean="0"/>
              <a:t>..</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81000" y="1752600"/>
            <a:ext cx="8229600" cy="4525963"/>
          </a:xfrm>
        </p:spPr>
        <p:txBody>
          <a:bodyPr/>
          <a:lstStyle/>
          <a:p>
            <a:pPr eaLnBrk="1" hangingPunct="1"/>
            <a:r>
              <a:rPr lang="id-ID" sz="2400" smtClean="0">
                <a:latin typeface="Batang" pitchFamily="18" charset="-127"/>
                <a:ea typeface="Batang" pitchFamily="18" charset="-127"/>
              </a:rPr>
              <a:t>Masing-masing anggota keluarga harus memiliki perasaan saling menyayangi, menciptakan keakraban, dan meluangkan waktu untuk bersama keluarga.</a:t>
            </a:r>
            <a:endParaRPr lang="en-US" sz="2400" smtClean="0">
              <a:latin typeface="Batang" pitchFamily="18" charset="-127"/>
              <a:ea typeface="Batang" pitchFamily="18" charset="-127"/>
            </a:endParaRPr>
          </a:p>
          <a:p>
            <a:pPr eaLnBrk="1" hangingPunct="1"/>
            <a:r>
              <a:rPr lang="id-ID" sz="2400" smtClean="0">
                <a:latin typeface="Batang" pitchFamily="18" charset="-127"/>
                <a:ea typeface="Batang" pitchFamily="18" charset="-127"/>
              </a:rPr>
              <a:t>Antara orang tua dan anak harus saling menaati peraturan tetapi tidak cenderung mengancam.</a:t>
            </a:r>
            <a:endParaRPr lang="en-US" sz="2400" smtClean="0">
              <a:latin typeface="Batang" pitchFamily="18" charset="-127"/>
              <a:ea typeface="Batang" pitchFamily="18" charset="-127"/>
            </a:endParaRPr>
          </a:p>
          <a:p>
            <a:pPr eaLnBrk="1" hangingPunct="1">
              <a:buFont typeface="Wingdings 2" pitchFamily="18" charset="2"/>
              <a:buNone/>
            </a:pPr>
            <a:endParaRPr lang="en-US" smtClean="0"/>
          </a:p>
        </p:txBody>
      </p:sp>
      <p:sp>
        <p:nvSpPr>
          <p:cNvPr id="2" name="Title 1"/>
          <p:cNvSpPr>
            <a:spLocks noGrp="1"/>
          </p:cNvSpPr>
          <p:nvPr>
            <p:ph type="title"/>
          </p:nvPr>
        </p:nvSpPr>
        <p:spPr/>
        <p:txBody>
          <a:bodyPr/>
          <a:lstStyle/>
          <a:p>
            <a:pPr eaLnBrk="1" fontAlgn="auto" hangingPunct="1">
              <a:spcAft>
                <a:spcPts val="0"/>
              </a:spcAft>
              <a:defRPr/>
            </a:pPr>
            <a:r>
              <a:rPr sz="4000" err="1" smtClean="0">
                <a:latin typeface="Batang" pitchFamily="18" charset="-127"/>
                <a:ea typeface="Batang" pitchFamily="18" charset="-127"/>
              </a:rPr>
              <a:t>Lanjutan</a:t>
            </a:r>
            <a:r>
              <a:rPr smtClean="0"/>
              <a:t>..</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eaLnBrk="1" hangingPunct="1">
              <a:buFont typeface="Wingdings 2" pitchFamily="18" charset="2"/>
              <a:buNone/>
            </a:pPr>
            <a:endParaRPr lang="en-US" smtClean="0">
              <a:latin typeface="Batang" pitchFamily="18" charset="-127"/>
              <a:ea typeface="Batang" pitchFamily="18" charset="-127"/>
            </a:endParaRPr>
          </a:p>
          <a:p>
            <a:pPr eaLnBrk="1" hangingPunct="1"/>
            <a:r>
              <a:rPr lang="id-ID" smtClean="0">
                <a:latin typeface="Batang" pitchFamily="18" charset="-127"/>
                <a:ea typeface="Batang" pitchFamily="18" charset="-127"/>
              </a:rPr>
              <a:t>Psikologi remaja. Ali. M dkk. bumi aksara. Jakarta. Hal 89-90</a:t>
            </a:r>
            <a:endParaRPr lang="en-US" smtClean="0">
              <a:latin typeface="Batang" pitchFamily="18" charset="-127"/>
              <a:ea typeface="Batang" pitchFamily="18" charset="-127"/>
            </a:endParaRPr>
          </a:p>
          <a:p>
            <a:pPr eaLnBrk="1" hangingPunct="1"/>
            <a:r>
              <a:rPr lang="id-ID" smtClean="0">
                <a:latin typeface="Batang" pitchFamily="18" charset="-127"/>
                <a:ea typeface="Batang" pitchFamily="18" charset="-127"/>
              </a:rPr>
              <a:t>Psikologi remaja. Dadang sulaeman. penerbit mandar maju. bandung. Hal 71</a:t>
            </a:r>
            <a:endParaRPr lang="en-US" smtClean="0">
              <a:latin typeface="Batang" pitchFamily="18" charset="-127"/>
              <a:ea typeface="Batang" pitchFamily="18" charset="-127"/>
            </a:endParaRPr>
          </a:p>
          <a:p>
            <a:pPr eaLnBrk="1" hangingPunct="1">
              <a:buFont typeface="Wingdings 2" pitchFamily="18" charset="2"/>
              <a:buNone/>
            </a:pPr>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id-ID" sz="4000" b="1" smtClean="0">
                <a:latin typeface="Batang" pitchFamily="18" charset="-127"/>
                <a:ea typeface="Batang" pitchFamily="18" charset="-127"/>
              </a:rPr>
              <a:t>REFERENSI</a:t>
            </a:r>
            <a:endParaRPr sz="4000">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381000" y="1752600"/>
            <a:ext cx="8229600" cy="3459163"/>
          </a:xfrm>
        </p:spPr>
        <p:txBody>
          <a:bodyPr/>
          <a:lstStyle/>
          <a:p>
            <a:pPr algn="ctr" eaLnBrk="1" hangingPunct="1">
              <a:buFont typeface="Wingdings 2" pitchFamily="18" charset="2"/>
              <a:buNone/>
            </a:pPr>
            <a:r>
              <a:rPr lang="en-US" sz="9600" smtClean="0">
                <a:latin typeface="Batang" pitchFamily="18" charset="-127"/>
                <a:ea typeface="Batang" pitchFamily="18" charset="-127"/>
              </a:rPr>
              <a:t>TERIMA KASIH</a:t>
            </a:r>
          </a:p>
        </p:txBody>
      </p:sp>
      <p:sp>
        <p:nvSpPr>
          <p:cNvPr id="2" name="Title 1"/>
          <p:cNvSpPr>
            <a:spLocks noGrp="1"/>
          </p:cNvSpPr>
          <p:nvPr>
            <p:ph type="title"/>
          </p:nvPr>
        </p:nvSpPr>
        <p:spPr/>
        <p:txBody>
          <a:bodyPr/>
          <a:lstStyle/>
          <a:p>
            <a:pPr eaLnBrk="1" fontAlgn="auto" hangingPunct="1">
              <a:spcAft>
                <a:spcPts val="0"/>
              </a:spcAft>
              <a:defRPr/>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609600"/>
            <a:ext cx="8229600" cy="5516563"/>
          </a:xfrm>
        </p:spPr>
        <p:txBody>
          <a:bodyPr/>
          <a:lstStyle/>
          <a:p>
            <a:pPr eaLnBrk="1" hangingPunct="1">
              <a:buFont typeface="Wingdings 2" pitchFamily="18" charset="2"/>
              <a:buNone/>
            </a:pPr>
            <a:r>
              <a:rPr lang="en-US" smtClean="0"/>
              <a:t>	</a:t>
            </a:r>
            <a:r>
              <a:rPr lang="id-ID" smtClean="0">
                <a:latin typeface="Batang" pitchFamily="18" charset="-127"/>
                <a:ea typeface="Batang" pitchFamily="18" charset="-127"/>
              </a:rPr>
              <a:t>Di usia remaja, seseorang biasanya memiliki masalah-mas</a:t>
            </a:r>
            <a:r>
              <a:rPr lang="en-US" smtClean="0">
                <a:latin typeface="Batang" pitchFamily="18" charset="-127"/>
                <a:ea typeface="Batang" pitchFamily="18" charset="-127"/>
              </a:rPr>
              <a:t>a</a:t>
            </a:r>
            <a:r>
              <a:rPr lang="id-ID" smtClean="0">
                <a:latin typeface="Batang" pitchFamily="18" charset="-127"/>
                <a:ea typeface="Batang" pitchFamily="18" charset="-127"/>
              </a:rPr>
              <a:t>lahnya sendiri. Walaupun tidak dialami oleh semua remaja, salah satu masalah mereka adalah dengan orang tua. Pernahkah kamu merasa orang tuamu tidak memahamimu? Atau kamu merasa apa saja yang kamu lakukan salah dimata mereka</a:t>
            </a:r>
            <a:r>
              <a:rPr lang="en-US" smtClean="0">
                <a:latin typeface="Batang" pitchFamily="18" charset="-127"/>
                <a:ea typeface="Batang" pitchFamily="18" charset="-127"/>
              </a:rPr>
              <a:t>?</a:t>
            </a:r>
            <a:r>
              <a:rPr lang="id-ID" smtClean="0">
                <a:latin typeface="Batang" pitchFamily="18" charset="-127"/>
                <a:ea typeface="Batang" pitchFamily="18" charset="-127"/>
              </a:rPr>
              <a:t> Sebenarnya apa yang terjadi dengan kamu dan orang tuamu? Mengapa hubungan kalian tak sebaik dulu ketika kalian masih anak-anak.</a:t>
            </a:r>
            <a:endParaRPr lang="en-US" smtClean="0">
              <a:latin typeface="Batang" pitchFamily="18" charset="-127"/>
              <a:ea typeface="Batang" pitchFamily="18" charset="-127"/>
            </a:endParaRPr>
          </a:p>
          <a:p>
            <a:pPr eaLnBrk="1" hangingPunct="1"/>
            <a:endParaRPr lang="en-US" smtClean="0"/>
          </a:p>
        </p:txBody>
      </p:sp>
      <p:sp>
        <p:nvSpPr>
          <p:cNvPr id="2" name="Title 1"/>
          <p:cNvSpPr>
            <a:spLocks noGrp="1"/>
          </p:cNvSpPr>
          <p:nvPr>
            <p:ph type="title"/>
          </p:nvPr>
        </p:nvSpPr>
        <p:spPr>
          <a:xfrm flipV="1">
            <a:off x="-3429000" y="914400"/>
            <a:ext cx="1143000" cy="76200"/>
          </a:xfrm>
        </p:spPr>
        <p:txBody>
          <a:bodyPr>
            <a:normAutofit fontScale="90000"/>
          </a:bodyPr>
          <a:lstStyle/>
          <a:p>
            <a:pPr eaLnBrk="1" fontAlgn="auto" hangingPunct="1">
              <a:spcAft>
                <a:spcPts val="0"/>
              </a:spcAft>
              <a:defRPr/>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r>
              <a:rPr lang="id-ID" smtClean="0"/>
              <a:t>Pengertian Keluarga secara umum adalah lingkungan dimana terdapat beberapa orang yang masih memiliki hubungan darah. Sebelum seorang anak mengenal lingkungan yang lebih luas, ia terlebih dahulu mengenal lingkungan keluarganya. Oleh karena itu sebelum ia menganal norma-norma dan nilai-nilai dari masyarakat umum pertama kali ia menyerap norma-norma dan nilai-nilai yang berlaku dalam keluarganya untuk dijadikan bagian dari kepribadiannya. (Sarlito, 2010)</a:t>
            </a:r>
          </a:p>
          <a:p>
            <a:endParaRPr lang="id-ID" smtClean="0"/>
          </a:p>
        </p:txBody>
      </p:sp>
      <p:sp>
        <p:nvSpPr>
          <p:cNvPr id="3" name="Title 2"/>
          <p:cNvSpPr>
            <a:spLocks noGrp="1"/>
          </p:cNvSpPr>
          <p:nvPr>
            <p:ph type="title"/>
          </p:nvPr>
        </p:nvSpPr>
        <p:spPr/>
        <p:txBody>
          <a:bodyPr/>
          <a:lstStyle/>
          <a:p>
            <a:pPr>
              <a:defRPr/>
            </a:pPr>
            <a:r>
              <a:rPr lang="id-ID" smtClean="0"/>
              <a:t>Pengertian Keluarga</a:t>
            </a:r>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1981200"/>
            <a:ext cx="8229600" cy="4525963"/>
          </a:xfrm>
        </p:spPr>
        <p:txBody>
          <a:bodyPr/>
          <a:lstStyle/>
          <a:p>
            <a:pPr marL="514350" indent="-514350" eaLnBrk="1" hangingPunct="1">
              <a:buFont typeface="Wingdings 2" pitchFamily="18" charset="2"/>
              <a:buNone/>
            </a:pPr>
            <a:r>
              <a:rPr lang="en-US" sz="2400" smtClean="0">
                <a:latin typeface="Batang" pitchFamily="18" charset="-127"/>
                <a:ea typeface="Batang" pitchFamily="18" charset="-127"/>
              </a:rPr>
              <a:t>1. 	</a:t>
            </a:r>
            <a:r>
              <a:rPr lang="id-ID" sz="2400" smtClean="0">
                <a:latin typeface="Batang" pitchFamily="18" charset="-127"/>
                <a:ea typeface="Batang" pitchFamily="18" charset="-127"/>
              </a:rPr>
              <a:t>Seperti halnya masa kanak-kanak, para remaja masih membutuhkan orang tuanya, masing tergantung kepadanya, masih dipengaruhi orang tuanya. Akan tetapi remaja mulai memiliki pandangan sendiri bahwa dia memiilki dirinya sendiri. Dimana remaja mulai banyak menyukai kegiatan diluar rumah dan memasuki dunia yang lebih luas. Mereka merasa dapat mengarahkan dirinya</a:t>
            </a:r>
            <a:endParaRPr lang="en-US" sz="2400" smtClean="0">
              <a:latin typeface="Batang" pitchFamily="18" charset="-127"/>
              <a:ea typeface="Batang" pitchFamily="18" charset="-127"/>
            </a:endParaRP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id-ID" b="1" smtClean="0">
                <a:latin typeface="Batang" pitchFamily="18" charset="-127"/>
                <a:ea typeface="Batang" pitchFamily="18" charset="-127"/>
              </a:rPr>
              <a:t>Peran remaja sebagai Anak Dalam Keluarga</a:t>
            </a:r>
            <a:endParaRPr>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marL="514350" indent="-514350" eaLnBrk="1" hangingPunct="1">
              <a:buFont typeface="Wingdings 2" pitchFamily="18" charset="2"/>
              <a:buNone/>
            </a:pPr>
            <a:r>
              <a:rPr lang="en-US" smtClean="0">
                <a:latin typeface="Batang" pitchFamily="18" charset="-127"/>
                <a:ea typeface="Batang" pitchFamily="18" charset="-127"/>
              </a:rPr>
              <a:t>2. 	</a:t>
            </a:r>
            <a:r>
              <a:rPr lang="id-ID" smtClean="0">
                <a:latin typeface="Batang" pitchFamily="18" charset="-127"/>
                <a:ea typeface="Batang" pitchFamily="18" charset="-127"/>
              </a:rPr>
              <a:t>Perjuangan untuk emansipasi (permainan hak). Untuk mencapai status orang dewasa para remaja harus mengurangi ketergantungannya terhadap orang tua. Mereka harus mempersiapkan untuk menerima dan menjalankan peranan orang dewasa. Perjuangan kearah persamaan hak ini seringkali penuh konflik dan kecemasan baik bagi para remaja sendiri maupun orang tuanya</a:t>
            </a:r>
          </a:p>
        </p:txBody>
      </p:sp>
      <p:sp>
        <p:nvSpPr>
          <p:cNvPr id="2" name="Title 1"/>
          <p:cNvSpPr>
            <a:spLocks noGrp="1"/>
          </p:cNvSpPr>
          <p:nvPr>
            <p:ph type="title"/>
          </p:nvPr>
        </p:nvSpPr>
        <p:spPr/>
        <p:txBody>
          <a:bodyPr/>
          <a:lstStyle/>
          <a:p>
            <a:pPr eaLnBrk="1" fontAlgn="auto" hangingPunct="1">
              <a:spcAft>
                <a:spcPts val="0"/>
              </a:spcAft>
              <a:defRPr/>
            </a:pPr>
            <a:r>
              <a:rPr sz="4000" err="1" smtClean="0">
                <a:latin typeface="Batang" pitchFamily="18" charset="-127"/>
                <a:ea typeface="Batang" pitchFamily="18" charset="-127"/>
              </a:rPr>
              <a:t>Lanjutan</a:t>
            </a:r>
            <a:r>
              <a:rPr smtClean="0"/>
              <a:t>..</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2057400"/>
            <a:ext cx="8229600" cy="4068763"/>
          </a:xfrm>
        </p:spPr>
        <p:txBody>
          <a:bodyPr/>
          <a:lstStyle/>
          <a:p>
            <a:pPr eaLnBrk="1" hangingPunct="1">
              <a:buFont typeface="Wingdings 2" pitchFamily="18" charset="2"/>
              <a:buNone/>
            </a:pPr>
            <a:r>
              <a:rPr lang="en-US" sz="2400" smtClean="0">
                <a:latin typeface="Batang" pitchFamily="18" charset="-127"/>
                <a:ea typeface="Batang" pitchFamily="18" charset="-127"/>
              </a:rPr>
              <a:t>3.  </a:t>
            </a:r>
            <a:r>
              <a:rPr lang="id-ID" sz="2400" smtClean="0">
                <a:latin typeface="Batang" pitchFamily="18" charset="-127"/>
                <a:ea typeface="Batang" pitchFamily="18" charset="-127"/>
              </a:rPr>
              <a:t>Apabila semuanya berjalan dengan baik, mereka akan menempati kedudukannya diantara orang dewasa yang sebaya. Sampai-sampai pada tahap ini pengaruh orang dewasa belum hilang. Banyak remaja diusia belasan tahun yang memberontak terhadap pandangan dan sika-sikap orang dewasa. Namun pada usia duapuluhan tahun mereka menganut pandangan serta sikap tadi sebagai sesuatu yang benar</a:t>
            </a:r>
            <a:endParaRPr lang="en-US" sz="2400" smtClean="0">
              <a:latin typeface="Batang" pitchFamily="18" charset="-127"/>
              <a:ea typeface="Batang" pitchFamily="18" charset="-127"/>
            </a:endParaRPr>
          </a:p>
          <a:p>
            <a:pPr eaLnBrk="1" hangingPunct="1">
              <a:buFont typeface="Wingdings 2" pitchFamily="18" charset="2"/>
              <a:buNone/>
            </a:pPr>
            <a:endParaRPr lang="en-US" smtClean="0"/>
          </a:p>
        </p:txBody>
      </p:sp>
      <p:sp>
        <p:nvSpPr>
          <p:cNvPr id="2" name="Title 1"/>
          <p:cNvSpPr>
            <a:spLocks noGrp="1"/>
          </p:cNvSpPr>
          <p:nvPr>
            <p:ph type="title"/>
          </p:nvPr>
        </p:nvSpPr>
        <p:spPr/>
        <p:txBody>
          <a:bodyPr/>
          <a:lstStyle/>
          <a:p>
            <a:pPr eaLnBrk="1" fontAlgn="auto" hangingPunct="1">
              <a:spcAft>
                <a:spcPts val="0"/>
              </a:spcAft>
              <a:defRPr/>
            </a:pPr>
            <a:r>
              <a:rPr sz="4000" err="1" smtClean="0">
                <a:latin typeface="Batang" pitchFamily="18" charset="-127"/>
                <a:ea typeface="Batang" pitchFamily="18" charset="-127"/>
              </a:rPr>
              <a:t>Lanjutan</a:t>
            </a:r>
            <a:r>
              <a:rPr sz="3600" smtClean="0"/>
              <a:t>..</a:t>
            </a:r>
            <a:endParaRPr sz="3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229600" cy="4800600"/>
          </a:xfrm>
        </p:spPr>
        <p:txBody>
          <a:bodyPr>
            <a:normAutofit fontScale="92500" lnSpcReduction="20000"/>
          </a:bodyPr>
          <a:lstStyle/>
          <a:p>
            <a:pPr marL="571500" indent="-571500" eaLnBrk="1" fontAlgn="auto" hangingPunct="1">
              <a:spcAft>
                <a:spcPts val="0"/>
              </a:spcAft>
              <a:buFont typeface="+mj-lt"/>
              <a:buAutoNum type="romanUcPeriod"/>
              <a:defRPr/>
            </a:pPr>
            <a:r>
              <a:rPr lang="id-ID" sz="3400" dirty="0">
                <a:latin typeface="Batang" pitchFamily="18" charset="-127"/>
                <a:ea typeface="Batang" pitchFamily="18" charset="-127"/>
              </a:rPr>
              <a:t>aspek </a:t>
            </a:r>
            <a:r>
              <a:rPr lang="id-ID" sz="3400" dirty="0" smtClean="0">
                <a:latin typeface="Batang" pitchFamily="18" charset="-127"/>
                <a:ea typeface="Batang" pitchFamily="18" charset="-127"/>
              </a:rPr>
              <a:t>obyektif</a:t>
            </a:r>
            <a:endParaRPr lang="en-US" sz="3400" dirty="0" smtClean="0">
              <a:latin typeface="Batang" pitchFamily="18" charset="-127"/>
              <a:ea typeface="Batang" pitchFamily="18" charset="-127"/>
            </a:endParaRPr>
          </a:p>
          <a:p>
            <a:pPr marL="571500" indent="-571500" eaLnBrk="1" fontAlgn="auto" hangingPunct="1">
              <a:spcAft>
                <a:spcPts val="0"/>
              </a:spcAft>
              <a:buFont typeface="Wingdings 2"/>
              <a:buNone/>
              <a:defRPr/>
            </a:pPr>
            <a:r>
              <a:rPr lang="en-US" sz="3400" dirty="0">
                <a:latin typeface="Batang" pitchFamily="18" charset="-127"/>
                <a:ea typeface="Batang" pitchFamily="18" charset="-127"/>
              </a:rPr>
              <a:t>	</a:t>
            </a:r>
            <a:r>
              <a:rPr lang="id-ID" sz="3400" dirty="0" smtClean="0">
                <a:latin typeface="Batang" pitchFamily="18" charset="-127"/>
                <a:ea typeface="Batang" pitchFamily="18" charset="-127"/>
              </a:rPr>
              <a:t>Adalah </a:t>
            </a:r>
            <a:r>
              <a:rPr lang="id-ID" sz="3400" dirty="0">
                <a:latin typeface="Batang" pitchFamily="18" charset="-127"/>
                <a:ea typeface="Batang" pitchFamily="18" charset="-127"/>
              </a:rPr>
              <a:t>keadaan nyata dari pristiwa yang terjadi pada saat interaksi antara anak dan orang tua berlangsung.</a:t>
            </a:r>
            <a:endParaRPr lang="en-US" sz="3400" dirty="0">
              <a:latin typeface="Batang" pitchFamily="18" charset="-127"/>
              <a:ea typeface="Batang" pitchFamily="18" charset="-127"/>
            </a:endParaRPr>
          </a:p>
          <a:p>
            <a:pPr marL="571500" indent="-571500" eaLnBrk="1" fontAlgn="auto" hangingPunct="1">
              <a:spcAft>
                <a:spcPts val="0"/>
              </a:spcAft>
              <a:buFont typeface="Wingdings 2"/>
              <a:buAutoNum type="romanUcPeriod" startAt="2"/>
              <a:defRPr/>
            </a:pPr>
            <a:r>
              <a:rPr lang="id-ID" sz="3400" dirty="0" smtClean="0">
                <a:latin typeface="Batang" pitchFamily="18" charset="-127"/>
                <a:ea typeface="Batang" pitchFamily="18" charset="-127"/>
              </a:rPr>
              <a:t>aspek subyektif</a:t>
            </a:r>
            <a:endParaRPr lang="en-US" sz="3400" dirty="0" smtClean="0">
              <a:latin typeface="Batang" pitchFamily="18" charset="-127"/>
              <a:ea typeface="Batang" pitchFamily="18" charset="-127"/>
            </a:endParaRPr>
          </a:p>
          <a:p>
            <a:pPr marL="571500" indent="-571500" eaLnBrk="1" fontAlgn="auto" hangingPunct="1">
              <a:spcAft>
                <a:spcPts val="0"/>
              </a:spcAft>
              <a:buFont typeface="Wingdings 2"/>
              <a:buNone/>
              <a:defRPr/>
            </a:pPr>
            <a:r>
              <a:rPr lang="en-US" sz="3400" dirty="0">
                <a:latin typeface="Batang" pitchFamily="18" charset="-127"/>
                <a:ea typeface="Batang" pitchFamily="18" charset="-127"/>
              </a:rPr>
              <a:t>	</a:t>
            </a:r>
            <a:r>
              <a:rPr lang="id-ID" sz="3400" dirty="0" smtClean="0">
                <a:latin typeface="Batang" pitchFamily="18" charset="-127"/>
                <a:ea typeface="Batang" pitchFamily="18" charset="-127"/>
              </a:rPr>
              <a:t>Adalah </a:t>
            </a:r>
            <a:r>
              <a:rPr lang="id-ID" sz="3400" dirty="0">
                <a:latin typeface="Batang" pitchFamily="18" charset="-127"/>
                <a:ea typeface="Batang" pitchFamily="18" charset="-127"/>
              </a:rPr>
              <a:t>keadaan nyata yang dipersepsi remaja pada saat interaksi dengan orang tua </a:t>
            </a:r>
            <a:r>
              <a:rPr lang="id-ID" sz="3400" dirty="0" smtClean="0">
                <a:latin typeface="Batang" pitchFamily="18" charset="-127"/>
                <a:ea typeface="Batang" pitchFamily="18" charset="-127"/>
              </a:rPr>
              <a:t>berlangsung.</a:t>
            </a:r>
            <a:endParaRPr lang="en-US" sz="3400" dirty="0" smtClean="0">
              <a:latin typeface="Batang" pitchFamily="18" charset="-127"/>
              <a:ea typeface="Batang" pitchFamily="18" charset="-127"/>
            </a:endParaRPr>
          </a:p>
          <a:p>
            <a:pPr marL="571500" indent="-571500" eaLnBrk="1" fontAlgn="auto" hangingPunct="1">
              <a:spcAft>
                <a:spcPts val="0"/>
              </a:spcAft>
              <a:buFont typeface="Wingdings 2"/>
              <a:buNone/>
              <a:defRPr/>
            </a:pPr>
            <a:r>
              <a:rPr lang="en-US" sz="4400" dirty="0">
                <a:latin typeface="Batang" pitchFamily="18" charset="-127"/>
                <a:ea typeface="Batang" pitchFamily="18" charset="-127"/>
              </a:rPr>
              <a:t>	</a:t>
            </a:r>
            <a:endParaRPr lang="en-US" sz="4400" dirty="0" smtClean="0">
              <a:latin typeface="Batang" pitchFamily="18" charset="-127"/>
              <a:ea typeface="Batang" pitchFamily="18" charset="-127"/>
            </a:endParaRPr>
          </a:p>
          <a:p>
            <a:pPr marL="571500" indent="-571500" eaLnBrk="1" fontAlgn="auto" hangingPunct="1">
              <a:spcAft>
                <a:spcPts val="0"/>
              </a:spcAft>
              <a:buFont typeface="Wingdings 2"/>
              <a:buNone/>
              <a:defRPr/>
            </a:pPr>
            <a:r>
              <a:rPr lang="en-US" sz="4400" dirty="0">
                <a:latin typeface="Batang" pitchFamily="18" charset="-127"/>
                <a:ea typeface="Batang" pitchFamily="18" charset="-127"/>
              </a:rPr>
              <a:t>	</a:t>
            </a:r>
            <a:endParaRPr lang="en-US" dirty="0"/>
          </a:p>
        </p:txBody>
      </p:sp>
      <p:sp>
        <p:nvSpPr>
          <p:cNvPr id="2" name="Title 1"/>
          <p:cNvSpPr>
            <a:spLocks noGrp="1"/>
          </p:cNvSpPr>
          <p:nvPr>
            <p:ph type="title"/>
          </p:nvPr>
        </p:nvSpPr>
        <p:spPr>
          <a:xfrm>
            <a:off x="457200" y="228600"/>
            <a:ext cx="8229600" cy="1447800"/>
          </a:xfrm>
        </p:spPr>
        <p:txBody>
          <a:bodyPr/>
          <a:lstStyle/>
          <a:p>
            <a:pPr eaLnBrk="1" fontAlgn="auto" hangingPunct="1">
              <a:spcAft>
                <a:spcPts val="0"/>
              </a:spcAft>
              <a:defRPr/>
            </a:pPr>
            <a:r>
              <a:rPr lang="id-ID" sz="4000" b="1">
                <a:latin typeface="Batang" pitchFamily="18" charset="-127"/>
                <a:ea typeface="Batang" pitchFamily="18" charset="-127"/>
              </a:rPr>
              <a:t>Interaksi orang tua dan anak </a:t>
            </a:r>
            <a:r>
              <a:rPr lang="id-ID" sz="4000" b="1" smtClean="0">
                <a:latin typeface="Batang" pitchFamily="18" charset="-127"/>
                <a:ea typeface="Batang" pitchFamily="18" charset="-127"/>
              </a:rPr>
              <a:t>remajanya</a:t>
            </a:r>
            <a:endParaRPr sz="4000">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71500" indent="-571500" eaLnBrk="1" fontAlgn="auto" hangingPunct="1">
              <a:spcAft>
                <a:spcPts val="0"/>
              </a:spcAft>
              <a:buFont typeface="Wingdings 2"/>
              <a:buNone/>
              <a:defRPr/>
            </a:pPr>
            <a:r>
              <a:rPr lang="en-US" dirty="0" smtClean="0">
                <a:latin typeface="Batang" pitchFamily="18" charset="-127"/>
                <a:ea typeface="Batang" pitchFamily="18" charset="-127"/>
              </a:rPr>
              <a:t>	</a:t>
            </a:r>
            <a:r>
              <a:rPr lang="id-ID" dirty="0" smtClean="0">
                <a:latin typeface="Batang" pitchFamily="18" charset="-127"/>
                <a:ea typeface="Batang" pitchFamily="18" charset="-127"/>
              </a:rPr>
              <a:t>Tidak jarang remaja cenderung menggunakan aspek subyektif ketika berinteraksi dengan orang tuanya. Misalnya, orang tua yang bertindak agak keras terhadap remaja karena karena merasa khawatir dan cemas terhadap anak remajanya ternyata justru dipersepsikan oleh remaja sebagai memarahinya. Padahal, sesungguhnya orang tua bermaksud melindunginya.</a:t>
            </a:r>
            <a:endParaRPr lang="en-US" dirty="0" smtClean="0">
              <a:latin typeface="Batang" pitchFamily="18" charset="-127"/>
              <a:ea typeface="Batang" pitchFamily="18" charset="-127"/>
            </a:endParaRPr>
          </a:p>
          <a:p>
            <a:pPr marL="274320" indent="-274320" eaLnBrk="1" fontAlgn="auto" hangingPunct="1">
              <a:spcAft>
                <a:spcPts val="0"/>
              </a:spcAft>
              <a:buFont typeface="Wingdings 2"/>
              <a:buNone/>
              <a:defRPr/>
            </a:pPr>
            <a:endParaRPr lang="en-US" dirty="0"/>
          </a:p>
        </p:txBody>
      </p:sp>
      <p:sp>
        <p:nvSpPr>
          <p:cNvPr id="2" name="Title 1"/>
          <p:cNvSpPr>
            <a:spLocks noGrp="1"/>
          </p:cNvSpPr>
          <p:nvPr>
            <p:ph type="title"/>
          </p:nvPr>
        </p:nvSpPr>
        <p:spPr/>
        <p:txBody>
          <a:bodyPr/>
          <a:lstStyle/>
          <a:p>
            <a:pPr eaLnBrk="1" fontAlgn="auto" hangingPunct="1">
              <a:spcAft>
                <a:spcPts val="0"/>
              </a:spcAft>
              <a:defRPr/>
            </a:pPr>
            <a:r>
              <a:rPr sz="4000" err="1" smtClean="0">
                <a:latin typeface="Batang" pitchFamily="18" charset="-127"/>
                <a:ea typeface="Batang" pitchFamily="18" charset="-127"/>
              </a:rPr>
              <a:t>Lanjutan</a:t>
            </a:r>
            <a:r>
              <a:rPr smtClean="0"/>
              <a:t>..</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85000" lnSpcReduction="20000"/>
          </a:bodyPr>
          <a:lstStyle/>
          <a:p>
            <a:pPr marL="274320" indent="-274320" eaLnBrk="1" fontAlgn="auto" hangingPunct="1">
              <a:spcAft>
                <a:spcPts val="0"/>
              </a:spcAft>
              <a:buFont typeface="Wingdings 2"/>
              <a:buNone/>
              <a:defRPr/>
            </a:pPr>
            <a:r>
              <a:rPr lang="en-US" sz="3400" dirty="0" smtClean="0">
                <a:latin typeface="Batang" pitchFamily="18" charset="-127"/>
                <a:ea typeface="Batang" pitchFamily="18" charset="-127"/>
              </a:rPr>
              <a:t>	</a:t>
            </a:r>
            <a:r>
              <a:rPr lang="id-ID" sz="2800" dirty="0" smtClean="0">
                <a:latin typeface="Batang" pitchFamily="18" charset="-127"/>
                <a:ea typeface="Batang" pitchFamily="18" charset="-127"/>
              </a:rPr>
              <a:t>Aspek </a:t>
            </a:r>
            <a:r>
              <a:rPr lang="id-ID" sz="2800" dirty="0">
                <a:latin typeface="Batang" pitchFamily="18" charset="-127"/>
                <a:ea typeface="Batang" pitchFamily="18" charset="-127"/>
              </a:rPr>
              <a:t>yang perlu diperhatikan dalam membina hubungan baik dengan keluarga terutama orang tua sehubungan dengan peran remaja sebagai anak dalam </a:t>
            </a:r>
            <a:r>
              <a:rPr lang="id-ID" sz="2800" dirty="0" smtClean="0">
                <a:latin typeface="Batang" pitchFamily="18" charset="-127"/>
                <a:ea typeface="Batang" pitchFamily="18" charset="-127"/>
              </a:rPr>
              <a:t>keluarga</a:t>
            </a:r>
            <a:endParaRPr lang="en-US" sz="2800" dirty="0" smtClean="0">
              <a:latin typeface="Batang" pitchFamily="18" charset="-127"/>
              <a:ea typeface="Batang" pitchFamily="18" charset="-127"/>
            </a:endParaRPr>
          </a:p>
          <a:p>
            <a:pPr marL="274320" indent="-274320" eaLnBrk="1" fontAlgn="auto" hangingPunct="1">
              <a:spcAft>
                <a:spcPts val="0"/>
              </a:spcAft>
              <a:buFont typeface="Wingdings 2"/>
              <a:buNone/>
              <a:defRPr/>
            </a:pPr>
            <a:endParaRPr lang="en-US" sz="2800" dirty="0">
              <a:latin typeface="Batang" pitchFamily="18" charset="-127"/>
              <a:ea typeface="Batang" pitchFamily="18" charset="-127"/>
            </a:endParaRPr>
          </a:p>
          <a:p>
            <a:pPr marL="274320" indent="-274320" eaLnBrk="1" fontAlgn="auto" hangingPunct="1">
              <a:spcAft>
                <a:spcPts val="0"/>
              </a:spcAft>
              <a:buFont typeface="Wingdings 2"/>
              <a:buChar char=""/>
              <a:defRPr/>
            </a:pPr>
            <a:r>
              <a:rPr lang="id-ID" sz="2800" dirty="0">
                <a:latin typeface="Batang" pitchFamily="18" charset="-127"/>
                <a:ea typeface="Batang" pitchFamily="18" charset="-127"/>
              </a:rPr>
              <a:t>Adanya sikap saling menghargai dan menghormati hak dan kewajiban antar anggota keluarga, baik itu anak terhadap orang tua maupun orang tua terhadap anak.</a:t>
            </a:r>
            <a:endParaRPr lang="en-US" sz="2800" dirty="0">
              <a:latin typeface="Batang" pitchFamily="18" charset="-127"/>
              <a:ea typeface="Batang" pitchFamily="18" charset="-127"/>
            </a:endParaRPr>
          </a:p>
          <a:p>
            <a:pPr marL="274320" indent="-274320" eaLnBrk="1" fontAlgn="auto" hangingPunct="1">
              <a:spcAft>
                <a:spcPts val="0"/>
              </a:spcAft>
              <a:buFont typeface="Wingdings 2"/>
              <a:buChar char=""/>
              <a:defRPr/>
            </a:pPr>
            <a:r>
              <a:rPr lang="id-ID" sz="2800" dirty="0">
                <a:latin typeface="Batang" pitchFamily="18" charset="-127"/>
                <a:ea typeface="Batang" pitchFamily="18" charset="-127"/>
              </a:rPr>
              <a:t>Keterlibatan remaja sebagai anak dalam membicarakan dan memecahkan masalah yang dihadapi keluarga</a:t>
            </a:r>
            <a:endParaRPr lang="en-US" sz="2800" dirty="0">
              <a:latin typeface="Batang" pitchFamily="18" charset="-127"/>
              <a:ea typeface="Batang" pitchFamily="18" charset="-127"/>
            </a:endParaRPr>
          </a:p>
          <a:p>
            <a:pPr marL="274320" indent="-274320" eaLnBrk="1" fontAlgn="auto" hangingPunct="1">
              <a:spcAft>
                <a:spcPts val="0"/>
              </a:spcAft>
              <a:buFont typeface="Wingdings 2"/>
              <a:buChar char=""/>
              <a:defRPr/>
            </a:pPr>
            <a:r>
              <a:rPr lang="id-ID" sz="2800" dirty="0">
                <a:latin typeface="Batang" pitchFamily="18" charset="-127"/>
                <a:ea typeface="Batang" pitchFamily="18" charset="-127"/>
              </a:rPr>
              <a:t>Adanya toleransi anak terhadap orang tua maupun orang tua terhadap anak terhadap perbedaan pendapat</a:t>
            </a:r>
            <a:endParaRPr lang="en-US" sz="2800" dirty="0">
              <a:latin typeface="Batang" pitchFamily="18" charset="-127"/>
              <a:ea typeface="Batang" pitchFamily="18" charset="-127"/>
            </a:endParaRPr>
          </a:p>
          <a:p>
            <a:pPr marL="274320" indent="-274320" eaLnBrk="1" fontAlgn="auto" hangingPunct="1">
              <a:spcAft>
                <a:spcPts val="0"/>
              </a:spcAft>
              <a:buFont typeface="Wingdings 2"/>
              <a:buNone/>
              <a:defRPr/>
            </a:pPr>
            <a:endParaRPr lang="en-US" dirty="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id-ID" b="1">
                <a:latin typeface="Batang" pitchFamily="18" charset="-127"/>
                <a:ea typeface="Batang" pitchFamily="18" charset="-127"/>
              </a:rPr>
              <a:t>Hubungan Remaja Dengan Orang </a:t>
            </a:r>
            <a:r>
              <a:rPr lang="id-ID" b="1" smtClean="0">
                <a:latin typeface="Batang" pitchFamily="18" charset="-127"/>
                <a:ea typeface="Batang" pitchFamily="18" charset="-127"/>
              </a:rPr>
              <a:t>tua</a:t>
            </a:r>
            <a:endParaRPr>
              <a:latin typeface="Batang" pitchFamily="18" charset="-127"/>
              <a:ea typeface="Batang" pitchFamily="18" charset="-127"/>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80</TotalTime>
  <Words>316</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REMAJA DALAM KELUARGA</vt:lpstr>
      <vt:lpstr>PowerPoint Presentation</vt:lpstr>
      <vt:lpstr>Pengertian Keluarga</vt:lpstr>
      <vt:lpstr>Peran remaja sebagai Anak Dalam Keluarga</vt:lpstr>
      <vt:lpstr>Lanjutan..</vt:lpstr>
      <vt:lpstr>Lanjutan..</vt:lpstr>
      <vt:lpstr>Interaksi orang tua dan anak remajanya</vt:lpstr>
      <vt:lpstr>Lanjutan..</vt:lpstr>
      <vt:lpstr>Hubungan Remaja Dengan Orang tua</vt:lpstr>
      <vt:lpstr>Lanjutan..</vt:lpstr>
      <vt:lpstr>Lanjutan..</vt:lpstr>
      <vt:lpstr>REFERENSI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REMAJA DALAM KELUARGA</dc:title>
  <dc:creator>User</dc:creator>
  <cp:lastModifiedBy>May</cp:lastModifiedBy>
  <cp:revision>11</cp:revision>
  <dcterms:created xsi:type="dcterms:W3CDTF">2012-07-06T14:23:37Z</dcterms:created>
  <dcterms:modified xsi:type="dcterms:W3CDTF">2015-06-16T10:18:24Z</dcterms:modified>
</cp:coreProperties>
</file>