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3"/>
  </p:notesMasterIdLst>
  <p:sldIdLst>
    <p:sldId id="256" r:id="rId3"/>
    <p:sldId id="281" r:id="rId4"/>
    <p:sldId id="284" r:id="rId5"/>
    <p:sldId id="282" r:id="rId6"/>
    <p:sldId id="283" r:id="rId7"/>
    <p:sldId id="262" r:id="rId8"/>
    <p:sldId id="285" r:id="rId9"/>
    <p:sldId id="29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6" r:id="rId18"/>
    <p:sldId id="298" r:id="rId19"/>
    <p:sldId id="294" r:id="rId20"/>
    <p:sldId id="299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C330-4187-42B8-ABA3-09D2461BE862}" type="datetimeFigureOut">
              <a:rPr lang="id-ID" smtClean="0"/>
              <a:t>05/03/2018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8FF8-CDC3-4D5F-9C8A-E866ED3DFB6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76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Intrinsically motivated;</a:t>
            </a:r>
            <a:r>
              <a:rPr lang="id-ID" baseline="0" dirty="0" smtClean="0"/>
              <a:t> done only for the satisfaction of doing it. Bekerja juga bisa menyenangkan, tapi ada external motivation, misalnya adanya gaji</a:t>
            </a:r>
          </a:p>
          <a:p>
            <a:r>
              <a:rPr lang="id-ID" baseline="0" dirty="0" smtClean="0"/>
              <a:t>Freely chosen by the participant</a:t>
            </a:r>
          </a:p>
          <a:p>
            <a:r>
              <a:rPr lang="id-ID" baseline="0" dirty="0" smtClean="0"/>
              <a:t>Pleasureable, bring positive affect</a:t>
            </a:r>
          </a:p>
          <a:p>
            <a:r>
              <a:rPr lang="id-ID" baseline="0" dirty="0" smtClean="0"/>
              <a:t>Nonliteral, tidak apa adanya, ada elemen make-believe,  ada distorsi realitas untuk mengakomodasi minat pemain</a:t>
            </a:r>
          </a:p>
          <a:p>
            <a:r>
              <a:rPr lang="id-ID" baseline="0" dirty="0" smtClean="0"/>
              <a:t>Actively engaged, secara fisik dan psikollgis atau dua2nya, tidak pasif atau biasa2 saja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8FF8-CDC3-4D5F-9C8A-E866ED3DFB6E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149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PSIKOLOGI BERMAIN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d-ID" dirty="0" smtClean="0"/>
              <a:t>Lita 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Teori Klasik, abad 19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/>
              <a:t>Surplus Energy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/>
              <a:t>	Menghilangkan energi yang berlebihan</a:t>
            </a:r>
          </a:p>
          <a:p>
            <a:pPr>
              <a:lnSpc>
                <a:spcPct val="90000"/>
              </a:lnSpc>
            </a:pPr>
            <a:r>
              <a:rPr lang="en-US" altLang="id-ID"/>
              <a:t>Recreation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/>
              <a:t>	Mengumpulkan kembali energi yang hilang</a:t>
            </a:r>
          </a:p>
          <a:p>
            <a:pPr>
              <a:lnSpc>
                <a:spcPct val="90000"/>
              </a:lnSpc>
            </a:pPr>
            <a:r>
              <a:rPr lang="en-US" altLang="id-ID"/>
              <a:t>Recapitulation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/>
              <a:t>	Menghilangkan instink kuno</a:t>
            </a:r>
          </a:p>
          <a:p>
            <a:pPr>
              <a:lnSpc>
                <a:spcPct val="90000"/>
              </a:lnSpc>
            </a:pPr>
            <a:r>
              <a:rPr lang="en-US" altLang="id-ID"/>
              <a:t>Practice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/>
              <a:t>	Menyempurnakan instink untuk masa dewasa</a:t>
            </a:r>
          </a:p>
        </p:txBody>
      </p:sp>
    </p:spTree>
    <p:extLst>
      <p:ext uri="{BB962C8B-B14F-4D97-AF65-F5344CB8AC3E}">
        <p14:creationId xmlns:p14="http://schemas.microsoft.com/office/powerpoint/2010/main" val="353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Kritik terhadap teori Klasik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/>
              <a:t>Hanya menjelaskan  bag kecil dari bermain</a:t>
            </a:r>
          </a:p>
          <a:p>
            <a:r>
              <a:rPr lang="en-US" altLang="id-ID"/>
              <a:t>Punya kelemahan</a:t>
            </a:r>
          </a:p>
          <a:p>
            <a:pPr lvl="1"/>
            <a:r>
              <a:rPr lang="en-US" altLang="id-ID"/>
              <a:t>Knp anak maen terus walo capek</a:t>
            </a:r>
          </a:p>
          <a:p>
            <a:pPr lvl="1"/>
            <a:r>
              <a:rPr lang="en-US" altLang="id-ID"/>
              <a:t>Org dewasa tdk maen lebih banyak</a:t>
            </a:r>
          </a:p>
          <a:p>
            <a:pPr lvl="1"/>
            <a:r>
              <a:rPr lang="en-US" altLang="id-ID"/>
              <a:t>Permainan modern</a:t>
            </a:r>
          </a:p>
          <a:p>
            <a:pPr lvl="1"/>
            <a:r>
              <a:rPr lang="en-US" altLang="id-ID"/>
              <a:t>Ketrampilan untuk masa dewasa diwariskan</a:t>
            </a:r>
          </a:p>
          <a:p>
            <a:pPr lvl="1">
              <a:buFont typeface="Wingdings" pitchFamily="2" charset="2"/>
              <a:buNone/>
            </a:pPr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11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Teori Modern, abad 20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/>
              <a:t>Psikoanalisis</a:t>
            </a:r>
          </a:p>
          <a:p>
            <a:r>
              <a:rPr lang="en-US" altLang="id-ID"/>
              <a:t>Kognitif</a:t>
            </a:r>
          </a:p>
          <a:p>
            <a:r>
              <a:rPr lang="en-US" altLang="id-ID"/>
              <a:t>Teori-teori lain</a:t>
            </a:r>
          </a:p>
          <a:p>
            <a:pPr>
              <a:buFont typeface="Wingdings" pitchFamily="2" charset="2"/>
              <a:buNone/>
            </a:pPr>
            <a:endParaRPr lang="en-US" altLang="id-ID"/>
          </a:p>
          <a:p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81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Psikoanalisis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/>
              <a:t>Mengatasi pengalaman traumatis</a:t>
            </a:r>
          </a:p>
          <a:p>
            <a:r>
              <a:rPr lang="en-US" altLang="id-ID"/>
              <a:t>Mengatasi frustasi</a:t>
            </a:r>
          </a:p>
        </p:txBody>
      </p:sp>
    </p:spTree>
    <p:extLst>
      <p:ext uri="{BB962C8B-B14F-4D97-AF65-F5344CB8AC3E}">
        <p14:creationId xmlns:p14="http://schemas.microsoft.com/office/powerpoint/2010/main" val="31900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Kognitif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2400"/>
              <a:t>Piaget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/>
              <a:t>	mempraktekkan dan menyatukan ketrampilan + konsep</a:t>
            </a:r>
          </a:p>
          <a:p>
            <a:pPr>
              <a:lnSpc>
                <a:spcPct val="90000"/>
              </a:lnSpc>
            </a:pPr>
            <a:r>
              <a:rPr lang="en-US" altLang="id-ID" sz="2400"/>
              <a:t>Vygotsky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/>
              <a:t>	mendukung pemikiran abstrak, belajar sesuai ZPD, regulasi diri</a:t>
            </a:r>
          </a:p>
          <a:p>
            <a:pPr>
              <a:lnSpc>
                <a:spcPct val="90000"/>
              </a:lnSpc>
            </a:pPr>
            <a:r>
              <a:rPr lang="en-US" altLang="id-ID" sz="2400"/>
              <a:t>Bruner/Sutton-Smith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/>
              <a:t>	Fleksibilitas dalam perilaku dan pola pikir, imaginasi dan narasi</a:t>
            </a:r>
          </a:p>
          <a:p>
            <a:pPr>
              <a:lnSpc>
                <a:spcPct val="90000"/>
              </a:lnSpc>
            </a:pPr>
            <a:r>
              <a:rPr lang="en-US" altLang="id-ID" sz="2400"/>
              <a:t>Singer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/>
              <a:t>	menyeimbangkan stimulasi internal dan eksternal</a:t>
            </a:r>
          </a:p>
        </p:txBody>
      </p:sp>
    </p:spTree>
    <p:extLst>
      <p:ext uri="{BB962C8B-B14F-4D97-AF65-F5344CB8AC3E}">
        <p14:creationId xmlns:p14="http://schemas.microsoft.com/office/powerpoint/2010/main" val="11160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593725"/>
          </a:xfrm>
        </p:spPr>
        <p:txBody>
          <a:bodyPr/>
          <a:lstStyle/>
          <a:p>
            <a:r>
              <a:rPr lang="en-US" altLang="id-ID" dirty="0" err="1"/>
              <a:t>Teori</a:t>
            </a:r>
            <a:r>
              <a:rPr lang="en-US" altLang="id-ID" dirty="0"/>
              <a:t> lain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56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id-ID" dirty="0"/>
              <a:t>Arousal Modulation</a:t>
            </a:r>
          </a:p>
          <a:p>
            <a:pPr>
              <a:buFont typeface="Wingdings" pitchFamily="2" charset="2"/>
              <a:buNone/>
            </a:pPr>
            <a:r>
              <a:rPr lang="en-US" altLang="id-ID" dirty="0"/>
              <a:t>	</a:t>
            </a:r>
            <a:r>
              <a:rPr lang="en-US" altLang="id-ID" dirty="0" err="1"/>
              <a:t>menjaga</a:t>
            </a:r>
            <a:r>
              <a:rPr lang="en-US" altLang="id-ID" dirty="0"/>
              <a:t> arousal </a:t>
            </a:r>
            <a:r>
              <a:rPr lang="en-US" altLang="id-ID" dirty="0" err="1"/>
              <a:t>dalam</a:t>
            </a:r>
            <a:r>
              <a:rPr lang="en-US" altLang="id-ID" dirty="0"/>
              <a:t> </a:t>
            </a:r>
            <a:r>
              <a:rPr lang="en-US" altLang="id-ID" dirty="0" err="1"/>
              <a:t>tingkat</a:t>
            </a:r>
            <a:r>
              <a:rPr lang="en-US" altLang="id-ID" dirty="0"/>
              <a:t> yang optimal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meningkatkan</a:t>
            </a:r>
            <a:r>
              <a:rPr lang="en-US" altLang="id-ID" dirty="0"/>
              <a:t> </a:t>
            </a:r>
            <a:r>
              <a:rPr lang="en-US" altLang="id-ID" dirty="0" err="1"/>
              <a:t>stimulasi</a:t>
            </a:r>
            <a:endParaRPr lang="en-US" altLang="id-ID" dirty="0"/>
          </a:p>
          <a:p>
            <a:r>
              <a:rPr lang="en-US" altLang="id-ID" dirty="0"/>
              <a:t>Bateson</a:t>
            </a:r>
          </a:p>
          <a:p>
            <a:pPr marL="457200" lvl="1" indent="0">
              <a:buNone/>
            </a:pPr>
            <a:r>
              <a:rPr lang="en-US" altLang="id-ID" dirty="0" err="1" smtClean="0"/>
              <a:t>mendukung</a:t>
            </a:r>
            <a:r>
              <a:rPr lang="en-US" altLang="id-ID" dirty="0" smtClean="0"/>
              <a:t> </a:t>
            </a:r>
            <a:r>
              <a:rPr lang="en-US" altLang="id-ID" dirty="0" err="1"/>
              <a:t>kemampuan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menyatukan</a:t>
            </a:r>
            <a:r>
              <a:rPr lang="en-US" altLang="id-ID" dirty="0"/>
              <a:t> </a:t>
            </a:r>
            <a:r>
              <a:rPr lang="en-US" altLang="id-ID" dirty="0" err="1"/>
              <a:t>beberapa</a:t>
            </a:r>
            <a:r>
              <a:rPr lang="en-US" altLang="id-ID" dirty="0"/>
              <a:t> </a:t>
            </a:r>
            <a:r>
              <a:rPr lang="en-US" altLang="id-ID" dirty="0" err="1"/>
              <a:t>makna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suatu</a:t>
            </a:r>
            <a:r>
              <a:rPr lang="en-US" altLang="id-ID" dirty="0"/>
              <a:t> </a:t>
            </a:r>
            <a:r>
              <a:rPr lang="en-US" altLang="id-ID" dirty="0" err="1"/>
              <a:t>hal</a:t>
            </a:r>
            <a:r>
              <a:rPr lang="en-US" altLang="id-ID" dirty="0"/>
              <a:t>, </a:t>
            </a:r>
            <a:r>
              <a:rPr lang="en-US" altLang="id-ID" dirty="0" err="1"/>
              <a:t>membedakan</a:t>
            </a:r>
            <a:r>
              <a:rPr lang="en-US" altLang="id-ID" dirty="0"/>
              <a:t> </a:t>
            </a:r>
            <a:r>
              <a:rPr lang="en-US" altLang="id-ID" dirty="0" err="1" smtClean="0"/>
              <a:t>konteks</a:t>
            </a:r>
            <a:r>
              <a:rPr lang="id-ID" altLang="id-ID" dirty="0" smtClean="0"/>
              <a:t>.</a:t>
            </a:r>
            <a:r>
              <a:rPr lang="en-US" altLang="id-ID" sz="3200" dirty="0"/>
              <a:t> </a:t>
            </a:r>
            <a:r>
              <a:rPr lang="en-US" altLang="id-ID" sz="3200" dirty="0" err="1"/>
              <a:t>Bermain</a:t>
            </a:r>
            <a:r>
              <a:rPr lang="en-US" altLang="id-ID" sz="3200" dirty="0">
                <a:sym typeface="Wingdings" pitchFamily="2" charset="2"/>
              </a:rPr>
              <a:t> </a:t>
            </a:r>
            <a:r>
              <a:rPr lang="en-US" altLang="id-ID" sz="3200" dirty="0" err="1" smtClean="0">
                <a:sym typeface="Wingdings" pitchFamily="2" charset="2"/>
              </a:rPr>
              <a:t>paradoksikal</a:t>
            </a:r>
            <a:r>
              <a:rPr lang="id-ID" altLang="id-ID" sz="3200" dirty="0">
                <a:sym typeface="Wingdings" pitchFamily="2" charset="2"/>
              </a:rPr>
              <a:t>.</a:t>
            </a:r>
            <a:r>
              <a:rPr lang="en-US" altLang="id-ID" sz="3200" dirty="0" smtClean="0">
                <a:sym typeface="Wingdings" pitchFamily="2" charset="2"/>
              </a:rPr>
              <a:t> </a:t>
            </a:r>
            <a:r>
              <a:rPr lang="en-US" altLang="id-ID" sz="3200" dirty="0" err="1" smtClean="0">
                <a:sym typeface="Wingdings" pitchFamily="2" charset="2"/>
              </a:rPr>
              <a:t>Saat</a:t>
            </a:r>
            <a:r>
              <a:rPr lang="id-ID" altLang="id-ID" sz="3200" dirty="0" smtClean="0">
                <a:sym typeface="Wingdings" pitchFamily="2" charset="2"/>
              </a:rPr>
              <a:t> </a:t>
            </a:r>
            <a:r>
              <a:rPr lang="en-US" altLang="id-ID" sz="3200" dirty="0" err="1" smtClean="0">
                <a:sym typeface="Wingdings" pitchFamily="2" charset="2"/>
              </a:rPr>
              <a:t>bermain</a:t>
            </a:r>
            <a:r>
              <a:rPr lang="en-US" altLang="id-ID" sz="3200" dirty="0">
                <a:sym typeface="Wingdings" pitchFamily="2" charset="2"/>
              </a:rPr>
              <a:t>, </a:t>
            </a:r>
            <a:r>
              <a:rPr lang="en-US" altLang="id-ID" sz="3200" dirty="0" err="1">
                <a:sym typeface="Wingdings" pitchFamily="2" charset="2"/>
              </a:rPr>
              <a:t>secara</a:t>
            </a:r>
            <a:r>
              <a:rPr lang="en-US" altLang="id-ID" sz="3200" dirty="0">
                <a:sym typeface="Wingdings" pitchFamily="2" charset="2"/>
              </a:rPr>
              <a:t> </a:t>
            </a:r>
            <a:r>
              <a:rPr lang="en-US" altLang="id-ID" sz="3200" dirty="0" err="1" smtClean="0">
                <a:sym typeface="Wingdings" pitchFamily="2" charset="2"/>
              </a:rPr>
              <a:t>serentak</a:t>
            </a:r>
            <a:r>
              <a:rPr lang="id-ID" altLang="id-ID" sz="3200" dirty="0" smtClean="0">
                <a:sym typeface="Wingdings" pitchFamily="2" charset="2"/>
              </a:rPr>
              <a:t> a</a:t>
            </a:r>
            <a:r>
              <a:rPr lang="en-US" altLang="id-ID" sz="3200" dirty="0" err="1" smtClean="0">
                <a:sym typeface="Wingdings" pitchFamily="2" charset="2"/>
              </a:rPr>
              <a:t>nak</a:t>
            </a:r>
            <a:r>
              <a:rPr lang="en-US" altLang="id-ID" sz="3200" dirty="0" smtClean="0">
                <a:sym typeface="Wingdings" pitchFamily="2" charset="2"/>
              </a:rPr>
              <a:t> </a:t>
            </a:r>
            <a:r>
              <a:rPr lang="en-US" altLang="id-ID" sz="3200" dirty="0" err="1">
                <a:sym typeface="Wingdings" pitchFamily="2" charset="2"/>
              </a:rPr>
              <a:t>belajar</a:t>
            </a:r>
            <a:r>
              <a:rPr lang="en-US" altLang="id-ID" sz="3200" dirty="0">
                <a:sym typeface="Wingdings" pitchFamily="2" charset="2"/>
              </a:rPr>
              <a:t> </a:t>
            </a:r>
            <a:r>
              <a:rPr lang="en-US" altLang="id-ID" sz="3200" dirty="0" err="1" smtClean="0">
                <a:sym typeface="Wingdings" pitchFamily="2" charset="2"/>
              </a:rPr>
              <a:t>mengoperasi</a:t>
            </a:r>
            <a:r>
              <a:rPr lang="en-US" altLang="id-ID" sz="3200" dirty="0" err="1" smtClean="0"/>
              <a:t>kan</a:t>
            </a:r>
            <a:r>
              <a:rPr lang="en-US" altLang="id-ID" sz="3200" dirty="0" smtClean="0"/>
              <a:t> </a:t>
            </a:r>
            <a:r>
              <a:rPr lang="en-US" altLang="id-ID" sz="3200" dirty="0"/>
              <a:t>2 </a:t>
            </a:r>
            <a:r>
              <a:rPr lang="en-US" altLang="id-ID" sz="3200" dirty="0" err="1"/>
              <a:t>tingkatan</a:t>
            </a:r>
            <a:r>
              <a:rPr lang="en-US" altLang="id-ID" sz="3200" dirty="0"/>
              <a:t>, </a:t>
            </a:r>
            <a:r>
              <a:rPr lang="en-US" altLang="id-ID" sz="3200" dirty="0" err="1" smtClean="0"/>
              <a:t>yaitu</a:t>
            </a:r>
            <a:r>
              <a:rPr lang="en-US" altLang="id-ID" sz="3200" dirty="0" smtClean="0"/>
              <a:t>:</a:t>
            </a:r>
            <a:r>
              <a:rPr lang="id-ID" altLang="id-ID" sz="3200" dirty="0" smtClean="0"/>
              <a:t> (1)</a:t>
            </a:r>
            <a:r>
              <a:rPr lang="en-US" altLang="id-ID" dirty="0" err="1" smtClean="0"/>
              <a:t>Peran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pura-pura</a:t>
            </a:r>
            <a:r>
              <a:rPr lang="id-ID" altLang="id-ID" dirty="0" smtClean="0"/>
              <a:t> &amp;</a:t>
            </a:r>
            <a:r>
              <a:rPr lang="en-US" altLang="id-ID" dirty="0" smtClean="0"/>
              <a:t> </a:t>
            </a:r>
            <a:r>
              <a:rPr lang="id-ID" altLang="id-ID" dirty="0" smtClean="0"/>
              <a:t>(2) </a:t>
            </a:r>
            <a:r>
              <a:rPr lang="en-US" altLang="id-ID" dirty="0" err="1" smtClean="0"/>
              <a:t>tetap</a:t>
            </a:r>
            <a:r>
              <a:rPr lang="id-ID" altLang="id-ID" dirty="0" smtClean="0"/>
              <a:t> </a:t>
            </a:r>
            <a:r>
              <a:rPr lang="en-US" altLang="id-ID" dirty="0" err="1" smtClean="0"/>
              <a:t>menyadari</a:t>
            </a:r>
            <a:r>
              <a:rPr lang="en-US" altLang="id-ID" dirty="0" smtClean="0"/>
              <a:t> </a:t>
            </a:r>
            <a:r>
              <a:rPr lang="en-US" altLang="id-ID" dirty="0" err="1"/>
              <a:t>identitas</a:t>
            </a:r>
            <a:r>
              <a:rPr lang="en-US" altLang="id-ID" dirty="0"/>
              <a:t> 	</a:t>
            </a:r>
            <a:r>
              <a:rPr lang="en-US" altLang="id-ID" dirty="0" err="1" smtClean="0"/>
              <a:t>sesungguhnya</a:t>
            </a:r>
            <a:r>
              <a:rPr lang="en-US" altLang="id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3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79460"/>
              </p:ext>
            </p:extLst>
          </p:nvPr>
        </p:nvGraphicFramePr>
        <p:xfrm>
          <a:off x="346363" y="152400"/>
          <a:ext cx="8763001" cy="5867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8637"/>
                <a:gridCol w="1118947"/>
                <a:gridCol w="4977053"/>
                <a:gridCol w="1108364"/>
              </a:tblGrid>
              <a:tr h="82143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Theory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Theorists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Alasan</a:t>
                      </a:r>
                      <a:r>
                        <a:rPr lang="id-ID" sz="2400" baseline="0" dirty="0" smtClean="0"/>
                        <a:t> Bermain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Manfaat</a:t>
                      </a:r>
                      <a:endParaRPr lang="id-ID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Surplus</a:t>
                      </a:r>
                      <a:r>
                        <a:rPr lang="id-ID" sz="1800" baseline="0" dirty="0" smtClean="0"/>
                        <a:t> Energy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H. Spencer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melepaskan tenaga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Fisik</a:t>
                      </a:r>
                      <a:endParaRPr lang="id-ID" sz="1800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Renewal of energy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GTW Patrick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menghindari rasa bosan ketika fungsi motorik</a:t>
                      </a:r>
                      <a:r>
                        <a:rPr lang="id-ID" sz="2000" baseline="0" dirty="0" smtClean="0"/>
                        <a:t> tubuh sedang restorasi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Fisik</a:t>
                      </a:r>
                      <a:endParaRPr lang="id-ID" sz="1800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Recapitulation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GS Hall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menghidupkan kembali masa lalu</a:t>
                      </a:r>
                      <a:r>
                        <a:rPr lang="id-ID" sz="2000" baseline="0" dirty="0" smtClean="0"/>
                        <a:t> dari manusia (evolutionary history)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Fisik</a:t>
                      </a:r>
                      <a:endParaRPr lang="id-ID" sz="1800" dirty="0"/>
                    </a:p>
                  </a:txBody>
                  <a:tcPr/>
                </a:tc>
              </a:tr>
              <a:tr h="1525524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Practice</a:t>
                      </a:r>
                      <a:r>
                        <a:rPr lang="id-ID" sz="1800" baseline="0" dirty="0" smtClean="0"/>
                        <a:t> for adulthood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K. Groos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mengembangkan keterampilan dan pengetahuan yang dibutuhkan untuk berfungsi sebagai orang dewasa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Fisik</a:t>
                      </a:r>
                    </a:p>
                    <a:p>
                      <a:r>
                        <a:rPr lang="id-ID" sz="1800" dirty="0" smtClean="0"/>
                        <a:t>Kognitif</a:t>
                      </a: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947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68637"/>
              </p:ext>
            </p:extLst>
          </p:nvPr>
        </p:nvGraphicFramePr>
        <p:xfrm>
          <a:off x="152400" y="228600"/>
          <a:ext cx="8763001" cy="6401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8637"/>
                <a:gridCol w="1118947"/>
                <a:gridCol w="4977053"/>
                <a:gridCol w="1108364"/>
              </a:tblGrid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Theory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Theorists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Alasan</a:t>
                      </a:r>
                      <a:r>
                        <a:rPr lang="id-ID" sz="2400" baseline="0" dirty="0" smtClean="0"/>
                        <a:t> Bermain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Manfaat</a:t>
                      </a:r>
                      <a:endParaRPr lang="id-ID" dirty="0"/>
                    </a:p>
                  </a:txBody>
                  <a:tcPr/>
                </a:tc>
              </a:tr>
              <a:tr h="157503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Psychoanalytic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S.</a:t>
                      </a:r>
                      <a:r>
                        <a:rPr lang="id-ID" sz="1800" baseline="0" dirty="0" smtClean="0"/>
                        <a:t> Freud,</a:t>
                      </a:r>
                    </a:p>
                    <a:p>
                      <a:pPr marL="0" indent="0">
                        <a:buNone/>
                      </a:pPr>
                      <a:r>
                        <a:rPr lang="id-ID" sz="1800" baseline="0" dirty="0" smtClean="0"/>
                        <a:t>A. Freud, </a:t>
                      </a:r>
                    </a:p>
                    <a:p>
                      <a:pPr marL="0" indent="0">
                        <a:buNone/>
                      </a:pPr>
                      <a:r>
                        <a:rPr lang="id-ID" sz="1800" baseline="0" dirty="0" smtClean="0"/>
                        <a:t>Erikson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mengurangi</a:t>
                      </a:r>
                      <a:r>
                        <a:rPr lang="id-ID" sz="2000" baseline="0" dirty="0" smtClean="0"/>
                        <a:t> kecemasan dengan memberikan anak kendali terhadap dunia dan untuk mengekspresikan impuls dalam cara yang dapat diterima lingkungan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Emosi</a:t>
                      </a:r>
                    </a:p>
                    <a:p>
                      <a:r>
                        <a:rPr lang="id-ID" sz="1800" dirty="0" smtClean="0"/>
                        <a:t>Sosial</a:t>
                      </a:r>
                      <a:endParaRPr lang="id-ID" sz="1800" dirty="0"/>
                    </a:p>
                  </a:txBody>
                  <a:tcPr/>
                </a:tc>
              </a:tr>
              <a:tr h="1614604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Cognitive</a:t>
                      </a:r>
                      <a:r>
                        <a:rPr lang="id-ID" sz="1800" baseline="0" dirty="0" smtClean="0"/>
                        <a:t> development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J. Bruner, </a:t>
                      </a:r>
                    </a:p>
                    <a:p>
                      <a:r>
                        <a:rPr lang="id-ID" sz="1800" dirty="0" smtClean="0"/>
                        <a:t>J. Piaget, </a:t>
                      </a:r>
                    </a:p>
                    <a:p>
                      <a:r>
                        <a:rPr lang="id-ID" sz="1800" dirty="0" smtClean="0"/>
                        <a:t>B. Sutton-Smith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memfasilitasi</a:t>
                      </a:r>
                      <a:r>
                        <a:rPr lang="id-ID" sz="2000" baseline="0" dirty="0" smtClean="0"/>
                        <a:t> perkembangan kognitif</a:t>
                      </a:r>
                    </a:p>
                    <a:p>
                      <a:r>
                        <a:rPr lang="id-ID" sz="2000" baseline="0" dirty="0" smtClean="0"/>
                        <a:t>Untuk mengkonsilitasi belajar yang telah dilakukan sambil membuka kesempatan untuk proses belajar baru dalam atmosfer yang santai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Intelek</a:t>
                      </a:r>
                    </a:p>
                    <a:p>
                      <a:r>
                        <a:rPr lang="id-ID" sz="1800" dirty="0" smtClean="0"/>
                        <a:t>Sosial</a:t>
                      </a:r>
                      <a:endParaRPr lang="id-ID" sz="1800" dirty="0"/>
                    </a:p>
                  </a:txBody>
                  <a:tcPr/>
                </a:tc>
              </a:tr>
              <a:tr h="148163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Arousal modulation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D.E.</a:t>
                      </a:r>
                      <a:r>
                        <a:rPr lang="id-ID" sz="1800" baseline="0" dirty="0" smtClean="0"/>
                        <a:t> Berlyne, </a:t>
                      </a:r>
                    </a:p>
                    <a:p>
                      <a:r>
                        <a:rPr lang="id-ID" sz="1800" baseline="0" dirty="0" smtClean="0"/>
                        <a:t>G. Fein, </a:t>
                      </a:r>
                    </a:p>
                    <a:p>
                      <a:r>
                        <a:rPr lang="id-ID" sz="1800" baseline="0" dirty="0" smtClean="0"/>
                        <a:t>H. Ellis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menjaga tubuh dalam kondisi</a:t>
                      </a:r>
                      <a:r>
                        <a:rPr lang="id-ID" sz="2000" baseline="0" dirty="0" smtClean="0"/>
                        <a:t> arousal yang optimal</a:t>
                      </a:r>
                    </a:p>
                    <a:p>
                      <a:r>
                        <a:rPr lang="id-ID" sz="2000" baseline="0" dirty="0" smtClean="0"/>
                        <a:t>Untuk menghilangkan kebosanan</a:t>
                      </a:r>
                    </a:p>
                    <a:p>
                      <a:r>
                        <a:rPr lang="id-ID" sz="2000" baseline="0" dirty="0" smtClean="0"/>
                        <a:t>Untuk mengurangi ketidakpastian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Emosi</a:t>
                      </a:r>
                    </a:p>
                    <a:p>
                      <a:r>
                        <a:rPr lang="id-ID" sz="1800" dirty="0" smtClean="0"/>
                        <a:t>Fisik</a:t>
                      </a:r>
                      <a:endParaRPr lang="id-ID" sz="1800" dirty="0"/>
                    </a:p>
                  </a:txBody>
                  <a:tcPr/>
                </a:tc>
              </a:tr>
              <a:tr h="1147635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Contextual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L. Vygotsky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merekontruksi kenyataan</a:t>
                      </a:r>
                      <a:r>
                        <a:rPr lang="id-ID" sz="2000" baseline="0" dirty="0" smtClean="0"/>
                        <a:t> tanpa pengaruh situasi atau halangan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Kognitif</a:t>
                      </a: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534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Kontribusi Teori Bermain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/>
              <a:t>Membuat lebih paham akan bermain</a:t>
            </a:r>
          </a:p>
          <a:p>
            <a:r>
              <a:rPr lang="en-US" altLang="id-ID"/>
              <a:t>Mengetahui manfaat bermain</a:t>
            </a:r>
          </a:p>
        </p:txBody>
      </p:sp>
    </p:spTree>
    <p:extLst>
      <p:ext uri="{BB962C8B-B14F-4D97-AF65-F5344CB8AC3E}">
        <p14:creationId xmlns:p14="http://schemas.microsoft.com/office/powerpoint/2010/main" val="12644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kelompok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Membuat presentasi sesuai dengan topik yang didapatkan. Melakukan roleplay berdasarkan topik yang didapatkan</a:t>
            </a:r>
          </a:p>
          <a:p>
            <a:r>
              <a:rPr lang="id-ID" dirty="0" smtClean="0"/>
              <a:t>Untuk topik membuat permainan: Membuat </a:t>
            </a:r>
            <a:r>
              <a:rPr lang="id-ID" dirty="0"/>
              <a:t>permainan atau alat permainan, tuliskan (1) alat dan bahan, (2) cara membuat, (3) cara memainkan, (4) manfaat yang diperoleh (dalam berbagai aspek</a:t>
            </a:r>
            <a:r>
              <a:rPr lang="id-ID" dirty="0" smtClean="0"/>
              <a:t>)</a:t>
            </a:r>
            <a:endParaRPr lang="id-ID" dirty="0"/>
          </a:p>
          <a:p>
            <a:r>
              <a:rPr lang="id-ID" dirty="0" smtClean="0"/>
              <a:t>Deadline 2 minggu</a:t>
            </a:r>
          </a:p>
        </p:txBody>
      </p:sp>
    </p:spTree>
    <p:extLst>
      <p:ext uri="{BB962C8B-B14F-4D97-AF65-F5344CB8AC3E}">
        <p14:creationId xmlns:p14="http://schemas.microsoft.com/office/powerpoint/2010/main" val="417601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003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individu (uas)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  <a:p>
            <a:r>
              <a:rPr lang="id-ID" dirty="0"/>
              <a:t>Makalah bermain. Carilah satu isu dalam bermain, bahaslah isu tersebut dengan menggunakan teori bermain yang sudah </a:t>
            </a:r>
            <a:r>
              <a:rPr lang="id-ID" dirty="0" smtClean="0"/>
              <a:t>dipelajari</a:t>
            </a:r>
          </a:p>
          <a:p>
            <a:r>
              <a:rPr lang="id-ID" dirty="0" smtClean="0"/>
              <a:t>Isi makalah, minimal mencakup: Gambaran </a:t>
            </a:r>
            <a:r>
              <a:rPr lang="id-ID" dirty="0"/>
              <a:t>Masalah, Tinjauan teoretis, </a:t>
            </a:r>
            <a:r>
              <a:rPr lang="id-ID" dirty="0" smtClean="0"/>
              <a:t>Pembahasan</a:t>
            </a:r>
          </a:p>
          <a:p>
            <a:r>
              <a:rPr lang="id-ID" dirty="0" smtClean="0"/>
              <a:t>Deadline: saat uas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787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memahami karakteristik esensial dari bermain dan mengenali perbedaan antara bermain dan bekerja</a:t>
            </a:r>
            <a:r>
              <a:rPr lang="id-ID" dirty="0" smtClean="0"/>
              <a:t>.</a:t>
            </a:r>
            <a:r>
              <a:rPr lang="id-ID" dirty="0"/>
              <a:t> </a:t>
            </a:r>
          </a:p>
          <a:p>
            <a:r>
              <a:rPr lang="id-ID" dirty="0"/>
              <a:t>Mengidentifikasi perbedaan antara bermain dan bekerja dalam kurikulum anak usia </a:t>
            </a:r>
            <a:r>
              <a:rPr lang="id-ID" dirty="0" smtClean="0"/>
              <a:t>dini</a:t>
            </a:r>
            <a:endParaRPr lang="id-ID" dirty="0"/>
          </a:p>
          <a:p>
            <a:r>
              <a:rPr lang="id-ID" dirty="0"/>
              <a:t>Mengenali persamaan dan perbedaan antara teori psikoanalisis, kongnitif, kontekstual, dan arousal modulation mengenai permainan</a:t>
            </a:r>
          </a:p>
        </p:txBody>
      </p:sp>
    </p:spTree>
    <p:extLst>
      <p:ext uri="{BB962C8B-B14F-4D97-AF65-F5344CB8AC3E}">
        <p14:creationId xmlns:p14="http://schemas.microsoft.com/office/powerpoint/2010/main" val="168740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32053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Perkenalan dan Definisi</a:t>
            </a:r>
            <a:endParaRPr lang="id-ID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3657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Pengaruh budaya dalam bermain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40269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Bermain dalam usia 0-2 tahun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59382" y="441011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Bermain dalam usia 2-5 tahun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59382" y="4779451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Bermain dalam usia sekolah dan remaja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59382" y="5148783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Perbedaan gender dalam bermain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94016" y="561509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Bermain dalam populasi kebutuhan khusus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86819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2882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Manfaat bermain secara intelektual</a:t>
            </a:r>
            <a:endParaRPr lang="id-ID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3657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Manfaat bermain secara sosial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402237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Bermain dalam terapi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73236" y="4391707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Permainan tradisional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94018" y="476103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Permainan dari bahan alam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00945" y="515808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Permainan dari bahan yang dapat dimakan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00945" y="5638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Permainan dari bahan bekas/ sehari-hari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65286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Bermain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400" dirty="0" smtClean="0"/>
              <a:t>Budi, 7 tahun, tidak terlalu tertarik olah raga,  bergabung dengan klub sepakbola karena keinginan orang tuanya. Setiap jadwal latihan bola, Budi selalu ketakutan dan sakit perut.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r>
              <a:rPr lang="id-ID" sz="2400" dirty="0" smtClean="0"/>
              <a:t>Mira, 6 bulan, menghabiskan banyak waktu memeriksa isi tas mamanya. Ia secara serius memeriksa setiap hal dalam tas satu per satu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r>
              <a:rPr lang="id-ID" sz="2400" dirty="0" smtClean="0"/>
              <a:t>Julia, 25 tahun, sangat menyukai pekerjaannya sebagai reporter sampai ia sering merasa bersalah sudah digaji untuk sesuatu yang sangat ia nikmati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49959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d-ID" b="1" dirty="0" smtClean="0"/>
          </a:p>
          <a:p>
            <a:pPr marL="0" indent="0" algn="ctr">
              <a:buNone/>
            </a:pPr>
            <a:endParaRPr lang="id-ID" b="1" dirty="0"/>
          </a:p>
          <a:p>
            <a:pPr marL="0" indent="0" algn="ctr">
              <a:buNone/>
            </a:pPr>
            <a:endParaRPr lang="id-ID" b="1" dirty="0" smtClean="0"/>
          </a:p>
          <a:p>
            <a:pPr marL="0" indent="0" algn="ctr">
              <a:buNone/>
            </a:pPr>
            <a:r>
              <a:rPr lang="id-ID" b="1" dirty="0" smtClean="0"/>
              <a:t>Mana diantara mereka yang sedang melakukan aktivitas BERMAIN?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20206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Karakteristik bermain </a:t>
            </a:r>
            <a:r>
              <a:rPr lang="id-ID" sz="2400" dirty="0" smtClean="0"/>
              <a:t>(</a:t>
            </a:r>
            <a:r>
              <a:rPr lang="id-ID" sz="1600" dirty="0" smtClean="0"/>
              <a:t>Rubin, Fein, &amp; Vandenberg, 1983)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Intrinsically motivated, dilakukan hanya karena aktivitasnya</a:t>
            </a:r>
          </a:p>
          <a:p>
            <a:r>
              <a:rPr lang="id-ID" dirty="0" smtClean="0"/>
              <a:t>Freely chosen, dipilih secara bebas </a:t>
            </a:r>
          </a:p>
          <a:p>
            <a:r>
              <a:rPr lang="id-ID" dirty="0" smtClean="0"/>
              <a:t>Pleasureable, menyenangkan</a:t>
            </a:r>
          </a:p>
          <a:p>
            <a:r>
              <a:rPr lang="id-ID" dirty="0" smtClean="0"/>
              <a:t>Nonliteral, tidak apa adanya, ada unsur imaginasi</a:t>
            </a:r>
          </a:p>
          <a:p>
            <a:r>
              <a:rPr lang="id-ID" dirty="0" smtClean="0"/>
              <a:t>Actively engaged, pelakunya terlibat aktif (fisik&amp;psikologis)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80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id-ID"/>
              <a:t>Teori Bermain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977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3005C949-B08C-442A-B2D6-75A98AB780EB}" vid="{19280BA6-BB49-410A-AD56-9D9793306A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457</TotalTime>
  <Words>644</Words>
  <Application>Microsoft Office PowerPoint</Application>
  <PresentationFormat>On-screen Show (4:3)</PresentationFormat>
  <Paragraphs>145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Stack of books design template</vt:lpstr>
      <vt:lpstr>templete esa unggul 2017</vt:lpstr>
      <vt:lpstr>PSIKOLOGI BERMAIN</vt:lpstr>
      <vt:lpstr>PowerPoint Presentation</vt:lpstr>
      <vt:lpstr>Kemampuan akhir yang diharapkan</vt:lpstr>
      <vt:lpstr>PowerPoint Presentation</vt:lpstr>
      <vt:lpstr>PowerPoint Presentation</vt:lpstr>
      <vt:lpstr>Bermain </vt:lpstr>
      <vt:lpstr>PowerPoint Presentation</vt:lpstr>
      <vt:lpstr>Karakteristik bermain (Rubin, Fein, &amp; Vandenberg, 1983)</vt:lpstr>
      <vt:lpstr>Teori Bermain</vt:lpstr>
      <vt:lpstr>Teori Klasik, abad 19</vt:lpstr>
      <vt:lpstr>Kritik terhadap teori Klasik</vt:lpstr>
      <vt:lpstr>Teori Modern, abad 20</vt:lpstr>
      <vt:lpstr>Psikoanalisis</vt:lpstr>
      <vt:lpstr>Kognitif</vt:lpstr>
      <vt:lpstr>Teori lain</vt:lpstr>
      <vt:lpstr>PowerPoint Presentation</vt:lpstr>
      <vt:lpstr>PowerPoint Presentation</vt:lpstr>
      <vt:lpstr>Kontribusi Teori Bermain</vt:lpstr>
      <vt:lpstr>Tugas kelompok</vt:lpstr>
      <vt:lpstr>Tugas individu (uas)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MODIFICATION</dc:title>
  <dc:creator>Administrator</dc:creator>
  <cp:lastModifiedBy>Administrator</cp:lastModifiedBy>
  <cp:revision>41</cp:revision>
  <dcterms:created xsi:type="dcterms:W3CDTF">2006-08-16T00:00:00Z</dcterms:created>
  <dcterms:modified xsi:type="dcterms:W3CDTF">2018-03-05T15:04:43Z</dcterms:modified>
</cp:coreProperties>
</file>