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35"/>
  </p:notesMasterIdLst>
  <p:sldIdLst>
    <p:sldId id="256" r:id="rId3"/>
    <p:sldId id="284" r:id="rId4"/>
    <p:sldId id="285" r:id="rId5"/>
    <p:sldId id="311" r:id="rId6"/>
    <p:sldId id="313" r:id="rId7"/>
    <p:sldId id="314" r:id="rId8"/>
    <p:sldId id="299" r:id="rId9"/>
    <p:sldId id="300" r:id="rId10"/>
    <p:sldId id="301" r:id="rId11"/>
    <p:sldId id="302" r:id="rId12"/>
    <p:sldId id="306" r:id="rId13"/>
    <p:sldId id="307" r:id="rId14"/>
    <p:sldId id="312" r:id="rId15"/>
    <p:sldId id="287" r:id="rId16"/>
    <p:sldId id="290" r:id="rId17"/>
    <p:sldId id="291" r:id="rId18"/>
    <p:sldId id="292" r:id="rId19"/>
    <p:sldId id="316" r:id="rId20"/>
    <p:sldId id="317" r:id="rId21"/>
    <p:sldId id="318" r:id="rId22"/>
    <p:sldId id="319" r:id="rId23"/>
    <p:sldId id="320" r:id="rId24"/>
    <p:sldId id="321" r:id="rId25"/>
    <p:sldId id="293" r:id="rId26"/>
    <p:sldId id="294" r:id="rId27"/>
    <p:sldId id="295" r:id="rId28"/>
    <p:sldId id="296" r:id="rId29"/>
    <p:sldId id="315" r:id="rId30"/>
    <p:sldId id="262" r:id="rId31"/>
    <p:sldId id="308" r:id="rId32"/>
    <p:sldId id="309" r:id="rId33"/>
    <p:sldId id="31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p:cViewPr varScale="1">
        <p:scale>
          <a:sx n="65" d="100"/>
          <a:sy n="65" d="100"/>
        </p:scale>
        <p:origin x="-147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C423D6-82B5-4FA5-8D97-4C2B3C27E9E5}" type="doc">
      <dgm:prSet loTypeId="urn:microsoft.com/office/officeart/2005/8/layout/chevronAccent+Icon" loCatId="process" qsTypeId="urn:microsoft.com/office/officeart/2005/8/quickstyle/3d5" qsCatId="3D" csTypeId="urn:microsoft.com/office/officeart/2005/8/colors/accent1_2" csCatId="accent1" phldr="1"/>
      <dgm:spPr/>
      <dgm:t>
        <a:bodyPr/>
        <a:lstStyle/>
        <a:p>
          <a:endParaRPr lang="id-ID"/>
        </a:p>
      </dgm:t>
    </dgm:pt>
    <dgm:pt modelId="{F0F0402F-BF83-4AD1-8A64-613DA66A5699}">
      <dgm:prSet phldrT="[Text]" custT="1"/>
      <dgm:spPr/>
      <dgm:t>
        <a:bodyPr/>
        <a:lstStyle/>
        <a:p>
          <a:r>
            <a:rPr lang="en-US" sz="2000" b="1" dirty="0" err="1" smtClean="0"/>
            <a:t>Mengartikan</a:t>
          </a:r>
          <a:r>
            <a:rPr lang="en-US" sz="2000" b="1" dirty="0" smtClean="0"/>
            <a:t> symbol </a:t>
          </a:r>
          <a:r>
            <a:rPr lang="en-US" sz="2000" b="1" dirty="0" err="1" smtClean="0"/>
            <a:t>permainan</a:t>
          </a:r>
          <a:r>
            <a:rPr lang="en-US" sz="2000" b="1" dirty="0" smtClean="0"/>
            <a:t> </a:t>
          </a:r>
          <a:r>
            <a:rPr lang="en-US" sz="2000" b="1" dirty="0" err="1" smtClean="0"/>
            <a:t>dari</a:t>
          </a:r>
          <a:r>
            <a:rPr lang="en-US" sz="2000" b="1" dirty="0" smtClean="0"/>
            <a:t> </a:t>
          </a:r>
          <a:r>
            <a:rPr lang="en-US" sz="2000" b="1" dirty="0" err="1" smtClean="0"/>
            <a:t>anak</a:t>
          </a:r>
          <a:r>
            <a:rPr lang="en-US" sz="2000" b="1" dirty="0" smtClean="0"/>
            <a:t> </a:t>
          </a:r>
          <a:r>
            <a:rPr lang="en-US" sz="2000" b="1" dirty="0" err="1" smtClean="0"/>
            <a:t>ke</a:t>
          </a:r>
          <a:r>
            <a:rPr lang="en-US" sz="2000" b="1" dirty="0" smtClean="0"/>
            <a:t> </a:t>
          </a:r>
          <a:r>
            <a:rPr lang="en-US" sz="2000" b="1" dirty="0" err="1" smtClean="0"/>
            <a:t>dalam</a:t>
          </a:r>
          <a:r>
            <a:rPr lang="en-US" sz="2000" b="1" dirty="0" smtClean="0"/>
            <a:t> </a:t>
          </a:r>
          <a:r>
            <a:rPr lang="en-US" sz="2000" b="1" dirty="0" err="1" smtClean="0"/>
            <a:t>tulisan</a:t>
          </a:r>
          <a:endParaRPr lang="id-ID" sz="2000" b="1" dirty="0"/>
        </a:p>
      </dgm:t>
    </dgm:pt>
    <dgm:pt modelId="{B3AD3AD5-8ACD-43AC-B5D2-FFBDE01FF39E}" type="sibTrans" cxnId="{DF802B03-04E2-4CBF-9E08-3ADDCFAA4F49}">
      <dgm:prSet/>
      <dgm:spPr/>
      <dgm:t>
        <a:bodyPr/>
        <a:lstStyle/>
        <a:p>
          <a:endParaRPr lang="id-ID"/>
        </a:p>
      </dgm:t>
    </dgm:pt>
    <dgm:pt modelId="{65D53FDB-C5F2-44AF-9A40-F379DDE7ADF9}" type="parTrans" cxnId="{DF802B03-04E2-4CBF-9E08-3ADDCFAA4F49}">
      <dgm:prSet/>
      <dgm:spPr/>
      <dgm:t>
        <a:bodyPr/>
        <a:lstStyle/>
        <a:p>
          <a:endParaRPr lang="id-ID"/>
        </a:p>
      </dgm:t>
    </dgm:pt>
    <dgm:pt modelId="{F3B99F0C-DD85-495C-B811-D1691F895E4C}">
      <dgm:prSet phldrT="[Text]" custT="1"/>
      <dgm:spPr/>
      <dgm:t>
        <a:bodyPr/>
        <a:lstStyle/>
        <a:p>
          <a:r>
            <a:rPr lang="en-US" sz="2000" b="1" dirty="0" err="1" smtClean="0"/>
            <a:t>Melakukan</a:t>
          </a:r>
          <a:r>
            <a:rPr lang="en-US" sz="2000" b="1" dirty="0" smtClean="0"/>
            <a:t> </a:t>
          </a:r>
          <a:r>
            <a:rPr lang="en-US" sz="2000" b="1" dirty="0" err="1" smtClean="0"/>
            <a:t>pengamatan</a:t>
          </a:r>
          <a:r>
            <a:rPr lang="en-US" sz="2000" b="1" dirty="0" smtClean="0"/>
            <a:t> </a:t>
          </a:r>
          <a:r>
            <a:rPr lang="en-US" sz="2000" b="1" dirty="0" err="1" smtClean="0"/>
            <a:t>selama</a:t>
          </a:r>
          <a:r>
            <a:rPr lang="en-US" sz="2000" b="1" dirty="0" smtClean="0"/>
            <a:t> </a:t>
          </a:r>
          <a:r>
            <a:rPr lang="en-US" sz="2000" b="1" dirty="0" err="1" smtClean="0"/>
            <a:t>anak</a:t>
          </a:r>
          <a:r>
            <a:rPr lang="en-US" sz="2000" b="1" dirty="0" smtClean="0"/>
            <a:t> </a:t>
          </a:r>
          <a:r>
            <a:rPr lang="en-US" sz="2000" b="1" dirty="0" err="1" smtClean="0"/>
            <a:t>bermain</a:t>
          </a:r>
          <a:endParaRPr lang="id-ID" sz="2000" b="1" dirty="0"/>
        </a:p>
      </dgm:t>
    </dgm:pt>
    <dgm:pt modelId="{1E927B93-DD93-498E-B013-C96CD7910E1B}" type="sibTrans" cxnId="{22086669-144E-4E8B-90FB-B39C025BBAB2}">
      <dgm:prSet/>
      <dgm:spPr/>
      <dgm:t>
        <a:bodyPr/>
        <a:lstStyle/>
        <a:p>
          <a:endParaRPr lang="id-ID"/>
        </a:p>
      </dgm:t>
    </dgm:pt>
    <dgm:pt modelId="{3DA8E49A-0D54-487B-A7FB-9AB2CC4AA5E4}" type="parTrans" cxnId="{22086669-144E-4E8B-90FB-B39C025BBAB2}">
      <dgm:prSet/>
      <dgm:spPr/>
      <dgm:t>
        <a:bodyPr/>
        <a:lstStyle/>
        <a:p>
          <a:endParaRPr lang="id-ID"/>
        </a:p>
      </dgm:t>
    </dgm:pt>
    <dgm:pt modelId="{E69D1A2D-6BCA-4651-8953-01B9622D9817}">
      <dgm:prSet phldrT="[Text]" custT="1"/>
      <dgm:spPr/>
      <dgm:t>
        <a:bodyPr/>
        <a:lstStyle/>
        <a:p>
          <a:r>
            <a:rPr lang="en-US" sz="2000" b="1" dirty="0" smtClean="0"/>
            <a:t>Klein </a:t>
          </a:r>
          <a:r>
            <a:rPr lang="en-US" sz="2000" b="1" dirty="0" err="1" smtClean="0"/>
            <a:t>membuka</a:t>
          </a:r>
          <a:r>
            <a:rPr lang="en-US" sz="2000" b="1" dirty="0" smtClean="0"/>
            <a:t> </a:t>
          </a:r>
          <a:r>
            <a:rPr lang="en-US" sz="2000" b="1" dirty="0" err="1" smtClean="0"/>
            <a:t>laci</a:t>
          </a:r>
          <a:r>
            <a:rPr lang="en-US" sz="2000" b="1" dirty="0" smtClean="0"/>
            <a:t> </a:t>
          </a:r>
          <a:r>
            <a:rPr lang="en-US" sz="2000" b="1" dirty="0" err="1" smtClean="0"/>
            <a:t>rahasia</a:t>
          </a:r>
          <a:r>
            <a:rPr lang="en-US" sz="2000" b="1" dirty="0" smtClean="0"/>
            <a:t> </a:t>
          </a:r>
          <a:r>
            <a:rPr lang="en-US" sz="2000" b="1" dirty="0" err="1" smtClean="0"/>
            <a:t>dan</a:t>
          </a:r>
          <a:r>
            <a:rPr lang="en-US" sz="2000" b="1" dirty="0" smtClean="0"/>
            <a:t> </a:t>
          </a:r>
          <a:r>
            <a:rPr lang="en-US" sz="2000" b="1" dirty="0" err="1" smtClean="0"/>
            <a:t>mengeluarkan</a:t>
          </a:r>
          <a:r>
            <a:rPr lang="en-US" sz="2000" b="1" dirty="0" smtClean="0"/>
            <a:t> </a:t>
          </a:r>
          <a:r>
            <a:rPr lang="en-US" sz="2000" b="1" dirty="0" err="1" smtClean="0"/>
            <a:t>mainan</a:t>
          </a:r>
          <a:endParaRPr lang="id-ID" sz="2000" b="1" dirty="0"/>
        </a:p>
      </dgm:t>
    </dgm:pt>
    <dgm:pt modelId="{D3D77ACC-F3CE-463C-8238-3C106FF45665}" type="sibTrans" cxnId="{CC51D87A-A733-4DFD-B43D-67C481028F41}">
      <dgm:prSet/>
      <dgm:spPr/>
      <dgm:t>
        <a:bodyPr/>
        <a:lstStyle/>
        <a:p>
          <a:endParaRPr lang="id-ID"/>
        </a:p>
      </dgm:t>
    </dgm:pt>
    <dgm:pt modelId="{529A713B-4878-4EEF-97D1-BBE533455557}" type="parTrans" cxnId="{CC51D87A-A733-4DFD-B43D-67C481028F41}">
      <dgm:prSet/>
      <dgm:spPr/>
      <dgm:t>
        <a:bodyPr/>
        <a:lstStyle/>
        <a:p>
          <a:endParaRPr lang="id-ID"/>
        </a:p>
      </dgm:t>
    </dgm:pt>
    <dgm:pt modelId="{85605D41-418C-4AE8-8E17-9BAD5BB7A03C}">
      <dgm:prSet phldrT="[Text]" custT="1"/>
      <dgm:spPr/>
      <dgm:t>
        <a:bodyPr/>
        <a:lstStyle/>
        <a:p>
          <a:r>
            <a:rPr lang="en-US" sz="2000" b="1" dirty="0" err="1" smtClean="0"/>
            <a:t>Anak</a:t>
          </a:r>
          <a:r>
            <a:rPr lang="en-US" sz="2000" b="1" dirty="0" smtClean="0"/>
            <a:t> </a:t>
          </a:r>
          <a:r>
            <a:rPr lang="en-US" sz="2000" b="1" dirty="0" err="1" smtClean="0"/>
            <a:t>masuk</a:t>
          </a:r>
          <a:r>
            <a:rPr lang="en-US" sz="2000" b="1" dirty="0" smtClean="0"/>
            <a:t> </a:t>
          </a:r>
          <a:r>
            <a:rPr lang="en-US" sz="2000" b="1" dirty="0" err="1" smtClean="0"/>
            <a:t>dalam</a:t>
          </a:r>
          <a:r>
            <a:rPr lang="en-US" sz="2000" b="1" dirty="0" smtClean="0"/>
            <a:t> </a:t>
          </a:r>
          <a:r>
            <a:rPr lang="en-US" sz="2000" b="1" dirty="0" err="1" smtClean="0"/>
            <a:t>ruangan</a:t>
          </a:r>
          <a:endParaRPr lang="id-ID" sz="2000" b="1" dirty="0"/>
        </a:p>
      </dgm:t>
    </dgm:pt>
    <dgm:pt modelId="{4AEB8F14-2E1E-483C-BADA-0AD9265BF9E8}" type="sibTrans" cxnId="{B1F1E632-80E2-4A3D-8E5F-6688BAA0112C}">
      <dgm:prSet/>
      <dgm:spPr/>
      <dgm:t>
        <a:bodyPr/>
        <a:lstStyle/>
        <a:p>
          <a:endParaRPr lang="id-ID"/>
        </a:p>
      </dgm:t>
    </dgm:pt>
    <dgm:pt modelId="{12028714-01FB-405B-BB2F-0A359416582B}" type="parTrans" cxnId="{B1F1E632-80E2-4A3D-8E5F-6688BAA0112C}">
      <dgm:prSet/>
      <dgm:spPr/>
      <dgm:t>
        <a:bodyPr/>
        <a:lstStyle/>
        <a:p>
          <a:endParaRPr lang="id-ID"/>
        </a:p>
      </dgm:t>
    </dgm:pt>
    <dgm:pt modelId="{BF0B5D89-144B-48A8-9582-4B54AAC90041}" type="pres">
      <dgm:prSet presAssocID="{D7C423D6-82B5-4FA5-8D97-4C2B3C27E9E5}" presName="Name0" presStyleCnt="0">
        <dgm:presLayoutVars>
          <dgm:dir/>
          <dgm:resizeHandles val="exact"/>
        </dgm:presLayoutVars>
      </dgm:prSet>
      <dgm:spPr/>
      <dgm:t>
        <a:bodyPr/>
        <a:lstStyle/>
        <a:p>
          <a:endParaRPr lang="id-ID"/>
        </a:p>
      </dgm:t>
    </dgm:pt>
    <dgm:pt modelId="{687947A9-4A54-4D85-ABC7-C656C5E3CEBC}" type="pres">
      <dgm:prSet presAssocID="{85605D41-418C-4AE8-8E17-9BAD5BB7A03C}" presName="composite" presStyleCnt="0"/>
      <dgm:spPr/>
    </dgm:pt>
    <dgm:pt modelId="{930A9B62-B3EB-4566-B684-91F7A6622CE4}" type="pres">
      <dgm:prSet presAssocID="{85605D41-418C-4AE8-8E17-9BAD5BB7A03C}" presName="bgChev" presStyleLbl="node1" presStyleIdx="0" presStyleCnt="4"/>
      <dgm:spPr/>
    </dgm:pt>
    <dgm:pt modelId="{6530A4B8-232C-4481-88C2-D1BAA2DF525D}" type="pres">
      <dgm:prSet presAssocID="{85605D41-418C-4AE8-8E17-9BAD5BB7A03C}" presName="txNode" presStyleLbl="fgAcc1" presStyleIdx="0" presStyleCnt="4">
        <dgm:presLayoutVars>
          <dgm:bulletEnabled val="1"/>
        </dgm:presLayoutVars>
      </dgm:prSet>
      <dgm:spPr/>
      <dgm:t>
        <a:bodyPr/>
        <a:lstStyle/>
        <a:p>
          <a:endParaRPr lang="id-ID"/>
        </a:p>
      </dgm:t>
    </dgm:pt>
    <dgm:pt modelId="{EF8EE59F-1D6A-40F6-9FB5-EF044C457DBC}" type="pres">
      <dgm:prSet presAssocID="{4AEB8F14-2E1E-483C-BADA-0AD9265BF9E8}" presName="compositeSpace" presStyleCnt="0"/>
      <dgm:spPr/>
    </dgm:pt>
    <dgm:pt modelId="{E673FD69-1946-4D35-B0C8-A459BFD8C2DD}" type="pres">
      <dgm:prSet presAssocID="{E69D1A2D-6BCA-4651-8953-01B9622D9817}" presName="composite" presStyleCnt="0"/>
      <dgm:spPr/>
    </dgm:pt>
    <dgm:pt modelId="{1CE9B01D-8E27-4FE3-93F8-4556C4506BA6}" type="pres">
      <dgm:prSet presAssocID="{E69D1A2D-6BCA-4651-8953-01B9622D9817}" presName="bgChev" presStyleLbl="node1" presStyleIdx="1" presStyleCnt="4"/>
      <dgm:spPr/>
    </dgm:pt>
    <dgm:pt modelId="{63D3D559-7129-4CB8-825C-87CA05FCCED8}" type="pres">
      <dgm:prSet presAssocID="{E69D1A2D-6BCA-4651-8953-01B9622D9817}" presName="txNode" presStyleLbl="fgAcc1" presStyleIdx="1" presStyleCnt="4">
        <dgm:presLayoutVars>
          <dgm:bulletEnabled val="1"/>
        </dgm:presLayoutVars>
      </dgm:prSet>
      <dgm:spPr/>
      <dgm:t>
        <a:bodyPr/>
        <a:lstStyle/>
        <a:p>
          <a:endParaRPr lang="id-ID"/>
        </a:p>
      </dgm:t>
    </dgm:pt>
    <dgm:pt modelId="{14E72EA6-B0CD-4579-9F39-8645FCF89484}" type="pres">
      <dgm:prSet presAssocID="{D3D77ACC-F3CE-463C-8238-3C106FF45665}" presName="compositeSpace" presStyleCnt="0"/>
      <dgm:spPr/>
    </dgm:pt>
    <dgm:pt modelId="{77F3EA42-B61E-47D5-83A6-81CFA4A97F6B}" type="pres">
      <dgm:prSet presAssocID="{F3B99F0C-DD85-495C-B811-D1691F895E4C}" presName="composite" presStyleCnt="0"/>
      <dgm:spPr/>
    </dgm:pt>
    <dgm:pt modelId="{19C5A069-E4AF-4B97-8329-7F5D7094F489}" type="pres">
      <dgm:prSet presAssocID="{F3B99F0C-DD85-495C-B811-D1691F895E4C}" presName="bgChev" presStyleLbl="node1" presStyleIdx="2" presStyleCnt="4"/>
      <dgm:spPr/>
    </dgm:pt>
    <dgm:pt modelId="{34966FD8-D043-4634-BBDE-54ED6353781D}" type="pres">
      <dgm:prSet presAssocID="{F3B99F0C-DD85-495C-B811-D1691F895E4C}" presName="txNode" presStyleLbl="fgAcc1" presStyleIdx="2" presStyleCnt="4" custLinFactNeighborX="-2240" custLinFactNeighborY="5065">
        <dgm:presLayoutVars>
          <dgm:bulletEnabled val="1"/>
        </dgm:presLayoutVars>
      </dgm:prSet>
      <dgm:spPr/>
      <dgm:t>
        <a:bodyPr/>
        <a:lstStyle/>
        <a:p>
          <a:endParaRPr lang="id-ID"/>
        </a:p>
      </dgm:t>
    </dgm:pt>
    <dgm:pt modelId="{C3A32848-433D-4D40-BBD4-D4CD3F7A958B}" type="pres">
      <dgm:prSet presAssocID="{1E927B93-DD93-498E-B013-C96CD7910E1B}" presName="compositeSpace" presStyleCnt="0"/>
      <dgm:spPr/>
    </dgm:pt>
    <dgm:pt modelId="{B14DEB0F-E3B9-4229-8A80-6500734D354F}" type="pres">
      <dgm:prSet presAssocID="{F0F0402F-BF83-4AD1-8A64-613DA66A5699}" presName="composite" presStyleCnt="0"/>
      <dgm:spPr/>
    </dgm:pt>
    <dgm:pt modelId="{23792CED-D235-4981-B411-26A0356169B8}" type="pres">
      <dgm:prSet presAssocID="{F0F0402F-BF83-4AD1-8A64-613DA66A5699}" presName="bgChev" presStyleLbl="node1" presStyleIdx="3" presStyleCnt="4"/>
      <dgm:spPr/>
    </dgm:pt>
    <dgm:pt modelId="{90F27135-0391-46D4-AF29-BD2886E96DB8}" type="pres">
      <dgm:prSet presAssocID="{F0F0402F-BF83-4AD1-8A64-613DA66A5699}" presName="txNode" presStyleLbl="fgAcc1" presStyleIdx="3" presStyleCnt="4">
        <dgm:presLayoutVars>
          <dgm:bulletEnabled val="1"/>
        </dgm:presLayoutVars>
      </dgm:prSet>
      <dgm:spPr/>
      <dgm:t>
        <a:bodyPr/>
        <a:lstStyle/>
        <a:p>
          <a:endParaRPr lang="id-ID"/>
        </a:p>
      </dgm:t>
    </dgm:pt>
  </dgm:ptLst>
  <dgm:cxnLst>
    <dgm:cxn modelId="{22086669-144E-4E8B-90FB-B39C025BBAB2}" srcId="{D7C423D6-82B5-4FA5-8D97-4C2B3C27E9E5}" destId="{F3B99F0C-DD85-495C-B811-D1691F895E4C}" srcOrd="2" destOrd="0" parTransId="{3DA8E49A-0D54-487B-A7FB-9AB2CC4AA5E4}" sibTransId="{1E927B93-DD93-498E-B013-C96CD7910E1B}"/>
    <dgm:cxn modelId="{72C2F6CF-DCD9-4FEF-AAC4-5D209B3CB0BE}" type="presOf" srcId="{F0F0402F-BF83-4AD1-8A64-613DA66A5699}" destId="{90F27135-0391-46D4-AF29-BD2886E96DB8}" srcOrd="0" destOrd="0" presId="urn:microsoft.com/office/officeart/2005/8/layout/chevronAccent+Icon"/>
    <dgm:cxn modelId="{FEEE1A19-892B-4EEC-9FD0-2917E77F681F}" type="presOf" srcId="{F3B99F0C-DD85-495C-B811-D1691F895E4C}" destId="{34966FD8-D043-4634-BBDE-54ED6353781D}" srcOrd="0" destOrd="0" presId="urn:microsoft.com/office/officeart/2005/8/layout/chevronAccent+Icon"/>
    <dgm:cxn modelId="{CC51D87A-A733-4DFD-B43D-67C481028F41}" srcId="{D7C423D6-82B5-4FA5-8D97-4C2B3C27E9E5}" destId="{E69D1A2D-6BCA-4651-8953-01B9622D9817}" srcOrd="1" destOrd="0" parTransId="{529A713B-4878-4EEF-97D1-BBE533455557}" sibTransId="{D3D77ACC-F3CE-463C-8238-3C106FF45665}"/>
    <dgm:cxn modelId="{1A560C4C-B36D-4436-863D-DDE7A1342F3F}" type="presOf" srcId="{D7C423D6-82B5-4FA5-8D97-4C2B3C27E9E5}" destId="{BF0B5D89-144B-48A8-9582-4B54AAC90041}" srcOrd="0" destOrd="0" presId="urn:microsoft.com/office/officeart/2005/8/layout/chevronAccent+Icon"/>
    <dgm:cxn modelId="{DF802B03-04E2-4CBF-9E08-3ADDCFAA4F49}" srcId="{D7C423D6-82B5-4FA5-8D97-4C2B3C27E9E5}" destId="{F0F0402F-BF83-4AD1-8A64-613DA66A5699}" srcOrd="3" destOrd="0" parTransId="{65D53FDB-C5F2-44AF-9A40-F379DDE7ADF9}" sibTransId="{B3AD3AD5-8ACD-43AC-B5D2-FFBDE01FF39E}"/>
    <dgm:cxn modelId="{AED98379-B86A-4726-8281-9AC77F8C951C}" type="presOf" srcId="{85605D41-418C-4AE8-8E17-9BAD5BB7A03C}" destId="{6530A4B8-232C-4481-88C2-D1BAA2DF525D}" srcOrd="0" destOrd="0" presId="urn:microsoft.com/office/officeart/2005/8/layout/chevronAccent+Icon"/>
    <dgm:cxn modelId="{CD8F5593-D6D0-4D68-9691-1D3B8D387ABA}" type="presOf" srcId="{E69D1A2D-6BCA-4651-8953-01B9622D9817}" destId="{63D3D559-7129-4CB8-825C-87CA05FCCED8}" srcOrd="0" destOrd="0" presId="urn:microsoft.com/office/officeart/2005/8/layout/chevronAccent+Icon"/>
    <dgm:cxn modelId="{B1F1E632-80E2-4A3D-8E5F-6688BAA0112C}" srcId="{D7C423D6-82B5-4FA5-8D97-4C2B3C27E9E5}" destId="{85605D41-418C-4AE8-8E17-9BAD5BB7A03C}" srcOrd="0" destOrd="0" parTransId="{12028714-01FB-405B-BB2F-0A359416582B}" sibTransId="{4AEB8F14-2E1E-483C-BADA-0AD9265BF9E8}"/>
    <dgm:cxn modelId="{C7616673-E407-49EE-B914-64EA7BDD575C}" type="presParOf" srcId="{BF0B5D89-144B-48A8-9582-4B54AAC90041}" destId="{687947A9-4A54-4D85-ABC7-C656C5E3CEBC}" srcOrd="0" destOrd="0" presId="urn:microsoft.com/office/officeart/2005/8/layout/chevronAccent+Icon"/>
    <dgm:cxn modelId="{BD21BC5D-5043-46D8-957D-7183FB813777}" type="presParOf" srcId="{687947A9-4A54-4D85-ABC7-C656C5E3CEBC}" destId="{930A9B62-B3EB-4566-B684-91F7A6622CE4}" srcOrd="0" destOrd="0" presId="urn:microsoft.com/office/officeart/2005/8/layout/chevronAccent+Icon"/>
    <dgm:cxn modelId="{016D8548-9F9D-4AFC-8B0D-357DCFDF80A9}" type="presParOf" srcId="{687947A9-4A54-4D85-ABC7-C656C5E3CEBC}" destId="{6530A4B8-232C-4481-88C2-D1BAA2DF525D}" srcOrd="1" destOrd="0" presId="urn:microsoft.com/office/officeart/2005/8/layout/chevronAccent+Icon"/>
    <dgm:cxn modelId="{CE6A0EAC-F6BC-4DC9-ABF7-FA29F4532A10}" type="presParOf" srcId="{BF0B5D89-144B-48A8-9582-4B54AAC90041}" destId="{EF8EE59F-1D6A-40F6-9FB5-EF044C457DBC}" srcOrd="1" destOrd="0" presId="urn:microsoft.com/office/officeart/2005/8/layout/chevronAccent+Icon"/>
    <dgm:cxn modelId="{E8B235FB-7586-44CA-86A7-2FFA61F3E835}" type="presParOf" srcId="{BF0B5D89-144B-48A8-9582-4B54AAC90041}" destId="{E673FD69-1946-4D35-B0C8-A459BFD8C2DD}" srcOrd="2" destOrd="0" presId="urn:microsoft.com/office/officeart/2005/8/layout/chevronAccent+Icon"/>
    <dgm:cxn modelId="{77645F08-62CF-46C5-8ECB-19F416E9B5B3}" type="presParOf" srcId="{E673FD69-1946-4D35-B0C8-A459BFD8C2DD}" destId="{1CE9B01D-8E27-4FE3-93F8-4556C4506BA6}" srcOrd="0" destOrd="0" presId="urn:microsoft.com/office/officeart/2005/8/layout/chevronAccent+Icon"/>
    <dgm:cxn modelId="{B3DC6059-41C3-4AE4-8523-9925FE0711B4}" type="presParOf" srcId="{E673FD69-1946-4D35-B0C8-A459BFD8C2DD}" destId="{63D3D559-7129-4CB8-825C-87CA05FCCED8}" srcOrd="1" destOrd="0" presId="urn:microsoft.com/office/officeart/2005/8/layout/chevronAccent+Icon"/>
    <dgm:cxn modelId="{7E87B4B2-C407-4427-ADFE-0DED696AB0B1}" type="presParOf" srcId="{BF0B5D89-144B-48A8-9582-4B54AAC90041}" destId="{14E72EA6-B0CD-4579-9F39-8645FCF89484}" srcOrd="3" destOrd="0" presId="urn:microsoft.com/office/officeart/2005/8/layout/chevronAccent+Icon"/>
    <dgm:cxn modelId="{32304D7C-DCC3-4E67-A724-A1DBF72B44EA}" type="presParOf" srcId="{BF0B5D89-144B-48A8-9582-4B54AAC90041}" destId="{77F3EA42-B61E-47D5-83A6-81CFA4A97F6B}" srcOrd="4" destOrd="0" presId="urn:microsoft.com/office/officeart/2005/8/layout/chevronAccent+Icon"/>
    <dgm:cxn modelId="{6D148417-387A-4456-8514-54ADA09C390C}" type="presParOf" srcId="{77F3EA42-B61E-47D5-83A6-81CFA4A97F6B}" destId="{19C5A069-E4AF-4B97-8329-7F5D7094F489}" srcOrd="0" destOrd="0" presId="urn:microsoft.com/office/officeart/2005/8/layout/chevronAccent+Icon"/>
    <dgm:cxn modelId="{95AB533D-D954-49BB-AD2B-04A97BCD12CA}" type="presParOf" srcId="{77F3EA42-B61E-47D5-83A6-81CFA4A97F6B}" destId="{34966FD8-D043-4634-BBDE-54ED6353781D}" srcOrd="1" destOrd="0" presId="urn:microsoft.com/office/officeart/2005/8/layout/chevronAccent+Icon"/>
    <dgm:cxn modelId="{376559F2-9589-41B5-99BA-7D5A1B48775E}" type="presParOf" srcId="{BF0B5D89-144B-48A8-9582-4B54AAC90041}" destId="{C3A32848-433D-4D40-BBD4-D4CD3F7A958B}" srcOrd="5" destOrd="0" presId="urn:microsoft.com/office/officeart/2005/8/layout/chevronAccent+Icon"/>
    <dgm:cxn modelId="{D19EBBEB-8438-4E00-82E8-6D239FE21F63}" type="presParOf" srcId="{BF0B5D89-144B-48A8-9582-4B54AAC90041}" destId="{B14DEB0F-E3B9-4229-8A80-6500734D354F}" srcOrd="6" destOrd="0" presId="urn:microsoft.com/office/officeart/2005/8/layout/chevronAccent+Icon"/>
    <dgm:cxn modelId="{D5112B19-284C-4AC1-BE3E-8E8CC7A0F33D}" type="presParOf" srcId="{B14DEB0F-E3B9-4229-8A80-6500734D354F}" destId="{23792CED-D235-4981-B411-26A0356169B8}" srcOrd="0" destOrd="0" presId="urn:microsoft.com/office/officeart/2005/8/layout/chevronAccent+Icon"/>
    <dgm:cxn modelId="{E298F44B-247F-43B6-8DD6-73D82A8265EA}" type="presParOf" srcId="{B14DEB0F-E3B9-4229-8A80-6500734D354F}" destId="{90F27135-0391-46D4-AF29-BD2886E96DB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A9B62-B3EB-4566-B684-91F7A6622CE4}">
      <dsp:nvSpPr>
        <dsp:cNvPr id="0" name=""/>
        <dsp:cNvSpPr/>
      </dsp:nvSpPr>
      <dsp:spPr>
        <a:xfrm>
          <a:off x="4526" y="1379777"/>
          <a:ext cx="2130634" cy="822424"/>
        </a:xfrm>
        <a:prstGeom prst="chevron">
          <a:avLst>
            <a:gd name="adj" fmla="val 4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530A4B8-232C-4481-88C2-D1BAA2DF525D}">
      <dsp:nvSpPr>
        <dsp:cNvPr id="0" name=""/>
        <dsp:cNvSpPr/>
      </dsp:nvSpPr>
      <dsp:spPr>
        <a:xfrm>
          <a:off x="572696" y="1585384"/>
          <a:ext cx="1799202" cy="822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err="1" smtClean="0"/>
            <a:t>Anak</a:t>
          </a:r>
          <a:r>
            <a:rPr lang="en-US" sz="2000" b="1" kern="1200" dirty="0" smtClean="0"/>
            <a:t> </a:t>
          </a:r>
          <a:r>
            <a:rPr lang="en-US" sz="2000" b="1" kern="1200" dirty="0" err="1" smtClean="0"/>
            <a:t>masuk</a:t>
          </a:r>
          <a:r>
            <a:rPr lang="en-US" sz="2000" b="1" kern="1200" dirty="0" smtClean="0"/>
            <a:t> </a:t>
          </a:r>
          <a:r>
            <a:rPr lang="en-US" sz="2000" b="1" kern="1200" dirty="0" err="1" smtClean="0"/>
            <a:t>dalam</a:t>
          </a:r>
          <a:r>
            <a:rPr lang="en-US" sz="2000" b="1" kern="1200" dirty="0" smtClean="0"/>
            <a:t> </a:t>
          </a:r>
          <a:r>
            <a:rPr lang="en-US" sz="2000" b="1" kern="1200" dirty="0" err="1" smtClean="0"/>
            <a:t>ruangan</a:t>
          </a:r>
          <a:endParaRPr lang="id-ID" sz="2000" b="1" kern="1200" dirty="0"/>
        </a:p>
      </dsp:txBody>
      <dsp:txXfrm>
        <a:off x="596784" y="1609472"/>
        <a:ext cx="1751026" cy="774248"/>
      </dsp:txXfrm>
    </dsp:sp>
    <dsp:sp modelId="{1CE9B01D-8E27-4FE3-93F8-4556C4506BA6}">
      <dsp:nvSpPr>
        <dsp:cNvPr id="0" name=""/>
        <dsp:cNvSpPr/>
      </dsp:nvSpPr>
      <dsp:spPr>
        <a:xfrm>
          <a:off x="2438185" y="1379777"/>
          <a:ext cx="2130634" cy="822424"/>
        </a:xfrm>
        <a:prstGeom prst="chevron">
          <a:avLst>
            <a:gd name="adj" fmla="val 4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3D3D559-7129-4CB8-825C-87CA05FCCED8}">
      <dsp:nvSpPr>
        <dsp:cNvPr id="0" name=""/>
        <dsp:cNvSpPr/>
      </dsp:nvSpPr>
      <dsp:spPr>
        <a:xfrm>
          <a:off x="3006354" y="1585384"/>
          <a:ext cx="1799202" cy="822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smtClean="0"/>
            <a:t>Klein </a:t>
          </a:r>
          <a:r>
            <a:rPr lang="en-US" sz="2000" b="1" kern="1200" dirty="0" err="1" smtClean="0"/>
            <a:t>membuka</a:t>
          </a:r>
          <a:r>
            <a:rPr lang="en-US" sz="2000" b="1" kern="1200" dirty="0" smtClean="0"/>
            <a:t> </a:t>
          </a:r>
          <a:r>
            <a:rPr lang="en-US" sz="2000" b="1" kern="1200" dirty="0" err="1" smtClean="0"/>
            <a:t>laci</a:t>
          </a:r>
          <a:r>
            <a:rPr lang="en-US" sz="2000" b="1" kern="1200" dirty="0" smtClean="0"/>
            <a:t> </a:t>
          </a:r>
          <a:r>
            <a:rPr lang="en-US" sz="2000" b="1" kern="1200" dirty="0" err="1" smtClean="0"/>
            <a:t>rahasia</a:t>
          </a:r>
          <a:r>
            <a:rPr lang="en-US" sz="2000" b="1" kern="1200" dirty="0" smtClean="0"/>
            <a:t> </a:t>
          </a:r>
          <a:r>
            <a:rPr lang="en-US" sz="2000" b="1" kern="1200" dirty="0" err="1" smtClean="0"/>
            <a:t>dan</a:t>
          </a:r>
          <a:r>
            <a:rPr lang="en-US" sz="2000" b="1" kern="1200" dirty="0" smtClean="0"/>
            <a:t> </a:t>
          </a:r>
          <a:r>
            <a:rPr lang="en-US" sz="2000" b="1" kern="1200" dirty="0" err="1" smtClean="0"/>
            <a:t>mengeluarkan</a:t>
          </a:r>
          <a:r>
            <a:rPr lang="en-US" sz="2000" b="1" kern="1200" dirty="0" smtClean="0"/>
            <a:t> </a:t>
          </a:r>
          <a:r>
            <a:rPr lang="en-US" sz="2000" b="1" kern="1200" dirty="0" err="1" smtClean="0"/>
            <a:t>mainan</a:t>
          </a:r>
          <a:endParaRPr lang="id-ID" sz="2000" b="1" kern="1200" dirty="0"/>
        </a:p>
      </dsp:txBody>
      <dsp:txXfrm>
        <a:off x="3030442" y="1609472"/>
        <a:ext cx="1751026" cy="774248"/>
      </dsp:txXfrm>
    </dsp:sp>
    <dsp:sp modelId="{19C5A069-E4AF-4B97-8329-7F5D7094F489}">
      <dsp:nvSpPr>
        <dsp:cNvPr id="0" name=""/>
        <dsp:cNvSpPr/>
      </dsp:nvSpPr>
      <dsp:spPr>
        <a:xfrm>
          <a:off x="4871843" y="1379777"/>
          <a:ext cx="2130634" cy="822424"/>
        </a:xfrm>
        <a:prstGeom prst="chevron">
          <a:avLst>
            <a:gd name="adj" fmla="val 4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4966FD8-D043-4634-BBDE-54ED6353781D}">
      <dsp:nvSpPr>
        <dsp:cNvPr id="0" name=""/>
        <dsp:cNvSpPr/>
      </dsp:nvSpPr>
      <dsp:spPr>
        <a:xfrm>
          <a:off x="5399710" y="1627039"/>
          <a:ext cx="1799202" cy="822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err="1" smtClean="0"/>
            <a:t>Melakukan</a:t>
          </a:r>
          <a:r>
            <a:rPr lang="en-US" sz="2000" b="1" kern="1200" dirty="0" smtClean="0"/>
            <a:t> </a:t>
          </a:r>
          <a:r>
            <a:rPr lang="en-US" sz="2000" b="1" kern="1200" dirty="0" err="1" smtClean="0"/>
            <a:t>pengamatan</a:t>
          </a:r>
          <a:r>
            <a:rPr lang="en-US" sz="2000" b="1" kern="1200" dirty="0" smtClean="0"/>
            <a:t> </a:t>
          </a:r>
          <a:r>
            <a:rPr lang="en-US" sz="2000" b="1" kern="1200" dirty="0" err="1" smtClean="0"/>
            <a:t>selama</a:t>
          </a:r>
          <a:r>
            <a:rPr lang="en-US" sz="2000" b="1" kern="1200" dirty="0" smtClean="0"/>
            <a:t> </a:t>
          </a:r>
          <a:r>
            <a:rPr lang="en-US" sz="2000" b="1" kern="1200" dirty="0" err="1" smtClean="0"/>
            <a:t>anak</a:t>
          </a:r>
          <a:r>
            <a:rPr lang="en-US" sz="2000" b="1" kern="1200" dirty="0" smtClean="0"/>
            <a:t> </a:t>
          </a:r>
          <a:r>
            <a:rPr lang="en-US" sz="2000" b="1" kern="1200" dirty="0" err="1" smtClean="0"/>
            <a:t>bermain</a:t>
          </a:r>
          <a:endParaRPr lang="id-ID" sz="2000" b="1" kern="1200" dirty="0"/>
        </a:p>
      </dsp:txBody>
      <dsp:txXfrm>
        <a:off x="5423798" y="1651127"/>
        <a:ext cx="1751026" cy="774248"/>
      </dsp:txXfrm>
    </dsp:sp>
    <dsp:sp modelId="{23792CED-D235-4981-B411-26A0356169B8}">
      <dsp:nvSpPr>
        <dsp:cNvPr id="0" name=""/>
        <dsp:cNvSpPr/>
      </dsp:nvSpPr>
      <dsp:spPr>
        <a:xfrm>
          <a:off x="7305501" y="1379777"/>
          <a:ext cx="2130634" cy="822424"/>
        </a:xfrm>
        <a:prstGeom prst="chevron">
          <a:avLst>
            <a:gd name="adj" fmla="val 40000"/>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0F27135-0391-46D4-AF29-BD2886E96DB8}">
      <dsp:nvSpPr>
        <dsp:cNvPr id="0" name=""/>
        <dsp:cNvSpPr/>
      </dsp:nvSpPr>
      <dsp:spPr>
        <a:xfrm>
          <a:off x="7873670" y="1585384"/>
          <a:ext cx="1799202" cy="82242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p3d z="57150" extrusionH="63500" prstMaterial="matte"/>
      </dsp:spPr>
      <dsp:style>
        <a:lnRef idx="1">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b="1" kern="1200" dirty="0" err="1" smtClean="0"/>
            <a:t>Mengartikan</a:t>
          </a:r>
          <a:r>
            <a:rPr lang="en-US" sz="2000" b="1" kern="1200" dirty="0" smtClean="0"/>
            <a:t> symbol </a:t>
          </a:r>
          <a:r>
            <a:rPr lang="en-US" sz="2000" b="1" kern="1200" dirty="0" err="1" smtClean="0"/>
            <a:t>permainan</a:t>
          </a:r>
          <a:r>
            <a:rPr lang="en-US" sz="2000" b="1" kern="1200" dirty="0" smtClean="0"/>
            <a:t> </a:t>
          </a:r>
          <a:r>
            <a:rPr lang="en-US" sz="2000" b="1" kern="1200" dirty="0" err="1" smtClean="0"/>
            <a:t>dari</a:t>
          </a:r>
          <a:r>
            <a:rPr lang="en-US" sz="2000" b="1" kern="1200" dirty="0" smtClean="0"/>
            <a:t> </a:t>
          </a:r>
          <a:r>
            <a:rPr lang="en-US" sz="2000" b="1" kern="1200" dirty="0" err="1" smtClean="0"/>
            <a:t>anak</a:t>
          </a:r>
          <a:r>
            <a:rPr lang="en-US" sz="2000" b="1" kern="1200" dirty="0" smtClean="0"/>
            <a:t> </a:t>
          </a:r>
          <a:r>
            <a:rPr lang="en-US" sz="2000" b="1" kern="1200" dirty="0" err="1" smtClean="0"/>
            <a:t>ke</a:t>
          </a:r>
          <a:r>
            <a:rPr lang="en-US" sz="2000" b="1" kern="1200" dirty="0" smtClean="0"/>
            <a:t> </a:t>
          </a:r>
          <a:r>
            <a:rPr lang="en-US" sz="2000" b="1" kern="1200" dirty="0" err="1" smtClean="0"/>
            <a:t>dalam</a:t>
          </a:r>
          <a:r>
            <a:rPr lang="en-US" sz="2000" b="1" kern="1200" dirty="0" smtClean="0"/>
            <a:t> </a:t>
          </a:r>
          <a:r>
            <a:rPr lang="en-US" sz="2000" b="1" kern="1200" dirty="0" err="1" smtClean="0"/>
            <a:t>tulisan</a:t>
          </a:r>
          <a:endParaRPr lang="id-ID" sz="2000" b="1" kern="1200" dirty="0"/>
        </a:p>
      </dsp:txBody>
      <dsp:txXfrm>
        <a:off x="7897758" y="1609472"/>
        <a:ext cx="1751026" cy="774248"/>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D7C330-4187-42B8-ABA3-09D2461BE862}" type="datetimeFigureOut">
              <a:rPr lang="id-ID" smtClean="0"/>
              <a:t>13/04/2018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BD8FF8-CDC3-4D5F-9C8A-E866ED3DFB6E}" type="slidenum">
              <a:rPr lang="id-ID" smtClean="0"/>
              <a:t>‹#›</a:t>
            </a:fld>
            <a:endParaRPr lang="id-ID"/>
          </a:p>
        </p:txBody>
      </p:sp>
    </p:spTree>
    <p:extLst>
      <p:ext uri="{BB962C8B-B14F-4D97-AF65-F5344CB8AC3E}">
        <p14:creationId xmlns:p14="http://schemas.microsoft.com/office/powerpoint/2010/main" val="159476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4CBB1A7-0C96-4F62-8AA6-EAF297A8745F}" type="slidenum">
              <a:rPr lang="id-ID" altLang="id-ID"/>
              <a:pPr>
                <a:spcBef>
                  <a:spcPct val="0"/>
                </a:spcBef>
              </a:pPr>
              <a:t>7</a:t>
            </a:fld>
            <a:endParaRPr lang="id-ID" alt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B7DBECE-71B3-4BE1-AFD1-33B5BD84344D}" type="slidenum">
              <a:rPr lang="id-ID" altLang="id-ID"/>
              <a:pPr>
                <a:spcBef>
                  <a:spcPct val="0"/>
                </a:spcBef>
              </a:pPr>
              <a:t>8</a:t>
            </a:fld>
            <a:endParaRPr lang="id-ID" altLang="id-I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672FDE3-C9F7-46D0-AD1A-20B57A9AA115}" type="slidenum">
              <a:rPr lang="id-ID" altLang="id-ID"/>
              <a:pPr>
                <a:spcBef>
                  <a:spcPct val="0"/>
                </a:spcBef>
              </a:pPr>
              <a:t>9</a:t>
            </a:fld>
            <a:endParaRPr lang="id-ID" altLang="id-I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97D5D12-2B2F-44F9-8B52-8143C758FDA2}" type="slidenum">
              <a:rPr lang="id-ID" altLang="id-ID"/>
              <a:pPr>
                <a:spcBef>
                  <a:spcPct val="0"/>
                </a:spcBef>
              </a:pPr>
              <a:t>10</a:t>
            </a:fld>
            <a:endParaRPr lang="id-ID" altLang="id-I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D5F0800-1274-4637-BE9F-0E0CA9F4C754}" type="slidenum">
              <a:rPr lang="id-ID" altLang="id-ID"/>
              <a:pPr>
                <a:spcBef>
                  <a:spcPct val="0"/>
                </a:spcBef>
              </a:pPr>
              <a:t>11</a:t>
            </a:fld>
            <a:endParaRPr lang="id-ID" altLang="id-I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altLang="id-ID"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D8B8DE5E-5598-42EF-8198-C445FEF95F3D}" type="slidenum">
              <a:rPr lang="id-ID" altLang="id-ID"/>
              <a:pPr>
                <a:spcBef>
                  <a:spcPct val="0"/>
                </a:spcBef>
              </a:pPr>
              <a:t>12</a:t>
            </a:fld>
            <a:endParaRPr lang="id-ID" alt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fld id="{1D8BD707-D9CF-40AE-B4C6-C98DA3205C09}" type="datetimeFigureOut">
              <a:rPr lang="en-US" smtClean="0"/>
              <a:pPr/>
              <a:t>4/13/2018</a:t>
            </a:fld>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106462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84061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930274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812947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9806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1980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331716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394895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97377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571582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414841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7804447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2623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D8BD707-D9CF-40AE-B4C6-C98DA3205C09}" type="datetimeFigureOut">
              <a:rPr lang="en-US" smtClean="0"/>
              <a:pPr/>
              <a:t>4/13/2018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fld id="{1D8BD707-D9CF-40AE-B4C6-C98DA3205C09}" type="datetimeFigureOut">
              <a:rPr lang="en-US" smtClean="0"/>
              <a:pPr/>
              <a:t>4/13/2018</a:t>
            </a:fld>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1D8BD707-D9CF-40AE-B4C6-C98DA3205C09}" type="datetimeFigureOut">
              <a:rPr lang="en-US" smtClean="0"/>
              <a:pPr/>
              <a:t>4/13/2018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BERMAIN DALAM TERAPI</a:t>
            </a:r>
            <a:endParaRPr lang="en-US" dirty="0"/>
          </a:p>
        </p:txBody>
      </p:sp>
      <p:sp>
        <p:nvSpPr>
          <p:cNvPr id="3" name="Subtitle 2"/>
          <p:cNvSpPr>
            <a:spLocks noGrp="1"/>
          </p:cNvSpPr>
          <p:nvPr>
            <p:ph type="subTitle" idx="1"/>
          </p:nvPr>
        </p:nvSpPr>
        <p:spPr/>
        <p:txBody>
          <a:bodyPr/>
          <a:lstStyle/>
          <a:p>
            <a:pPr algn="l"/>
            <a:r>
              <a:rPr lang="id-ID" dirty="0" smtClean="0"/>
              <a:t>Lita Patricia Lunanta, M. Psi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itle 5"/>
          <p:cNvSpPr>
            <a:spLocks noGrp="1"/>
          </p:cNvSpPr>
          <p:nvPr>
            <p:ph type="title"/>
          </p:nvPr>
        </p:nvSpPr>
        <p:spPr>
          <a:xfrm>
            <a:off x="533400" y="685800"/>
            <a:ext cx="8229600" cy="685800"/>
          </a:xfrm>
        </p:spPr>
        <p:txBody>
          <a:bodyPr/>
          <a:lstStyle/>
          <a:p>
            <a:pPr eaLnBrk="1" hangingPunct="1">
              <a:spcBef>
                <a:spcPct val="50000"/>
              </a:spcBef>
            </a:pPr>
            <a:r>
              <a:rPr lang="en-US" altLang="id-ID" sz="3200" dirty="0" smtClean="0"/>
              <a:t> </a:t>
            </a:r>
            <a:r>
              <a:rPr lang="en-US" altLang="id-ID" sz="3200" dirty="0" err="1" smtClean="0"/>
              <a:t>Penerapan</a:t>
            </a:r>
            <a:r>
              <a:rPr lang="id-ID" altLang="id-ID" sz="3200" dirty="0" smtClean="0"/>
              <a:t> bermain </a:t>
            </a:r>
            <a:r>
              <a:rPr lang="id-ID" altLang="id-ID" sz="3200" dirty="0" smtClean="0"/>
              <a:t>dalam psikoterapi</a:t>
            </a:r>
            <a:endParaRPr lang="id-ID" altLang="id-ID" sz="3200" dirty="0" smtClean="0">
              <a:latin typeface="Arial" charset="0"/>
              <a:cs typeface="Arial" charset="0"/>
            </a:endParaRPr>
          </a:p>
        </p:txBody>
      </p:sp>
      <p:sp>
        <p:nvSpPr>
          <p:cNvPr id="11268" name="Content Placeholder 5"/>
          <p:cNvSpPr>
            <a:spLocks noGrp="1"/>
          </p:cNvSpPr>
          <p:nvPr>
            <p:ph idx="1"/>
          </p:nvPr>
        </p:nvSpPr>
        <p:spPr>
          <a:xfrm>
            <a:off x="457200" y="1524000"/>
            <a:ext cx="8229600" cy="4602163"/>
          </a:xfrm>
        </p:spPr>
        <p:txBody>
          <a:bodyPr/>
          <a:lstStyle/>
          <a:p>
            <a:pPr eaLnBrk="1" hangingPunct="1"/>
            <a:r>
              <a:rPr lang="en-US" altLang="id-ID" sz="2400" i="1" smtClean="0"/>
              <a:t>Play therapy</a:t>
            </a:r>
            <a:r>
              <a:rPr lang="en-US" altLang="id-ID" sz="2400" smtClean="0"/>
              <a:t> digunakan untuk diagnosis, kesenangan, aliansi, terapi, ekspresi diri, peningkatan ego, kognitif dan sosialisasi. Dalam hal ini kognitif yang dimaksud adalah menjelaskan tentang keterampilan, seperti konsentrasi, memori, mengantisipasi konsekuensi dari perilaku seseorang, dan pemecahan masalah secara kreatif yang dapat di kembangkan melalui play therapy (Reid dan Schafer dalam Hatiningsih, 2013)</a:t>
            </a:r>
          </a:p>
          <a:p>
            <a:pPr eaLnBrk="1" hangingPunct="1"/>
            <a:endParaRPr lang="id-ID" altLang="id-ID" sz="2200" smtClean="0">
              <a:latin typeface="Arial" charset="0"/>
              <a:cs typeface="Arial" charset="0"/>
            </a:endParaRPr>
          </a:p>
        </p:txBody>
      </p:sp>
    </p:spTree>
    <p:extLst>
      <p:ext uri="{BB962C8B-B14F-4D97-AF65-F5344CB8AC3E}">
        <p14:creationId xmlns:p14="http://schemas.microsoft.com/office/powerpoint/2010/main" val="404173197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5"/>
          <p:cNvSpPr>
            <a:spLocks noGrp="1"/>
          </p:cNvSpPr>
          <p:nvPr>
            <p:ph type="title"/>
          </p:nvPr>
        </p:nvSpPr>
        <p:spPr>
          <a:xfrm>
            <a:off x="533400" y="685800"/>
            <a:ext cx="8229600" cy="685800"/>
          </a:xfrm>
        </p:spPr>
        <p:txBody>
          <a:bodyPr/>
          <a:lstStyle/>
          <a:p>
            <a:pPr eaLnBrk="1" hangingPunct="1">
              <a:spcBef>
                <a:spcPct val="50000"/>
              </a:spcBef>
            </a:pPr>
            <a:r>
              <a:rPr lang="en-US" altLang="id-ID" sz="3200" smtClean="0"/>
              <a:t>Kelebihan Metode Terapi Bermain</a:t>
            </a:r>
            <a:endParaRPr lang="id-ID" altLang="id-ID" sz="3200" smtClean="0">
              <a:latin typeface="Arial" charset="0"/>
              <a:cs typeface="Arial" charset="0"/>
            </a:endParaRPr>
          </a:p>
        </p:txBody>
      </p:sp>
      <p:sp>
        <p:nvSpPr>
          <p:cNvPr id="15364" name="Content Placeholder 5"/>
          <p:cNvSpPr>
            <a:spLocks noGrp="1"/>
          </p:cNvSpPr>
          <p:nvPr>
            <p:ph idx="1"/>
          </p:nvPr>
        </p:nvSpPr>
        <p:spPr>
          <a:xfrm>
            <a:off x="471488" y="1371600"/>
            <a:ext cx="8229600" cy="4602163"/>
          </a:xfrm>
        </p:spPr>
        <p:txBody>
          <a:bodyPr/>
          <a:lstStyle/>
          <a:p>
            <a:pPr eaLnBrk="1" hangingPunct="1">
              <a:lnSpc>
                <a:spcPct val="120000"/>
              </a:lnSpc>
            </a:pPr>
            <a:r>
              <a:rPr lang="en-US" altLang="id-ID" sz="2000" smtClean="0"/>
              <a:t>Merangsang perkembangan motorik anak, karena dalam bermain membutuhkan gerakan-gerakan</a:t>
            </a:r>
          </a:p>
          <a:p>
            <a:pPr eaLnBrk="1" hangingPunct="1">
              <a:lnSpc>
                <a:spcPct val="120000"/>
              </a:lnSpc>
            </a:pPr>
            <a:r>
              <a:rPr lang="en-US" altLang="id-ID" sz="2000" smtClean="0"/>
              <a:t>Merangsang perkembangan berfikir anak, karena dalam bermain membutuhkan pemecahan masalah bagaimana melakukan permainan itu dengan baik dan benar</a:t>
            </a:r>
          </a:p>
          <a:p>
            <a:pPr eaLnBrk="1" hangingPunct="1">
              <a:lnSpc>
                <a:spcPct val="120000"/>
              </a:lnSpc>
            </a:pPr>
            <a:r>
              <a:rPr lang="en-US" altLang="id-ID" sz="2000" smtClean="0"/>
              <a:t>Melatih kemandirian anak dalam melakukan sesuatu secara mandiri tidak menggantungkan diri pada orang lain.</a:t>
            </a:r>
          </a:p>
          <a:p>
            <a:pPr eaLnBrk="1" hangingPunct="1">
              <a:lnSpc>
                <a:spcPct val="120000"/>
              </a:lnSpc>
            </a:pPr>
            <a:r>
              <a:rPr lang="en-US" altLang="id-ID" sz="2000" smtClean="0"/>
              <a:t>Melatih kedisiplinan anak, karena dalam permainan ada aturan-aturan yang harus ditaati dan dilaksanakan.</a:t>
            </a:r>
          </a:p>
          <a:p>
            <a:pPr eaLnBrk="1" hangingPunct="1">
              <a:lnSpc>
                <a:spcPct val="120000"/>
              </a:lnSpc>
            </a:pPr>
            <a:r>
              <a:rPr lang="en-US" altLang="id-ID" sz="2000" smtClean="0"/>
              <a:t>Anak lebih semangat dalam belajar, karena naluri anak usia dini belajar adalah bermain yang didalamnya mengandung pelajaran.</a:t>
            </a:r>
          </a:p>
        </p:txBody>
      </p:sp>
    </p:spTree>
    <p:extLst>
      <p:ext uri="{BB962C8B-B14F-4D97-AF65-F5344CB8AC3E}">
        <p14:creationId xmlns:p14="http://schemas.microsoft.com/office/powerpoint/2010/main" val="1607584742"/>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5"/>
          <p:cNvSpPr>
            <a:spLocks noGrp="1"/>
          </p:cNvSpPr>
          <p:nvPr>
            <p:ph type="title"/>
          </p:nvPr>
        </p:nvSpPr>
        <p:spPr>
          <a:xfrm>
            <a:off x="533400" y="685800"/>
            <a:ext cx="8229600" cy="685800"/>
          </a:xfrm>
        </p:spPr>
        <p:txBody>
          <a:bodyPr/>
          <a:lstStyle/>
          <a:p>
            <a:pPr eaLnBrk="1" hangingPunct="1">
              <a:spcBef>
                <a:spcPct val="50000"/>
              </a:spcBef>
            </a:pPr>
            <a:r>
              <a:rPr lang="en-US" altLang="id-ID" sz="3200" smtClean="0"/>
              <a:t>Kekurangan Metode Terapi Bermain</a:t>
            </a:r>
            <a:endParaRPr lang="id-ID" altLang="id-ID" sz="3200" smtClean="0">
              <a:latin typeface="Arial" charset="0"/>
              <a:cs typeface="Arial" charset="0"/>
            </a:endParaRPr>
          </a:p>
        </p:txBody>
      </p:sp>
      <p:sp>
        <p:nvSpPr>
          <p:cNvPr id="27652" name="Content Placeholder 5"/>
          <p:cNvSpPr>
            <a:spLocks noGrp="1"/>
          </p:cNvSpPr>
          <p:nvPr>
            <p:ph idx="1"/>
          </p:nvPr>
        </p:nvSpPr>
        <p:spPr>
          <a:xfrm>
            <a:off x="457200" y="1524000"/>
            <a:ext cx="8229600" cy="4602163"/>
          </a:xfrm>
        </p:spPr>
        <p:txBody>
          <a:bodyPr/>
          <a:lstStyle/>
          <a:p>
            <a:pPr eaLnBrk="1" hangingPunct="1">
              <a:buFont typeface="Arial" panose="020B0604020202020204" pitchFamily="34" charset="0"/>
              <a:buChar char="•"/>
              <a:defRPr/>
            </a:pPr>
            <a:r>
              <a:rPr lang="en-US" sz="2400" dirty="0" err="1" smtClean="0"/>
              <a:t>Membutuhkan</a:t>
            </a:r>
            <a:r>
              <a:rPr lang="en-US" sz="2400" dirty="0" smtClean="0"/>
              <a:t> </a:t>
            </a:r>
            <a:r>
              <a:rPr lang="en-US" sz="2400" dirty="0" err="1" smtClean="0"/>
              <a:t>biaya</a:t>
            </a:r>
            <a:r>
              <a:rPr lang="en-US" sz="2400" dirty="0" smtClean="0"/>
              <a:t> yang </a:t>
            </a:r>
            <a:r>
              <a:rPr lang="en-US" sz="2400" dirty="0" err="1" smtClean="0"/>
              <a:t>lebih</a:t>
            </a:r>
            <a:r>
              <a:rPr lang="en-US" sz="2400" dirty="0" smtClean="0"/>
              <a:t>, </a:t>
            </a:r>
            <a:r>
              <a:rPr lang="en-US" sz="2400" dirty="0" err="1" smtClean="0"/>
              <a:t>karena</a:t>
            </a:r>
            <a:r>
              <a:rPr lang="en-US" sz="2400" dirty="0" smtClean="0"/>
              <a:t> </a:t>
            </a:r>
            <a:r>
              <a:rPr lang="en-US" sz="2400" dirty="0" err="1" smtClean="0"/>
              <a:t>dalam</a:t>
            </a:r>
            <a:r>
              <a:rPr lang="en-US" sz="2400" dirty="0" smtClean="0"/>
              <a:t> </a:t>
            </a:r>
            <a:r>
              <a:rPr lang="en-US" sz="2400" dirty="0" err="1" smtClean="0"/>
              <a:t>metode</a:t>
            </a:r>
            <a:r>
              <a:rPr lang="en-US" sz="2400" dirty="0" smtClean="0"/>
              <a:t> </a:t>
            </a:r>
            <a:r>
              <a:rPr lang="en-US" sz="2400" dirty="0" err="1" smtClean="0"/>
              <a:t>bermain</a:t>
            </a:r>
            <a:r>
              <a:rPr lang="en-US" sz="2400" dirty="0" smtClean="0"/>
              <a:t> </a:t>
            </a:r>
            <a:r>
              <a:rPr lang="en-US" sz="2400" dirty="0" err="1" smtClean="0"/>
              <a:t>membutuhkan</a:t>
            </a:r>
            <a:r>
              <a:rPr lang="en-US" sz="2400" dirty="0" smtClean="0"/>
              <a:t> </a:t>
            </a:r>
            <a:r>
              <a:rPr lang="en-US" sz="2400" dirty="0" err="1" smtClean="0"/>
              <a:t>alat</a:t>
            </a:r>
            <a:r>
              <a:rPr lang="en-US" sz="2400" dirty="0" smtClean="0"/>
              <a:t> </a:t>
            </a:r>
            <a:r>
              <a:rPr lang="en-US" sz="2400" dirty="0" err="1" smtClean="0"/>
              <a:t>atau</a:t>
            </a:r>
            <a:r>
              <a:rPr lang="en-US" sz="2400" dirty="0" smtClean="0"/>
              <a:t> media yang </a:t>
            </a:r>
            <a:r>
              <a:rPr lang="en-US" sz="2400" dirty="0" err="1" smtClean="0"/>
              <a:t>harus</a:t>
            </a:r>
            <a:r>
              <a:rPr lang="en-US" sz="2400" dirty="0" smtClean="0"/>
              <a:t> </a:t>
            </a:r>
            <a:r>
              <a:rPr lang="en-US" sz="2400" dirty="0" err="1" smtClean="0"/>
              <a:t>dipersiapkan</a:t>
            </a:r>
            <a:r>
              <a:rPr lang="en-US" sz="2400" dirty="0" smtClean="0"/>
              <a:t> </a:t>
            </a:r>
            <a:r>
              <a:rPr lang="en-US" sz="2400" dirty="0" err="1" smtClean="0"/>
              <a:t>terlebih</a:t>
            </a:r>
            <a:r>
              <a:rPr lang="en-US" sz="2400" dirty="0" smtClean="0"/>
              <a:t> </a:t>
            </a:r>
            <a:r>
              <a:rPr lang="en-US" sz="2400" dirty="0" err="1" smtClean="0"/>
              <a:t>dahulu</a:t>
            </a:r>
            <a:endParaRPr lang="en-US" sz="2400" dirty="0" smtClean="0"/>
          </a:p>
          <a:p>
            <a:pPr eaLnBrk="1" hangingPunct="1">
              <a:buFont typeface="Arial" panose="020B0604020202020204" pitchFamily="34" charset="0"/>
              <a:buChar char="•"/>
              <a:defRPr/>
            </a:pPr>
            <a:r>
              <a:rPr lang="en-US" sz="2400" dirty="0" err="1" smtClean="0"/>
              <a:t>Membutuhkan</a:t>
            </a:r>
            <a:r>
              <a:rPr lang="en-US" sz="2400" dirty="0" smtClean="0"/>
              <a:t> </a:t>
            </a:r>
            <a:r>
              <a:rPr lang="en-US" sz="2400" dirty="0" err="1" smtClean="0"/>
              <a:t>ruang</a:t>
            </a:r>
            <a:r>
              <a:rPr lang="en-US" sz="2400" dirty="0" smtClean="0"/>
              <a:t> </a:t>
            </a:r>
            <a:r>
              <a:rPr lang="en-US" sz="2400" dirty="0" err="1" smtClean="0"/>
              <a:t>atau</a:t>
            </a:r>
            <a:r>
              <a:rPr lang="en-US" sz="2400" dirty="0" smtClean="0"/>
              <a:t> </a:t>
            </a:r>
            <a:r>
              <a:rPr lang="en-US" sz="2400" dirty="0" err="1" smtClean="0"/>
              <a:t>tempat</a:t>
            </a:r>
            <a:r>
              <a:rPr lang="en-US" sz="2400" dirty="0" smtClean="0"/>
              <a:t> yang </a:t>
            </a:r>
            <a:r>
              <a:rPr lang="en-US" sz="2400" dirty="0" err="1" smtClean="0"/>
              <a:t>khusus</a:t>
            </a:r>
            <a:r>
              <a:rPr lang="en-US" sz="2400" dirty="0" smtClean="0"/>
              <a:t> </a:t>
            </a:r>
            <a:r>
              <a:rPr lang="en-US" sz="2400" dirty="0" err="1" smtClean="0"/>
              <a:t>sesuai</a:t>
            </a:r>
            <a:r>
              <a:rPr lang="en-US" sz="2400" dirty="0" smtClean="0"/>
              <a:t> </a:t>
            </a:r>
            <a:r>
              <a:rPr lang="en-US" sz="2400" dirty="0" err="1" smtClean="0"/>
              <a:t>dengan</a:t>
            </a:r>
            <a:r>
              <a:rPr lang="en-US" sz="2400" dirty="0" smtClean="0"/>
              <a:t> </a:t>
            </a:r>
            <a:r>
              <a:rPr lang="en-US" sz="2400" dirty="0" err="1" smtClean="0"/>
              <a:t>tipe</a:t>
            </a:r>
            <a:r>
              <a:rPr lang="en-US" sz="2400" dirty="0" smtClean="0"/>
              <a:t> </a:t>
            </a:r>
            <a:r>
              <a:rPr lang="en-US" sz="2400" dirty="0" err="1" smtClean="0"/>
              <a:t>permainan</a:t>
            </a:r>
            <a:r>
              <a:rPr lang="en-US" sz="2400" dirty="0" smtClean="0"/>
              <a:t> yang </a:t>
            </a:r>
            <a:r>
              <a:rPr lang="en-US" sz="2400" dirty="0" err="1" smtClean="0"/>
              <a:t>dilakukan</a:t>
            </a:r>
            <a:endParaRPr lang="en-US" sz="2400" dirty="0" smtClean="0"/>
          </a:p>
          <a:p>
            <a:pPr marL="0" indent="0" eaLnBrk="1" hangingPunct="1">
              <a:buFont typeface="Arial" panose="020B0604020202020204" pitchFamily="34" charset="0"/>
              <a:buNone/>
              <a:defRPr/>
            </a:pPr>
            <a:endParaRPr lang="id-ID"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3772059"/>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r>
              <a:rPr lang="id-ID" dirty="0" smtClean="0"/>
              <a:t>Pendekatan dalam terapi bermain</a:t>
            </a:r>
            <a:endParaRPr lang="id-ID" dirty="0"/>
          </a:p>
        </p:txBody>
      </p:sp>
      <p:sp>
        <p:nvSpPr>
          <p:cNvPr id="3" name="Content Placeholder 2"/>
          <p:cNvSpPr>
            <a:spLocks noGrp="1"/>
          </p:cNvSpPr>
          <p:nvPr>
            <p:ph idx="1"/>
          </p:nvPr>
        </p:nvSpPr>
        <p:spPr/>
        <p:txBody>
          <a:bodyPr/>
          <a:lstStyle/>
          <a:p>
            <a:r>
              <a:rPr lang="id-ID" dirty="0" smtClean="0"/>
              <a:t>Psychoanalytic approach</a:t>
            </a:r>
          </a:p>
          <a:p>
            <a:r>
              <a:rPr lang="id-ID" dirty="0" smtClean="0"/>
              <a:t>Relationship approach</a:t>
            </a:r>
          </a:p>
          <a:p>
            <a:r>
              <a:rPr lang="id-ID" dirty="0" smtClean="0"/>
              <a:t>Structured </a:t>
            </a:r>
            <a:r>
              <a:rPr lang="id-ID" dirty="0" smtClean="0"/>
              <a:t>approach</a:t>
            </a:r>
            <a:endParaRPr lang="id-ID" dirty="0"/>
          </a:p>
        </p:txBody>
      </p:sp>
    </p:spTree>
    <p:extLst>
      <p:ext uri="{BB962C8B-B14F-4D97-AF65-F5344CB8AC3E}">
        <p14:creationId xmlns:p14="http://schemas.microsoft.com/office/powerpoint/2010/main" val="2340141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854075"/>
          </a:xfrm>
        </p:spPr>
        <p:txBody>
          <a:bodyPr/>
          <a:lstStyle/>
          <a:p>
            <a:r>
              <a:rPr lang="id-ID" b="1" dirty="0" smtClean="0"/>
              <a:t>Psychoanalytic approach</a:t>
            </a:r>
            <a:endParaRPr lang="id-ID" b="1" dirty="0"/>
          </a:p>
        </p:txBody>
      </p:sp>
      <p:sp>
        <p:nvSpPr>
          <p:cNvPr id="6" name="Content Placeholder 5"/>
          <p:cNvSpPr>
            <a:spLocks noGrp="1"/>
          </p:cNvSpPr>
          <p:nvPr>
            <p:ph idx="1"/>
          </p:nvPr>
        </p:nvSpPr>
        <p:spPr>
          <a:xfrm>
            <a:off x="533400" y="1524000"/>
            <a:ext cx="7886700" cy="3520849"/>
          </a:xfrm>
        </p:spPr>
        <p:txBody>
          <a:bodyPr>
            <a:normAutofit lnSpcReduction="10000"/>
          </a:bodyPr>
          <a:lstStyle/>
          <a:p>
            <a:pPr marL="0" indent="0">
              <a:buNone/>
            </a:pPr>
            <a:r>
              <a:rPr lang="id-ID" sz="3600" dirty="0" smtClean="0"/>
              <a:t>Keberhasilan ditentukan oleh</a:t>
            </a:r>
          </a:p>
          <a:p>
            <a:r>
              <a:rPr lang="id-ID" sz="3600" dirty="0" smtClean="0"/>
              <a:t>Klien yang m</a:t>
            </a:r>
            <a:r>
              <a:rPr lang="en-US" sz="3600" dirty="0" err="1" smtClean="0"/>
              <a:t>emiliki</a:t>
            </a:r>
            <a:r>
              <a:rPr lang="en-US" sz="3600" dirty="0" smtClean="0"/>
              <a:t> </a:t>
            </a:r>
            <a:r>
              <a:rPr lang="en-US" sz="3600" dirty="0" err="1" smtClean="0"/>
              <a:t>motivasi</a:t>
            </a:r>
            <a:r>
              <a:rPr lang="en-US" sz="3600" dirty="0" smtClean="0"/>
              <a:t> </a:t>
            </a:r>
            <a:r>
              <a:rPr lang="en-US" sz="3600" dirty="0" err="1" smtClean="0"/>
              <a:t>tinggi</a:t>
            </a:r>
            <a:r>
              <a:rPr lang="en-US" sz="3600" dirty="0" smtClean="0"/>
              <a:t> </a:t>
            </a:r>
            <a:r>
              <a:rPr lang="en-US" sz="3600" dirty="0" err="1" smtClean="0"/>
              <a:t>untuk</a:t>
            </a:r>
            <a:r>
              <a:rPr lang="en-US" sz="3600" dirty="0" smtClean="0"/>
              <a:t> </a:t>
            </a:r>
            <a:r>
              <a:rPr lang="en-US" sz="3600" dirty="0" err="1" smtClean="0"/>
              <a:t>berubah</a:t>
            </a:r>
            <a:endParaRPr lang="en-US" sz="3600" dirty="0" smtClean="0"/>
          </a:p>
          <a:p>
            <a:r>
              <a:rPr lang="en-US" sz="3600" dirty="0" smtClean="0"/>
              <a:t>Open minded </a:t>
            </a:r>
            <a:r>
              <a:rPr lang="en-US" sz="3600" dirty="0" err="1" smtClean="0"/>
              <a:t>terhadap</a:t>
            </a:r>
            <a:r>
              <a:rPr lang="en-US" sz="3600" dirty="0" smtClean="0"/>
              <a:t> </a:t>
            </a:r>
            <a:r>
              <a:rPr lang="en-US" sz="3600" dirty="0" err="1" smtClean="0"/>
              <a:t>pemikiran</a:t>
            </a:r>
            <a:r>
              <a:rPr lang="en-US" sz="3600" dirty="0" smtClean="0"/>
              <a:t> </a:t>
            </a:r>
            <a:r>
              <a:rPr lang="en-US" sz="3600" dirty="0" err="1" smtClean="0"/>
              <a:t>terapis</a:t>
            </a:r>
            <a:endParaRPr lang="en-US" sz="3600" dirty="0" smtClean="0"/>
          </a:p>
          <a:p>
            <a:r>
              <a:rPr lang="en-US" sz="3600" dirty="0" err="1" smtClean="0"/>
              <a:t>Terikat</a:t>
            </a:r>
            <a:r>
              <a:rPr lang="en-US" sz="3600" dirty="0" smtClean="0"/>
              <a:t> </a:t>
            </a:r>
            <a:r>
              <a:rPr lang="en-US" sz="3600" dirty="0" err="1" smtClean="0"/>
              <a:t>dalam</a:t>
            </a:r>
            <a:r>
              <a:rPr lang="en-US" sz="3600" dirty="0" smtClean="0"/>
              <a:t> proses </a:t>
            </a:r>
            <a:r>
              <a:rPr lang="en-US" sz="3600" dirty="0" err="1" smtClean="0"/>
              <a:t>asosiasi</a:t>
            </a:r>
            <a:r>
              <a:rPr lang="en-US" sz="3600" dirty="0" smtClean="0"/>
              <a:t> </a:t>
            </a:r>
            <a:r>
              <a:rPr lang="en-US" sz="3600" dirty="0" err="1" smtClean="0"/>
              <a:t>bebas</a:t>
            </a:r>
            <a:endParaRPr lang="id-ID" sz="3600" dirty="0"/>
          </a:p>
        </p:txBody>
      </p:sp>
    </p:spTree>
    <p:extLst>
      <p:ext uri="{BB962C8B-B14F-4D97-AF65-F5344CB8AC3E}">
        <p14:creationId xmlns:p14="http://schemas.microsoft.com/office/powerpoint/2010/main" val="3084491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wipe(down)">
                                      <p:cBhvr>
                                        <p:cTn id="14" dur="1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1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down)">
                                      <p:cBhvr>
                                        <p:cTn id="24" dur="1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wipe(down)">
                                      <p:cBhvr>
                                        <p:cTn id="29" dur="1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Bermain</a:t>
            </a:r>
            <a:r>
              <a:rPr lang="en-US" b="1" dirty="0" smtClean="0"/>
              <a:t> </a:t>
            </a:r>
            <a:r>
              <a:rPr lang="en-US" b="1" dirty="0" err="1" smtClean="0"/>
              <a:t>menurut</a:t>
            </a:r>
            <a:r>
              <a:rPr lang="en-US" b="1" dirty="0" smtClean="0"/>
              <a:t> Melanie Klein</a:t>
            </a:r>
            <a:endParaRPr lang="id-ID" b="1" dirty="0"/>
          </a:p>
        </p:txBody>
      </p:sp>
      <p:sp>
        <p:nvSpPr>
          <p:cNvPr id="3" name="Content Placeholder 2"/>
          <p:cNvSpPr>
            <a:spLocks noGrp="1"/>
          </p:cNvSpPr>
          <p:nvPr>
            <p:ph idx="1"/>
          </p:nvPr>
        </p:nvSpPr>
        <p:spPr>
          <a:xfrm>
            <a:off x="628650" y="1825625"/>
            <a:ext cx="6213022" cy="4351338"/>
          </a:xfrm>
        </p:spPr>
        <p:txBody>
          <a:bodyPr/>
          <a:lstStyle/>
          <a:p>
            <a:r>
              <a:rPr lang="en-US" dirty="0" err="1" smtClean="0"/>
              <a:t>Untuk</a:t>
            </a:r>
            <a:r>
              <a:rPr lang="en-US" dirty="0" smtClean="0"/>
              <a:t> </a:t>
            </a:r>
            <a:r>
              <a:rPr lang="en-US" dirty="0" err="1" smtClean="0"/>
              <a:t>menelusuri</a:t>
            </a:r>
            <a:r>
              <a:rPr lang="en-US" dirty="0" smtClean="0"/>
              <a:t> </a:t>
            </a:r>
            <a:r>
              <a:rPr lang="en-US" dirty="0" err="1" smtClean="0"/>
              <a:t>alam</a:t>
            </a:r>
            <a:r>
              <a:rPr lang="en-US" dirty="0" smtClean="0"/>
              <a:t> </a:t>
            </a:r>
            <a:r>
              <a:rPr lang="en-US" dirty="0" err="1" smtClean="0"/>
              <a:t>bawah</a:t>
            </a:r>
            <a:r>
              <a:rPr lang="en-US" dirty="0" smtClean="0"/>
              <a:t> </a:t>
            </a:r>
            <a:r>
              <a:rPr lang="en-US" dirty="0" err="1" smtClean="0"/>
              <a:t>sadar</a:t>
            </a:r>
            <a:endParaRPr lang="en-US" dirty="0" smtClean="0"/>
          </a:p>
          <a:p>
            <a:r>
              <a:rPr lang="en-US" dirty="0" err="1" smtClean="0"/>
              <a:t>Anak</a:t>
            </a:r>
            <a:r>
              <a:rPr lang="en-US" dirty="0" smtClean="0"/>
              <a:t> </a:t>
            </a:r>
            <a:r>
              <a:rPr lang="en-US" dirty="0" err="1" smtClean="0"/>
              <a:t>dapat</a:t>
            </a:r>
            <a:r>
              <a:rPr lang="en-US" dirty="0" smtClean="0"/>
              <a:t> </a:t>
            </a:r>
            <a:r>
              <a:rPr lang="en-US" dirty="0" err="1" smtClean="0"/>
              <a:t>mengungkapkan</a:t>
            </a:r>
            <a:r>
              <a:rPr lang="en-US" dirty="0" smtClean="0"/>
              <a:t> </a:t>
            </a:r>
            <a:r>
              <a:rPr lang="en-US" dirty="0" err="1" smtClean="0"/>
              <a:t>seluruh</a:t>
            </a:r>
            <a:r>
              <a:rPr lang="en-US" dirty="0" smtClean="0"/>
              <a:t> </a:t>
            </a:r>
            <a:r>
              <a:rPr lang="en-US" dirty="0" err="1" smtClean="0"/>
              <a:t>rahasia</a:t>
            </a:r>
            <a:r>
              <a:rPr lang="en-US" dirty="0" smtClean="0"/>
              <a:t> </a:t>
            </a:r>
            <a:r>
              <a:rPr lang="en-US" dirty="0" err="1" smtClean="0"/>
              <a:t>mereka</a:t>
            </a:r>
            <a:endParaRPr lang="en-US" dirty="0" smtClean="0"/>
          </a:p>
          <a:p>
            <a:r>
              <a:rPr lang="en-US" dirty="0" err="1" smtClean="0"/>
              <a:t>Dapat</a:t>
            </a:r>
            <a:r>
              <a:rPr lang="en-US" dirty="0" smtClean="0"/>
              <a:t> </a:t>
            </a:r>
            <a:r>
              <a:rPr lang="en-US" dirty="0" err="1" smtClean="0"/>
              <a:t>mengekspresikan</a:t>
            </a:r>
            <a:r>
              <a:rPr lang="en-US" dirty="0" smtClean="0"/>
              <a:t> </a:t>
            </a:r>
            <a:r>
              <a:rPr lang="en-US" dirty="0" err="1" smtClean="0"/>
              <a:t>konflik</a:t>
            </a:r>
            <a:r>
              <a:rPr lang="en-US" dirty="0" smtClean="0"/>
              <a:t> </a:t>
            </a:r>
            <a:r>
              <a:rPr lang="en-US" dirty="0" err="1" smtClean="0"/>
              <a:t>sosial</a:t>
            </a:r>
            <a:r>
              <a:rPr lang="en-US" dirty="0" smtClean="0"/>
              <a:t> </a:t>
            </a:r>
            <a:r>
              <a:rPr lang="en-US" dirty="0" err="1" smtClean="0"/>
              <a:t>ataupun</a:t>
            </a:r>
            <a:r>
              <a:rPr lang="en-US" dirty="0" smtClean="0"/>
              <a:t> </a:t>
            </a:r>
            <a:r>
              <a:rPr lang="en-US" dirty="0" err="1" smtClean="0"/>
              <a:t>agresi</a:t>
            </a:r>
            <a:r>
              <a:rPr lang="en-US" dirty="0" smtClean="0"/>
              <a:t> </a:t>
            </a:r>
            <a:r>
              <a:rPr lang="en-US" dirty="0" err="1" smtClean="0"/>
              <a:t>dalam</a:t>
            </a:r>
            <a:r>
              <a:rPr lang="en-US" dirty="0" smtClean="0"/>
              <a:t> </a:t>
            </a:r>
            <a:r>
              <a:rPr lang="en-US" dirty="0" err="1" smtClean="0"/>
              <a:t>hubungan</a:t>
            </a:r>
            <a:r>
              <a:rPr lang="en-US" dirty="0" smtClean="0"/>
              <a:t> </a:t>
            </a:r>
            <a:r>
              <a:rPr lang="en-US" dirty="0" err="1" smtClean="0"/>
              <a:t>mereka</a:t>
            </a:r>
            <a:r>
              <a:rPr lang="en-US" dirty="0" smtClean="0"/>
              <a:t> </a:t>
            </a:r>
            <a:r>
              <a:rPr lang="en-US" dirty="0" err="1" smtClean="0"/>
              <a:t>dengan</a:t>
            </a:r>
            <a:r>
              <a:rPr lang="en-US" dirty="0" smtClean="0"/>
              <a:t> </a:t>
            </a:r>
            <a:r>
              <a:rPr lang="en-US" dirty="0" err="1" smtClean="0"/>
              <a:t>orangtua</a:t>
            </a:r>
            <a:endParaRPr lang="en-US" dirty="0" smtClean="0"/>
          </a:p>
          <a:p>
            <a:endParaRPr lang="en-US" dirty="0"/>
          </a:p>
          <a:p>
            <a:endParaRPr lang="en-US" dirty="0" smtClean="0"/>
          </a:p>
          <a:p>
            <a:pPr marL="363538" indent="-363538">
              <a:buFont typeface="Symbol" panose="05050102010706020507" pitchFamily="18" charset="2"/>
              <a:buChar char="y"/>
            </a:pPr>
            <a:r>
              <a:rPr lang="en-US" dirty="0" smtClean="0">
                <a:sym typeface="Symbol" panose="05050102010706020507" pitchFamily="18" charset="2"/>
              </a:rPr>
              <a:t>Klein </a:t>
            </a:r>
            <a:r>
              <a:rPr lang="en-US" dirty="0" err="1" smtClean="0">
                <a:sym typeface="Symbol" panose="05050102010706020507" pitchFamily="18" charset="2"/>
              </a:rPr>
              <a:t>percaya</a:t>
            </a:r>
            <a:r>
              <a:rPr lang="en-US" dirty="0" smtClean="0">
                <a:sym typeface="Symbol" panose="05050102010706020507" pitchFamily="18" charset="2"/>
              </a:rPr>
              <a:t> </a:t>
            </a:r>
            <a:r>
              <a:rPr lang="en-US" dirty="0" err="1" smtClean="0">
                <a:sym typeface="Symbol" panose="05050102010706020507" pitchFamily="18" charset="2"/>
              </a:rPr>
              <a:t>bahwa</a:t>
            </a:r>
            <a:r>
              <a:rPr lang="en-US" dirty="0" smtClean="0">
                <a:sym typeface="Symbol" panose="05050102010706020507" pitchFamily="18" charset="2"/>
              </a:rPr>
              <a:t>  </a:t>
            </a:r>
            <a:r>
              <a:rPr lang="en-US" dirty="0" err="1" smtClean="0">
                <a:sym typeface="Symbol" panose="05050102010706020507" pitchFamily="18" charset="2"/>
              </a:rPr>
              <a:t>bermain</a:t>
            </a:r>
            <a:r>
              <a:rPr lang="en-US" dirty="0" smtClean="0">
                <a:sym typeface="Symbol" panose="05050102010706020507" pitchFamily="18" charset="2"/>
              </a:rPr>
              <a:t> </a:t>
            </a:r>
            <a:r>
              <a:rPr lang="en-US" dirty="0" err="1" smtClean="0">
                <a:sym typeface="Symbol" panose="05050102010706020507" pitchFamily="18" charset="2"/>
              </a:rPr>
              <a:t>adalah</a:t>
            </a:r>
            <a:r>
              <a:rPr lang="en-US" dirty="0" smtClean="0">
                <a:sym typeface="Symbol" panose="05050102010706020507" pitchFamily="18" charset="2"/>
              </a:rPr>
              <a:t> </a:t>
            </a:r>
            <a:r>
              <a:rPr lang="en-US" dirty="0" err="1" smtClean="0">
                <a:sym typeface="Symbol" panose="05050102010706020507" pitchFamily="18" charset="2"/>
              </a:rPr>
              <a:t>cara</a:t>
            </a:r>
            <a:r>
              <a:rPr lang="en-US" dirty="0" smtClean="0">
                <a:sym typeface="Symbol" panose="05050102010706020507" pitchFamily="18" charset="2"/>
              </a:rPr>
              <a:t> </a:t>
            </a:r>
            <a:r>
              <a:rPr lang="en-US" dirty="0" err="1" smtClean="0">
                <a:sym typeface="Symbol" panose="05050102010706020507" pitchFamily="18" charset="2"/>
              </a:rPr>
              <a:t>anak</a:t>
            </a:r>
            <a:r>
              <a:rPr lang="en-US" dirty="0" smtClean="0">
                <a:sym typeface="Symbol" panose="05050102010706020507" pitchFamily="18" charset="2"/>
              </a:rPr>
              <a:t> </a:t>
            </a:r>
            <a:r>
              <a:rPr lang="en-US" dirty="0" err="1" smtClean="0">
                <a:sym typeface="Symbol" panose="05050102010706020507" pitchFamily="18" charset="2"/>
              </a:rPr>
              <a:t>untuk</a:t>
            </a:r>
            <a:r>
              <a:rPr lang="en-US" dirty="0" smtClean="0">
                <a:sym typeface="Symbol" panose="05050102010706020507" pitchFamily="18" charset="2"/>
              </a:rPr>
              <a:t> </a:t>
            </a:r>
            <a:r>
              <a:rPr lang="en-US" dirty="0" err="1" smtClean="0">
                <a:sym typeface="Symbol" panose="05050102010706020507" pitchFamily="18" charset="2"/>
              </a:rPr>
              <a:t>mengekspresikan</a:t>
            </a:r>
            <a:r>
              <a:rPr lang="en-US" dirty="0" smtClean="0">
                <a:sym typeface="Symbol" panose="05050102010706020507" pitchFamily="18" charset="2"/>
              </a:rPr>
              <a:t> </a:t>
            </a:r>
            <a:r>
              <a:rPr lang="en-US" dirty="0" err="1" smtClean="0">
                <a:sym typeface="Symbol" panose="05050102010706020507" pitchFamily="18" charset="2"/>
              </a:rPr>
              <a:t>dirinya</a:t>
            </a:r>
            <a:r>
              <a:rPr lang="en-US" dirty="0" smtClean="0">
                <a:sym typeface="Symbol" panose="05050102010706020507" pitchFamily="18" charset="2"/>
              </a:rPr>
              <a:t> </a:t>
            </a:r>
            <a:r>
              <a:rPr lang="en-US" dirty="0" err="1" smtClean="0">
                <a:sym typeface="Symbol" panose="05050102010706020507" pitchFamily="18" charset="2"/>
              </a:rPr>
              <a:t>secara</a:t>
            </a:r>
            <a:r>
              <a:rPr lang="en-US" dirty="0" smtClean="0">
                <a:sym typeface="Symbol" panose="05050102010706020507" pitchFamily="18" charset="2"/>
              </a:rPr>
              <a:t> </a:t>
            </a:r>
            <a:r>
              <a:rPr lang="en-US" dirty="0" err="1" smtClean="0">
                <a:sym typeface="Symbol" panose="05050102010706020507" pitchFamily="18" charset="2"/>
              </a:rPr>
              <a:t>mudah</a:t>
            </a:r>
            <a:r>
              <a:rPr lang="en-US" dirty="0" smtClean="0">
                <a:sym typeface="Symbol" panose="05050102010706020507" pitchFamily="18" charset="2"/>
              </a:rPr>
              <a:t> </a:t>
            </a:r>
            <a:endParaRPr lang="en-US" dirty="0" smtClean="0"/>
          </a:p>
          <a:p>
            <a:pPr marL="0" indent="0">
              <a:buNone/>
            </a:pPr>
            <a:endParaRPr lang="id-ID" dirty="0"/>
          </a:p>
        </p:txBody>
      </p:sp>
      <p:pic>
        <p:nvPicPr>
          <p:cNvPr id="4" name="Picture 3"/>
          <p:cNvPicPr>
            <a:picLocks noChangeAspect="1"/>
          </p:cNvPicPr>
          <p:nvPr/>
        </p:nvPicPr>
        <p:blipFill>
          <a:blip r:embed="rId2"/>
          <a:stretch>
            <a:fillRect/>
          </a:stretch>
        </p:blipFill>
        <p:spPr>
          <a:xfrm>
            <a:off x="6841672" y="1629570"/>
            <a:ext cx="1543050" cy="2371725"/>
          </a:xfrm>
          <a:prstGeom prst="rect">
            <a:avLst/>
          </a:prstGeom>
        </p:spPr>
      </p:pic>
    </p:spTree>
    <p:extLst>
      <p:ext uri="{BB962C8B-B14F-4D97-AF65-F5344CB8AC3E}">
        <p14:creationId xmlns:p14="http://schemas.microsoft.com/office/powerpoint/2010/main" val="1742330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1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1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1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1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Cara Klein </a:t>
            </a:r>
            <a:r>
              <a:rPr lang="en-US" b="1" dirty="0" err="1" smtClean="0"/>
              <a:t>Meneliti</a:t>
            </a:r>
            <a:endParaRPr lang="id-ID" b="1" dirty="0"/>
          </a:p>
        </p:txBody>
      </p:sp>
      <p:sp>
        <p:nvSpPr>
          <p:cNvPr id="3" name="Content Placeholder 2"/>
          <p:cNvSpPr>
            <a:spLocks noGrp="1"/>
          </p:cNvSpPr>
          <p:nvPr>
            <p:ph idx="1"/>
          </p:nvPr>
        </p:nvSpPr>
        <p:spPr/>
        <p:txBody>
          <a:bodyPr>
            <a:normAutofit fontScale="92500" lnSpcReduction="10000"/>
          </a:bodyPr>
          <a:lstStyle/>
          <a:p>
            <a:r>
              <a:rPr lang="en-US" sz="4000" dirty="0" err="1" smtClean="0"/>
              <a:t>Menga</a:t>
            </a:r>
            <a:r>
              <a:rPr lang="en-US" sz="4000" dirty="0" err="1" smtClean="0">
                <a:solidFill>
                  <a:srgbClr val="002060"/>
                </a:solidFill>
              </a:rPr>
              <a:t>tur</a:t>
            </a:r>
            <a:r>
              <a:rPr lang="en-US" sz="4000" dirty="0" smtClean="0"/>
              <a:t> </a:t>
            </a:r>
            <a:r>
              <a:rPr lang="en-US" sz="4000" dirty="0" err="1" smtClean="0"/>
              <a:t>ruangan</a:t>
            </a:r>
            <a:r>
              <a:rPr lang="en-US" sz="4000" dirty="0" smtClean="0"/>
              <a:t> </a:t>
            </a:r>
            <a:r>
              <a:rPr lang="en-US" sz="4000" dirty="0" err="1" smtClean="0"/>
              <a:t>terapi</a:t>
            </a:r>
            <a:r>
              <a:rPr lang="en-US" sz="4000" dirty="0" smtClean="0"/>
              <a:t> </a:t>
            </a:r>
            <a:r>
              <a:rPr lang="en-US" sz="4000" dirty="0" err="1" smtClean="0"/>
              <a:t>sedemikian</a:t>
            </a:r>
            <a:r>
              <a:rPr lang="en-US" sz="4000" dirty="0" smtClean="0"/>
              <a:t> </a:t>
            </a:r>
            <a:r>
              <a:rPr lang="en-US" sz="4000" dirty="0" err="1" smtClean="0"/>
              <a:t>rupa</a:t>
            </a:r>
            <a:endParaRPr lang="en-US" sz="4000" dirty="0" smtClean="0"/>
          </a:p>
          <a:p>
            <a:r>
              <a:rPr lang="en-US" sz="4000" dirty="0" err="1" smtClean="0"/>
              <a:t>Menggunakan</a:t>
            </a:r>
            <a:r>
              <a:rPr lang="en-US" sz="4000" dirty="0" smtClean="0"/>
              <a:t> </a:t>
            </a:r>
            <a:r>
              <a:rPr lang="en-US" sz="4000" dirty="0" err="1" smtClean="0"/>
              <a:t>bermacam-macam</a:t>
            </a:r>
            <a:r>
              <a:rPr lang="en-US" sz="4000" dirty="0" smtClean="0"/>
              <a:t> </a:t>
            </a:r>
            <a:r>
              <a:rPr lang="en-US" sz="4000" dirty="0" err="1" smtClean="0"/>
              <a:t>mainan</a:t>
            </a:r>
            <a:r>
              <a:rPr lang="en-US" sz="4000" dirty="0" smtClean="0"/>
              <a:t> </a:t>
            </a:r>
            <a:r>
              <a:rPr lang="en-US" sz="4000" dirty="0" err="1" smtClean="0"/>
              <a:t>dan</a:t>
            </a:r>
            <a:r>
              <a:rPr lang="en-US" sz="4000" dirty="0" smtClean="0"/>
              <a:t> </a:t>
            </a:r>
            <a:r>
              <a:rPr lang="en-US" sz="4000" dirty="0" err="1" smtClean="0"/>
              <a:t>peralatan</a:t>
            </a:r>
            <a:r>
              <a:rPr lang="en-US" sz="4000" dirty="0" smtClean="0"/>
              <a:t> lain yang </a:t>
            </a:r>
            <a:r>
              <a:rPr lang="en-US" sz="4000" dirty="0" err="1" smtClean="0"/>
              <a:t>dapat</a:t>
            </a:r>
            <a:r>
              <a:rPr lang="en-US" sz="4000" dirty="0" smtClean="0"/>
              <a:t> </a:t>
            </a:r>
            <a:r>
              <a:rPr lang="en-US" sz="4000" dirty="0" err="1" smtClean="0"/>
              <a:t>mendorong</a:t>
            </a:r>
            <a:r>
              <a:rPr lang="en-US" sz="4000" dirty="0" smtClean="0"/>
              <a:t> </a:t>
            </a:r>
            <a:r>
              <a:rPr lang="en-US" sz="4000" dirty="0" err="1" smtClean="0"/>
              <a:t>mereka</a:t>
            </a:r>
            <a:r>
              <a:rPr lang="en-US" sz="4000" dirty="0" smtClean="0"/>
              <a:t> </a:t>
            </a:r>
            <a:r>
              <a:rPr lang="en-US" sz="4000" dirty="0" err="1" smtClean="0"/>
              <a:t>untuk</a:t>
            </a:r>
            <a:r>
              <a:rPr lang="en-US" sz="4000" dirty="0" smtClean="0"/>
              <a:t> </a:t>
            </a:r>
            <a:r>
              <a:rPr lang="en-US" sz="4000" dirty="0" err="1" smtClean="0"/>
              <a:t>mengekspresikan</a:t>
            </a:r>
            <a:r>
              <a:rPr lang="en-US" sz="4000" dirty="0" smtClean="0"/>
              <a:t> </a:t>
            </a:r>
            <a:r>
              <a:rPr lang="en-US" sz="4000" dirty="0" err="1" smtClean="0"/>
              <a:t>diri</a:t>
            </a:r>
            <a:r>
              <a:rPr lang="en-US" sz="4000" dirty="0" smtClean="0"/>
              <a:t>, </a:t>
            </a:r>
            <a:r>
              <a:rPr lang="en-US" sz="4000" dirty="0" err="1" smtClean="0"/>
              <a:t>mensugesti</a:t>
            </a:r>
            <a:r>
              <a:rPr lang="en-US" sz="4000" dirty="0" smtClean="0"/>
              <a:t>, yang </a:t>
            </a:r>
            <a:r>
              <a:rPr lang="en-US" sz="4000" dirty="0" err="1" smtClean="0"/>
              <a:t>tergolong</a:t>
            </a:r>
            <a:r>
              <a:rPr lang="en-US" sz="4000" dirty="0" smtClean="0"/>
              <a:t> </a:t>
            </a:r>
            <a:r>
              <a:rPr lang="en-US" sz="4000" dirty="0" err="1" smtClean="0"/>
              <a:t>dalam</a:t>
            </a:r>
            <a:r>
              <a:rPr lang="en-US" sz="4000" dirty="0" smtClean="0"/>
              <a:t> </a:t>
            </a:r>
            <a:r>
              <a:rPr lang="en-US" sz="4000" dirty="0" err="1" smtClean="0"/>
              <a:t>interaksi</a:t>
            </a:r>
            <a:r>
              <a:rPr lang="en-US" sz="4000" dirty="0" smtClean="0"/>
              <a:t> </a:t>
            </a:r>
            <a:r>
              <a:rPr lang="en-US" sz="4000" dirty="0" err="1" smtClean="0"/>
              <a:t>keluarga</a:t>
            </a:r>
            <a:endParaRPr lang="en-US" sz="4000" dirty="0" smtClean="0"/>
          </a:p>
          <a:p>
            <a:pPr lvl="1"/>
            <a:r>
              <a:rPr lang="en-US" sz="3600" dirty="0" err="1" smtClean="0"/>
              <a:t>Contoh</a:t>
            </a:r>
            <a:r>
              <a:rPr lang="en-US" sz="3600" dirty="0" smtClean="0"/>
              <a:t> : </a:t>
            </a:r>
            <a:r>
              <a:rPr lang="en-US" sz="3600" dirty="0" err="1" smtClean="0"/>
              <a:t>boneka</a:t>
            </a:r>
            <a:r>
              <a:rPr lang="en-US" sz="3600" dirty="0" smtClean="0"/>
              <a:t> </a:t>
            </a:r>
            <a:r>
              <a:rPr lang="en-US" sz="3600" dirty="0" err="1" smtClean="0"/>
              <a:t>orangtua</a:t>
            </a:r>
            <a:r>
              <a:rPr lang="en-US" sz="3600" dirty="0" smtClean="0"/>
              <a:t>, </a:t>
            </a:r>
            <a:r>
              <a:rPr lang="en-US" sz="3600" dirty="0" err="1" smtClean="0"/>
              <a:t>boneka</a:t>
            </a:r>
            <a:r>
              <a:rPr lang="en-US" sz="3600" dirty="0" smtClean="0"/>
              <a:t> </a:t>
            </a:r>
            <a:r>
              <a:rPr lang="en-US" sz="3600" dirty="0" err="1" smtClean="0"/>
              <a:t>bayi</a:t>
            </a:r>
            <a:r>
              <a:rPr lang="en-US" sz="3600" dirty="0" smtClean="0"/>
              <a:t>, </a:t>
            </a:r>
            <a:r>
              <a:rPr lang="en-US" sz="3600" dirty="0" err="1" smtClean="0"/>
              <a:t>peralatan</a:t>
            </a:r>
            <a:r>
              <a:rPr lang="en-US" sz="3600" dirty="0" smtClean="0"/>
              <a:t> </a:t>
            </a:r>
            <a:r>
              <a:rPr lang="en-US" sz="3600" dirty="0" err="1" smtClean="0"/>
              <a:t>rumah</a:t>
            </a:r>
            <a:r>
              <a:rPr lang="en-US" sz="3600" dirty="0" smtClean="0"/>
              <a:t> </a:t>
            </a:r>
            <a:r>
              <a:rPr lang="en-US" sz="3600" dirty="0" err="1" smtClean="0"/>
              <a:t>tangga</a:t>
            </a:r>
            <a:endParaRPr lang="en-US" sz="3600" dirty="0" smtClean="0"/>
          </a:p>
        </p:txBody>
      </p:sp>
    </p:spTree>
    <p:extLst>
      <p:ext uri="{BB962C8B-B14F-4D97-AF65-F5344CB8AC3E}">
        <p14:creationId xmlns:p14="http://schemas.microsoft.com/office/powerpoint/2010/main" val="474996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1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1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1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1500"/>
                                        <p:tgtEl>
                                          <p:spTgt spid="3">
                                            <p:txEl>
                                              <p:pRg st="1" end="1"/>
                                            </p:txEl>
                                          </p:spTgt>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 calcmode="lin" valueType="num">
                                      <p:cBhvr>
                                        <p:cTn id="38" dur="1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9" dur="1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0" dur="1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Cara Klein </a:t>
            </a:r>
            <a:r>
              <a:rPr lang="en-US" b="1" dirty="0" err="1" smtClean="0"/>
              <a:t>Meneliti</a:t>
            </a:r>
            <a:r>
              <a:rPr lang="en-US" b="1" dirty="0" smtClean="0"/>
              <a:t> (</a:t>
            </a:r>
            <a:r>
              <a:rPr lang="en-US" b="1" dirty="0" err="1" smtClean="0"/>
              <a:t>lanjutan</a:t>
            </a:r>
            <a:r>
              <a:rPr lang="en-US" b="1" dirty="0" smtClean="0"/>
              <a:t>)</a:t>
            </a:r>
            <a:endParaRPr lang="id-ID"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41089644"/>
              </p:ext>
            </p:extLst>
          </p:nvPr>
        </p:nvGraphicFramePr>
        <p:xfrm>
          <a:off x="-304800" y="1295400"/>
          <a:ext cx="9677400" cy="3787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628650" y="5082988"/>
            <a:ext cx="7886700" cy="10939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3538" indent="-363538">
              <a:buFont typeface="Symbol" panose="05050102010706020507" pitchFamily="18" charset="2"/>
              <a:buChar char="y"/>
            </a:pPr>
            <a:r>
              <a:rPr lang="en-US" dirty="0" smtClean="0">
                <a:sym typeface="Symbol" panose="05050102010706020507" pitchFamily="18" charset="2"/>
              </a:rPr>
              <a:t>Klein </a:t>
            </a:r>
            <a:r>
              <a:rPr lang="en-US" dirty="0" err="1" smtClean="0">
                <a:sym typeface="Symbol" panose="05050102010706020507" pitchFamily="18" charset="2"/>
              </a:rPr>
              <a:t>berkesimpulan</a:t>
            </a:r>
            <a:r>
              <a:rPr lang="en-US" dirty="0" smtClean="0">
                <a:sym typeface="Symbol" panose="05050102010706020507" pitchFamily="18" charset="2"/>
              </a:rPr>
              <a:t> </a:t>
            </a:r>
            <a:r>
              <a:rPr lang="en-US" dirty="0" err="1" smtClean="0">
                <a:sym typeface="Symbol" panose="05050102010706020507" pitchFamily="18" charset="2"/>
              </a:rPr>
              <a:t>bahwa</a:t>
            </a:r>
            <a:r>
              <a:rPr lang="en-US" dirty="0" smtClean="0">
                <a:sym typeface="Symbol" panose="05050102010706020507" pitchFamily="18" charset="2"/>
              </a:rPr>
              <a:t>  </a:t>
            </a:r>
            <a:r>
              <a:rPr lang="en-US" dirty="0" err="1" smtClean="0">
                <a:sym typeface="Symbol" panose="05050102010706020507" pitchFamily="18" charset="2"/>
              </a:rPr>
              <a:t>setiap</a:t>
            </a:r>
            <a:r>
              <a:rPr lang="en-US" dirty="0" smtClean="0">
                <a:sym typeface="Symbol" panose="05050102010706020507" pitchFamily="18" charset="2"/>
              </a:rPr>
              <a:t> </a:t>
            </a:r>
            <a:r>
              <a:rPr lang="en-US" dirty="0" err="1" smtClean="0">
                <a:solidFill>
                  <a:srgbClr val="FF0000"/>
                </a:solidFill>
                <a:sym typeface="Symbol" panose="05050102010706020507" pitchFamily="18" charset="2"/>
              </a:rPr>
              <a:t>tindakan</a:t>
            </a:r>
            <a:r>
              <a:rPr lang="en-US" dirty="0" smtClean="0">
                <a:solidFill>
                  <a:srgbClr val="FF0000"/>
                </a:solidFill>
                <a:sym typeface="Symbol" panose="05050102010706020507" pitchFamily="18" charset="2"/>
              </a:rPr>
              <a:t> </a:t>
            </a:r>
            <a:r>
              <a:rPr lang="en-US" dirty="0" smtClean="0">
                <a:sym typeface="Symbol" panose="05050102010706020507" pitchFamily="18" charset="2"/>
              </a:rPr>
              <a:t>yang </a:t>
            </a:r>
            <a:r>
              <a:rPr lang="en-US" dirty="0" err="1" smtClean="0">
                <a:sym typeface="Symbol" panose="05050102010706020507" pitchFamily="18" charset="2"/>
              </a:rPr>
              <a:t>dilakukan</a:t>
            </a:r>
            <a:r>
              <a:rPr lang="en-US" dirty="0" smtClean="0">
                <a:sym typeface="Symbol" panose="05050102010706020507" pitchFamily="18" charset="2"/>
              </a:rPr>
              <a:t> </a:t>
            </a:r>
            <a:r>
              <a:rPr lang="en-US" dirty="0" err="1" smtClean="0">
                <a:sym typeface="Symbol" panose="05050102010706020507" pitchFamily="18" charset="2"/>
              </a:rPr>
              <a:t>memiliki</a:t>
            </a:r>
            <a:r>
              <a:rPr lang="en-US" dirty="0" smtClean="0">
                <a:sym typeface="Symbol" panose="05050102010706020507" pitchFamily="18" charset="2"/>
              </a:rPr>
              <a:t> </a:t>
            </a:r>
            <a:r>
              <a:rPr lang="en-US" dirty="0" err="1" smtClean="0">
                <a:sym typeface="Symbol" panose="05050102010706020507" pitchFamily="18" charset="2"/>
              </a:rPr>
              <a:t>makna</a:t>
            </a:r>
            <a:r>
              <a:rPr lang="en-US" dirty="0" smtClean="0">
                <a:sym typeface="Symbol" panose="05050102010706020507" pitchFamily="18" charset="2"/>
              </a:rPr>
              <a:t> </a:t>
            </a:r>
            <a:r>
              <a:rPr lang="en-US" dirty="0" err="1" smtClean="0">
                <a:sym typeface="Symbol" panose="05050102010706020507" pitchFamily="18" charset="2"/>
              </a:rPr>
              <a:t>simbolik</a:t>
            </a:r>
            <a:r>
              <a:rPr lang="en-US" dirty="0" smtClean="0">
                <a:sym typeface="Symbol" panose="05050102010706020507" pitchFamily="18" charset="2"/>
              </a:rPr>
              <a:t> </a:t>
            </a:r>
            <a:endParaRPr lang="en-US" dirty="0" smtClean="0"/>
          </a:p>
        </p:txBody>
      </p:sp>
    </p:spTree>
    <p:extLst>
      <p:ext uri="{BB962C8B-B14F-4D97-AF65-F5344CB8AC3E}">
        <p14:creationId xmlns:p14="http://schemas.microsoft.com/office/powerpoint/2010/main" val="1498881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500" fill="hold"/>
                                        <p:tgtEl>
                                          <p:spTgt spid="5"/>
                                        </p:tgtEl>
                                        <p:attrNameLst>
                                          <p:attrName>ppt_w</p:attrName>
                                        </p:attrNameLst>
                                      </p:cBhvr>
                                      <p:tavLst>
                                        <p:tav tm="0">
                                          <p:val>
                                            <p:fltVal val="0"/>
                                          </p:val>
                                        </p:tav>
                                        <p:tav tm="100000">
                                          <p:val>
                                            <p:strVal val="#ppt_w"/>
                                          </p:val>
                                        </p:tav>
                                      </p:tavLst>
                                    </p:anim>
                                    <p:anim calcmode="lin" valueType="num">
                                      <p:cBhvr>
                                        <p:cTn id="26" dur="1500" fill="hold"/>
                                        <p:tgtEl>
                                          <p:spTgt spid="5"/>
                                        </p:tgtEl>
                                        <p:attrNameLst>
                                          <p:attrName>ppt_h</p:attrName>
                                        </p:attrNameLst>
                                      </p:cBhvr>
                                      <p:tavLst>
                                        <p:tav tm="0">
                                          <p:val>
                                            <p:fltVal val="0"/>
                                          </p:val>
                                        </p:tav>
                                        <p:tav tm="100000">
                                          <p:val>
                                            <p:strVal val="#ppt_h"/>
                                          </p:val>
                                        </p:tav>
                                      </p:tavLst>
                                    </p:anim>
                                    <p:animEffect transition="in" filter="fade">
                                      <p:cBhvr>
                                        <p:cTn id="27" dur="1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 calcmode="lin" valueType="num">
                                      <p:cBhvr>
                                        <p:cTn id="32" dur="1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3" dur="1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4"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Relationship approach</a:t>
            </a:r>
            <a:endParaRPr lang="id-ID" dirty="0"/>
          </a:p>
        </p:txBody>
      </p:sp>
      <p:sp>
        <p:nvSpPr>
          <p:cNvPr id="3" name="Content Placeholder 2"/>
          <p:cNvSpPr>
            <a:spLocks noGrp="1"/>
          </p:cNvSpPr>
          <p:nvPr>
            <p:ph idx="1"/>
          </p:nvPr>
        </p:nvSpPr>
        <p:spPr/>
        <p:txBody>
          <a:bodyPr/>
          <a:lstStyle/>
          <a:p>
            <a:r>
              <a:rPr lang="id-ID" dirty="0" smtClean="0"/>
              <a:t>Terinspirasi dari pendekatan Carl Rogers</a:t>
            </a:r>
          </a:p>
          <a:p>
            <a:r>
              <a:rPr lang="id-ID" dirty="0" smtClean="0"/>
              <a:t>Menekankan kualitas interaski antara terapis dan anak</a:t>
            </a:r>
          </a:p>
          <a:p>
            <a:r>
              <a:rPr lang="id-ID" dirty="0" smtClean="0"/>
              <a:t>Terapis berusaha menciptakan atmosfer penerimaan total (kehangatan, keterbukaan, penghargaan)</a:t>
            </a:r>
          </a:p>
        </p:txBody>
      </p:sp>
    </p:spTree>
    <p:extLst>
      <p:ext uri="{BB962C8B-B14F-4D97-AF65-F5344CB8AC3E}">
        <p14:creationId xmlns:p14="http://schemas.microsoft.com/office/powerpoint/2010/main" val="2847065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Relationship approach (2)</a:t>
            </a:r>
            <a:endParaRPr lang="id-ID" dirty="0"/>
          </a:p>
        </p:txBody>
      </p:sp>
      <p:sp>
        <p:nvSpPr>
          <p:cNvPr id="3" name="Content Placeholder 2"/>
          <p:cNvSpPr>
            <a:spLocks noGrp="1"/>
          </p:cNvSpPr>
          <p:nvPr>
            <p:ph idx="1"/>
          </p:nvPr>
        </p:nvSpPr>
        <p:spPr/>
        <p:txBody>
          <a:bodyPr/>
          <a:lstStyle/>
          <a:p>
            <a:r>
              <a:rPr lang="id-ID" dirty="0"/>
              <a:t>Jika anak sudah dapat mengidentifikasi, mengekspresikan, dan menerima perasaannya, ia akan mampu mengintegrasikan dan memahami perasaannya</a:t>
            </a:r>
          </a:p>
          <a:p>
            <a:endParaRPr lang="id-ID" dirty="0" smtClean="0"/>
          </a:p>
          <a:p>
            <a:r>
              <a:rPr lang="id-ID" dirty="0" smtClean="0"/>
              <a:t>Tujuan utama terapi adalah untuk anak mencapai kesadaran diri (self awareness) dan pengarahan diri (self direction) dari anak</a:t>
            </a:r>
            <a:endParaRPr lang="id-ID" dirty="0"/>
          </a:p>
        </p:txBody>
      </p:sp>
    </p:spTree>
    <p:extLst>
      <p:ext uri="{BB962C8B-B14F-4D97-AF65-F5344CB8AC3E}">
        <p14:creationId xmlns:p14="http://schemas.microsoft.com/office/powerpoint/2010/main" val="718016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dapat mengidentifikasi alasan mengapa bermain merupakan bagian yang esensial dari psikoterapi anak.</a:t>
            </a:r>
          </a:p>
          <a:p>
            <a:pPr marL="0" indent="0">
              <a:buNone/>
            </a:pPr>
            <a:r>
              <a:rPr lang="id-ID" dirty="0"/>
              <a:t> </a:t>
            </a:r>
          </a:p>
          <a:p>
            <a:r>
              <a:rPr lang="id-ID" dirty="0"/>
              <a:t>Mahasiswa dapat menggambarkan karakteristik dari terapi bermain</a:t>
            </a:r>
          </a:p>
          <a:p>
            <a:pPr marL="0" indent="0">
              <a:buNone/>
            </a:pPr>
            <a:endParaRPr lang="id-ID" dirty="0"/>
          </a:p>
        </p:txBody>
      </p:sp>
    </p:spTree>
    <p:extLst>
      <p:ext uri="{BB962C8B-B14F-4D97-AF65-F5344CB8AC3E}">
        <p14:creationId xmlns:p14="http://schemas.microsoft.com/office/powerpoint/2010/main" val="168740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dirty="0" smtClean="0"/>
              <a:t>Virginia Axline’s Nondirective Therapy</a:t>
            </a:r>
            <a:endParaRPr lang="id-ID" dirty="0"/>
          </a:p>
        </p:txBody>
      </p:sp>
      <p:sp>
        <p:nvSpPr>
          <p:cNvPr id="3" name="Content Placeholder 2"/>
          <p:cNvSpPr>
            <a:spLocks noGrp="1"/>
          </p:cNvSpPr>
          <p:nvPr>
            <p:ph idx="1"/>
          </p:nvPr>
        </p:nvSpPr>
        <p:spPr/>
        <p:txBody>
          <a:bodyPr/>
          <a:lstStyle/>
          <a:p>
            <a:pPr marL="0" indent="0">
              <a:buNone/>
            </a:pPr>
            <a:r>
              <a:rPr lang="id-ID" dirty="0" smtClean="0"/>
              <a:t>Prinsip utama dalam pendekatan relationship virginia axline:</a:t>
            </a:r>
          </a:p>
          <a:p>
            <a:pPr marL="514350" indent="-514350">
              <a:buAutoNum type="arabicPeriod"/>
            </a:pPr>
            <a:r>
              <a:rPr lang="id-ID" dirty="0" smtClean="0"/>
              <a:t>Therapist must establish  a warm and friendly relationship with the child, and the child must come to see the therapy room as a comfortable and inviting place to play</a:t>
            </a:r>
          </a:p>
          <a:p>
            <a:pPr marL="514350" indent="-514350">
              <a:buAutoNum type="arabicPeriod"/>
            </a:pPr>
            <a:r>
              <a:rPr lang="id-ID" dirty="0" smtClean="0"/>
              <a:t>Therapist must accept the child completely for what he or she is, without praise and without criticisim</a:t>
            </a:r>
            <a:endParaRPr lang="id-ID" dirty="0"/>
          </a:p>
        </p:txBody>
      </p:sp>
    </p:spTree>
    <p:extLst>
      <p:ext uri="{BB962C8B-B14F-4D97-AF65-F5344CB8AC3E}">
        <p14:creationId xmlns:p14="http://schemas.microsoft.com/office/powerpoint/2010/main" val="7009677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dirty="0"/>
              <a:t>Virginia Axline’s Nondirective Therapy</a:t>
            </a:r>
          </a:p>
        </p:txBody>
      </p:sp>
      <p:sp>
        <p:nvSpPr>
          <p:cNvPr id="3" name="Content Placeholder 2"/>
          <p:cNvSpPr>
            <a:spLocks noGrp="1"/>
          </p:cNvSpPr>
          <p:nvPr>
            <p:ph idx="1"/>
          </p:nvPr>
        </p:nvSpPr>
        <p:spPr/>
        <p:txBody>
          <a:bodyPr/>
          <a:lstStyle/>
          <a:p>
            <a:pPr marL="442913" indent="-442913">
              <a:buNone/>
            </a:pPr>
            <a:r>
              <a:rPr lang="id-ID" dirty="0" smtClean="0"/>
              <a:t>3. Therapist must establish a climate of permissiveness</a:t>
            </a:r>
          </a:p>
          <a:p>
            <a:pPr marL="442913" indent="-442913">
              <a:buNone/>
            </a:pPr>
            <a:r>
              <a:rPr lang="id-ID" dirty="0" smtClean="0"/>
              <a:t>4. Therapist recognizes the child’s feelings and attempts to reflect them back to the child</a:t>
            </a:r>
          </a:p>
          <a:p>
            <a:pPr marL="442913" indent="-442913">
              <a:buNone/>
            </a:pPr>
            <a:r>
              <a:rPr lang="id-ID" dirty="0" smtClean="0"/>
              <a:t>5. Therapist always maintains respect for the child and recognizes that the child is capable of solving his or her own problems</a:t>
            </a:r>
          </a:p>
          <a:p>
            <a:pPr marL="442913" indent="-442913">
              <a:buNone/>
            </a:pPr>
            <a:r>
              <a:rPr lang="id-ID" dirty="0" smtClean="0"/>
              <a:t>6. In therapy, the child leads the way and the therapist follows</a:t>
            </a:r>
            <a:endParaRPr lang="id-ID" dirty="0"/>
          </a:p>
        </p:txBody>
      </p:sp>
    </p:spTree>
    <p:extLst>
      <p:ext uri="{BB962C8B-B14F-4D97-AF65-F5344CB8AC3E}">
        <p14:creationId xmlns:p14="http://schemas.microsoft.com/office/powerpoint/2010/main" val="2716678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4000" dirty="0"/>
              <a:t>Virginia Axline’s Nondirective Therapy</a:t>
            </a:r>
          </a:p>
        </p:txBody>
      </p:sp>
      <p:sp>
        <p:nvSpPr>
          <p:cNvPr id="3" name="Content Placeholder 2"/>
          <p:cNvSpPr>
            <a:spLocks noGrp="1"/>
          </p:cNvSpPr>
          <p:nvPr>
            <p:ph idx="1"/>
          </p:nvPr>
        </p:nvSpPr>
        <p:spPr/>
        <p:txBody>
          <a:bodyPr/>
          <a:lstStyle/>
          <a:p>
            <a:pPr marL="442913" indent="-442913">
              <a:buNone/>
            </a:pPr>
            <a:r>
              <a:rPr lang="id-ID" dirty="0"/>
              <a:t>7</a:t>
            </a:r>
            <a:r>
              <a:rPr lang="id-ID" dirty="0" smtClean="0"/>
              <a:t>. The therapy must not be hurried.</a:t>
            </a:r>
          </a:p>
          <a:p>
            <a:pPr marL="442913" indent="-442913">
              <a:buNone/>
            </a:pPr>
            <a:r>
              <a:rPr lang="id-ID" dirty="0" smtClean="0"/>
              <a:t>8. Limits must be set.</a:t>
            </a:r>
          </a:p>
          <a:p>
            <a:pPr marL="633413" indent="-190500">
              <a:buNone/>
            </a:pPr>
            <a:r>
              <a:rPr lang="id-ID" dirty="0" smtClean="0"/>
              <a:t>- not allowed to harm themselves or the therapist</a:t>
            </a:r>
          </a:p>
          <a:p>
            <a:pPr marL="633413" indent="-190500">
              <a:buNone/>
            </a:pPr>
            <a:r>
              <a:rPr lang="id-ID" dirty="0" smtClean="0"/>
              <a:t>- not allowed to cause damage to the materials in the playroom</a:t>
            </a:r>
          </a:p>
          <a:p>
            <a:pPr marL="633413" indent="-190500">
              <a:buNone/>
            </a:pPr>
            <a:r>
              <a:rPr lang="id-ID" dirty="0" smtClean="0"/>
              <a:t>- must leave the room whtn the session is at an end. </a:t>
            </a:r>
            <a:endParaRPr lang="id-ID" dirty="0"/>
          </a:p>
        </p:txBody>
      </p:sp>
    </p:spTree>
    <p:extLst>
      <p:ext uri="{BB962C8B-B14F-4D97-AF65-F5344CB8AC3E}">
        <p14:creationId xmlns:p14="http://schemas.microsoft.com/office/powerpoint/2010/main" val="398442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59"/>
            <a:ext cx="8229600" cy="607142"/>
          </a:xfrm>
        </p:spPr>
        <p:style>
          <a:lnRef idx="1">
            <a:schemeClr val="accent6"/>
          </a:lnRef>
          <a:fillRef idx="3">
            <a:schemeClr val="accent6"/>
          </a:fillRef>
          <a:effectRef idx="2">
            <a:schemeClr val="accent6"/>
          </a:effectRef>
          <a:fontRef idx="minor">
            <a:schemeClr val="lt1"/>
          </a:fontRef>
        </p:style>
        <p:txBody>
          <a:bodyPr/>
          <a:lstStyle/>
          <a:p>
            <a:r>
              <a:rPr lang="id-ID" dirty="0" smtClean="0"/>
              <a:t>Structured Approach</a:t>
            </a:r>
            <a:endParaRPr lang="id-ID" dirty="0"/>
          </a:p>
        </p:txBody>
      </p:sp>
      <p:sp>
        <p:nvSpPr>
          <p:cNvPr id="3" name="Content Placeholder 2"/>
          <p:cNvSpPr>
            <a:spLocks noGrp="1"/>
          </p:cNvSpPr>
          <p:nvPr>
            <p:ph idx="1"/>
          </p:nvPr>
        </p:nvSpPr>
        <p:spPr>
          <a:xfrm>
            <a:off x="457200" y="762000"/>
            <a:ext cx="8229600" cy="5594350"/>
          </a:xfrm>
        </p:spPr>
        <p:style>
          <a:lnRef idx="1">
            <a:schemeClr val="accent6"/>
          </a:lnRef>
          <a:fillRef idx="2">
            <a:schemeClr val="accent6"/>
          </a:fillRef>
          <a:effectRef idx="1">
            <a:schemeClr val="accent6"/>
          </a:effectRef>
          <a:fontRef idx="minor">
            <a:schemeClr val="dk1"/>
          </a:fontRef>
        </p:style>
        <p:txBody>
          <a:bodyPr/>
          <a:lstStyle/>
          <a:p>
            <a:r>
              <a:rPr lang="id-ID" dirty="0" smtClean="0"/>
              <a:t>Kompromi antara pendekatan psikoanalisis yang sangat </a:t>
            </a:r>
            <a:r>
              <a:rPr lang="id-ID" i="1" dirty="0" smtClean="0"/>
              <a:t>directive</a:t>
            </a:r>
            <a:r>
              <a:rPr lang="id-ID" dirty="0" smtClean="0"/>
              <a:t> dan pendekatan relationship yang sangat </a:t>
            </a:r>
            <a:r>
              <a:rPr lang="id-ID" i="1" dirty="0" smtClean="0"/>
              <a:t>nondirective</a:t>
            </a:r>
          </a:p>
          <a:p>
            <a:r>
              <a:rPr lang="id-ID" dirty="0" smtClean="0"/>
              <a:t>Prinsip psikodinamika</a:t>
            </a:r>
          </a:p>
          <a:p>
            <a:pPr lvl="1"/>
            <a:r>
              <a:rPr lang="id-ID" dirty="0" smtClean="0"/>
              <a:t>Penekanan pada terapi yang lebih singkat dan tujuan yang spesifik</a:t>
            </a:r>
          </a:p>
          <a:p>
            <a:pPr lvl="1"/>
            <a:r>
              <a:rPr lang="id-ID" dirty="0" smtClean="0"/>
              <a:t>Fokus pada realitas masa sekarang</a:t>
            </a:r>
          </a:p>
          <a:p>
            <a:pPr lvl="1"/>
            <a:r>
              <a:rPr lang="id-ID" dirty="0" smtClean="0"/>
              <a:t>Menghindari intepretasi simbol yang berlebihan</a:t>
            </a:r>
          </a:p>
          <a:p>
            <a:pPr lvl="1"/>
            <a:r>
              <a:rPr lang="id-ID" dirty="0" smtClean="0"/>
              <a:t>Penekanan pentingnya interaksi terapis dan anak</a:t>
            </a:r>
          </a:p>
          <a:p>
            <a:pPr lvl="1"/>
            <a:r>
              <a:rPr lang="id-ID" dirty="0" smtClean="0"/>
              <a:t>Menggunakan berbagai macam teknik terapeutik (seni dan bermain)</a:t>
            </a:r>
          </a:p>
        </p:txBody>
      </p:sp>
    </p:spTree>
    <p:extLst>
      <p:ext uri="{BB962C8B-B14F-4D97-AF65-F5344CB8AC3E}">
        <p14:creationId xmlns:p14="http://schemas.microsoft.com/office/powerpoint/2010/main" val="417870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t>Structured approach</a:t>
            </a:r>
            <a:endParaRPr lang="id-ID" b="1" dirty="0"/>
          </a:p>
        </p:txBody>
      </p:sp>
      <p:sp>
        <p:nvSpPr>
          <p:cNvPr id="6" name="Content Placeholder 5"/>
          <p:cNvSpPr>
            <a:spLocks noGrp="1"/>
          </p:cNvSpPr>
          <p:nvPr>
            <p:ph idx="1"/>
          </p:nvPr>
        </p:nvSpPr>
        <p:spPr/>
        <p:txBody>
          <a:bodyPr/>
          <a:lstStyle/>
          <a:p>
            <a:pPr marL="0" indent="0" algn="ctr">
              <a:buNone/>
            </a:pPr>
            <a:r>
              <a:rPr lang="en-US" b="1" dirty="0" smtClean="0"/>
              <a:t>Storytelling</a:t>
            </a:r>
          </a:p>
          <a:p>
            <a:endParaRPr lang="id-ID" dirty="0"/>
          </a:p>
        </p:txBody>
      </p:sp>
      <p:pic>
        <p:nvPicPr>
          <p:cNvPr id="9" name="Picture 8"/>
          <p:cNvPicPr>
            <a:picLocks noChangeAspect="1"/>
          </p:cNvPicPr>
          <p:nvPr/>
        </p:nvPicPr>
        <p:blipFill>
          <a:blip r:embed="rId2"/>
          <a:stretch>
            <a:fillRect/>
          </a:stretch>
        </p:blipFill>
        <p:spPr>
          <a:xfrm>
            <a:off x="2648851" y="2420746"/>
            <a:ext cx="3846298" cy="3420000"/>
          </a:xfrm>
          <a:prstGeom prst="rect">
            <a:avLst/>
          </a:prstGeom>
        </p:spPr>
      </p:pic>
    </p:spTree>
    <p:extLst>
      <p:ext uri="{BB962C8B-B14F-4D97-AF65-F5344CB8AC3E}">
        <p14:creationId xmlns:p14="http://schemas.microsoft.com/office/powerpoint/2010/main" val="2163716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1500"/>
                                        <p:tgtEl>
                                          <p:spTgt spid="6">
                                            <p:txEl>
                                              <p:pRg st="0" end="0"/>
                                            </p:txEl>
                                          </p:spTgt>
                                        </p:tgtEl>
                                      </p:cBhvr>
                                    </p:animEffect>
                                  </p:childTnLst>
                                </p:cTn>
                              </p:par>
                            </p:childTnLst>
                          </p:cTn>
                        </p:par>
                        <p:par>
                          <p:cTn id="16" fill="hold">
                            <p:stCondLst>
                              <p:cond delay="1500"/>
                            </p:stCondLst>
                            <p:childTnLst>
                              <p:par>
                                <p:cTn id="17" presetID="21"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b="1" dirty="0"/>
          </a:p>
        </p:txBody>
      </p:sp>
      <p:sp>
        <p:nvSpPr>
          <p:cNvPr id="6" name="Content Placeholder 5"/>
          <p:cNvSpPr>
            <a:spLocks noGrp="1"/>
          </p:cNvSpPr>
          <p:nvPr>
            <p:ph idx="1"/>
          </p:nvPr>
        </p:nvSpPr>
        <p:spPr/>
        <p:txBody>
          <a:bodyPr/>
          <a:lstStyle/>
          <a:p>
            <a:pPr marL="0" indent="0" algn="ctr">
              <a:buNone/>
            </a:pPr>
            <a:r>
              <a:rPr lang="en-US" b="1" dirty="0" err="1" smtClean="0"/>
              <a:t>Bibliotherapy</a:t>
            </a:r>
            <a:endParaRPr lang="en-US" b="1" dirty="0" smtClean="0"/>
          </a:p>
          <a:p>
            <a:endParaRPr lang="id-ID" dirty="0"/>
          </a:p>
        </p:txBody>
      </p:sp>
      <p:pic>
        <p:nvPicPr>
          <p:cNvPr id="3" name="Picture 2"/>
          <p:cNvPicPr>
            <a:picLocks noChangeAspect="1"/>
          </p:cNvPicPr>
          <p:nvPr/>
        </p:nvPicPr>
        <p:blipFill>
          <a:blip r:embed="rId2"/>
          <a:stretch>
            <a:fillRect/>
          </a:stretch>
        </p:blipFill>
        <p:spPr>
          <a:xfrm>
            <a:off x="2643845" y="2501428"/>
            <a:ext cx="3862589" cy="3420000"/>
          </a:xfrm>
          <a:prstGeom prst="rect">
            <a:avLst/>
          </a:prstGeom>
        </p:spPr>
      </p:pic>
    </p:spTree>
    <p:extLst>
      <p:ext uri="{BB962C8B-B14F-4D97-AF65-F5344CB8AC3E}">
        <p14:creationId xmlns:p14="http://schemas.microsoft.com/office/powerpoint/2010/main" val="23156233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outVertical)">
                                      <p:cBhvr>
                                        <p:cTn id="15" dur="1500"/>
                                        <p:tgtEl>
                                          <p:spTgt spid="6">
                                            <p:txEl>
                                              <p:pRg st="0" end="0"/>
                                            </p:txEl>
                                          </p:spTgt>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b="1" dirty="0"/>
          </a:p>
        </p:txBody>
      </p:sp>
      <p:sp>
        <p:nvSpPr>
          <p:cNvPr id="6" name="Content Placeholder 5"/>
          <p:cNvSpPr>
            <a:spLocks noGrp="1"/>
          </p:cNvSpPr>
          <p:nvPr>
            <p:ph idx="1"/>
          </p:nvPr>
        </p:nvSpPr>
        <p:spPr/>
        <p:txBody>
          <a:bodyPr/>
          <a:lstStyle/>
          <a:p>
            <a:pPr marL="0" indent="0" algn="ctr">
              <a:buNone/>
            </a:pPr>
            <a:r>
              <a:rPr lang="en-US" b="1" dirty="0" smtClean="0"/>
              <a:t>Art Therapy</a:t>
            </a:r>
          </a:p>
          <a:p>
            <a:endParaRPr lang="id-ID" dirty="0"/>
          </a:p>
        </p:txBody>
      </p:sp>
      <p:pic>
        <p:nvPicPr>
          <p:cNvPr id="5" name="Picture 4"/>
          <p:cNvPicPr>
            <a:picLocks noChangeAspect="1"/>
          </p:cNvPicPr>
          <p:nvPr/>
        </p:nvPicPr>
        <p:blipFill>
          <a:blip r:embed="rId2"/>
          <a:stretch>
            <a:fillRect/>
          </a:stretch>
        </p:blipFill>
        <p:spPr>
          <a:xfrm>
            <a:off x="2129143" y="2414026"/>
            <a:ext cx="4885715" cy="3420000"/>
          </a:xfrm>
          <a:prstGeom prst="rect">
            <a:avLst/>
          </a:prstGeom>
        </p:spPr>
      </p:pic>
    </p:spTree>
    <p:extLst>
      <p:ext uri="{BB962C8B-B14F-4D97-AF65-F5344CB8AC3E}">
        <p14:creationId xmlns:p14="http://schemas.microsoft.com/office/powerpoint/2010/main" val="49666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additive="base">
                                        <p:cTn id="15" dur="1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6" dur="1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2000" fill="hold"/>
                                        <p:tgtEl>
                                          <p:spTgt spid="5"/>
                                        </p:tgtEl>
                                        <p:attrNameLst>
                                          <p:attrName>ppt_w</p:attrName>
                                        </p:attrNameLst>
                                      </p:cBhvr>
                                      <p:tavLst>
                                        <p:tav tm="0">
                                          <p:val>
                                            <p:fltVal val="0"/>
                                          </p:val>
                                        </p:tav>
                                        <p:tav tm="100000">
                                          <p:val>
                                            <p:strVal val="#ppt_w"/>
                                          </p:val>
                                        </p:tav>
                                      </p:tavLst>
                                    </p:anim>
                                    <p:anim calcmode="lin" valueType="num">
                                      <p:cBhvr>
                                        <p:cTn id="21" dur="2000" fill="hold"/>
                                        <p:tgtEl>
                                          <p:spTgt spid="5"/>
                                        </p:tgtEl>
                                        <p:attrNameLst>
                                          <p:attrName>ppt_h</p:attrName>
                                        </p:attrNameLst>
                                      </p:cBhvr>
                                      <p:tavLst>
                                        <p:tav tm="0">
                                          <p:val>
                                            <p:fltVal val="0"/>
                                          </p:val>
                                        </p:tav>
                                        <p:tav tm="100000">
                                          <p:val>
                                            <p:strVal val="#ppt_h"/>
                                          </p:val>
                                        </p:tav>
                                      </p:tavLst>
                                    </p:anim>
                                    <p:animEffect transition="in" filter="fade">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b="1" dirty="0"/>
          </a:p>
        </p:txBody>
      </p:sp>
      <p:sp>
        <p:nvSpPr>
          <p:cNvPr id="6" name="Content Placeholder 5"/>
          <p:cNvSpPr>
            <a:spLocks noGrp="1"/>
          </p:cNvSpPr>
          <p:nvPr>
            <p:ph idx="1"/>
          </p:nvPr>
        </p:nvSpPr>
        <p:spPr/>
        <p:txBody>
          <a:bodyPr/>
          <a:lstStyle/>
          <a:p>
            <a:pPr marL="0" indent="0" algn="ctr">
              <a:buNone/>
            </a:pPr>
            <a:r>
              <a:rPr lang="en-US" b="1" dirty="0" smtClean="0"/>
              <a:t>Play with doll</a:t>
            </a:r>
          </a:p>
          <a:p>
            <a:endParaRPr lang="id-ID" dirty="0"/>
          </a:p>
        </p:txBody>
      </p:sp>
      <p:pic>
        <p:nvPicPr>
          <p:cNvPr id="3" name="Picture 2"/>
          <p:cNvPicPr>
            <a:picLocks noChangeAspect="1"/>
          </p:cNvPicPr>
          <p:nvPr/>
        </p:nvPicPr>
        <p:blipFill>
          <a:blip r:embed="rId2"/>
          <a:stretch>
            <a:fillRect/>
          </a:stretch>
        </p:blipFill>
        <p:spPr>
          <a:xfrm>
            <a:off x="2291221" y="2466678"/>
            <a:ext cx="4561559" cy="3420000"/>
          </a:xfrm>
          <a:prstGeom prst="rect">
            <a:avLst/>
          </a:prstGeom>
        </p:spPr>
      </p:pic>
    </p:spTree>
    <p:extLst>
      <p:ext uri="{BB962C8B-B14F-4D97-AF65-F5344CB8AC3E}">
        <p14:creationId xmlns:p14="http://schemas.microsoft.com/office/powerpoint/2010/main" val="2256659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435">
                                          <p:stCondLst>
                                            <p:cond delay="0"/>
                                          </p:stCondLst>
                                        </p:cTn>
                                        <p:tgtEl>
                                          <p:spTgt spid="6">
                                            <p:txEl>
                                              <p:pRg st="0" end="0"/>
                                            </p:txEl>
                                          </p:spTgt>
                                        </p:tgtEl>
                                      </p:cBhvr>
                                    </p:animEffect>
                                    <p:anim calcmode="lin" valueType="num">
                                      <p:cBhvr>
                                        <p:cTn id="16" dur="1367"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7" dur="498"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8" dur="498" tmFilter="0, 0; 0.125,0.2665; 0.25,0.4; 0.375,0.465; 0.5,0.5;  0.625,0.535; 0.75,0.6; 0.875,0.7335; 1,1">
                                          <p:stCondLst>
                                            <p:cond delay="498"/>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9" dur="249" tmFilter="0, 0; 0.125,0.2665; 0.25,0.4; 0.375,0.465; 0.5,0.5;  0.625,0.535; 0.75,0.6; 0.875,0.7335; 1,1">
                                          <p:stCondLst>
                                            <p:cond delay="993"/>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0" dur="123" tmFilter="0, 0; 0.125,0.2665; 0.25,0.4; 0.375,0.465; 0.5,0.5;  0.625,0.535; 0.75,0.6; 0.875,0.7335; 1,1">
                                          <p:stCondLst>
                                            <p:cond delay="1242"/>
                                          </p:stCondLst>
                                        </p:cTn>
                                        <p:tgtEl>
                                          <p:spTgt spid="6">
                                            <p:txEl>
                                              <p:pRg st="0" end="0"/>
                                            </p:txEl>
                                          </p:spTgt>
                                        </p:tgtEl>
                                        <p:attrNameLst>
                                          <p:attrName>ppt_y</p:attrName>
                                        </p:attrNameLst>
                                      </p:cBhvr>
                                      <p:tavLst>
                                        <p:tav tm="0" fmla="#ppt_y-sin(pi*$)/81">
                                          <p:val>
                                            <p:fltVal val="0"/>
                                          </p:val>
                                        </p:tav>
                                        <p:tav tm="100000">
                                          <p:val>
                                            <p:fltVal val="1"/>
                                          </p:val>
                                        </p:tav>
                                      </p:tavLst>
                                    </p:anim>
                                    <p:animScale>
                                      <p:cBhvr>
                                        <p:cTn id="21" dur="20">
                                          <p:stCondLst>
                                            <p:cond delay="487"/>
                                          </p:stCondLst>
                                        </p:cTn>
                                        <p:tgtEl>
                                          <p:spTgt spid="6">
                                            <p:txEl>
                                              <p:pRg st="0" end="0"/>
                                            </p:txEl>
                                          </p:spTgt>
                                        </p:tgtEl>
                                      </p:cBhvr>
                                      <p:to x="100000" y="60000"/>
                                    </p:animScale>
                                    <p:animScale>
                                      <p:cBhvr>
                                        <p:cTn id="22" dur="124" decel="50000">
                                          <p:stCondLst>
                                            <p:cond delay="507"/>
                                          </p:stCondLst>
                                        </p:cTn>
                                        <p:tgtEl>
                                          <p:spTgt spid="6">
                                            <p:txEl>
                                              <p:pRg st="0" end="0"/>
                                            </p:txEl>
                                          </p:spTgt>
                                        </p:tgtEl>
                                      </p:cBhvr>
                                      <p:to x="100000" y="100000"/>
                                    </p:animScale>
                                    <p:animScale>
                                      <p:cBhvr>
                                        <p:cTn id="23" dur="20">
                                          <p:stCondLst>
                                            <p:cond delay="984"/>
                                          </p:stCondLst>
                                        </p:cTn>
                                        <p:tgtEl>
                                          <p:spTgt spid="6">
                                            <p:txEl>
                                              <p:pRg st="0" end="0"/>
                                            </p:txEl>
                                          </p:spTgt>
                                        </p:tgtEl>
                                      </p:cBhvr>
                                      <p:to x="100000" y="80000"/>
                                    </p:animScale>
                                    <p:animScale>
                                      <p:cBhvr>
                                        <p:cTn id="24" dur="124" decel="50000">
                                          <p:stCondLst>
                                            <p:cond delay="1004"/>
                                          </p:stCondLst>
                                        </p:cTn>
                                        <p:tgtEl>
                                          <p:spTgt spid="6">
                                            <p:txEl>
                                              <p:pRg st="0" end="0"/>
                                            </p:txEl>
                                          </p:spTgt>
                                        </p:tgtEl>
                                      </p:cBhvr>
                                      <p:to x="100000" y="100000"/>
                                    </p:animScale>
                                    <p:animScale>
                                      <p:cBhvr>
                                        <p:cTn id="25" dur="20">
                                          <p:stCondLst>
                                            <p:cond delay="1231"/>
                                          </p:stCondLst>
                                        </p:cTn>
                                        <p:tgtEl>
                                          <p:spTgt spid="6">
                                            <p:txEl>
                                              <p:pRg st="0" end="0"/>
                                            </p:txEl>
                                          </p:spTgt>
                                        </p:tgtEl>
                                      </p:cBhvr>
                                      <p:to x="100000" y="90000"/>
                                    </p:animScale>
                                    <p:animScale>
                                      <p:cBhvr>
                                        <p:cTn id="26" dur="124" decel="50000">
                                          <p:stCondLst>
                                            <p:cond delay="1251"/>
                                          </p:stCondLst>
                                        </p:cTn>
                                        <p:tgtEl>
                                          <p:spTgt spid="6">
                                            <p:txEl>
                                              <p:pRg st="0" end="0"/>
                                            </p:txEl>
                                          </p:spTgt>
                                        </p:tgtEl>
                                      </p:cBhvr>
                                      <p:to x="100000" y="100000"/>
                                    </p:animScale>
                                    <p:animScale>
                                      <p:cBhvr>
                                        <p:cTn id="27" dur="20">
                                          <p:stCondLst>
                                            <p:cond delay="1356"/>
                                          </p:stCondLst>
                                        </p:cTn>
                                        <p:tgtEl>
                                          <p:spTgt spid="6">
                                            <p:txEl>
                                              <p:pRg st="0" end="0"/>
                                            </p:txEl>
                                          </p:spTgt>
                                        </p:tgtEl>
                                      </p:cBhvr>
                                      <p:to x="100000" y="95000"/>
                                    </p:animScale>
                                    <p:animScale>
                                      <p:cBhvr>
                                        <p:cTn id="28" dur="124" decel="50000">
                                          <p:stCondLst>
                                            <p:cond delay="1376"/>
                                          </p:stCondLst>
                                        </p:cTn>
                                        <p:tgtEl>
                                          <p:spTgt spid="6">
                                            <p:txEl>
                                              <p:pRg st="0" end="0"/>
                                            </p:txEl>
                                          </p:spTgt>
                                        </p:tgtEl>
                                      </p:cBhvr>
                                      <p:to x="100000" y="100000"/>
                                    </p:animScale>
                                  </p:childTnLst>
                                </p:cTn>
                              </p:par>
                            </p:childTnLst>
                          </p:cTn>
                        </p:par>
                        <p:par>
                          <p:cTn id="29" fill="hold">
                            <p:stCondLst>
                              <p:cond delay="1500"/>
                            </p:stCondLst>
                            <p:childTnLst>
                              <p:par>
                                <p:cTn id="30" presetID="14" presetClass="entr" presetSubtype="1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58"/>
            <a:ext cx="8229600" cy="868363"/>
          </a:xfrm>
        </p:spPr>
        <p:style>
          <a:lnRef idx="2">
            <a:schemeClr val="dk1">
              <a:shade val="50000"/>
            </a:schemeClr>
          </a:lnRef>
          <a:fillRef idx="1">
            <a:schemeClr val="dk1"/>
          </a:fillRef>
          <a:effectRef idx="0">
            <a:schemeClr val="dk1"/>
          </a:effectRef>
          <a:fontRef idx="minor">
            <a:schemeClr val="lt1"/>
          </a:fontRef>
        </p:style>
        <p:txBody>
          <a:bodyPr/>
          <a:lstStyle/>
          <a:p>
            <a:r>
              <a:rPr lang="id-ID" dirty="0" smtClean="0"/>
              <a:t>Does play really help?</a:t>
            </a:r>
            <a:endParaRPr lang="id-ID" dirty="0"/>
          </a:p>
        </p:txBody>
      </p:sp>
      <p:sp>
        <p:nvSpPr>
          <p:cNvPr id="3" name="Content Placeholder 2"/>
          <p:cNvSpPr>
            <a:spLocks noGrp="1"/>
          </p:cNvSpPr>
          <p:nvPr>
            <p:ph idx="1"/>
          </p:nvPr>
        </p:nvSpPr>
        <p:spPr>
          <a:xfrm>
            <a:off x="457200" y="990600"/>
            <a:ext cx="8229600" cy="5365750"/>
          </a:xfrm>
        </p:spPr>
        <p:txBody>
          <a:bodyPr/>
          <a:lstStyle/>
          <a:p>
            <a:r>
              <a:rPr lang="id-ID" dirty="0" smtClean="0"/>
              <a:t>There is little doubt that play has a number of curative powers</a:t>
            </a:r>
          </a:p>
          <a:p>
            <a:r>
              <a:rPr lang="id-ID" dirty="0" smtClean="0"/>
              <a:t>Play releases tensions and pent-up emotions</a:t>
            </a:r>
          </a:p>
          <a:p>
            <a:r>
              <a:rPr lang="id-ID" dirty="0" smtClean="0"/>
              <a:t>It allows a child to compensate in fantasy for the hurtful experiences of reality</a:t>
            </a:r>
          </a:p>
          <a:p>
            <a:r>
              <a:rPr lang="id-ID" dirty="0" smtClean="0"/>
              <a:t>It encourages self discovery</a:t>
            </a:r>
          </a:p>
          <a:p>
            <a:r>
              <a:rPr lang="id-ID" dirty="0" smtClean="0"/>
              <a:t>It provides the possibility for children to learn alternative and more successful methods for dealing with their problems</a:t>
            </a:r>
          </a:p>
          <a:p>
            <a:r>
              <a:rPr lang="id-ID" dirty="0" smtClean="0"/>
              <a:t>Children’s natural medium for communication</a:t>
            </a:r>
          </a:p>
          <a:p>
            <a:endParaRPr lang="id-ID" dirty="0"/>
          </a:p>
        </p:txBody>
      </p:sp>
    </p:spTree>
    <p:extLst>
      <p:ext uri="{BB962C8B-B14F-4D97-AF65-F5344CB8AC3E}">
        <p14:creationId xmlns:p14="http://schemas.microsoft.com/office/powerpoint/2010/main" val="1792291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a:t>
            </a:r>
            <a:endParaRPr lang="id-ID" dirty="0"/>
          </a:p>
        </p:txBody>
      </p:sp>
      <p:sp>
        <p:nvSpPr>
          <p:cNvPr id="3" name="Content Placeholder 2"/>
          <p:cNvSpPr>
            <a:spLocks noGrp="1"/>
          </p:cNvSpPr>
          <p:nvPr>
            <p:ph idx="1"/>
          </p:nvPr>
        </p:nvSpPr>
        <p:spPr/>
        <p:txBody>
          <a:bodyPr/>
          <a:lstStyle/>
          <a:p>
            <a:pPr lvl="0"/>
            <a:r>
              <a:rPr lang="id-ID" dirty="0"/>
              <a:t>Mengapa terapi yang berpusat pada orang dewasa tidak cocok untuk anak kecil? Apakah kekhasan anak-anak yang harus dipertimbangkan untuk keberhasilan dalam psikoterapi</a:t>
            </a:r>
            <a:r>
              <a:rPr lang="id-ID" dirty="0" smtClean="0"/>
              <a:t>?</a:t>
            </a:r>
            <a:endParaRPr lang="id-ID" dirty="0"/>
          </a:p>
        </p:txBody>
      </p:sp>
    </p:spTree>
    <p:extLst>
      <p:ext uri="{BB962C8B-B14F-4D97-AF65-F5344CB8AC3E}">
        <p14:creationId xmlns:p14="http://schemas.microsoft.com/office/powerpoint/2010/main" val="1499596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mengenali manfaat bermain dalam memperbaiki relasi</a:t>
            </a:r>
          </a:p>
          <a:p>
            <a:pPr marL="0" indent="0">
              <a:buNone/>
            </a:pPr>
            <a:endParaRPr lang="id-ID" dirty="0"/>
          </a:p>
          <a:p>
            <a:r>
              <a:rPr lang="id-ID" dirty="0"/>
              <a:t>Mahasiswa mampu menerapkan seni dalam proses terapi anak</a:t>
            </a:r>
          </a:p>
        </p:txBody>
      </p:sp>
    </p:spTree>
    <p:extLst>
      <p:ext uri="{BB962C8B-B14F-4D97-AF65-F5344CB8AC3E}">
        <p14:creationId xmlns:p14="http://schemas.microsoft.com/office/powerpoint/2010/main" val="731669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(2)</a:t>
            </a:r>
            <a:endParaRPr lang="id-ID" dirty="0"/>
          </a:p>
        </p:txBody>
      </p:sp>
      <p:sp>
        <p:nvSpPr>
          <p:cNvPr id="3" name="Content Placeholder 2"/>
          <p:cNvSpPr>
            <a:spLocks noGrp="1"/>
          </p:cNvSpPr>
          <p:nvPr>
            <p:ph idx="1"/>
          </p:nvPr>
        </p:nvSpPr>
        <p:spPr/>
        <p:txBody>
          <a:bodyPr/>
          <a:lstStyle/>
          <a:p>
            <a:pPr lvl="0"/>
            <a:r>
              <a:rPr lang="id-ID" dirty="0"/>
              <a:t>Melihat perbedaan antara play therapy yang bersifat psikoanalisis dan relasional, apa yang dapat kita simpulkan mengenai perbedaan mereka dalam pandangan mengenai manusia? Apakah yang diasumsikan terapis psikoanalisis dan relationship </a:t>
            </a:r>
            <a:r>
              <a:rPr lang="id-ID" dirty="0" smtClean="0"/>
              <a:t>mengenai kemampuan </a:t>
            </a:r>
            <a:r>
              <a:rPr lang="id-ID" dirty="0"/>
              <a:t>seseorang menyelesaikan masalah emosi mereka</a:t>
            </a:r>
            <a:r>
              <a:rPr lang="id-ID" dirty="0" smtClean="0"/>
              <a:t>?</a:t>
            </a:r>
            <a:endParaRPr lang="id-ID" dirty="0"/>
          </a:p>
        </p:txBody>
      </p:sp>
    </p:spTree>
    <p:extLst>
      <p:ext uri="{BB962C8B-B14F-4D97-AF65-F5344CB8AC3E}">
        <p14:creationId xmlns:p14="http://schemas.microsoft.com/office/powerpoint/2010/main" val="177169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(3)</a:t>
            </a:r>
            <a:endParaRPr lang="id-ID" dirty="0"/>
          </a:p>
        </p:txBody>
      </p:sp>
      <p:sp>
        <p:nvSpPr>
          <p:cNvPr id="3" name="Content Placeholder 2"/>
          <p:cNvSpPr>
            <a:spLocks noGrp="1"/>
          </p:cNvSpPr>
          <p:nvPr>
            <p:ph idx="1"/>
          </p:nvPr>
        </p:nvSpPr>
        <p:spPr/>
        <p:txBody>
          <a:bodyPr/>
          <a:lstStyle/>
          <a:p>
            <a:pPr lvl="0"/>
            <a:r>
              <a:rPr lang="id-ID" dirty="0"/>
              <a:t>Kebanyakan psikoterapis anak tidak ingin mengkhususkan diri pada satu jenis pendekatan terapi tetapi menyesuikan treatment dengan kebutuhan anak. Mengapa hal ini lebih disukai? Apakah ada pendekatan terapi tertentu yang lebih baik untuk anak dari pendekatan lain? Tipe anak yang seperti apa yang cocok untuk setiap pendekatan? Tipe anak yang seperti apa yang tidak cocok untuk setiap pendekatan</a:t>
            </a:r>
            <a:r>
              <a:rPr lang="id-ID" dirty="0" smtClean="0"/>
              <a:t>?</a:t>
            </a:r>
            <a:endParaRPr lang="id-ID" dirty="0"/>
          </a:p>
        </p:txBody>
      </p:sp>
    </p:spTree>
    <p:extLst>
      <p:ext uri="{BB962C8B-B14F-4D97-AF65-F5344CB8AC3E}">
        <p14:creationId xmlns:p14="http://schemas.microsoft.com/office/powerpoint/2010/main" val="3361448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Diskusi (4)</a:t>
            </a:r>
            <a:endParaRPr lang="id-ID" dirty="0"/>
          </a:p>
        </p:txBody>
      </p:sp>
      <p:sp>
        <p:nvSpPr>
          <p:cNvPr id="3" name="Content Placeholder 2"/>
          <p:cNvSpPr>
            <a:spLocks noGrp="1"/>
          </p:cNvSpPr>
          <p:nvPr>
            <p:ph idx="1"/>
          </p:nvPr>
        </p:nvSpPr>
        <p:spPr>
          <a:xfrm>
            <a:off x="457200" y="1417638"/>
            <a:ext cx="8686800" cy="4938712"/>
          </a:xfrm>
        </p:spPr>
        <p:txBody>
          <a:bodyPr/>
          <a:lstStyle/>
          <a:p>
            <a:pPr lvl="0"/>
            <a:r>
              <a:rPr lang="id-ID" dirty="0"/>
              <a:t>Banyak pendidik dan psikologis khawatir jika orang dewasa sadar akan nilai terapeutik dari bermain, mereka cenderung membaca/menganalisis terlalu banyak perilaku bermain anak. Mereka menginterpretasi dan menganalisis alih-alih hanya menghargai bermain apa adanya, sebagai aktivitas yang menyenangkan. Apakah anda pikir ada bahaya dari mengetahui terlalu banyak mengenai manfaat bermain dalam terapi?</a:t>
            </a:r>
          </a:p>
          <a:p>
            <a:endParaRPr lang="id-ID" i="1" dirty="0"/>
          </a:p>
          <a:p>
            <a:endParaRPr lang="id-ID" dirty="0"/>
          </a:p>
          <a:p>
            <a:endParaRPr lang="id-ID" dirty="0"/>
          </a:p>
          <a:p>
            <a:endParaRPr lang="id-ID" dirty="0"/>
          </a:p>
        </p:txBody>
      </p:sp>
    </p:spTree>
    <p:extLst>
      <p:ext uri="{BB962C8B-B14F-4D97-AF65-F5344CB8AC3E}">
        <p14:creationId xmlns:p14="http://schemas.microsoft.com/office/powerpoint/2010/main" val="145117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Therapeutic value of play</a:t>
            </a:r>
            <a:endParaRPr lang="id-ID" dirty="0"/>
          </a:p>
        </p:txBody>
      </p:sp>
      <p:sp>
        <p:nvSpPr>
          <p:cNvPr id="3" name="Content Placeholder 2"/>
          <p:cNvSpPr>
            <a:spLocks noGrp="1"/>
          </p:cNvSpPr>
          <p:nvPr>
            <p:ph idx="1"/>
          </p:nvPr>
        </p:nvSpPr>
        <p:spPr/>
        <p:txBody>
          <a:bodyPr/>
          <a:lstStyle/>
          <a:p>
            <a:r>
              <a:rPr lang="id-ID" dirty="0" smtClean="0"/>
              <a:t>Play is a natural form of expression for children, and it allows them to communicate their feelings effectively</a:t>
            </a:r>
          </a:p>
          <a:p>
            <a:r>
              <a:rPr lang="id-ID" dirty="0" smtClean="0"/>
              <a:t>Play allows adults to enter the world of children and to show chldren that they are recognized and accepted</a:t>
            </a:r>
            <a:endParaRPr lang="id-ID" dirty="0"/>
          </a:p>
        </p:txBody>
      </p:sp>
    </p:spTree>
    <p:extLst>
      <p:ext uri="{BB962C8B-B14F-4D97-AF65-F5344CB8AC3E}">
        <p14:creationId xmlns:p14="http://schemas.microsoft.com/office/powerpoint/2010/main" val="72999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927"/>
            <a:ext cx="8229600" cy="868363"/>
          </a:xfrm>
        </p:spPr>
        <p:style>
          <a:lnRef idx="1">
            <a:schemeClr val="accent1"/>
          </a:lnRef>
          <a:fillRef idx="2">
            <a:schemeClr val="accent1"/>
          </a:fillRef>
          <a:effectRef idx="1">
            <a:schemeClr val="accent1"/>
          </a:effectRef>
          <a:fontRef idx="minor">
            <a:schemeClr val="dk1"/>
          </a:fontRef>
        </p:style>
        <p:txBody>
          <a:bodyPr/>
          <a:lstStyle/>
          <a:p>
            <a:r>
              <a:rPr lang="en-US" b="1" dirty="0" err="1" smtClean="0"/>
              <a:t>Nilai</a:t>
            </a:r>
            <a:r>
              <a:rPr lang="en-US" b="1" dirty="0" smtClean="0"/>
              <a:t> </a:t>
            </a:r>
            <a:r>
              <a:rPr lang="en-US" b="1" dirty="0" err="1" smtClean="0"/>
              <a:t>dalam</a:t>
            </a:r>
            <a:r>
              <a:rPr lang="en-US" b="1" dirty="0" smtClean="0"/>
              <a:t> </a:t>
            </a:r>
            <a:r>
              <a:rPr lang="en-US" b="1" dirty="0" err="1" smtClean="0"/>
              <a:t>bermain</a:t>
            </a:r>
            <a:endParaRPr lang="id-ID" b="1" dirty="0"/>
          </a:p>
        </p:txBody>
      </p:sp>
      <p:sp>
        <p:nvSpPr>
          <p:cNvPr id="3" name="Content Placeholder 2"/>
          <p:cNvSpPr>
            <a:spLocks noGrp="1"/>
          </p:cNvSpPr>
          <p:nvPr>
            <p:ph idx="1"/>
          </p:nvPr>
        </p:nvSpPr>
        <p:spPr>
          <a:xfrm>
            <a:off x="0" y="914400"/>
            <a:ext cx="8915400" cy="5472112"/>
          </a:xfrm>
        </p:spPr>
        <p:txBody>
          <a:bodyPr/>
          <a:lstStyle/>
          <a:p>
            <a:r>
              <a:rPr lang="en-US" sz="2800" dirty="0" smtClean="0"/>
              <a:t>Cara </a:t>
            </a:r>
            <a:r>
              <a:rPr lang="en-US" sz="2800" dirty="0" err="1" smtClean="0"/>
              <a:t>alami</a:t>
            </a:r>
            <a:r>
              <a:rPr lang="en-US" sz="2800" dirty="0" smtClean="0"/>
              <a:t> </a:t>
            </a:r>
            <a:r>
              <a:rPr lang="en-US" sz="2800" dirty="0" err="1" smtClean="0"/>
              <a:t>anak</a:t>
            </a:r>
            <a:r>
              <a:rPr lang="en-US" sz="2800" dirty="0" smtClean="0"/>
              <a:t> </a:t>
            </a:r>
            <a:r>
              <a:rPr lang="en-US" sz="2800" dirty="0" err="1" smtClean="0"/>
              <a:t>dalam</a:t>
            </a:r>
            <a:r>
              <a:rPr lang="en-US" sz="2800" dirty="0" smtClean="0"/>
              <a:t> </a:t>
            </a:r>
            <a:r>
              <a:rPr lang="en-US" sz="2800" dirty="0" err="1" smtClean="0"/>
              <a:t>mengekspresikan</a:t>
            </a:r>
            <a:r>
              <a:rPr lang="en-US" sz="2800" dirty="0" smtClean="0"/>
              <a:t> </a:t>
            </a:r>
            <a:r>
              <a:rPr lang="en-US" sz="2800" dirty="0" err="1" smtClean="0"/>
              <a:t>perasaan</a:t>
            </a:r>
            <a:r>
              <a:rPr lang="en-US" sz="2800" dirty="0" smtClean="0"/>
              <a:t> </a:t>
            </a:r>
            <a:r>
              <a:rPr lang="en-US" sz="2800" dirty="0" err="1" smtClean="0"/>
              <a:t>mereka</a:t>
            </a:r>
            <a:r>
              <a:rPr lang="en-US" sz="2800" dirty="0" smtClean="0"/>
              <a:t> </a:t>
            </a:r>
            <a:r>
              <a:rPr lang="en-US" sz="2800" dirty="0" err="1" smtClean="0"/>
              <a:t>secara</a:t>
            </a:r>
            <a:r>
              <a:rPr lang="en-US" sz="2800" dirty="0" smtClean="0"/>
              <a:t> </a:t>
            </a:r>
            <a:r>
              <a:rPr lang="en-US" sz="2800" dirty="0" err="1" smtClean="0"/>
              <a:t>efektif</a:t>
            </a:r>
            <a:endParaRPr lang="en-US" sz="2800" dirty="0" smtClean="0"/>
          </a:p>
          <a:p>
            <a:r>
              <a:rPr lang="en-US" sz="2800" dirty="0" err="1" smtClean="0"/>
              <a:t>Memungkinkan</a:t>
            </a:r>
            <a:r>
              <a:rPr lang="en-US" sz="2800" dirty="0" smtClean="0"/>
              <a:t> orang </a:t>
            </a:r>
            <a:r>
              <a:rPr lang="en-US" sz="2800" dirty="0" err="1" smtClean="0"/>
              <a:t>dewasa</a:t>
            </a:r>
            <a:r>
              <a:rPr lang="en-US" sz="2800" dirty="0" smtClean="0"/>
              <a:t> </a:t>
            </a:r>
            <a:r>
              <a:rPr lang="en-US" sz="2800" dirty="0" err="1" smtClean="0"/>
              <a:t>untuk</a:t>
            </a:r>
            <a:r>
              <a:rPr lang="en-US" sz="2800" dirty="0" smtClean="0"/>
              <a:t> </a:t>
            </a:r>
            <a:r>
              <a:rPr lang="en-US" sz="2800" dirty="0" err="1" smtClean="0"/>
              <a:t>masuk</a:t>
            </a:r>
            <a:r>
              <a:rPr lang="en-US" sz="2800" dirty="0" smtClean="0"/>
              <a:t> </a:t>
            </a:r>
            <a:r>
              <a:rPr lang="en-US" sz="2800" dirty="0" err="1" smtClean="0"/>
              <a:t>ke</a:t>
            </a:r>
            <a:r>
              <a:rPr lang="en-US" sz="2800" dirty="0" smtClean="0"/>
              <a:t> </a:t>
            </a:r>
            <a:r>
              <a:rPr lang="en-US" sz="2800" dirty="0" err="1" smtClean="0"/>
              <a:t>dalam</a:t>
            </a:r>
            <a:r>
              <a:rPr lang="en-US" sz="2800" dirty="0" smtClean="0"/>
              <a:t> </a:t>
            </a:r>
            <a:r>
              <a:rPr lang="en-US" sz="2800" dirty="0" err="1" smtClean="0"/>
              <a:t>dunia</a:t>
            </a:r>
            <a:r>
              <a:rPr lang="en-US" sz="2800" dirty="0" smtClean="0"/>
              <a:t> </a:t>
            </a:r>
            <a:r>
              <a:rPr lang="en-US" sz="2800" dirty="0" err="1" smtClean="0"/>
              <a:t>anak</a:t>
            </a:r>
            <a:r>
              <a:rPr lang="en-US" sz="2800" dirty="0" smtClean="0"/>
              <a:t> </a:t>
            </a:r>
            <a:r>
              <a:rPr lang="en-US" sz="2800" dirty="0" err="1" smtClean="0"/>
              <a:t>dan</a:t>
            </a:r>
            <a:r>
              <a:rPr lang="en-US" sz="2800" dirty="0" smtClean="0"/>
              <a:t> </a:t>
            </a:r>
            <a:r>
              <a:rPr lang="en-US" sz="2800" dirty="0" err="1" smtClean="0"/>
              <a:t>menunjukkan</a:t>
            </a:r>
            <a:r>
              <a:rPr lang="en-US" sz="2800" dirty="0" smtClean="0"/>
              <a:t> </a:t>
            </a:r>
            <a:r>
              <a:rPr lang="en-US" sz="2800" dirty="0" err="1" smtClean="0"/>
              <a:t>kepada</a:t>
            </a:r>
            <a:r>
              <a:rPr lang="en-US" sz="2800" dirty="0" smtClean="0"/>
              <a:t> </a:t>
            </a:r>
            <a:r>
              <a:rPr lang="en-US" sz="2800" dirty="0" err="1" smtClean="0"/>
              <a:t>anak</a:t>
            </a:r>
            <a:r>
              <a:rPr lang="en-US" sz="2800" dirty="0" smtClean="0"/>
              <a:t> </a:t>
            </a:r>
            <a:r>
              <a:rPr lang="en-US" sz="2800" dirty="0" err="1" smtClean="0"/>
              <a:t>bahwa</a:t>
            </a:r>
            <a:r>
              <a:rPr lang="en-US" sz="2800" dirty="0" smtClean="0"/>
              <a:t> </a:t>
            </a:r>
            <a:r>
              <a:rPr lang="en-US" sz="2800" dirty="0" err="1" smtClean="0"/>
              <a:t>mereka</a:t>
            </a:r>
            <a:r>
              <a:rPr lang="en-US" sz="2800" dirty="0" smtClean="0"/>
              <a:t> </a:t>
            </a:r>
            <a:r>
              <a:rPr lang="en-US" sz="2800" dirty="0" err="1" smtClean="0"/>
              <a:t>dikenali</a:t>
            </a:r>
            <a:r>
              <a:rPr lang="en-US" sz="2800" dirty="0" smtClean="0"/>
              <a:t> </a:t>
            </a:r>
            <a:r>
              <a:rPr lang="en-US" sz="2800" dirty="0" err="1" smtClean="0"/>
              <a:t>dan</a:t>
            </a:r>
            <a:r>
              <a:rPr lang="en-US" sz="2800" dirty="0" smtClean="0"/>
              <a:t> </a:t>
            </a:r>
            <a:r>
              <a:rPr lang="en-US" sz="2800" dirty="0" err="1" smtClean="0"/>
              <a:t>diterima</a:t>
            </a:r>
            <a:endParaRPr lang="en-US" sz="2800" dirty="0" smtClean="0"/>
          </a:p>
          <a:p>
            <a:r>
              <a:rPr lang="en-US" sz="2800" dirty="0" err="1" smtClean="0"/>
              <a:t>Dengan</a:t>
            </a:r>
            <a:r>
              <a:rPr lang="en-US" sz="2800" dirty="0" smtClean="0"/>
              <a:t> </a:t>
            </a:r>
            <a:r>
              <a:rPr lang="en-US" sz="2800" dirty="0" err="1" smtClean="0"/>
              <a:t>mengobservasi</a:t>
            </a:r>
            <a:r>
              <a:rPr lang="en-US" sz="2800" dirty="0"/>
              <a:t> </a:t>
            </a:r>
            <a:r>
              <a:rPr lang="en-US" sz="2800" dirty="0" err="1" smtClean="0"/>
              <a:t>mereka</a:t>
            </a:r>
            <a:r>
              <a:rPr lang="en-US" sz="2800" dirty="0" smtClean="0"/>
              <a:t> </a:t>
            </a:r>
            <a:r>
              <a:rPr lang="en-US" sz="2800" dirty="0" err="1" smtClean="0"/>
              <a:t>bermain</a:t>
            </a:r>
            <a:r>
              <a:rPr lang="en-US" sz="2800" dirty="0" smtClean="0"/>
              <a:t>, </a:t>
            </a:r>
            <a:r>
              <a:rPr lang="en-US" sz="2800" dirty="0" err="1" smtClean="0"/>
              <a:t>dapat</a:t>
            </a:r>
            <a:r>
              <a:rPr lang="en-US" sz="2800" dirty="0" smtClean="0"/>
              <a:t> </a:t>
            </a:r>
            <a:r>
              <a:rPr lang="en-US" sz="2800" dirty="0" err="1" smtClean="0"/>
              <a:t>membuat</a:t>
            </a:r>
            <a:r>
              <a:rPr lang="en-US" sz="2800" dirty="0" smtClean="0"/>
              <a:t> orang </a:t>
            </a:r>
            <a:r>
              <a:rPr lang="en-US" sz="2800" dirty="0" err="1" smtClean="0"/>
              <a:t>dewasa</a:t>
            </a:r>
            <a:r>
              <a:rPr lang="en-US" sz="2800" dirty="0" smtClean="0"/>
              <a:t> </a:t>
            </a:r>
            <a:r>
              <a:rPr lang="en-US" sz="2800" dirty="0" err="1" smtClean="0"/>
              <a:t>lebih</a:t>
            </a:r>
            <a:r>
              <a:rPr lang="en-US" sz="2800" dirty="0" smtClean="0"/>
              <a:t> </a:t>
            </a:r>
            <a:r>
              <a:rPr lang="en-US" sz="2800" dirty="0" err="1" smtClean="0"/>
              <a:t>mengenali</a:t>
            </a:r>
            <a:r>
              <a:rPr lang="en-US" sz="2800" dirty="0" smtClean="0"/>
              <a:t> </a:t>
            </a:r>
            <a:r>
              <a:rPr lang="en-US" sz="2800" dirty="0" err="1" smtClean="0"/>
              <a:t>anak-anak</a:t>
            </a:r>
            <a:endParaRPr lang="en-US" sz="2800" dirty="0" smtClean="0"/>
          </a:p>
          <a:p>
            <a:r>
              <a:rPr lang="en-US" sz="2800" dirty="0" err="1" smtClean="0"/>
              <a:t>Karena</a:t>
            </a:r>
            <a:r>
              <a:rPr lang="en-US" sz="2800" dirty="0" smtClean="0"/>
              <a:t> </a:t>
            </a:r>
            <a:r>
              <a:rPr lang="en-US" sz="2800" dirty="0" err="1" smtClean="0"/>
              <a:t>bermain</a:t>
            </a:r>
            <a:r>
              <a:rPr lang="en-US" sz="2800" dirty="0" smtClean="0"/>
              <a:t> </a:t>
            </a:r>
            <a:r>
              <a:rPr lang="en-US" sz="2800" dirty="0" err="1" smtClean="0"/>
              <a:t>adalah</a:t>
            </a:r>
            <a:r>
              <a:rPr lang="en-US" sz="2800" dirty="0" smtClean="0"/>
              <a:t> </a:t>
            </a:r>
            <a:r>
              <a:rPr lang="en-US" sz="2800" dirty="0" err="1" smtClean="0"/>
              <a:t>hal</a:t>
            </a:r>
            <a:r>
              <a:rPr lang="en-US" sz="2800" dirty="0" smtClean="0"/>
              <a:t> yang </a:t>
            </a:r>
            <a:r>
              <a:rPr lang="en-US" sz="2800" dirty="0" err="1" smtClean="0"/>
              <a:t>menyenangkan</a:t>
            </a:r>
            <a:r>
              <a:rPr lang="en-US" sz="2800" dirty="0" smtClean="0"/>
              <a:t>, </a:t>
            </a:r>
            <a:r>
              <a:rPr lang="en-US" sz="2800" dirty="0" err="1" smtClean="0"/>
              <a:t>hal</a:t>
            </a:r>
            <a:r>
              <a:rPr lang="en-US" sz="2800" dirty="0" smtClean="0"/>
              <a:t> </a:t>
            </a:r>
            <a:r>
              <a:rPr lang="en-US" sz="2800" dirty="0" err="1" smtClean="0"/>
              <a:t>ini</a:t>
            </a:r>
            <a:r>
              <a:rPr lang="en-US" sz="2800" dirty="0" smtClean="0"/>
              <a:t> </a:t>
            </a:r>
            <a:r>
              <a:rPr lang="en-US" sz="2800" dirty="0" err="1" smtClean="0"/>
              <a:t>dapat</a:t>
            </a:r>
            <a:r>
              <a:rPr lang="en-US" sz="2800" dirty="0" smtClean="0"/>
              <a:t> </a:t>
            </a:r>
            <a:r>
              <a:rPr lang="en-US" sz="2800" dirty="0" err="1" smtClean="0"/>
              <a:t>mendorong</a:t>
            </a:r>
            <a:r>
              <a:rPr lang="en-US" sz="2800" dirty="0" smtClean="0"/>
              <a:t> </a:t>
            </a:r>
            <a:r>
              <a:rPr lang="en-US" sz="2800" dirty="0" err="1" smtClean="0"/>
              <a:t>anak-anak</a:t>
            </a:r>
            <a:r>
              <a:rPr lang="en-US" sz="2800" dirty="0" smtClean="0"/>
              <a:t> </a:t>
            </a:r>
            <a:r>
              <a:rPr lang="en-US" sz="2800" dirty="0" err="1" smtClean="0"/>
              <a:t>untuk</a:t>
            </a:r>
            <a:r>
              <a:rPr lang="en-US" sz="2800" dirty="0" smtClean="0"/>
              <a:t> </a:t>
            </a:r>
            <a:r>
              <a:rPr lang="en-US" sz="2800" dirty="0" err="1" smtClean="0"/>
              <a:t>lebih</a:t>
            </a:r>
            <a:r>
              <a:rPr lang="en-US" sz="2800" dirty="0" smtClean="0"/>
              <a:t> </a:t>
            </a:r>
            <a:r>
              <a:rPr lang="en-US" sz="2800" dirty="0" err="1" smtClean="0"/>
              <a:t>santai</a:t>
            </a:r>
            <a:r>
              <a:rPr lang="en-US" sz="2800" dirty="0"/>
              <a:t> </a:t>
            </a:r>
            <a:r>
              <a:rPr lang="en-US" sz="2800" dirty="0" err="1" smtClean="0"/>
              <a:t>sehingga</a:t>
            </a:r>
            <a:r>
              <a:rPr lang="en-US" sz="2800" dirty="0" smtClean="0"/>
              <a:t> </a:t>
            </a:r>
            <a:r>
              <a:rPr lang="en-US" sz="2800" dirty="0" err="1" smtClean="0"/>
              <a:t>bisa</a:t>
            </a:r>
            <a:r>
              <a:rPr lang="en-US" sz="2800" dirty="0" smtClean="0"/>
              <a:t> </a:t>
            </a:r>
            <a:r>
              <a:rPr lang="en-US" sz="2800" dirty="0" err="1" smtClean="0"/>
              <a:t>menurunkan</a:t>
            </a:r>
            <a:r>
              <a:rPr lang="en-US" sz="2800" dirty="0" smtClean="0"/>
              <a:t> </a:t>
            </a:r>
            <a:r>
              <a:rPr lang="en-US" sz="2800" dirty="0" err="1" smtClean="0"/>
              <a:t>kecemasan</a:t>
            </a:r>
            <a:r>
              <a:rPr lang="en-US" sz="2800" dirty="0" smtClean="0"/>
              <a:t> </a:t>
            </a:r>
            <a:r>
              <a:rPr lang="en-US" sz="2800" dirty="0" err="1" smtClean="0"/>
              <a:t>dan</a:t>
            </a:r>
            <a:r>
              <a:rPr lang="en-US" sz="2800" dirty="0" smtClean="0"/>
              <a:t> </a:t>
            </a:r>
            <a:r>
              <a:rPr lang="en-US" sz="2800" dirty="0" err="1" smtClean="0"/>
              <a:t>mekanisme</a:t>
            </a:r>
            <a:r>
              <a:rPr lang="en-US" sz="2800" dirty="0" smtClean="0"/>
              <a:t> </a:t>
            </a:r>
            <a:r>
              <a:rPr lang="en-US" sz="2800" dirty="0" err="1" smtClean="0"/>
              <a:t>pertahanan</a:t>
            </a:r>
            <a:r>
              <a:rPr lang="en-US" sz="2800" dirty="0" smtClean="0"/>
              <a:t> </a:t>
            </a:r>
            <a:r>
              <a:rPr lang="en-US" sz="2800" dirty="0" err="1" smtClean="0"/>
              <a:t>diri</a:t>
            </a:r>
            <a:r>
              <a:rPr lang="en-US" sz="2800" dirty="0" smtClean="0"/>
              <a:t> </a:t>
            </a:r>
            <a:r>
              <a:rPr lang="en-US" sz="2800" dirty="0" err="1" smtClean="0"/>
              <a:t>mereka</a:t>
            </a:r>
            <a:endParaRPr lang="id-ID" sz="2800" dirty="0"/>
          </a:p>
        </p:txBody>
      </p:sp>
    </p:spTree>
    <p:extLst>
      <p:ext uri="{BB962C8B-B14F-4D97-AF65-F5344CB8AC3E}">
        <p14:creationId xmlns:p14="http://schemas.microsoft.com/office/powerpoint/2010/main" val="3116403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anim calcmode="lin" valueType="num">
                                      <p:cBhvr>
                                        <p:cTn id="13" dur="1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1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500"/>
                                        <p:tgtEl>
                                          <p:spTgt spid="3">
                                            <p:txEl>
                                              <p:pRg st="1" end="1"/>
                                            </p:txEl>
                                          </p:spTgt>
                                        </p:tgtEl>
                                      </p:cBhvr>
                                    </p:animEffect>
                                    <p:anim calcmode="lin" valueType="num">
                                      <p:cBhvr>
                                        <p:cTn id="20" dur="1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1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500"/>
                                        <p:tgtEl>
                                          <p:spTgt spid="3">
                                            <p:txEl>
                                              <p:pRg st="2" end="2"/>
                                            </p:txEl>
                                          </p:spTgt>
                                        </p:tgtEl>
                                      </p:cBhvr>
                                    </p:animEffect>
                                    <p:anim calcmode="lin" valueType="num">
                                      <p:cBhvr>
                                        <p:cTn id="27" dur="1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1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500"/>
                                        <p:tgtEl>
                                          <p:spTgt spid="3">
                                            <p:txEl>
                                              <p:pRg st="3" end="3"/>
                                            </p:txEl>
                                          </p:spTgt>
                                        </p:tgtEl>
                                      </p:cBhvr>
                                    </p:animEffect>
                                    <p:anim calcmode="lin" valueType="num">
                                      <p:cBhvr>
                                        <p:cTn id="34" dur="15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1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Nilai</a:t>
            </a:r>
            <a:r>
              <a:rPr lang="en-US" b="1" dirty="0" smtClean="0"/>
              <a:t> </a:t>
            </a:r>
            <a:r>
              <a:rPr lang="en-US" b="1" dirty="0" err="1" smtClean="0"/>
              <a:t>dalam</a:t>
            </a:r>
            <a:r>
              <a:rPr lang="en-US" b="1" dirty="0" smtClean="0"/>
              <a:t> </a:t>
            </a:r>
            <a:r>
              <a:rPr lang="en-US" b="1" dirty="0" err="1" smtClean="0"/>
              <a:t>bermain</a:t>
            </a:r>
            <a:r>
              <a:rPr lang="en-US" b="1" dirty="0" smtClean="0"/>
              <a:t> (</a:t>
            </a:r>
            <a:r>
              <a:rPr lang="en-US" b="1" dirty="0" err="1" smtClean="0"/>
              <a:t>lanjutan</a:t>
            </a:r>
            <a:r>
              <a:rPr lang="en-US" b="1" dirty="0" smtClean="0"/>
              <a:t>)</a:t>
            </a:r>
            <a:endParaRPr lang="id-ID" b="1" dirty="0"/>
          </a:p>
        </p:txBody>
      </p:sp>
      <p:sp>
        <p:nvSpPr>
          <p:cNvPr id="3" name="Content Placeholder 2"/>
          <p:cNvSpPr>
            <a:spLocks noGrp="1"/>
          </p:cNvSpPr>
          <p:nvPr>
            <p:ph idx="1"/>
          </p:nvPr>
        </p:nvSpPr>
        <p:spPr/>
        <p:txBody>
          <a:bodyPr/>
          <a:lstStyle/>
          <a:p>
            <a:r>
              <a:rPr lang="en-US" dirty="0" err="1" smtClean="0"/>
              <a:t>Memberikan</a:t>
            </a:r>
            <a:r>
              <a:rPr lang="en-US" dirty="0" smtClean="0"/>
              <a:t> </a:t>
            </a:r>
            <a:r>
              <a:rPr lang="en-US" dirty="0" err="1" smtClean="0"/>
              <a:t>kesempatan</a:t>
            </a:r>
            <a:r>
              <a:rPr lang="en-US" dirty="0" smtClean="0"/>
              <a:t> </a:t>
            </a:r>
            <a:r>
              <a:rPr lang="en-US" dirty="0" err="1" smtClean="0"/>
              <a:t>pada</a:t>
            </a:r>
            <a:r>
              <a:rPr lang="en-US" dirty="0" smtClean="0"/>
              <a:t> </a:t>
            </a:r>
            <a:r>
              <a:rPr lang="en-US" dirty="0" err="1" smtClean="0"/>
              <a:t>anak</a:t>
            </a:r>
            <a:r>
              <a:rPr lang="en-US" dirty="0" smtClean="0"/>
              <a:t> </a:t>
            </a:r>
            <a:r>
              <a:rPr lang="en-US" dirty="0" err="1" smtClean="0"/>
              <a:t>untuk</a:t>
            </a:r>
            <a:r>
              <a:rPr lang="en-US" dirty="0" smtClean="0"/>
              <a:t> </a:t>
            </a:r>
            <a:r>
              <a:rPr lang="en-US" dirty="0" err="1" smtClean="0"/>
              <a:t>melepaskan</a:t>
            </a:r>
            <a:r>
              <a:rPr lang="en-US" dirty="0" smtClean="0"/>
              <a:t> </a:t>
            </a:r>
            <a:r>
              <a:rPr lang="en-US" dirty="0" err="1" smtClean="0"/>
              <a:t>perasaan</a:t>
            </a:r>
            <a:r>
              <a:rPr lang="en-US" dirty="0" smtClean="0"/>
              <a:t> yang </a:t>
            </a:r>
            <a:r>
              <a:rPr lang="en-US" dirty="0" err="1" smtClean="0"/>
              <a:t>sulit</a:t>
            </a:r>
            <a:r>
              <a:rPr lang="en-US" dirty="0" smtClean="0"/>
              <a:t> </a:t>
            </a:r>
            <a:r>
              <a:rPr lang="en-US" dirty="0" err="1" smtClean="0"/>
              <a:t>diungkapkan</a:t>
            </a:r>
            <a:endParaRPr lang="en-US" dirty="0" smtClean="0"/>
          </a:p>
          <a:p>
            <a:r>
              <a:rPr lang="en-US" dirty="0" err="1" smtClean="0"/>
              <a:t>Memampukan</a:t>
            </a:r>
            <a:r>
              <a:rPr lang="en-US" dirty="0" smtClean="0"/>
              <a:t> </a:t>
            </a:r>
            <a:r>
              <a:rPr lang="en-US" dirty="0" err="1" smtClean="0"/>
              <a:t>anak</a:t>
            </a:r>
            <a:r>
              <a:rPr lang="en-US" dirty="0" smtClean="0"/>
              <a:t> </a:t>
            </a:r>
            <a:r>
              <a:rPr lang="en-US" dirty="0" err="1" smtClean="0"/>
              <a:t>untuk</a:t>
            </a:r>
            <a:r>
              <a:rPr lang="en-US" dirty="0" smtClean="0"/>
              <a:t> </a:t>
            </a:r>
            <a:r>
              <a:rPr lang="en-US" dirty="0" err="1" smtClean="0"/>
              <a:t>mengembangkan</a:t>
            </a:r>
            <a:r>
              <a:rPr lang="en-US" dirty="0" smtClean="0"/>
              <a:t> </a:t>
            </a:r>
            <a:r>
              <a:rPr lang="en-US" dirty="0" err="1" smtClean="0"/>
              <a:t>kemampuan</a:t>
            </a:r>
            <a:r>
              <a:rPr lang="en-US" dirty="0" smtClean="0"/>
              <a:t> </a:t>
            </a:r>
            <a:r>
              <a:rPr lang="en-US" dirty="0" err="1" smtClean="0"/>
              <a:t>sosial</a:t>
            </a:r>
            <a:r>
              <a:rPr lang="en-US" dirty="0" smtClean="0"/>
              <a:t> yang </a:t>
            </a:r>
            <a:r>
              <a:rPr lang="en-US" dirty="0" err="1" smtClean="0"/>
              <a:t>dapat</a:t>
            </a:r>
            <a:r>
              <a:rPr lang="en-US" dirty="0" smtClean="0"/>
              <a:t> </a:t>
            </a:r>
            <a:r>
              <a:rPr lang="en-US" dirty="0" err="1" smtClean="0"/>
              <a:t>digunakan</a:t>
            </a:r>
            <a:r>
              <a:rPr lang="en-US" dirty="0" smtClean="0"/>
              <a:t> di </a:t>
            </a:r>
            <a:r>
              <a:rPr lang="en-US" dirty="0" err="1" smtClean="0"/>
              <a:t>situasi</a:t>
            </a:r>
            <a:r>
              <a:rPr lang="en-US" dirty="0" smtClean="0"/>
              <a:t> lain</a:t>
            </a:r>
          </a:p>
          <a:p>
            <a:r>
              <a:rPr lang="en-US" dirty="0" err="1" smtClean="0"/>
              <a:t>Memberikan</a:t>
            </a:r>
            <a:r>
              <a:rPr lang="en-US" dirty="0" smtClean="0"/>
              <a:t> </a:t>
            </a:r>
            <a:r>
              <a:rPr lang="en-US" dirty="0" err="1" smtClean="0"/>
              <a:t>kesempatan</a:t>
            </a:r>
            <a:r>
              <a:rPr lang="en-US" dirty="0" smtClean="0"/>
              <a:t> </a:t>
            </a:r>
            <a:r>
              <a:rPr lang="en-US" dirty="0" err="1" smtClean="0"/>
              <a:t>pada</a:t>
            </a:r>
            <a:r>
              <a:rPr lang="en-US" dirty="0" smtClean="0"/>
              <a:t> </a:t>
            </a:r>
            <a:r>
              <a:rPr lang="en-US" dirty="0" err="1" smtClean="0"/>
              <a:t>anak</a:t>
            </a:r>
            <a:r>
              <a:rPr lang="en-US" dirty="0" smtClean="0"/>
              <a:t> </a:t>
            </a:r>
            <a:r>
              <a:rPr lang="en-US" dirty="0" err="1" smtClean="0"/>
              <a:t>untuk</a:t>
            </a:r>
            <a:r>
              <a:rPr lang="en-US" dirty="0" smtClean="0"/>
              <a:t> </a:t>
            </a:r>
            <a:r>
              <a:rPr lang="en-US" dirty="0" err="1" smtClean="0"/>
              <a:t>mencoba</a:t>
            </a:r>
            <a:r>
              <a:rPr lang="en-US" dirty="0" smtClean="0"/>
              <a:t> </a:t>
            </a:r>
            <a:r>
              <a:rPr lang="en-US" dirty="0" err="1" smtClean="0"/>
              <a:t>peran</a:t>
            </a:r>
            <a:r>
              <a:rPr lang="en-US" dirty="0" smtClean="0"/>
              <a:t> </a:t>
            </a:r>
            <a:r>
              <a:rPr lang="en-US" dirty="0" err="1" smtClean="0"/>
              <a:t>baru</a:t>
            </a:r>
            <a:r>
              <a:rPr lang="en-US" dirty="0" smtClean="0"/>
              <a:t> </a:t>
            </a:r>
            <a:r>
              <a:rPr lang="en-US" dirty="0" err="1" smtClean="0"/>
              <a:t>dan</a:t>
            </a:r>
            <a:r>
              <a:rPr lang="en-US" dirty="0" smtClean="0"/>
              <a:t> </a:t>
            </a:r>
            <a:r>
              <a:rPr lang="en-US" dirty="0" err="1" smtClean="0"/>
              <a:t>untuk</a:t>
            </a:r>
            <a:r>
              <a:rPr lang="en-US" dirty="0" smtClean="0"/>
              <a:t> </a:t>
            </a:r>
            <a:r>
              <a:rPr lang="en-US" dirty="0" err="1" smtClean="0"/>
              <a:t>melakukan</a:t>
            </a:r>
            <a:r>
              <a:rPr lang="en-US" dirty="0" smtClean="0"/>
              <a:t> </a:t>
            </a:r>
            <a:r>
              <a:rPr lang="en-US" dirty="0" err="1" smtClean="0"/>
              <a:t>percobaan</a:t>
            </a:r>
            <a:r>
              <a:rPr lang="en-US" dirty="0" smtClean="0"/>
              <a:t> </a:t>
            </a:r>
            <a:r>
              <a:rPr lang="en-US" dirty="0" err="1" smtClean="0"/>
              <a:t>dengan</a:t>
            </a:r>
            <a:r>
              <a:rPr lang="en-US" dirty="0" smtClean="0"/>
              <a:t> </a:t>
            </a:r>
            <a:r>
              <a:rPr lang="en-US" dirty="0" err="1" smtClean="0"/>
              <a:t>situasi</a:t>
            </a:r>
            <a:r>
              <a:rPr lang="en-US" dirty="0" smtClean="0"/>
              <a:t> yang </a:t>
            </a:r>
            <a:r>
              <a:rPr lang="en-US" dirty="0" err="1" smtClean="0"/>
              <a:t>aman</a:t>
            </a:r>
            <a:r>
              <a:rPr lang="en-US" dirty="0" smtClean="0"/>
              <a:t> </a:t>
            </a:r>
            <a:r>
              <a:rPr lang="en-US" dirty="0" err="1" smtClean="0"/>
              <a:t>dengan</a:t>
            </a:r>
            <a:r>
              <a:rPr lang="en-US" dirty="0" smtClean="0"/>
              <a:t> </a:t>
            </a:r>
            <a:r>
              <a:rPr lang="en-US" dirty="0" err="1" smtClean="0"/>
              <a:t>pendekatan</a:t>
            </a:r>
            <a:r>
              <a:rPr lang="en-US" dirty="0" smtClean="0"/>
              <a:t> </a:t>
            </a:r>
            <a:r>
              <a:rPr lang="en-US" dirty="0" err="1" smtClean="0"/>
              <a:t>penyelesaian</a:t>
            </a:r>
            <a:r>
              <a:rPr lang="en-US" dirty="0" smtClean="0"/>
              <a:t> </a:t>
            </a:r>
            <a:r>
              <a:rPr lang="en-US" dirty="0" err="1" smtClean="0"/>
              <a:t>masalah</a:t>
            </a:r>
            <a:r>
              <a:rPr lang="en-US" dirty="0" smtClean="0"/>
              <a:t> yang </a:t>
            </a:r>
            <a:r>
              <a:rPr lang="en-US" dirty="0" err="1" smtClean="0"/>
              <a:t>beragam</a:t>
            </a:r>
            <a:endParaRPr lang="id-ID" dirty="0"/>
          </a:p>
        </p:txBody>
      </p:sp>
    </p:spTree>
    <p:extLst>
      <p:ext uri="{BB962C8B-B14F-4D97-AF65-F5344CB8AC3E}">
        <p14:creationId xmlns:p14="http://schemas.microsoft.com/office/powerpoint/2010/main" val="3453949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500"/>
                                        <p:tgtEl>
                                          <p:spTgt spid="3">
                                            <p:txEl>
                                              <p:pRg st="0" end="0"/>
                                            </p:txEl>
                                          </p:spTgt>
                                        </p:tgtEl>
                                      </p:cBhvr>
                                    </p:animEffect>
                                    <p:anim calcmode="lin" valueType="num">
                                      <p:cBhvr>
                                        <p:cTn id="13" dur="15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1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500"/>
                                        <p:tgtEl>
                                          <p:spTgt spid="3">
                                            <p:txEl>
                                              <p:pRg st="1" end="1"/>
                                            </p:txEl>
                                          </p:spTgt>
                                        </p:tgtEl>
                                      </p:cBhvr>
                                    </p:animEffect>
                                    <p:anim calcmode="lin" valueType="num">
                                      <p:cBhvr>
                                        <p:cTn id="20" dur="15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1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500"/>
                                        <p:tgtEl>
                                          <p:spTgt spid="3">
                                            <p:txEl>
                                              <p:pRg st="2" end="2"/>
                                            </p:txEl>
                                          </p:spTgt>
                                        </p:tgtEl>
                                      </p:cBhvr>
                                    </p:animEffect>
                                    <p:anim calcmode="lin" valueType="num">
                                      <p:cBhvr>
                                        <p:cTn id="27" dur="15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1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5"/>
          <p:cNvSpPr>
            <a:spLocks noGrp="1"/>
          </p:cNvSpPr>
          <p:nvPr>
            <p:ph type="title"/>
          </p:nvPr>
        </p:nvSpPr>
        <p:spPr>
          <a:xfrm>
            <a:off x="533400" y="685800"/>
            <a:ext cx="8229600" cy="685800"/>
          </a:xfrm>
        </p:spPr>
        <p:txBody>
          <a:bodyPr/>
          <a:lstStyle/>
          <a:p>
            <a:pPr eaLnBrk="1" hangingPunct="1">
              <a:spcBef>
                <a:spcPct val="50000"/>
              </a:spcBef>
            </a:pPr>
            <a:r>
              <a:rPr lang="id-ID" altLang="id-ID" sz="3200" smtClean="0">
                <a:latin typeface="Arial" charset="0"/>
                <a:cs typeface="Arial" charset="0"/>
              </a:rPr>
              <a:t>DEFINISI</a:t>
            </a:r>
          </a:p>
        </p:txBody>
      </p:sp>
      <p:sp>
        <p:nvSpPr>
          <p:cNvPr id="11268" name="Content Placeholder 5"/>
          <p:cNvSpPr>
            <a:spLocks noGrp="1"/>
          </p:cNvSpPr>
          <p:nvPr>
            <p:ph idx="1"/>
          </p:nvPr>
        </p:nvSpPr>
        <p:spPr>
          <a:xfrm>
            <a:off x="457200" y="1524000"/>
            <a:ext cx="8229600" cy="4602163"/>
          </a:xfrm>
        </p:spPr>
        <p:txBody>
          <a:bodyPr/>
          <a:lstStyle/>
          <a:p>
            <a:pPr eaLnBrk="1" hangingPunct="1">
              <a:buFont typeface="Arial" panose="020B0604020202020204" pitchFamily="34" charset="0"/>
              <a:buChar char="•"/>
              <a:defRPr/>
            </a:pPr>
            <a:r>
              <a:rPr lang="en-US" sz="2400" dirty="0" err="1" smtClean="0"/>
              <a:t>Terapi</a:t>
            </a:r>
            <a:r>
              <a:rPr lang="en-US" sz="2400" dirty="0" smtClean="0"/>
              <a:t> </a:t>
            </a:r>
            <a:r>
              <a:rPr lang="en-US" sz="2400" dirty="0" err="1" smtClean="0"/>
              <a:t>permainan</a:t>
            </a:r>
            <a:r>
              <a:rPr lang="en-US" sz="2400" dirty="0" smtClean="0"/>
              <a:t> </a:t>
            </a:r>
            <a:r>
              <a:rPr lang="en-US" sz="2400" dirty="0" err="1" smtClean="0"/>
              <a:t>adalah</a:t>
            </a:r>
            <a:r>
              <a:rPr lang="en-US" sz="2400" dirty="0" smtClean="0"/>
              <a:t> </a:t>
            </a:r>
            <a:r>
              <a:rPr lang="en-US" sz="2400" dirty="0" err="1" smtClean="0"/>
              <a:t>penggunaan</a:t>
            </a:r>
            <a:r>
              <a:rPr lang="en-US" sz="2400" dirty="0" smtClean="0"/>
              <a:t> media </a:t>
            </a:r>
            <a:r>
              <a:rPr lang="en-US" sz="2400" dirty="0" err="1" smtClean="0"/>
              <a:t>permainan</a:t>
            </a:r>
            <a:r>
              <a:rPr lang="en-US" sz="2400" dirty="0" smtClean="0"/>
              <a:t> (</a:t>
            </a:r>
            <a:r>
              <a:rPr lang="en-US" sz="2400" dirty="0" err="1" smtClean="0"/>
              <a:t>alat</a:t>
            </a:r>
            <a:r>
              <a:rPr lang="en-US" sz="2400" dirty="0" smtClean="0"/>
              <a:t> </a:t>
            </a:r>
            <a:r>
              <a:rPr lang="en-US" sz="2400" dirty="0" err="1" smtClean="0"/>
              <a:t>dan</a:t>
            </a:r>
            <a:r>
              <a:rPr lang="en-US" sz="2400" dirty="0" smtClean="0"/>
              <a:t> </a:t>
            </a:r>
            <a:r>
              <a:rPr lang="en-US" sz="2400" dirty="0" err="1" smtClean="0"/>
              <a:t>cara</a:t>
            </a:r>
            <a:r>
              <a:rPr lang="en-US" sz="2400" dirty="0" smtClean="0"/>
              <a:t> </a:t>
            </a:r>
            <a:r>
              <a:rPr lang="en-US" sz="2400" dirty="0" err="1" smtClean="0"/>
              <a:t>bermain</a:t>
            </a:r>
            <a:r>
              <a:rPr lang="en-US" sz="2400" dirty="0" smtClean="0"/>
              <a:t>) </a:t>
            </a:r>
            <a:r>
              <a:rPr lang="en-US" sz="2400" dirty="0" err="1" smtClean="0"/>
              <a:t>dalam</a:t>
            </a:r>
            <a:r>
              <a:rPr lang="en-US" sz="2400" dirty="0" smtClean="0"/>
              <a:t> </a:t>
            </a:r>
            <a:r>
              <a:rPr lang="en-US" sz="2400" dirty="0" err="1" smtClean="0"/>
              <a:t>pembelajaran</a:t>
            </a:r>
            <a:r>
              <a:rPr lang="en-US" sz="2400" dirty="0" smtClean="0"/>
              <a:t> </a:t>
            </a:r>
            <a:r>
              <a:rPr lang="en-US" sz="2400" dirty="0" err="1" smtClean="0"/>
              <a:t>pada</a:t>
            </a:r>
            <a:r>
              <a:rPr lang="en-US" sz="2400" dirty="0" smtClean="0"/>
              <a:t> </a:t>
            </a:r>
            <a:r>
              <a:rPr lang="en-US" sz="2400" dirty="0" err="1" smtClean="0"/>
              <a:t>anak</a:t>
            </a:r>
            <a:r>
              <a:rPr lang="en-US" sz="2400" dirty="0" smtClean="0"/>
              <a:t> </a:t>
            </a:r>
            <a:r>
              <a:rPr lang="en-US" sz="2400" dirty="0" err="1" smtClean="0"/>
              <a:t>berkebutuhan</a:t>
            </a:r>
            <a:r>
              <a:rPr lang="en-US" sz="2400" dirty="0" smtClean="0"/>
              <a:t> </a:t>
            </a:r>
            <a:r>
              <a:rPr lang="en-US" sz="2400" dirty="0" err="1" smtClean="0"/>
              <a:t>khusus</a:t>
            </a:r>
            <a:r>
              <a:rPr lang="en-US" sz="2400" dirty="0" smtClean="0"/>
              <a:t> yang </a:t>
            </a:r>
            <a:r>
              <a:rPr lang="en-US" sz="2400" dirty="0" err="1" smtClean="0"/>
              <a:t>bertujuan</a:t>
            </a:r>
            <a:r>
              <a:rPr lang="en-US" sz="2400" dirty="0" smtClean="0"/>
              <a:t> </a:t>
            </a:r>
            <a:r>
              <a:rPr lang="en-US" sz="2400" dirty="0" err="1" smtClean="0"/>
              <a:t>untuk</a:t>
            </a:r>
            <a:r>
              <a:rPr lang="en-US" sz="2400" dirty="0" smtClean="0"/>
              <a:t> </a:t>
            </a:r>
            <a:r>
              <a:rPr lang="en-US" sz="2400" dirty="0" err="1" smtClean="0"/>
              <a:t>mengurangi</a:t>
            </a:r>
            <a:r>
              <a:rPr lang="en-US" sz="2400" dirty="0" smtClean="0"/>
              <a:t> </a:t>
            </a:r>
            <a:r>
              <a:rPr lang="en-US" sz="2400" dirty="0" err="1" smtClean="0"/>
              <a:t>atau</a:t>
            </a:r>
            <a:r>
              <a:rPr lang="en-US" sz="2400" dirty="0" smtClean="0"/>
              <a:t> </a:t>
            </a:r>
            <a:r>
              <a:rPr lang="en-US" sz="2400" dirty="0" err="1" smtClean="0"/>
              <a:t>menghilangkan</a:t>
            </a:r>
            <a:r>
              <a:rPr lang="en-US" sz="2400" dirty="0" smtClean="0"/>
              <a:t> </a:t>
            </a:r>
            <a:r>
              <a:rPr lang="en-US" sz="2400" dirty="0" err="1" smtClean="0"/>
              <a:t>gangguan-gangguan</a:t>
            </a:r>
            <a:r>
              <a:rPr lang="en-US" sz="2400" dirty="0" smtClean="0"/>
              <a:t> </a:t>
            </a:r>
            <a:r>
              <a:rPr lang="en-US" sz="2400" dirty="0" err="1" smtClean="0"/>
              <a:t>atau</a:t>
            </a:r>
            <a:r>
              <a:rPr lang="en-US" sz="2400" dirty="0" smtClean="0"/>
              <a:t> </a:t>
            </a:r>
            <a:r>
              <a:rPr lang="en-US" sz="2400" dirty="0" err="1" smtClean="0"/>
              <a:t>penyimpangan-penyimpangan</a:t>
            </a:r>
            <a:r>
              <a:rPr lang="en-US" sz="2400" dirty="0" smtClean="0"/>
              <a:t>. </a:t>
            </a:r>
            <a:r>
              <a:rPr lang="en-US" sz="2400" dirty="0" err="1" smtClean="0"/>
              <a:t>Seperti</a:t>
            </a:r>
            <a:r>
              <a:rPr lang="en-US" sz="2400" dirty="0" smtClean="0"/>
              <a:t> </a:t>
            </a:r>
            <a:r>
              <a:rPr lang="en-US" sz="2400" dirty="0" err="1" smtClean="0"/>
              <a:t>gangguan</a:t>
            </a:r>
            <a:r>
              <a:rPr lang="en-US" sz="2400" dirty="0" smtClean="0"/>
              <a:t> </a:t>
            </a:r>
            <a:r>
              <a:rPr lang="en-US" sz="2400" dirty="0" err="1" smtClean="0"/>
              <a:t>dan</a:t>
            </a:r>
            <a:r>
              <a:rPr lang="en-US" sz="2400" dirty="0" smtClean="0"/>
              <a:t> </a:t>
            </a:r>
            <a:r>
              <a:rPr lang="en-US" sz="2400" dirty="0" err="1" smtClean="0"/>
              <a:t>penyimpanga</a:t>
            </a:r>
            <a:r>
              <a:rPr lang="en-US" sz="2400" dirty="0" smtClean="0"/>
              <a:t> </a:t>
            </a:r>
            <a:r>
              <a:rPr lang="en-US" sz="2400" dirty="0" err="1" smtClean="0"/>
              <a:t>pada</a:t>
            </a:r>
            <a:r>
              <a:rPr lang="en-US" sz="2400" dirty="0" smtClean="0"/>
              <a:t> </a:t>
            </a:r>
            <a:r>
              <a:rPr lang="en-US" sz="2400" dirty="0" err="1" smtClean="0"/>
              <a:t>fisik</a:t>
            </a:r>
            <a:r>
              <a:rPr lang="en-US" sz="2400" dirty="0" smtClean="0"/>
              <a:t>, mental, </a:t>
            </a:r>
            <a:r>
              <a:rPr lang="en-US" sz="2400" dirty="0" err="1" smtClean="0"/>
              <a:t>sosial</a:t>
            </a:r>
            <a:r>
              <a:rPr lang="en-US" sz="2400" dirty="0" smtClean="0"/>
              <a:t>, </a:t>
            </a:r>
            <a:r>
              <a:rPr lang="en-US" sz="2400" dirty="0" err="1" smtClean="0"/>
              <a:t>sensorik</a:t>
            </a:r>
            <a:r>
              <a:rPr lang="en-US" sz="2400" dirty="0" smtClean="0"/>
              <a:t>, </a:t>
            </a:r>
            <a:r>
              <a:rPr lang="en-US" sz="2400" dirty="0" err="1" smtClean="0"/>
              <a:t>dan</a:t>
            </a:r>
            <a:r>
              <a:rPr lang="en-US" sz="2400" dirty="0" smtClean="0"/>
              <a:t> </a:t>
            </a:r>
            <a:r>
              <a:rPr lang="en-US" sz="2400" dirty="0" err="1" smtClean="0"/>
              <a:t>komunikasi</a:t>
            </a:r>
            <a:r>
              <a:rPr lang="en-US" sz="2400" dirty="0" smtClean="0"/>
              <a:t> (</a:t>
            </a:r>
            <a:r>
              <a:rPr lang="en-US" sz="2400" dirty="0" err="1" smtClean="0"/>
              <a:t>Indriyani</a:t>
            </a:r>
            <a:r>
              <a:rPr lang="en-US" sz="2400" dirty="0" smtClean="0"/>
              <a:t>, 2011).</a:t>
            </a:r>
          </a:p>
          <a:p>
            <a:pPr marL="0" indent="0" eaLnBrk="1" hangingPunct="1">
              <a:buFont typeface="Arial" panose="020B0604020202020204" pitchFamily="34" charset="0"/>
              <a:buNone/>
              <a:defRPr/>
            </a:pPr>
            <a:endParaRPr lang="id-ID" sz="2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091669"/>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5"/>
          <p:cNvSpPr>
            <a:spLocks noGrp="1"/>
          </p:cNvSpPr>
          <p:nvPr>
            <p:ph type="title"/>
          </p:nvPr>
        </p:nvSpPr>
        <p:spPr>
          <a:xfrm>
            <a:off x="533400" y="685800"/>
            <a:ext cx="8229600" cy="685800"/>
          </a:xfrm>
        </p:spPr>
        <p:txBody>
          <a:bodyPr/>
          <a:lstStyle/>
          <a:p>
            <a:pPr eaLnBrk="1" hangingPunct="1">
              <a:spcBef>
                <a:spcPct val="50000"/>
              </a:spcBef>
            </a:pPr>
            <a:r>
              <a:rPr lang="en-US" altLang="id-ID" sz="3200" smtClean="0"/>
              <a:t>Tujuan Terapi Bermain</a:t>
            </a:r>
            <a:endParaRPr lang="id-ID" altLang="id-ID" sz="3200" smtClean="0">
              <a:latin typeface="Arial" charset="0"/>
              <a:cs typeface="Arial" charset="0"/>
            </a:endParaRPr>
          </a:p>
        </p:txBody>
      </p:sp>
      <p:sp>
        <p:nvSpPr>
          <p:cNvPr id="9220" name="Content Placeholder 5"/>
          <p:cNvSpPr>
            <a:spLocks noGrp="1"/>
          </p:cNvSpPr>
          <p:nvPr>
            <p:ph idx="1"/>
          </p:nvPr>
        </p:nvSpPr>
        <p:spPr>
          <a:xfrm>
            <a:off x="457200" y="1524000"/>
            <a:ext cx="8229600" cy="4602163"/>
          </a:xfrm>
        </p:spPr>
        <p:txBody>
          <a:bodyPr/>
          <a:lstStyle/>
          <a:p>
            <a:pPr eaLnBrk="1" hangingPunct="1"/>
            <a:r>
              <a:rPr lang="en-US" altLang="id-ID" sz="2400" smtClean="0"/>
              <a:t>Tujuan terapi bermain adalah mengubah tingkah laku anak yang tidak sesuai menjadi tingkah laku yang diharapkan. Dengan terapi, anak mampu diubah perilakunya melalui cara yang menyenangkan.</a:t>
            </a:r>
          </a:p>
        </p:txBody>
      </p:sp>
    </p:spTree>
    <p:extLst>
      <p:ext uri="{BB962C8B-B14F-4D97-AF65-F5344CB8AC3E}">
        <p14:creationId xmlns:p14="http://schemas.microsoft.com/office/powerpoint/2010/main" val="2440348101"/>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5"/>
          <p:cNvSpPr>
            <a:spLocks noGrp="1"/>
          </p:cNvSpPr>
          <p:nvPr>
            <p:ph type="title"/>
          </p:nvPr>
        </p:nvSpPr>
        <p:spPr>
          <a:xfrm>
            <a:off x="533400" y="685800"/>
            <a:ext cx="8229600" cy="685800"/>
          </a:xfrm>
        </p:spPr>
        <p:txBody>
          <a:bodyPr/>
          <a:lstStyle/>
          <a:p>
            <a:pPr eaLnBrk="1" hangingPunct="1">
              <a:spcBef>
                <a:spcPct val="50000"/>
              </a:spcBef>
            </a:pPr>
            <a:r>
              <a:rPr lang="en-US" altLang="id-ID" sz="3200" dirty="0" err="1" smtClean="0"/>
              <a:t>Peranan</a:t>
            </a:r>
            <a:r>
              <a:rPr lang="en-US" altLang="id-ID" sz="3200" dirty="0" smtClean="0"/>
              <a:t> </a:t>
            </a:r>
            <a:r>
              <a:rPr lang="id-ID" altLang="id-ID" sz="3200" dirty="0" smtClean="0"/>
              <a:t>bermain dalam psikoterapi</a:t>
            </a:r>
            <a:r>
              <a:rPr lang="en-US" altLang="id-ID" sz="3200" dirty="0" smtClean="0"/>
              <a:t> </a:t>
            </a:r>
            <a:endParaRPr lang="id-ID" altLang="id-ID" sz="3200" dirty="0" smtClean="0">
              <a:latin typeface="Arial" charset="0"/>
              <a:cs typeface="Arial" charset="0"/>
            </a:endParaRPr>
          </a:p>
        </p:txBody>
      </p:sp>
      <p:sp>
        <p:nvSpPr>
          <p:cNvPr id="10244" name="Content Placeholder 5"/>
          <p:cNvSpPr>
            <a:spLocks noGrp="1"/>
          </p:cNvSpPr>
          <p:nvPr>
            <p:ph idx="1"/>
          </p:nvPr>
        </p:nvSpPr>
        <p:spPr>
          <a:xfrm>
            <a:off x="457200" y="1524000"/>
            <a:ext cx="8229600" cy="4602163"/>
          </a:xfrm>
        </p:spPr>
        <p:txBody>
          <a:bodyPr/>
          <a:lstStyle/>
          <a:p>
            <a:pPr eaLnBrk="1" hangingPunct="1"/>
            <a:r>
              <a:rPr lang="it-IT" altLang="id-ID" sz="2400" smtClean="0"/>
              <a:t>Terapi bermain sebagai sarana pencegahan pra bencana.</a:t>
            </a:r>
          </a:p>
          <a:p>
            <a:pPr eaLnBrk="1" hangingPunct="1"/>
            <a:r>
              <a:rPr lang="en-US" altLang="id-ID" sz="2400" smtClean="0"/>
              <a:t>Terapi bermain sebagai sarana penyembuhan.</a:t>
            </a:r>
          </a:p>
          <a:p>
            <a:pPr eaLnBrk="1" hangingPunct="1"/>
            <a:r>
              <a:rPr lang="it-IT" altLang="id-ID" sz="2400" smtClean="0"/>
              <a:t>Terapi bermain sebagai sarana penyesuaian diri.</a:t>
            </a:r>
          </a:p>
          <a:p>
            <a:pPr eaLnBrk="1" hangingPunct="1"/>
            <a:r>
              <a:rPr lang="en-US" altLang="id-ID" sz="2400" smtClean="0"/>
              <a:t>Terapi bermain sebagai sarana untuk mempertajam pengindraan.</a:t>
            </a:r>
          </a:p>
          <a:p>
            <a:pPr eaLnBrk="1" hangingPunct="1"/>
            <a:r>
              <a:rPr lang="en-US" altLang="id-ID" sz="2400" smtClean="0"/>
              <a:t>Terapi bermain sebagai sarana untuk mengembangkan kepribadian. Khususnya untuk anak dengan perilaku menyimpang.</a:t>
            </a:r>
          </a:p>
          <a:p>
            <a:pPr eaLnBrk="1" hangingPunct="1"/>
            <a:endParaRPr lang="id-ID" altLang="id-ID" sz="2200" smtClean="0">
              <a:latin typeface="Arial" charset="0"/>
              <a:cs typeface="Arial" charset="0"/>
            </a:endParaRPr>
          </a:p>
        </p:txBody>
      </p:sp>
      <p:pic>
        <p:nvPicPr>
          <p:cNvPr id="3" name="Picture 2"/>
          <p:cNvPicPr>
            <a:picLocks noChangeAspect="1"/>
          </p:cNvPicPr>
          <p:nvPr/>
        </p:nvPicPr>
        <p:blipFill>
          <a:blip r:embed="rId4"/>
          <a:stretch>
            <a:fillRect/>
          </a:stretch>
        </p:blipFill>
        <p:spPr>
          <a:xfrm>
            <a:off x="7236296" y="1974919"/>
            <a:ext cx="1953854" cy="1526090"/>
          </a:xfrm>
          <a:prstGeom prst="rect">
            <a:avLst/>
          </a:prstGeom>
          <a:effectLst>
            <a:reflection stA="99000" endPos="0" dist="50800" dir="5400000" sy="-100000" algn="bl" rotWithShape="0"/>
          </a:effectLst>
        </p:spPr>
      </p:pic>
      <p:pic>
        <p:nvPicPr>
          <p:cNvPr id="1024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4854575"/>
            <a:ext cx="1584325" cy="148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4387850"/>
            <a:ext cx="184785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13025" y="4387850"/>
            <a:ext cx="21463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4387850"/>
            <a:ext cx="213995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99571"/>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457</TotalTime>
  <Words>1182</Words>
  <Application>Microsoft Office PowerPoint</Application>
  <PresentationFormat>On-screen Show (4:3)</PresentationFormat>
  <Paragraphs>128</Paragraphs>
  <Slides>32</Slides>
  <Notes>6</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Stack of books design template</vt:lpstr>
      <vt:lpstr>templete esa unggul 2017</vt:lpstr>
      <vt:lpstr>BERMAIN DALAM TERAPI</vt:lpstr>
      <vt:lpstr>Kemampuan akhir yang diharapkan</vt:lpstr>
      <vt:lpstr>Kemampuan akhir yang diharapkan</vt:lpstr>
      <vt:lpstr>Therapeutic value of play</vt:lpstr>
      <vt:lpstr>Nilai dalam bermain</vt:lpstr>
      <vt:lpstr>Nilai dalam bermain (lanjutan)</vt:lpstr>
      <vt:lpstr>DEFINISI</vt:lpstr>
      <vt:lpstr>Tujuan Terapi Bermain</vt:lpstr>
      <vt:lpstr>Peranan bermain dalam psikoterapi </vt:lpstr>
      <vt:lpstr> Penerapan bermain dalam psikoterapi</vt:lpstr>
      <vt:lpstr>Kelebihan Metode Terapi Bermain</vt:lpstr>
      <vt:lpstr>Kekurangan Metode Terapi Bermain</vt:lpstr>
      <vt:lpstr>Pendekatan dalam terapi bermain</vt:lpstr>
      <vt:lpstr>Psychoanalytic approach</vt:lpstr>
      <vt:lpstr>Bermain menurut Melanie Klein</vt:lpstr>
      <vt:lpstr>Cara Klein Meneliti</vt:lpstr>
      <vt:lpstr>Cara Klein Meneliti (lanjutan)</vt:lpstr>
      <vt:lpstr>Relationship approach</vt:lpstr>
      <vt:lpstr>Relationship approach (2)</vt:lpstr>
      <vt:lpstr>Virginia Axline’s Nondirective Therapy</vt:lpstr>
      <vt:lpstr>Virginia Axline’s Nondirective Therapy</vt:lpstr>
      <vt:lpstr>Virginia Axline’s Nondirective Therapy</vt:lpstr>
      <vt:lpstr>Structured Approach</vt:lpstr>
      <vt:lpstr>Structured approach</vt:lpstr>
      <vt:lpstr>PowerPoint Presentation</vt:lpstr>
      <vt:lpstr>PowerPoint Presentation</vt:lpstr>
      <vt:lpstr>PowerPoint Presentation</vt:lpstr>
      <vt:lpstr>Does play really help?</vt:lpstr>
      <vt:lpstr>Diskusi </vt:lpstr>
      <vt:lpstr>Diskusi (2)</vt:lpstr>
      <vt:lpstr>Diskusi (3)</vt:lpstr>
      <vt:lpstr>Diskusi (4)</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MODIFICATION</dc:title>
  <dc:creator>Administrator</dc:creator>
  <cp:lastModifiedBy>Administrator</cp:lastModifiedBy>
  <cp:revision>55</cp:revision>
  <dcterms:created xsi:type="dcterms:W3CDTF">2006-08-16T00:00:00Z</dcterms:created>
  <dcterms:modified xsi:type="dcterms:W3CDTF">2018-04-13T06:51:23Z</dcterms:modified>
</cp:coreProperties>
</file>