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16"/>
  </p:notesMasterIdLst>
  <p:sldIdLst>
    <p:sldId id="256" r:id="rId3"/>
    <p:sldId id="284" r:id="rId4"/>
    <p:sldId id="285" r:id="rId5"/>
    <p:sldId id="262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69" d="100"/>
          <a:sy n="69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7C330-4187-42B8-ABA3-09D2461BE862}" type="datetimeFigureOut">
              <a:rPr lang="id-ID" smtClean="0"/>
              <a:t>09/03/2018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D8FF8-CDC3-4D5F-9C8A-E866ED3DFB6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4767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Primary circular reactions</a:t>
            </a:r>
          </a:p>
          <a:p>
            <a:r>
              <a:rPr lang="id-ID" dirty="0" smtClean="0"/>
              <a:t>Accidentaly discovers an interesning sensory or motor experience related to its own body, apparently enojys it, and later continues ot repeat it.</a:t>
            </a:r>
          </a:p>
          <a:p>
            <a:endParaRPr lang="id-ID" dirty="0" smtClean="0"/>
          </a:p>
          <a:p>
            <a:r>
              <a:rPr lang="id-ID" dirty="0" smtClean="0"/>
              <a:t>Secondary circular reactions</a:t>
            </a:r>
          </a:p>
          <a:p>
            <a:r>
              <a:rPr lang="id-ID" dirty="0" smtClean="0"/>
              <a:t>Now they become interested</a:t>
            </a:r>
            <a:r>
              <a:rPr lang="id-ID" baseline="0" dirty="0" smtClean="0"/>
              <a:t> in the external result that their action produce, repetition of behaviors that bring about pleasing effects on their surrounding world</a:t>
            </a:r>
          </a:p>
          <a:p>
            <a:endParaRPr lang="id-ID" baseline="0" dirty="0" smtClean="0"/>
          </a:p>
          <a:p>
            <a:r>
              <a:rPr lang="id-ID" baseline="0" dirty="0" smtClean="0"/>
              <a:t>Tertiary circular reactions</a:t>
            </a:r>
          </a:p>
          <a:p>
            <a:r>
              <a:rPr lang="id-ID" baseline="0" dirty="0" smtClean="0"/>
              <a:t>An attempt to vary the activity instead of repeating it precisely, enjoy novelty and actively looks for new wayw of producing interesting experiences</a:t>
            </a:r>
          </a:p>
          <a:p>
            <a:endParaRPr lang="id-ID" baseline="0" dirty="0" smtClean="0"/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D8FF8-CDC3-4D5F-9C8A-E866ED3DFB6E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04114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36513" y="-26988"/>
            <a:ext cx="9204326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6831" y="1698625"/>
            <a:ext cx="5470376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6831" y="3405369"/>
            <a:ext cx="5470375" cy="1391783"/>
          </a:xfrm>
        </p:spPr>
        <p:txBody>
          <a:bodyPr/>
          <a:lstStyle>
            <a:lvl1pPr marL="0" indent="0" algn="ctr" eaLnBrk="1" hangingPunct="1">
              <a:spcBef>
                <a:spcPct val="0"/>
              </a:spcBef>
              <a:buFontTx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46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0513"/>
            <a:ext cx="9144000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18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SUB#LIST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02.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07.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03.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04.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05.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06.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01.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124200" y="2622550"/>
            <a:ext cx="3238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id-ID" sz="2400" b="1">
                <a:solidFill>
                  <a:srgbClr val="404040"/>
                </a:solidFill>
                <a:cs typeface="Arial" charset="0"/>
              </a:rPr>
              <a:t>Materi Sebelum UTS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27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SUB#LIST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9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14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11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id-ID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12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13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8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124200" y="2622550"/>
            <a:ext cx="323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id-ID" sz="2400" b="1">
                <a:solidFill>
                  <a:srgbClr val="404040"/>
                </a:solidFill>
                <a:cs typeface="Arial" charset="0"/>
              </a:rPr>
              <a:t>Materi Se</a:t>
            </a:r>
            <a:r>
              <a:rPr lang="id-ID" altLang="id-ID" sz="2400" b="1">
                <a:solidFill>
                  <a:srgbClr val="404040"/>
                </a:solidFill>
                <a:cs typeface="Arial" charset="0"/>
              </a:rPr>
              <a:t>sudah</a:t>
            </a:r>
            <a:r>
              <a:rPr lang="en-US" altLang="id-ID" sz="2400" b="1">
                <a:solidFill>
                  <a:srgbClr val="404040"/>
                </a:solidFill>
                <a:cs typeface="Arial" charset="0"/>
              </a:rPr>
              <a:t> UTS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47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06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03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81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1814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16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95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77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3008313" cy="8144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0688"/>
            <a:ext cx="5111750" cy="57356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921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82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41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447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20688"/>
            <a:ext cx="2057400" cy="5505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20688"/>
            <a:ext cx="6019800" cy="5505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3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sil\Desktop\Smartcreative2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49275"/>
            <a:ext cx="82296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17638"/>
            <a:ext cx="8229600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6830" y="1698625"/>
            <a:ext cx="6027170" cy="1470025"/>
          </a:xfrm>
        </p:spPr>
        <p:txBody>
          <a:bodyPr/>
          <a:lstStyle/>
          <a:p>
            <a:r>
              <a:rPr lang="id-ID" dirty="0" smtClean="0"/>
              <a:t>PERKEMBANGAN BERMAIN PADA 2 TAHUN PERTAMA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id-ID" dirty="0" smtClean="0"/>
              <a:t>Lita Patricia Lunanta, M. Psi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Symbolic play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Muncul sekitar 12-13 bulan</a:t>
            </a:r>
          </a:p>
          <a:p>
            <a:r>
              <a:rPr lang="id-ID" smtClean="0"/>
              <a:t>Melibatkan peran orang tua</a:t>
            </a:r>
            <a:endParaRPr lang="id-ID" dirty="0" smtClean="0"/>
          </a:p>
          <a:p>
            <a:r>
              <a:rPr lang="id-ID" dirty="0" smtClean="0"/>
              <a:t>Memiliki 3 elemen: </a:t>
            </a:r>
          </a:p>
          <a:p>
            <a:pPr lvl="1"/>
            <a:r>
              <a:rPr lang="id-ID" i="1" dirty="0" smtClean="0"/>
              <a:t>decentration, </a:t>
            </a:r>
          </a:p>
          <a:p>
            <a:pPr marL="457200" lvl="1" indent="0">
              <a:buNone/>
            </a:pPr>
            <a:r>
              <a:rPr lang="id-ID" dirty="0" smtClean="0"/>
              <a:t>Sejauh mana anak fokus pada diri sendiri</a:t>
            </a:r>
          </a:p>
          <a:p>
            <a:pPr lvl="1"/>
            <a:r>
              <a:rPr lang="id-ID" i="1" dirty="0" smtClean="0"/>
              <a:t>decontextualization, </a:t>
            </a:r>
            <a:r>
              <a:rPr lang="id-ID" dirty="0" smtClean="0"/>
              <a:t>dan</a:t>
            </a:r>
            <a:r>
              <a:rPr lang="id-ID" i="1" dirty="0" smtClean="0"/>
              <a:t> </a:t>
            </a:r>
          </a:p>
          <a:p>
            <a:pPr marL="457200" lvl="1" indent="0">
              <a:buNone/>
            </a:pPr>
            <a:r>
              <a:rPr lang="id-ID" dirty="0" smtClean="0"/>
              <a:t>Substitusi satu objek dengan objek lain</a:t>
            </a:r>
          </a:p>
          <a:p>
            <a:pPr lvl="1"/>
            <a:r>
              <a:rPr lang="id-ID" i="1" dirty="0" smtClean="0"/>
              <a:t>Integration</a:t>
            </a:r>
          </a:p>
          <a:p>
            <a:pPr marL="457200" lvl="1" indent="0">
              <a:buNone/>
            </a:pPr>
            <a:r>
              <a:rPr lang="id-ID" dirty="0" smtClean="0"/>
              <a:t>Permainan terorganisir dan berpola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29880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44132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d-ID" dirty="0" smtClean="0"/>
              <a:t>Perkembangan Permainan Simbolik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3126329"/>
              </p:ext>
            </p:extLst>
          </p:nvPr>
        </p:nvGraphicFramePr>
        <p:xfrm>
          <a:off x="0" y="685798"/>
          <a:ext cx="9144000" cy="5958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2819400"/>
                <a:gridCol w="2743200"/>
                <a:gridCol w="2286000"/>
              </a:tblGrid>
              <a:tr h="749057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Tahap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Decentration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Decontextualization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Integration</a:t>
                      </a:r>
                      <a:endParaRPr lang="id-ID" dirty="0"/>
                    </a:p>
                  </a:txBody>
                  <a:tcPr/>
                </a:tc>
              </a:tr>
              <a:tr h="1607835">
                <a:tc>
                  <a:txBody>
                    <a:bodyPr/>
                    <a:lstStyle/>
                    <a:p>
                      <a:r>
                        <a:rPr lang="id-ID" dirty="0" smtClean="0"/>
                        <a:t>12 bulan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Kegiatan </a:t>
                      </a:r>
                      <a:r>
                        <a:rPr lang="id-ID" sz="2000" i="1" dirty="0" smtClean="0"/>
                        <a:t>make-believe</a:t>
                      </a:r>
                      <a:r>
                        <a:rPr lang="id-ID" sz="2000" i="1" baseline="0" dirty="0" smtClean="0"/>
                        <a:t> </a:t>
                      </a:r>
                      <a:r>
                        <a:rPr lang="id-ID" sz="2000" i="0" baseline="0" dirty="0" smtClean="0"/>
                        <a:t>berpusat pada diri sendiri, terjadi ketika sendiri, meliputi hal sehari-hari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Substitusi objek digunakan dalam batas realistis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Sedikit keterhubungan antara aktivitas bermain simbolik yang ada</a:t>
                      </a:r>
                      <a:endParaRPr lang="id-ID" sz="2000" dirty="0"/>
                    </a:p>
                  </a:txBody>
                  <a:tcPr/>
                </a:tc>
              </a:tr>
              <a:tr h="1607835">
                <a:tc>
                  <a:txBody>
                    <a:bodyPr/>
                    <a:lstStyle/>
                    <a:p>
                      <a:r>
                        <a:rPr lang="id-ID" dirty="0" smtClean="0"/>
                        <a:t>18 bulan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Kegiatan melibatkan benda mati yang menjadi partner dalam bermain simbolik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Substitusi objek menjadi lebih tidak realistik</a:t>
                      </a:r>
                      <a:r>
                        <a:rPr lang="id-ID" sz="2000" baseline="0" dirty="0" smtClean="0"/>
                        <a:t> dalam penampilan dan fungsi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Mulai menggabungkan aktivitas yang berhubungan tapi masih</a:t>
                      </a:r>
                      <a:r>
                        <a:rPr lang="id-ID" sz="2000" baseline="0" dirty="0" smtClean="0"/>
                        <a:t> </a:t>
                      </a:r>
                      <a:r>
                        <a:rPr lang="id-ID" sz="2000" i="1" baseline="0" dirty="0" smtClean="0"/>
                        <a:t>single theme</a:t>
                      </a:r>
                      <a:endParaRPr lang="id-ID" sz="2000" dirty="0"/>
                    </a:p>
                  </a:txBody>
                  <a:tcPr/>
                </a:tc>
              </a:tr>
              <a:tr h="1978874">
                <a:tc>
                  <a:txBody>
                    <a:bodyPr/>
                    <a:lstStyle/>
                    <a:p>
                      <a:r>
                        <a:rPr lang="id-ID" dirty="0" smtClean="0"/>
                        <a:t>24 bulan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Benda mati sudah menjadi subjek/inisiator</a:t>
                      </a:r>
                      <a:r>
                        <a:rPr lang="id-ID" sz="2000" baseline="0" dirty="0" smtClean="0"/>
                        <a:t> juga daripada hanya sekedar penerima tindakan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Substitusi objek bisa tidak mirip sama sekali dengan benda</a:t>
                      </a:r>
                      <a:r>
                        <a:rPr lang="id-ID" sz="2000" baseline="0" dirty="0" smtClean="0"/>
                        <a:t> aslinya dan digunakan jauh dari fungsi aslinya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Dua atau lebih aktivitas digabungkan dan</a:t>
                      </a:r>
                      <a:r>
                        <a:rPr lang="id-ID" sz="2000" baseline="0" dirty="0" smtClean="0"/>
                        <a:t> melibatkan tema yang berbeda</a:t>
                      </a:r>
                      <a:endParaRPr lang="id-ID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580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686800" cy="868363"/>
          </a:xfrm>
        </p:spPr>
        <p:txBody>
          <a:bodyPr/>
          <a:lstStyle/>
          <a:p>
            <a:r>
              <a:rPr lang="id-ID" dirty="0" smtClean="0"/>
              <a:t>Manfaat bermain anak-orang dewasa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Memberi rasa kendali</a:t>
            </a:r>
            <a:r>
              <a:rPr lang="id-ID" dirty="0" smtClean="0">
                <a:sym typeface="Wingdings" panose="05000000000000000000" pitchFamily="2" charset="2"/>
              </a:rPr>
              <a:t> percaya diri dan pertumbuhan intelektual</a:t>
            </a:r>
          </a:p>
          <a:p>
            <a:r>
              <a:rPr lang="id-ID" dirty="0" smtClean="0">
                <a:sym typeface="Wingdings" panose="05000000000000000000" pitchFamily="2" charset="2"/>
              </a:rPr>
              <a:t>Membangun  attachment</a:t>
            </a:r>
          </a:p>
          <a:p>
            <a:r>
              <a:rPr lang="id-ID" dirty="0" smtClean="0">
                <a:sym typeface="Wingdings" panose="05000000000000000000" pitchFamily="2" charset="2"/>
              </a:rPr>
              <a:t>Mendorong bayi mengeksplorasi lingkungan</a:t>
            </a:r>
          </a:p>
          <a:p>
            <a:r>
              <a:rPr lang="id-ID" dirty="0" smtClean="0">
                <a:sym typeface="Wingdings" panose="05000000000000000000" pitchFamily="2" charset="2"/>
              </a:rPr>
              <a:t>Membantu perkembangan bahasa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32014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Bermain dengan teman sebaya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Perilaku sosial dengan teman sebaya semasa bayi masih sangat terbatas</a:t>
            </a:r>
          </a:p>
          <a:p>
            <a:r>
              <a:rPr lang="id-ID" dirty="0" smtClean="0"/>
              <a:t>Durasinya sangat singkat, walaupun akan terus bertambah sesuai dengan usia</a:t>
            </a:r>
          </a:p>
          <a:p>
            <a:r>
              <a:rPr lang="id-ID" smtClean="0"/>
              <a:t>Perilaku sosialnya sangat sederhana (senyum, bersuara, gerakan tangan)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6000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Kemampuan akhir yang diharapkan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Mahasiswa memahami perbedaan perilaku antara bermain dan eksplorasi lingkungan. </a:t>
            </a:r>
          </a:p>
          <a:p>
            <a:r>
              <a:rPr lang="id-ID" dirty="0" smtClean="0"/>
              <a:t>Mahasiswa </a:t>
            </a:r>
            <a:r>
              <a:rPr lang="id-ID" dirty="0"/>
              <a:t>dapat menjelaskan enam tahap perkembangan bermain pada usia bayi</a:t>
            </a:r>
            <a:r>
              <a:rPr lang="id-ID" dirty="0" smtClean="0"/>
              <a:t>.</a:t>
            </a:r>
            <a:r>
              <a:rPr lang="id-ID" dirty="0"/>
              <a:t> </a:t>
            </a:r>
          </a:p>
          <a:p>
            <a:r>
              <a:rPr lang="id-ID" dirty="0"/>
              <a:t>Mahasiswa mengidentifikasi jenis alat permainan yang sesuai dengan usia 0-2 tahun pertama.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8740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Kemampuan akhir yang diharapkan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Mahasiswa menggambarkan perbedaan bermain dengan ayah dan ibu.</a:t>
            </a:r>
          </a:p>
          <a:p>
            <a:r>
              <a:rPr lang="id-ID" dirty="0" smtClean="0"/>
              <a:t>Mahasiswa </a:t>
            </a:r>
            <a:r>
              <a:rPr lang="id-ID" dirty="0"/>
              <a:t>memahami perkembangan bermain dengan kelompok usia yang sama dan manfaatnya.</a:t>
            </a:r>
          </a:p>
        </p:txBody>
      </p:sp>
    </p:spTree>
    <p:extLst>
      <p:ext uri="{BB962C8B-B14F-4D97-AF65-F5344CB8AC3E}">
        <p14:creationId xmlns:p14="http://schemas.microsoft.com/office/powerpoint/2010/main" val="1588829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Bermain pada bayi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Apakah bayi bermain?</a:t>
            </a:r>
          </a:p>
          <a:p>
            <a:r>
              <a:rPr lang="id-ID" dirty="0" smtClean="0"/>
              <a:t>Kapan kita dapat mengatakan bayi sedang bermain?</a:t>
            </a:r>
          </a:p>
          <a:p>
            <a:r>
              <a:rPr lang="id-ID" dirty="0" smtClean="0"/>
              <a:t>Apa beda bermain dan mengeksplorasi?</a:t>
            </a:r>
          </a:p>
          <a:p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99596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Eksplorasi dan bermain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060950"/>
          </a:xfrm>
        </p:spPr>
        <p:txBody>
          <a:bodyPr/>
          <a:lstStyle/>
          <a:p>
            <a:r>
              <a:rPr lang="id-ID" dirty="0" smtClean="0"/>
              <a:t>Jumlah stereotipe dalam perilaku mereka</a:t>
            </a:r>
          </a:p>
          <a:p>
            <a:pPr lvl="1"/>
            <a:r>
              <a:rPr lang="id-ID" dirty="0" smtClean="0"/>
              <a:t>Eksplorasi melibatkan perilaku stereotipe, metodenya biasanya sama; dalam bermain anak lebih fleksibel dan santai</a:t>
            </a:r>
          </a:p>
          <a:p>
            <a:r>
              <a:rPr lang="id-ID" dirty="0" smtClean="0"/>
              <a:t>Fokus perhatian</a:t>
            </a:r>
          </a:p>
          <a:p>
            <a:pPr lvl="1"/>
            <a:r>
              <a:rPr lang="id-ID" dirty="0" smtClean="0"/>
              <a:t>Perhatian fokus kepada objek eksplorasi dan intens; dalam bermain tidak butuh konsentrasi tinggi</a:t>
            </a:r>
          </a:p>
          <a:p>
            <a:r>
              <a:rPr lang="id-ID" dirty="0" smtClean="0"/>
              <a:t>Kondisi afeksi anak</a:t>
            </a:r>
          </a:p>
          <a:p>
            <a:pPr lvl="1"/>
            <a:r>
              <a:rPr lang="id-ID" dirty="0" smtClean="0"/>
              <a:t>Eksplorasi bersifat netral atau cenderung negatif, bermain bersifat gembira dan positif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17946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Tipe bermain bayi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Sensorimotor/practice play</a:t>
            </a:r>
          </a:p>
          <a:p>
            <a:pPr lvl="1"/>
            <a:r>
              <a:rPr lang="id-ID" dirty="0" smtClean="0"/>
              <a:t>Aktivitas yang ditemukan secara tidak sengaja dan dilakukan secara berulang-ulang</a:t>
            </a:r>
          </a:p>
          <a:p>
            <a:r>
              <a:rPr lang="id-ID" dirty="0" smtClean="0"/>
              <a:t>Play with objects</a:t>
            </a:r>
          </a:p>
          <a:p>
            <a:pPr lvl="1"/>
            <a:r>
              <a:rPr lang="id-ID" dirty="0" smtClean="0"/>
              <a:t>Manipulasi objek yang dilakukan sudah dengan tujuan</a:t>
            </a:r>
          </a:p>
          <a:p>
            <a:r>
              <a:rPr lang="id-ID" dirty="0" smtClean="0"/>
              <a:t>Symbolic/make-believe play</a:t>
            </a:r>
          </a:p>
          <a:p>
            <a:pPr lvl="1"/>
            <a:r>
              <a:rPr lang="id-ID" dirty="0" smtClean="0"/>
              <a:t>Menggunakan representasi mental, imajinasi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44393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709" y="0"/>
            <a:ext cx="9144000" cy="380999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id-ID" sz="3200" dirty="0" smtClean="0"/>
              <a:t>Piaget’s Sensorimotor Dev &amp; Type of Play</a:t>
            </a:r>
            <a:endParaRPr lang="id-ID" sz="3200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3638275"/>
              </p:ext>
            </p:extLst>
          </p:nvPr>
        </p:nvGraphicFramePr>
        <p:xfrm>
          <a:off x="76199" y="457199"/>
          <a:ext cx="9067801" cy="5997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456"/>
                <a:gridCol w="3694289"/>
                <a:gridCol w="4198056"/>
              </a:tblGrid>
              <a:tr h="392897">
                <a:tc>
                  <a:txBody>
                    <a:bodyPr/>
                    <a:lstStyle/>
                    <a:p>
                      <a:r>
                        <a:rPr lang="id-ID" dirty="0" smtClean="0"/>
                        <a:t>Tahap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Karakteristik intelektual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Tipe bermain</a:t>
                      </a:r>
                      <a:endParaRPr lang="id-ID" dirty="0"/>
                    </a:p>
                  </a:txBody>
                  <a:tcPr/>
                </a:tc>
              </a:tr>
              <a:tr h="678150">
                <a:tc>
                  <a:txBody>
                    <a:bodyPr/>
                    <a:lstStyle/>
                    <a:p>
                      <a:r>
                        <a:rPr lang="id-ID" dirty="0" smtClean="0"/>
                        <a:t>Lahir-1 bulan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Aktivitas dominan adalah latihan refleks sederhana 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Bermain dapat dikatakan belum terjadi pada tahap ini</a:t>
                      </a:r>
                      <a:endParaRPr lang="id-ID" dirty="0"/>
                    </a:p>
                  </a:txBody>
                  <a:tcPr/>
                </a:tc>
              </a:tr>
              <a:tr h="986354">
                <a:tc>
                  <a:txBody>
                    <a:bodyPr/>
                    <a:lstStyle/>
                    <a:p>
                      <a:r>
                        <a:rPr lang="id-ID" dirty="0" smtClean="0"/>
                        <a:t>1-4 bulan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Primary circular reactions 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Bermain terjadi selagi anak mengulang</a:t>
                      </a:r>
                      <a:r>
                        <a:rPr lang="id-ID" baseline="0" dirty="0" smtClean="0"/>
                        <a:t> karena merasa senang dengan aktivitas tersebut. Berpusat pada tubuh sendiri</a:t>
                      </a:r>
                      <a:endParaRPr lang="id-ID" dirty="0"/>
                    </a:p>
                  </a:txBody>
                  <a:tcPr/>
                </a:tc>
              </a:tr>
              <a:tr h="1250933">
                <a:tc>
                  <a:txBody>
                    <a:bodyPr/>
                    <a:lstStyle/>
                    <a:p>
                      <a:r>
                        <a:rPr lang="id-ID" dirty="0" smtClean="0"/>
                        <a:t>4-8 bulan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Secondary circular reactions; mengulangi aktivitas tapi tidak semua berorientasi pada tubuh sendiri. Mulai tertarik</a:t>
                      </a:r>
                      <a:r>
                        <a:rPr lang="id-ID" baseline="0" dirty="0" smtClean="0"/>
                        <a:t> pada dunia luar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Bermain</a:t>
                      </a:r>
                      <a:r>
                        <a:rPr lang="id-ID" baseline="0" dirty="0" smtClean="0"/>
                        <a:t> memperlihatkan pola berulang, yang menghasilkan efek menyenangkan pada lingkungan</a:t>
                      </a:r>
                      <a:endParaRPr lang="id-ID" dirty="0"/>
                    </a:p>
                  </a:txBody>
                  <a:tcPr/>
                </a:tc>
              </a:tr>
              <a:tr h="678150">
                <a:tc>
                  <a:txBody>
                    <a:bodyPr/>
                    <a:lstStyle/>
                    <a:p>
                      <a:r>
                        <a:rPr lang="id-ID" dirty="0" smtClean="0"/>
                        <a:t>8-12 bulan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Intentional,</a:t>
                      </a:r>
                      <a:r>
                        <a:rPr lang="id-ID" baseline="0" dirty="0" smtClean="0"/>
                        <a:t> goal-directed activity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Mengabaikan hasil</a:t>
                      </a:r>
                      <a:r>
                        <a:rPr lang="id-ID" baseline="0" dirty="0" smtClean="0"/>
                        <a:t> akhir hanya karena ingin melakukan permainan</a:t>
                      </a:r>
                      <a:endParaRPr lang="id-ID" dirty="0"/>
                    </a:p>
                  </a:txBody>
                  <a:tcPr/>
                </a:tc>
              </a:tr>
              <a:tr h="1042717">
                <a:tc>
                  <a:txBody>
                    <a:bodyPr/>
                    <a:lstStyle/>
                    <a:p>
                      <a:r>
                        <a:rPr lang="id-ID" dirty="0" smtClean="0"/>
                        <a:t>12-18 bulan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Tertiary circular</a:t>
                      </a:r>
                      <a:r>
                        <a:rPr lang="id-ID" baseline="0" dirty="0" smtClean="0"/>
                        <a:t> reaction;</a:t>
                      </a:r>
                      <a:r>
                        <a:rPr lang="id-ID" dirty="0" smtClean="0"/>
                        <a:t>Bukan Cuma mengulang, tetapi membuat variasi terhadap perilaku yang diulang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Ada variasi dalam urutan bermain</a:t>
                      </a:r>
                      <a:endParaRPr lang="id-ID" dirty="0"/>
                    </a:p>
                  </a:txBody>
                  <a:tcPr/>
                </a:tc>
              </a:tr>
              <a:tr h="968785">
                <a:tc>
                  <a:txBody>
                    <a:bodyPr/>
                    <a:lstStyle/>
                    <a:p>
                      <a:r>
                        <a:rPr lang="id-ID" dirty="0" smtClean="0"/>
                        <a:t>Lebih dari 18 bulan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Symbolization; kemampuan untuk membuat suatu benda merepresentasikan</a:t>
                      </a:r>
                      <a:r>
                        <a:rPr lang="id-ID" baseline="0" dirty="0" smtClean="0"/>
                        <a:t> benda lain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Sensorimotor play digantikan oleh symbolic/make-believe play, yang akan berlangsung</a:t>
                      </a:r>
                      <a:r>
                        <a:rPr lang="id-ID" baseline="0" dirty="0" smtClean="0"/>
                        <a:t> sampai prasekolah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9500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68363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id-ID" dirty="0" smtClean="0"/>
              <a:t>Play with objects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5365750"/>
          </a:xfrm>
        </p:spPr>
        <p:txBody>
          <a:bodyPr/>
          <a:lstStyle/>
          <a:p>
            <a:r>
              <a:rPr lang="id-ID" dirty="0" smtClean="0"/>
              <a:t>0-3 bulan</a:t>
            </a:r>
          </a:p>
          <a:p>
            <a:pPr lvl="1"/>
            <a:r>
              <a:rPr lang="id-ID" dirty="0" smtClean="0"/>
              <a:t>Belum memanipulasi objek tapi stimulasi indera dengan berbagai objek dapat dilakukan</a:t>
            </a:r>
          </a:p>
          <a:p>
            <a:r>
              <a:rPr lang="id-ID" dirty="0" smtClean="0"/>
              <a:t>3-6 bulan</a:t>
            </a:r>
          </a:p>
          <a:p>
            <a:pPr lvl="1"/>
            <a:r>
              <a:rPr lang="id-ID" dirty="0" smtClean="0"/>
              <a:t>Kira-kira mulai usia 5 bln. Variasi mainan penting</a:t>
            </a:r>
          </a:p>
          <a:p>
            <a:r>
              <a:rPr lang="id-ID" dirty="0" smtClean="0"/>
              <a:t>6 bulan- 1 tahun</a:t>
            </a:r>
          </a:p>
          <a:p>
            <a:pPr lvl="1"/>
            <a:r>
              <a:rPr lang="id-ID" dirty="0" smtClean="0"/>
              <a:t>Bukan pada objeknya tapi cara memainkannya. Mulai membedakan cara memperlakukan objek</a:t>
            </a:r>
          </a:p>
          <a:p>
            <a:r>
              <a:rPr lang="id-ID" dirty="0" smtClean="0"/>
              <a:t>Tahun kedua</a:t>
            </a:r>
          </a:p>
          <a:p>
            <a:pPr lvl="1"/>
            <a:r>
              <a:rPr lang="id-ID" dirty="0" smtClean="0"/>
              <a:t>Menggabungkan objek, menggunakannya dengan tepat, mulai bersifat simbolik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27535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09"/>
            <a:ext cx="8229600" cy="505691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id-ID" dirty="0" smtClean="0"/>
              <a:t>Jenis mainan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2582709"/>
              </p:ext>
            </p:extLst>
          </p:nvPr>
        </p:nvGraphicFramePr>
        <p:xfrm>
          <a:off x="228600" y="762000"/>
          <a:ext cx="8915400" cy="5486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7543800"/>
              </a:tblGrid>
              <a:tr h="562708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Usia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Alat</a:t>
                      </a:r>
                      <a:r>
                        <a:rPr lang="id-ID" baseline="0" dirty="0" smtClean="0"/>
                        <a:t> Permainan</a:t>
                      </a:r>
                      <a:endParaRPr lang="id-ID" dirty="0"/>
                    </a:p>
                  </a:txBody>
                  <a:tcPr/>
                </a:tc>
              </a:tr>
              <a:tr h="984738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0-3 bulan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Sensory stimulasi:</a:t>
                      </a:r>
                      <a:r>
                        <a:rPr lang="id-ID" sz="2400" baseline="0" dirty="0" smtClean="0"/>
                        <a:t> bell, gambar berwarna, mainan yang digantung, mainan yang mengeluarkan suara/musik</a:t>
                      </a:r>
                      <a:endParaRPr lang="id-ID" sz="2400" dirty="0"/>
                    </a:p>
                  </a:txBody>
                  <a:tcPr/>
                </a:tc>
              </a:tr>
              <a:tr h="984738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3-6 bulan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Mainan yang dapat di pegang, dipencet, diraba, dan digigit: mainan kain, balok</a:t>
                      </a:r>
                      <a:r>
                        <a:rPr lang="id-ID" sz="2400" baseline="0" dirty="0" smtClean="0"/>
                        <a:t> lembut, mainan gigit-gigitan</a:t>
                      </a:r>
                      <a:endParaRPr lang="id-ID" sz="2400" dirty="0"/>
                    </a:p>
                  </a:txBody>
                  <a:tcPr/>
                </a:tc>
              </a:tr>
              <a:tr h="984738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6-12 bulan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Buku gambar berwarna, mainan yang ditumpuk, spons, cermin, mainan yang dapat bereaksi dengan aktivitas anak</a:t>
                      </a:r>
                      <a:endParaRPr lang="id-ID" sz="2400" dirty="0"/>
                    </a:p>
                  </a:txBody>
                  <a:tcPr/>
                </a:tc>
              </a:tr>
              <a:tr h="984738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12-18 bulan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Mainan yang didorong dan tarik, bola, balok susun, puzzle sederhana, mainan yang dapat dikendarai</a:t>
                      </a:r>
                      <a:endParaRPr lang="id-ID" sz="2400" dirty="0"/>
                    </a:p>
                  </a:txBody>
                  <a:tcPr/>
                </a:tc>
              </a:tr>
              <a:tr h="984738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18-24 bulan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Mainan untuk pasir dan air: sendok, sekop, ember.</a:t>
                      </a:r>
                      <a:r>
                        <a:rPr lang="id-ID" sz="2400" baseline="0" dirty="0" smtClean="0"/>
                        <a:t> Buku cerita, balok berbagai ukuran, boneka, mainan miniatur</a:t>
                      </a:r>
                      <a:endParaRPr lang="id-ID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1424391"/>
      </p:ext>
    </p:extLst>
  </p:cSld>
  <p:clrMapOvr>
    <a:masterClrMapping/>
  </p:clrMapOvr>
</p:sld>
</file>

<file path=ppt/theme/theme1.xml><?xml version="1.0" encoding="utf-8"?>
<a:theme xmlns:a="http://schemas.openxmlformats.org/drawingml/2006/main" name="Stack of books desig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plete esa unggul 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5" id="{3005C949-B08C-442A-B2D6-75A98AB780EB}" vid="{19280BA6-BB49-410A-AD56-9D9793306A3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Stack of books design template</Template>
  <TotalTime>661</TotalTime>
  <Words>766</Words>
  <Application>Microsoft Office PowerPoint</Application>
  <PresentationFormat>On-screen Show (4:3)</PresentationFormat>
  <Paragraphs>116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Stack of books design template</vt:lpstr>
      <vt:lpstr>templete esa unggul 2017</vt:lpstr>
      <vt:lpstr>PERKEMBANGAN BERMAIN PADA 2 TAHUN PERTAMA</vt:lpstr>
      <vt:lpstr>Kemampuan akhir yang diharapkan</vt:lpstr>
      <vt:lpstr>Kemampuan akhir yang diharapkan</vt:lpstr>
      <vt:lpstr>Bermain pada bayi </vt:lpstr>
      <vt:lpstr>Eksplorasi dan bermain</vt:lpstr>
      <vt:lpstr>Tipe bermain bayi</vt:lpstr>
      <vt:lpstr>Piaget’s Sensorimotor Dev &amp; Type of Play</vt:lpstr>
      <vt:lpstr>Play with objects</vt:lpstr>
      <vt:lpstr>Jenis mainan</vt:lpstr>
      <vt:lpstr>Symbolic play</vt:lpstr>
      <vt:lpstr>Perkembangan Permainan Simbolik</vt:lpstr>
      <vt:lpstr>Manfaat bermain anak-orang dewasa</vt:lpstr>
      <vt:lpstr>Bermain dengan teman sebaya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BEHAVIOR MODIFICATION</dc:title>
  <dc:creator>Administrator</dc:creator>
  <cp:lastModifiedBy>Administrator</cp:lastModifiedBy>
  <cp:revision>48</cp:revision>
  <dcterms:created xsi:type="dcterms:W3CDTF">2006-08-16T00:00:00Z</dcterms:created>
  <dcterms:modified xsi:type="dcterms:W3CDTF">2018-03-09T08:38:39Z</dcterms:modified>
</cp:coreProperties>
</file>