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1"/>
  </p:notesMasterIdLst>
  <p:sldIdLst>
    <p:sldId id="256" r:id="rId3"/>
    <p:sldId id="284" r:id="rId4"/>
    <p:sldId id="262" r:id="rId5"/>
    <p:sldId id="285" r:id="rId6"/>
    <p:sldId id="286" r:id="rId7"/>
    <p:sldId id="287" r:id="rId8"/>
    <p:sldId id="288" r:id="rId9"/>
    <p:sldId id="289" r:id="rId10"/>
    <p:sldId id="290" r:id="rId11"/>
    <p:sldId id="291" r:id="rId12"/>
    <p:sldId id="292" r:id="rId13"/>
    <p:sldId id="293" r:id="rId14"/>
    <p:sldId id="294" r:id="rId15"/>
    <p:sldId id="299" r:id="rId16"/>
    <p:sldId id="295" r:id="rId17"/>
    <p:sldId id="296" r:id="rId18"/>
    <p:sldId id="297" r:id="rId19"/>
    <p:sldId id="29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9" d="100"/>
          <a:sy n="69"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7C330-4187-42B8-ABA3-09D2461BE862}" type="datetimeFigureOut">
              <a:rPr lang="id-ID" smtClean="0"/>
              <a:t>03/04/2018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8FF8-CDC3-4D5F-9C8A-E866ED3DFB6E}" type="slidenum">
              <a:rPr lang="id-ID" smtClean="0"/>
              <a:t>‹#›</a:t>
            </a:fld>
            <a:endParaRPr lang="id-ID"/>
          </a:p>
        </p:txBody>
      </p:sp>
    </p:spTree>
    <p:extLst>
      <p:ext uri="{BB962C8B-B14F-4D97-AF65-F5344CB8AC3E}">
        <p14:creationId xmlns:p14="http://schemas.microsoft.com/office/powerpoint/2010/main" val="159476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Solitary play: main sendiri</a:t>
            </a:r>
          </a:p>
          <a:p>
            <a:r>
              <a:rPr lang="id-ID" dirty="0" smtClean="0"/>
              <a:t>Onlooker play: mengamati</a:t>
            </a:r>
            <a:r>
              <a:rPr lang="id-ID" baseline="0" dirty="0" smtClean="0"/>
              <a:t> orang lain bermain</a:t>
            </a:r>
          </a:p>
          <a:p>
            <a:r>
              <a:rPr lang="id-ID" baseline="0" dirty="0" smtClean="0"/>
              <a:t>Parallel play: main terpisah tetapi aktivitas yang sama dan pada waktu dan tempat yang sama</a:t>
            </a:r>
          </a:p>
          <a:p>
            <a:r>
              <a:rPr lang="id-ID" baseline="0" dirty="0" smtClean="0"/>
              <a:t>Associative play: masih terpisah tapi mulai ada komunikasi, interaksi, giliran</a:t>
            </a:r>
          </a:p>
          <a:p>
            <a:r>
              <a:rPr lang="id-ID" baseline="0" dirty="0" smtClean="0"/>
              <a:t>Cooperative play: menunjukkan kematangan sosial. Terlibat dalam aktivitas bermain yang memiliki satu tujuan bersama, tujuan tersebut dapat dicapai apalabila semua partisipan melaksanakan perannya. </a:t>
            </a:r>
            <a:r>
              <a:rPr lang="id-ID" baseline="0" smtClean="0"/>
              <a:t>Membagi tugas</a:t>
            </a:r>
            <a:endParaRPr lang="id-ID"/>
          </a:p>
        </p:txBody>
      </p:sp>
      <p:sp>
        <p:nvSpPr>
          <p:cNvPr id="4" name="Slide Number Placeholder 3"/>
          <p:cNvSpPr>
            <a:spLocks noGrp="1"/>
          </p:cNvSpPr>
          <p:nvPr>
            <p:ph type="sldNum" sz="quarter" idx="10"/>
          </p:nvPr>
        </p:nvSpPr>
        <p:spPr/>
        <p:txBody>
          <a:bodyPr/>
          <a:lstStyle/>
          <a:p>
            <a:fld id="{FBBD8FF8-CDC3-4D5F-9C8A-E866ED3DFB6E}" type="slidenum">
              <a:rPr lang="id-ID" smtClean="0"/>
              <a:t>11</a:t>
            </a:fld>
            <a:endParaRPr lang="id-ID"/>
          </a:p>
        </p:txBody>
      </p:sp>
    </p:spTree>
    <p:extLst>
      <p:ext uri="{BB962C8B-B14F-4D97-AF65-F5344CB8AC3E}">
        <p14:creationId xmlns:p14="http://schemas.microsoft.com/office/powerpoint/2010/main" val="2693181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1D8BD707-D9CF-40AE-B4C6-C98DA3205C09}" type="datetimeFigureOut">
              <a:rPr lang="en-US" smtClean="0"/>
              <a:pPr/>
              <a:t>4/3/2018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106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4061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30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294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80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3171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48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73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58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84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044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623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1D8BD707-D9CF-40AE-B4C6-C98DA3205C09}" type="datetimeFigureOut">
              <a:rPr lang="en-US" smtClean="0"/>
              <a:pPr/>
              <a:t>4/3/2018</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D8BD707-D9CF-40AE-B4C6-C98DA3205C09}" type="datetimeFigureOut">
              <a:rPr lang="en-US" smtClean="0"/>
              <a:pPr/>
              <a:t>4/3/2018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698625"/>
            <a:ext cx="6553199" cy="1470025"/>
          </a:xfrm>
        </p:spPr>
        <p:txBody>
          <a:bodyPr/>
          <a:lstStyle/>
          <a:p>
            <a:r>
              <a:rPr lang="id-ID" dirty="0" smtClean="0"/>
              <a:t>PERKEMBANGAN BERMAIN PADA USIA PRASEKOLAH </a:t>
            </a:r>
            <a:endParaRPr lang="en-US" dirty="0"/>
          </a:p>
        </p:txBody>
      </p:sp>
      <p:sp>
        <p:nvSpPr>
          <p:cNvPr id="3" name="Subtitle 2"/>
          <p:cNvSpPr>
            <a:spLocks noGrp="1"/>
          </p:cNvSpPr>
          <p:nvPr>
            <p:ph type="subTitle" idx="1"/>
          </p:nvPr>
        </p:nvSpPr>
        <p:spPr/>
        <p:txBody>
          <a:bodyPr/>
          <a:lstStyle/>
          <a:p>
            <a:pPr algn="l"/>
            <a:r>
              <a:rPr lang="id-ID" dirty="0" smtClean="0"/>
              <a:t>Lita 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Anak 5 tahun: alat permainan</a:t>
            </a:r>
            <a:endParaRPr lang="id-ID" dirty="0"/>
          </a:p>
        </p:txBody>
      </p:sp>
      <p:sp>
        <p:nvSpPr>
          <p:cNvPr id="3" name="Content Placeholder 2"/>
          <p:cNvSpPr>
            <a:spLocks noGrp="1"/>
          </p:cNvSpPr>
          <p:nvPr>
            <p:ph idx="1"/>
          </p:nvPr>
        </p:nvSpPr>
        <p:spPr/>
        <p:txBody>
          <a:bodyPr/>
          <a:lstStyle/>
          <a:p>
            <a:r>
              <a:rPr lang="id-ID" dirty="0" smtClean="0"/>
              <a:t>Aktivitas artistik dengan contoh dan melibatkan menggunting dan menempel</a:t>
            </a:r>
          </a:p>
          <a:p>
            <a:r>
              <a:rPr lang="id-ID" dirty="0" smtClean="0"/>
              <a:t>Permainan kartu sederhana</a:t>
            </a:r>
          </a:p>
          <a:p>
            <a:r>
              <a:rPr lang="id-ID" dirty="0" smtClean="0"/>
              <a:t>Permainan board games dengan sedikit peraturan dan yang hasilnya banyak bergantung pada kesempatan/nasib</a:t>
            </a:r>
            <a:r>
              <a:rPr lang="id-ID" dirty="0"/>
              <a:t> </a:t>
            </a:r>
            <a:r>
              <a:rPr lang="id-ID" dirty="0" smtClean="0"/>
              <a:t>(bukan strategi)</a:t>
            </a:r>
          </a:p>
          <a:p>
            <a:r>
              <a:rPr lang="id-ID" dirty="0" smtClean="0"/>
              <a:t>Properti yang lebih lengkap untuk permainan dramatis/imaginatif</a:t>
            </a:r>
          </a:p>
        </p:txBody>
      </p:sp>
    </p:spTree>
    <p:extLst>
      <p:ext uri="{BB962C8B-B14F-4D97-AF65-F5344CB8AC3E}">
        <p14:creationId xmlns:p14="http://schemas.microsoft.com/office/powerpoint/2010/main" val="3241429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Kategori bermain sosial </a:t>
            </a:r>
            <a:r>
              <a:rPr lang="id-ID" sz="2000" dirty="0" smtClean="0"/>
              <a:t>(Mildred Parten, 1932)</a:t>
            </a:r>
            <a:endParaRPr lang="id-ID" sz="2000" dirty="0"/>
          </a:p>
        </p:txBody>
      </p:sp>
      <p:sp>
        <p:nvSpPr>
          <p:cNvPr id="3" name="Content Placeholder 2"/>
          <p:cNvSpPr>
            <a:spLocks noGrp="1"/>
          </p:cNvSpPr>
          <p:nvPr>
            <p:ph idx="1"/>
          </p:nvPr>
        </p:nvSpPr>
        <p:spPr/>
        <p:txBody>
          <a:bodyPr/>
          <a:lstStyle/>
          <a:p>
            <a:r>
              <a:rPr lang="id-ID" dirty="0" smtClean="0"/>
              <a:t>Solitary play</a:t>
            </a:r>
          </a:p>
          <a:p>
            <a:r>
              <a:rPr lang="id-ID" dirty="0" smtClean="0"/>
              <a:t>Onlooker play</a:t>
            </a:r>
          </a:p>
          <a:p>
            <a:r>
              <a:rPr lang="id-ID" dirty="0" smtClean="0"/>
              <a:t>Parallel play</a:t>
            </a:r>
          </a:p>
          <a:p>
            <a:r>
              <a:rPr lang="id-ID" dirty="0" smtClean="0"/>
              <a:t>Associative play</a:t>
            </a:r>
          </a:p>
          <a:p>
            <a:r>
              <a:rPr lang="id-ID" dirty="0" smtClean="0"/>
              <a:t>Cooperative play</a:t>
            </a:r>
            <a:endParaRPr lang="id-ID" dirty="0"/>
          </a:p>
        </p:txBody>
      </p:sp>
    </p:spTree>
    <p:extLst>
      <p:ext uri="{BB962C8B-B14F-4D97-AF65-F5344CB8AC3E}">
        <p14:creationId xmlns:p14="http://schemas.microsoft.com/office/powerpoint/2010/main" val="61844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265238"/>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n-US" sz="2700" b="1" dirty="0" err="1" smtClean="0"/>
              <a:t>Pengaruh</a:t>
            </a:r>
            <a:r>
              <a:rPr lang="en-US" sz="2700" b="1" dirty="0" smtClean="0"/>
              <a:t> </a:t>
            </a:r>
            <a:r>
              <a:rPr lang="en-US" sz="2700" b="1" dirty="0" err="1"/>
              <a:t>permainan</a:t>
            </a:r>
            <a:r>
              <a:rPr lang="en-US" sz="2700" b="1" dirty="0"/>
              <a:t> </a:t>
            </a:r>
            <a:r>
              <a:rPr lang="id-ID" sz="2700" b="1" dirty="0" smtClean="0"/>
              <a:t>peran (make believe play)</a:t>
            </a:r>
            <a:r>
              <a:rPr lang="en-US" sz="2700" b="1" dirty="0" smtClean="0"/>
              <a:t> </a:t>
            </a:r>
            <a:r>
              <a:rPr lang="en-US" sz="2700" b="1" dirty="0" err="1"/>
              <a:t>dalam</a:t>
            </a:r>
            <a:r>
              <a:rPr lang="en-US" sz="2700" b="1" dirty="0"/>
              <a:t> </a:t>
            </a:r>
            <a:r>
              <a:rPr lang="en-US" sz="2700" b="1" dirty="0" err="1"/>
              <a:t>hal</a:t>
            </a:r>
            <a:r>
              <a:rPr lang="en-US" sz="2700" b="1" dirty="0"/>
              <a:t> </a:t>
            </a:r>
            <a:r>
              <a:rPr lang="en-US" sz="2700" b="1" dirty="0" err="1"/>
              <a:t>pembentukan</a:t>
            </a:r>
            <a:r>
              <a:rPr lang="en-US" sz="2700" b="1" dirty="0"/>
              <a:t> </a:t>
            </a:r>
            <a:r>
              <a:rPr lang="en-US" sz="2700" b="1" dirty="0" err="1"/>
              <a:t>peran</a:t>
            </a:r>
            <a:r>
              <a:rPr lang="en-US" sz="2700" b="1" dirty="0"/>
              <a:t>, </a:t>
            </a:r>
            <a:r>
              <a:rPr lang="en-US" sz="2700" b="1" dirty="0" err="1"/>
              <a:t>afekif</a:t>
            </a:r>
            <a:r>
              <a:rPr lang="en-US" sz="2700" b="1" dirty="0"/>
              <a:t>, </a:t>
            </a:r>
            <a:r>
              <a:rPr lang="en-US" sz="2700" b="1" dirty="0" err="1"/>
              <a:t>intelektual</a:t>
            </a:r>
            <a:r>
              <a:rPr lang="en-US" sz="2700" b="1" dirty="0"/>
              <a:t> &amp; </a:t>
            </a:r>
            <a:r>
              <a:rPr lang="en-US" sz="2700" b="1" dirty="0" err="1"/>
              <a:t>sosial</a:t>
            </a:r>
            <a:r>
              <a:rPr lang="en-US" sz="2700" b="1" dirty="0"/>
              <a:t>.</a:t>
            </a:r>
            <a:r>
              <a:rPr lang="en-US" dirty="0"/>
              <a:t/>
            </a:r>
            <a:br>
              <a:rPr lang="en-US" dirty="0"/>
            </a:br>
            <a:endParaRPr lang="en-US" dirty="0"/>
          </a:p>
        </p:txBody>
      </p:sp>
      <p:sp>
        <p:nvSpPr>
          <p:cNvPr id="3" name="Content Placeholder 2"/>
          <p:cNvSpPr>
            <a:spLocks noGrp="1"/>
          </p:cNvSpPr>
          <p:nvPr>
            <p:ph sz="half" idx="1"/>
          </p:nvPr>
        </p:nvSpPr>
        <p:spPr/>
        <p:txBody>
          <a:bodyPr>
            <a:normAutofit/>
          </a:bodyPr>
          <a:lstStyle/>
          <a:p>
            <a:pPr marL="0" indent="0">
              <a:buNone/>
            </a:pPr>
            <a:r>
              <a:rPr lang="en-US" sz="2000" b="1" dirty="0" err="1" smtClean="0"/>
              <a:t>Peran</a:t>
            </a:r>
            <a:endParaRPr lang="id-ID" sz="2000" b="1" dirty="0" smtClean="0"/>
          </a:p>
          <a:p>
            <a:pPr marL="514350" indent="-514350">
              <a:buAutoNum type="alphaLcPeriod"/>
            </a:pPr>
            <a:r>
              <a:rPr lang="id-ID" sz="1800" dirty="0" smtClean="0"/>
              <a:t>Anak dapat mengekspresikan emosi</a:t>
            </a:r>
          </a:p>
          <a:p>
            <a:pPr marL="514350" indent="-514350">
              <a:buAutoNum type="alphaLcPeriod"/>
            </a:pPr>
            <a:r>
              <a:rPr lang="id-ID" sz="1800" dirty="0" smtClean="0"/>
              <a:t>Mengurangi rasa takut</a:t>
            </a:r>
          </a:p>
          <a:p>
            <a:pPr marL="514350" indent="-514350">
              <a:buAutoNum type="alphaLcPeriod"/>
            </a:pPr>
            <a:r>
              <a:rPr lang="id-ID" sz="1800" dirty="0" smtClean="0"/>
              <a:t>Anak dapat mengenali diri mereka sendiri</a:t>
            </a:r>
            <a:endParaRPr lang="id-ID" sz="1800" dirty="0"/>
          </a:p>
        </p:txBody>
      </p:sp>
      <p:sp>
        <p:nvSpPr>
          <p:cNvPr id="4" name="Content Placeholder 3"/>
          <p:cNvSpPr>
            <a:spLocks noGrp="1"/>
          </p:cNvSpPr>
          <p:nvPr>
            <p:ph sz="half" idx="2"/>
          </p:nvPr>
        </p:nvSpPr>
        <p:spPr/>
        <p:txBody>
          <a:bodyPr>
            <a:normAutofit/>
          </a:bodyPr>
          <a:lstStyle/>
          <a:p>
            <a:pPr marL="0" indent="0">
              <a:buNone/>
            </a:pPr>
            <a:r>
              <a:rPr lang="en-US" sz="2000" b="1" dirty="0" err="1"/>
              <a:t>Afektif</a:t>
            </a:r>
            <a:r>
              <a:rPr lang="en-US" sz="2000" b="1" dirty="0"/>
              <a:t> (</a:t>
            </a:r>
            <a:r>
              <a:rPr lang="en-US" sz="2000" b="1" dirty="0" err="1"/>
              <a:t>Nilai</a:t>
            </a:r>
            <a:r>
              <a:rPr lang="en-US" sz="2000" b="1" dirty="0"/>
              <a:t> </a:t>
            </a:r>
            <a:r>
              <a:rPr lang="en-US" sz="2000" b="1" dirty="0" err="1"/>
              <a:t>atau</a:t>
            </a:r>
            <a:r>
              <a:rPr lang="en-US" sz="2000" b="1" dirty="0"/>
              <a:t> </a:t>
            </a:r>
            <a:r>
              <a:rPr lang="en-US" sz="2000" b="1" dirty="0" err="1"/>
              <a:t>Sikap</a:t>
            </a:r>
            <a:r>
              <a:rPr lang="en-US" sz="2000" b="1" dirty="0" smtClean="0"/>
              <a:t>)</a:t>
            </a:r>
          </a:p>
          <a:p>
            <a:pPr marL="0" indent="0">
              <a:buNone/>
            </a:pPr>
            <a:r>
              <a:rPr lang="en-US" sz="1800" dirty="0" smtClean="0"/>
              <a:t>a. </a:t>
            </a:r>
            <a:r>
              <a:rPr lang="en-US" sz="1800" dirty="0" err="1" smtClean="0"/>
              <a:t>Penerimaan</a:t>
            </a:r>
            <a:r>
              <a:rPr lang="en-US" sz="1800" dirty="0" smtClean="0"/>
              <a:t> </a:t>
            </a:r>
            <a:r>
              <a:rPr lang="en-US" sz="1800" dirty="0"/>
              <a:t>(</a:t>
            </a:r>
            <a:r>
              <a:rPr lang="en-US" sz="1800" dirty="0" err="1"/>
              <a:t>recerving</a:t>
            </a:r>
            <a:r>
              <a:rPr lang="en-US" sz="1800" dirty="0"/>
              <a:t>)</a:t>
            </a:r>
            <a:br>
              <a:rPr lang="en-US" sz="1800" dirty="0"/>
            </a:br>
            <a:r>
              <a:rPr lang="en-US" sz="1800" dirty="0"/>
              <a:t>b. </a:t>
            </a:r>
            <a:r>
              <a:rPr lang="en-US" sz="1800" dirty="0" err="1"/>
              <a:t>Pemberian</a:t>
            </a:r>
            <a:r>
              <a:rPr lang="en-US" sz="1800" dirty="0"/>
              <a:t> </a:t>
            </a:r>
            <a:r>
              <a:rPr lang="en-US" sz="1800" dirty="0" err="1"/>
              <a:t>respon</a:t>
            </a:r>
            <a:r>
              <a:rPr lang="en-US" sz="1800" dirty="0"/>
              <a:t> </a:t>
            </a:r>
            <a:r>
              <a:rPr lang="en-US" sz="1800" dirty="0" err="1"/>
              <a:t>atau</a:t>
            </a:r>
            <a:r>
              <a:rPr lang="en-US" sz="1800" dirty="0"/>
              <a:t> </a:t>
            </a:r>
            <a:r>
              <a:rPr lang="en-US" sz="1800" dirty="0" err="1"/>
              <a:t>partisipasi</a:t>
            </a:r>
            <a:r>
              <a:rPr lang="en-US" sz="1800" dirty="0"/>
              <a:t> (responding)</a:t>
            </a:r>
            <a:br>
              <a:rPr lang="en-US" sz="1800" dirty="0"/>
            </a:br>
            <a:r>
              <a:rPr lang="en-US" sz="1800" dirty="0"/>
              <a:t>c. </a:t>
            </a:r>
            <a:r>
              <a:rPr lang="en-US" sz="1800" dirty="0" err="1"/>
              <a:t>Penilaian</a:t>
            </a:r>
            <a:r>
              <a:rPr lang="en-US" sz="1800" dirty="0"/>
              <a:t> </a:t>
            </a:r>
            <a:r>
              <a:rPr lang="en-US" sz="1800" dirty="0" err="1"/>
              <a:t>atau</a:t>
            </a:r>
            <a:r>
              <a:rPr lang="en-US" sz="1800" dirty="0"/>
              <a:t> </a:t>
            </a:r>
            <a:r>
              <a:rPr lang="en-US" sz="1800" dirty="0" err="1"/>
              <a:t>penentuan</a:t>
            </a:r>
            <a:r>
              <a:rPr lang="en-US" sz="1800" dirty="0"/>
              <a:t> </a:t>
            </a:r>
            <a:r>
              <a:rPr lang="en-US" sz="1800" dirty="0" err="1" smtClean="0"/>
              <a:t>sikap</a:t>
            </a:r>
            <a:r>
              <a:rPr lang="en-US" sz="1800" dirty="0"/>
              <a:t/>
            </a:r>
            <a:br>
              <a:rPr lang="en-US" sz="1800" dirty="0"/>
            </a:br>
            <a:r>
              <a:rPr lang="en-US" sz="1800" dirty="0"/>
              <a:t>d. </a:t>
            </a:r>
            <a:r>
              <a:rPr lang="en-US" sz="1800" dirty="0" err="1"/>
              <a:t>Organisasi</a:t>
            </a:r>
            <a:r>
              <a:rPr lang="en-US" sz="1800" dirty="0"/>
              <a:t> (organization</a:t>
            </a:r>
            <a:r>
              <a:rPr lang="en-US" sz="1800" dirty="0" smtClean="0"/>
              <a:t>)</a:t>
            </a:r>
          </a:p>
          <a:p>
            <a:pPr marL="0" indent="0">
              <a:buNone/>
            </a:pPr>
            <a:r>
              <a:rPr lang="en-US" sz="1800" dirty="0"/>
              <a:t>e. </a:t>
            </a:r>
            <a:r>
              <a:rPr lang="en-US" sz="1800" dirty="0" err="1"/>
              <a:t>Karakterisasi</a:t>
            </a:r>
            <a:r>
              <a:rPr lang="en-US" sz="1800" dirty="0"/>
              <a:t> / </a:t>
            </a:r>
            <a:r>
              <a:rPr lang="en-US" sz="1800" dirty="0" err="1"/>
              <a:t>pembentukan</a:t>
            </a:r>
            <a:r>
              <a:rPr lang="en-US" sz="1800" dirty="0"/>
              <a:t> </a:t>
            </a:r>
            <a:r>
              <a:rPr lang="en-US" sz="1800" dirty="0" err="1"/>
              <a:t>pola</a:t>
            </a:r>
            <a:r>
              <a:rPr lang="en-US" sz="1800" dirty="0"/>
              <a:t> </a:t>
            </a:r>
            <a:r>
              <a:rPr lang="en-US" sz="1800" dirty="0" err="1"/>
              <a:t>hidup</a:t>
            </a:r>
            <a:r>
              <a:rPr lang="en-US" sz="1800" dirty="0"/>
              <a:t> (characterization by a value or value complex</a:t>
            </a:r>
            <a:r>
              <a:rPr lang="en-US" sz="1800" dirty="0" smtClean="0"/>
              <a:t>)</a:t>
            </a:r>
          </a:p>
          <a:p>
            <a:pPr marL="0" indent="0">
              <a:buNone/>
            </a:pPr>
            <a:endParaRPr lang="en-US" sz="1800" dirty="0"/>
          </a:p>
        </p:txBody>
      </p:sp>
    </p:spTree>
    <p:extLst>
      <p:ext uri="{BB962C8B-B14F-4D97-AF65-F5344CB8AC3E}">
        <p14:creationId xmlns:p14="http://schemas.microsoft.com/office/powerpoint/2010/main" val="24058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down)">
                                      <p:cBhvr>
                                        <p:cTn id="27" dur="500"/>
                                        <p:tgtEl>
                                          <p:spTgt spid="4">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00"/>
                                        <p:tgtEl>
                                          <p:spTgt spid="4">
                                            <p:txEl>
                                              <p:pRg st="1" end="1"/>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down)">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r>
              <a:rPr lang="en-US" sz="2000" b="1" dirty="0" err="1" smtClean="0"/>
              <a:t>Intelektual</a:t>
            </a:r>
            <a:endParaRPr lang="id-ID" sz="2000" b="1" dirty="0" smtClean="0"/>
          </a:p>
          <a:p>
            <a:pPr>
              <a:buFontTx/>
              <a:buChar char="-"/>
            </a:pPr>
            <a:r>
              <a:rPr lang="id-ID" sz="1800" dirty="0" smtClean="0"/>
              <a:t>Bermain membantu anak membangun konsep dan pengetahuan</a:t>
            </a:r>
          </a:p>
          <a:p>
            <a:pPr>
              <a:buFontTx/>
              <a:buChar char="-"/>
            </a:pPr>
            <a:r>
              <a:rPr lang="id-ID" sz="1800" dirty="0" smtClean="0"/>
              <a:t>Bermain membantu anak mengembangkan kemampuan berpikir abstrak</a:t>
            </a:r>
          </a:p>
          <a:p>
            <a:pPr>
              <a:buFontTx/>
              <a:buChar char="-"/>
            </a:pPr>
            <a:r>
              <a:rPr lang="id-ID" sz="1800" dirty="0" smtClean="0"/>
              <a:t>Bermain mendorong anak untuk berpikir kreatif</a:t>
            </a:r>
            <a:endParaRPr lang="en-US" sz="1800" dirty="0"/>
          </a:p>
        </p:txBody>
      </p:sp>
      <p:sp>
        <p:nvSpPr>
          <p:cNvPr id="4" name="Content Placeholder 3"/>
          <p:cNvSpPr>
            <a:spLocks noGrp="1"/>
          </p:cNvSpPr>
          <p:nvPr>
            <p:ph sz="half" idx="2"/>
          </p:nvPr>
        </p:nvSpPr>
        <p:spPr/>
        <p:txBody>
          <a:bodyPr>
            <a:normAutofit/>
          </a:bodyPr>
          <a:lstStyle/>
          <a:p>
            <a:pPr marL="0" indent="0">
              <a:buNone/>
            </a:pPr>
            <a:r>
              <a:rPr lang="en-US" sz="2000" b="1" dirty="0" err="1" smtClean="0"/>
              <a:t>Sosial</a:t>
            </a:r>
            <a:r>
              <a:rPr lang="en-US" sz="2000" b="1" dirty="0" smtClean="0"/>
              <a:t>:</a:t>
            </a:r>
          </a:p>
          <a:p>
            <a:pPr marL="0" indent="0">
              <a:buNone/>
            </a:pPr>
            <a:r>
              <a:rPr lang="en-US" sz="1800" dirty="0" smtClean="0"/>
              <a:t>- </a:t>
            </a:r>
            <a:r>
              <a:rPr lang="en-US" sz="1800" dirty="0" err="1" smtClean="0"/>
              <a:t>Menjalin</a:t>
            </a:r>
            <a:r>
              <a:rPr lang="en-US" sz="1800" dirty="0" smtClean="0"/>
              <a:t> </a:t>
            </a:r>
            <a:r>
              <a:rPr lang="en-US" sz="1800" dirty="0" err="1" smtClean="0"/>
              <a:t>relasi</a:t>
            </a:r>
            <a:endParaRPr lang="en-US" sz="1800" dirty="0" smtClean="0"/>
          </a:p>
          <a:p>
            <a:pPr marL="0" indent="0">
              <a:buNone/>
            </a:pPr>
            <a:r>
              <a:rPr lang="en-US" sz="1800" dirty="0" smtClean="0"/>
              <a:t>- </a:t>
            </a:r>
            <a:r>
              <a:rPr lang="en-US" sz="1800" dirty="0" err="1" smtClean="0"/>
              <a:t>Kerjasama</a:t>
            </a:r>
            <a:endParaRPr lang="en-US" sz="1800" dirty="0" smtClean="0"/>
          </a:p>
          <a:p>
            <a:pPr marL="0" indent="0">
              <a:buNone/>
            </a:pPr>
            <a:r>
              <a:rPr lang="en-US" sz="1800" dirty="0" smtClean="0"/>
              <a:t>- </a:t>
            </a:r>
            <a:r>
              <a:rPr lang="en-US" sz="1800" dirty="0" err="1" smtClean="0"/>
              <a:t>Melatih</a:t>
            </a:r>
            <a:r>
              <a:rPr lang="en-US" sz="1800" dirty="0" smtClean="0"/>
              <a:t> </a:t>
            </a:r>
            <a:r>
              <a:rPr lang="en-US" sz="1800" dirty="0" err="1"/>
              <a:t>kematangan</a:t>
            </a:r>
            <a:r>
              <a:rPr lang="en-US" sz="1800" dirty="0"/>
              <a:t> </a:t>
            </a:r>
            <a:r>
              <a:rPr lang="en-US" sz="1800" dirty="0" err="1"/>
              <a:t>sosial</a:t>
            </a:r>
            <a:r>
              <a:rPr lang="en-US" sz="1800" dirty="0"/>
              <a:t> </a:t>
            </a:r>
            <a:r>
              <a:rPr lang="en-US" sz="1800" dirty="0" err="1"/>
              <a:t>dengan</a:t>
            </a:r>
            <a:r>
              <a:rPr lang="en-US" sz="1800" dirty="0"/>
              <a:t> </a:t>
            </a:r>
            <a:r>
              <a:rPr lang="en-US" sz="1800" dirty="0" err="1"/>
              <a:t>teman</a:t>
            </a:r>
            <a:r>
              <a:rPr lang="en-US" sz="1800" dirty="0"/>
              <a:t> </a:t>
            </a:r>
            <a:r>
              <a:rPr lang="en-US" sz="1800" dirty="0" err="1"/>
              <a:t>sebaya</a:t>
            </a:r>
            <a:r>
              <a:rPr lang="en-US" sz="1800" dirty="0"/>
              <a:t> </a:t>
            </a:r>
            <a:r>
              <a:rPr lang="en-US" sz="1800" dirty="0" err="1"/>
              <a:t>dan</a:t>
            </a:r>
            <a:r>
              <a:rPr lang="en-US" sz="1800" dirty="0"/>
              <a:t> </a:t>
            </a:r>
            <a:r>
              <a:rPr lang="en-US" sz="1800" dirty="0" err="1"/>
              <a:t>meletakkan</a:t>
            </a:r>
            <a:r>
              <a:rPr lang="en-US" sz="1800" dirty="0"/>
              <a:t> </a:t>
            </a:r>
            <a:r>
              <a:rPr lang="en-US" sz="1800" dirty="0" err="1"/>
              <a:t>pondasi</a:t>
            </a:r>
            <a:r>
              <a:rPr lang="en-US" sz="1800" dirty="0"/>
              <a:t> </a:t>
            </a:r>
            <a:r>
              <a:rPr lang="en-US" sz="1800" dirty="0" err="1"/>
              <a:t>untuk</a:t>
            </a:r>
            <a:r>
              <a:rPr lang="en-US" sz="1800" dirty="0"/>
              <a:t> </a:t>
            </a:r>
            <a:r>
              <a:rPr lang="en-US" sz="1800" dirty="0" err="1"/>
              <a:t>melatih</a:t>
            </a:r>
            <a:r>
              <a:rPr lang="en-US" sz="1800" dirty="0"/>
              <a:t> </a:t>
            </a:r>
            <a:r>
              <a:rPr lang="en-US" sz="1800" dirty="0" err="1"/>
              <a:t>keterampilan</a:t>
            </a:r>
            <a:r>
              <a:rPr lang="en-US" sz="1800" dirty="0"/>
              <a:t> </a:t>
            </a:r>
            <a:r>
              <a:rPr lang="en-US" sz="1800" dirty="0" err="1"/>
              <a:t>sosialisasi</a:t>
            </a:r>
            <a:r>
              <a:rPr lang="en-US" sz="1800" dirty="0"/>
              <a:t> </a:t>
            </a:r>
            <a:r>
              <a:rPr lang="en-US" sz="1800" dirty="0" err="1"/>
              <a:t>berlatih</a:t>
            </a:r>
            <a:r>
              <a:rPr lang="en-US" sz="1800" dirty="0"/>
              <a:t> </a:t>
            </a:r>
            <a:r>
              <a:rPr lang="en-US" sz="1800" dirty="0" err="1"/>
              <a:t>peran</a:t>
            </a:r>
            <a:r>
              <a:rPr lang="en-US" sz="1800" dirty="0"/>
              <a:t> </a:t>
            </a:r>
            <a:r>
              <a:rPr lang="en-US" sz="1800" dirty="0" err="1"/>
              <a:t>dengan</a:t>
            </a:r>
            <a:r>
              <a:rPr lang="en-US" sz="1800" dirty="0"/>
              <a:t> orang yang </a:t>
            </a:r>
            <a:r>
              <a:rPr lang="en-US" sz="1800" dirty="0" err="1"/>
              <a:t>lebih</a:t>
            </a:r>
            <a:r>
              <a:rPr lang="en-US" sz="1800" dirty="0"/>
              <a:t> </a:t>
            </a:r>
            <a:r>
              <a:rPr lang="en-US" sz="1800" dirty="0" err="1"/>
              <a:t>dewasa</a:t>
            </a:r>
            <a:r>
              <a:rPr lang="en-US" sz="1800" dirty="0"/>
              <a:t>/</a:t>
            </a:r>
            <a:r>
              <a:rPr lang="en-US" sz="1800" dirty="0" err="1"/>
              <a:t>masyarakat</a:t>
            </a:r>
            <a:r>
              <a:rPr lang="en-US" sz="1800" dirty="0"/>
              <a:t>.</a:t>
            </a:r>
            <a:endParaRPr lang="en-US" sz="1800" dirty="0" smtClean="0"/>
          </a:p>
          <a:p>
            <a:pPr marL="0" indent="0">
              <a:buNone/>
            </a:pPr>
            <a:endParaRPr lang="en-US" sz="1800" dirty="0"/>
          </a:p>
        </p:txBody>
      </p:sp>
    </p:spTree>
    <p:extLst>
      <p:ext uri="{BB962C8B-B14F-4D97-AF65-F5344CB8AC3E}">
        <p14:creationId xmlns:p14="http://schemas.microsoft.com/office/powerpoint/2010/main" val="420992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down)">
                                      <p:cBhvr>
                                        <p:cTn id="24" dur="500"/>
                                        <p:tgtEl>
                                          <p:spTgt spid="4">
                                            <p:txEl>
                                              <p:pRg st="1" end="1"/>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down)">
                                      <p:cBhvr>
                                        <p:cTn id="27" dur="500"/>
                                        <p:tgtEl>
                                          <p:spTgt spid="4">
                                            <p:txEl>
                                              <p:pRg st="2" end="2"/>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9275"/>
            <a:ext cx="9067800" cy="868363"/>
          </a:xfrm>
        </p:spPr>
        <p:txBody>
          <a:bodyPr/>
          <a:lstStyle/>
          <a:p>
            <a:r>
              <a:rPr lang="id-ID" dirty="0" smtClean="0"/>
              <a:t>Faktor yang mempengaruhi permainan</a:t>
            </a:r>
            <a:endParaRPr lang="id-ID" dirty="0"/>
          </a:p>
        </p:txBody>
      </p:sp>
      <p:sp>
        <p:nvSpPr>
          <p:cNvPr id="3" name="Content Placeholder 2"/>
          <p:cNvSpPr>
            <a:spLocks noGrp="1"/>
          </p:cNvSpPr>
          <p:nvPr>
            <p:ph idx="1"/>
          </p:nvPr>
        </p:nvSpPr>
        <p:spPr/>
        <p:txBody>
          <a:bodyPr/>
          <a:lstStyle/>
          <a:p>
            <a:r>
              <a:rPr lang="id-ID" dirty="0" smtClean="0"/>
              <a:t>Nutrisi</a:t>
            </a:r>
          </a:p>
          <a:p>
            <a:r>
              <a:rPr lang="id-ID" dirty="0" smtClean="0"/>
              <a:t>Pengaruh orang tua</a:t>
            </a:r>
          </a:p>
          <a:p>
            <a:pPr lvl="1"/>
            <a:r>
              <a:rPr lang="id-ID" dirty="0" smtClean="0"/>
              <a:t>Attachment dan masalah dalam pernikahan</a:t>
            </a:r>
          </a:p>
          <a:p>
            <a:r>
              <a:rPr lang="id-ID" dirty="0" smtClean="0"/>
              <a:t>Pengaruh teman main</a:t>
            </a:r>
          </a:p>
          <a:p>
            <a:pPr lvl="1"/>
            <a:r>
              <a:rPr lang="id-ID" dirty="0" smtClean="0"/>
              <a:t>Keterbiasaan, jenis kelamin, usia</a:t>
            </a:r>
          </a:p>
          <a:p>
            <a:r>
              <a:rPr lang="id-ID" dirty="0" smtClean="0"/>
              <a:t>Pengalaman diasuh secara berkelompok</a:t>
            </a:r>
          </a:p>
          <a:p>
            <a:r>
              <a:rPr lang="id-ID" dirty="0" smtClean="0"/>
              <a:t>Lingkungan fisik</a:t>
            </a:r>
          </a:p>
          <a:p>
            <a:pPr lvl="1"/>
            <a:r>
              <a:rPr lang="id-ID" dirty="0" smtClean="0"/>
              <a:t>Tempat bermain dan lingkungan luar, pengaturan kelas</a:t>
            </a:r>
          </a:p>
          <a:p>
            <a:endParaRPr lang="id-ID" dirty="0"/>
          </a:p>
        </p:txBody>
      </p:sp>
    </p:spTree>
    <p:extLst>
      <p:ext uri="{BB962C8B-B14F-4D97-AF65-F5344CB8AC3E}">
        <p14:creationId xmlns:p14="http://schemas.microsoft.com/office/powerpoint/2010/main" val="167300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a:t>
            </a:r>
            <a:endParaRPr lang="id-ID" dirty="0"/>
          </a:p>
        </p:txBody>
      </p:sp>
      <p:sp>
        <p:nvSpPr>
          <p:cNvPr id="3" name="Content Placeholder 2"/>
          <p:cNvSpPr>
            <a:spLocks noGrp="1"/>
          </p:cNvSpPr>
          <p:nvPr>
            <p:ph idx="1"/>
          </p:nvPr>
        </p:nvSpPr>
        <p:spPr/>
        <p:txBody>
          <a:bodyPr/>
          <a:lstStyle/>
          <a:p>
            <a:pPr lvl="0"/>
            <a:r>
              <a:rPr lang="id-ID" dirty="0"/>
              <a:t>Permainan solitary dilihat sebagai tanda rendahnya kedewasaan sosial dan guru mengganggap anak usia 4-5 tahun yang lebih memilih bermain  sendiri membutuhkan intervensi. Namun demikian, apakah ada pengaruh perbedaan individual dalam hal ini? Apakah memang ada individu yang lebih suka main sendiri?</a:t>
            </a:r>
          </a:p>
          <a:p>
            <a:endParaRPr lang="id-ID" dirty="0"/>
          </a:p>
        </p:txBody>
      </p:sp>
    </p:spTree>
    <p:extLst>
      <p:ext uri="{BB962C8B-B14F-4D97-AF65-F5344CB8AC3E}">
        <p14:creationId xmlns:p14="http://schemas.microsoft.com/office/powerpoint/2010/main" val="318560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(2)</a:t>
            </a:r>
            <a:endParaRPr lang="id-ID" dirty="0"/>
          </a:p>
        </p:txBody>
      </p:sp>
      <p:sp>
        <p:nvSpPr>
          <p:cNvPr id="3" name="Content Placeholder 2"/>
          <p:cNvSpPr>
            <a:spLocks noGrp="1"/>
          </p:cNvSpPr>
          <p:nvPr>
            <p:ph idx="1"/>
          </p:nvPr>
        </p:nvSpPr>
        <p:spPr/>
        <p:txBody>
          <a:bodyPr/>
          <a:lstStyle/>
          <a:p>
            <a:pPr lvl="0"/>
            <a:r>
              <a:rPr lang="id-ID" dirty="0"/>
              <a:t>Bagaimana cara guru menyeimbangkan kebutuhan anak untuk melakukan permainan dramatis yang realistis propertinya tanpa menghilangkan unsur kreativitas dari bermain? Apakah tandanya ketika property permainan kurang realistis untuk anak? Apakah tandanya ketika property permainan terlalu realistis</a:t>
            </a:r>
            <a:r>
              <a:rPr lang="id-ID" dirty="0" smtClean="0"/>
              <a:t>?</a:t>
            </a:r>
            <a:endParaRPr lang="id-ID" dirty="0"/>
          </a:p>
        </p:txBody>
      </p:sp>
    </p:spTree>
    <p:extLst>
      <p:ext uri="{BB962C8B-B14F-4D97-AF65-F5344CB8AC3E}">
        <p14:creationId xmlns:p14="http://schemas.microsoft.com/office/powerpoint/2010/main" val="118699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(3)</a:t>
            </a:r>
            <a:endParaRPr lang="id-ID" dirty="0"/>
          </a:p>
        </p:txBody>
      </p:sp>
      <p:sp>
        <p:nvSpPr>
          <p:cNvPr id="3" name="Content Placeholder 2"/>
          <p:cNvSpPr>
            <a:spLocks noGrp="1"/>
          </p:cNvSpPr>
          <p:nvPr>
            <p:ph idx="1"/>
          </p:nvPr>
        </p:nvSpPr>
        <p:spPr/>
        <p:txBody>
          <a:bodyPr/>
          <a:lstStyle/>
          <a:p>
            <a:pPr lvl="0"/>
            <a:r>
              <a:rPr lang="id-ID" dirty="0"/>
              <a:t>Penelitian menunjukkan bahwa anak membutuhkan situasi rumah yang secure untuk mendapatkan keuntungan dari aktivitas bermain mereka. Apakah rasa aman secara emosi adalah syarat untuk terjadinya permainan spontan?</a:t>
            </a:r>
          </a:p>
          <a:p>
            <a:endParaRPr lang="id-ID" dirty="0"/>
          </a:p>
          <a:p>
            <a:endParaRPr lang="id-ID" dirty="0"/>
          </a:p>
        </p:txBody>
      </p:sp>
    </p:spTree>
    <p:extLst>
      <p:ext uri="{BB962C8B-B14F-4D97-AF65-F5344CB8AC3E}">
        <p14:creationId xmlns:p14="http://schemas.microsoft.com/office/powerpoint/2010/main" val="52738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(4)</a:t>
            </a:r>
            <a:endParaRPr lang="id-ID" dirty="0"/>
          </a:p>
        </p:txBody>
      </p:sp>
      <p:sp>
        <p:nvSpPr>
          <p:cNvPr id="3" name="Content Placeholder 2"/>
          <p:cNvSpPr>
            <a:spLocks noGrp="1"/>
          </p:cNvSpPr>
          <p:nvPr>
            <p:ph idx="1"/>
          </p:nvPr>
        </p:nvSpPr>
        <p:spPr/>
        <p:txBody>
          <a:bodyPr/>
          <a:lstStyle/>
          <a:p>
            <a:pPr lvl="0"/>
            <a:r>
              <a:rPr lang="id-ID" dirty="0"/>
              <a:t>Anak-anak bermain dengan cara berbeda ketika bersama teman yang sesama jenis dan ketika bersama teman lawan jenis. </a:t>
            </a:r>
            <a:r>
              <a:rPr lang="id-ID"/>
              <a:t>Apakah orang dewasa harus membuat usaha untuk selalu mencampur anak-anak bermain dengan lawan jenis bahkan ketika mereka tidak menginginkannya?</a:t>
            </a:r>
          </a:p>
          <a:p>
            <a:endParaRPr lang="id-ID"/>
          </a:p>
        </p:txBody>
      </p:sp>
    </p:spTree>
    <p:extLst>
      <p:ext uri="{BB962C8B-B14F-4D97-AF65-F5344CB8AC3E}">
        <p14:creationId xmlns:p14="http://schemas.microsoft.com/office/powerpoint/2010/main" val="277104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menguasai karakteristik fisik, intelektual, linguistik, sosial, dan emosional dari anak usia 2-5 </a:t>
            </a:r>
            <a:r>
              <a:rPr lang="id-ID" dirty="0" smtClean="0"/>
              <a:t>tahun</a:t>
            </a:r>
            <a:endParaRPr lang="id-ID" dirty="0"/>
          </a:p>
          <a:p>
            <a:r>
              <a:rPr lang="id-ID" dirty="0"/>
              <a:t>Mahasiswa dapat menggambarkan alat permainan yang tepat untuk anak usia 2-5 tahun dan menjelaskan kesesuaiannya</a:t>
            </a:r>
            <a:r>
              <a:rPr lang="id-ID" dirty="0" smtClean="0"/>
              <a:t>.</a:t>
            </a:r>
            <a:endParaRPr lang="id-ID" dirty="0"/>
          </a:p>
          <a:p>
            <a:r>
              <a:rPr lang="id-ID" dirty="0"/>
              <a:t>Mahasiswa memahami pengaruh permainan sosial dalam hal pembentukan peran, afektif, intelektual, dan sosial.</a:t>
            </a:r>
          </a:p>
        </p:txBody>
      </p:sp>
    </p:spTree>
    <p:extLst>
      <p:ext uri="{BB962C8B-B14F-4D97-AF65-F5344CB8AC3E}">
        <p14:creationId xmlns:p14="http://schemas.microsoft.com/office/powerpoint/2010/main" val="16874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Anak 2 tahun</a:t>
            </a:r>
            <a:endParaRPr lang="id-ID" dirty="0"/>
          </a:p>
        </p:txBody>
      </p:sp>
      <p:sp>
        <p:nvSpPr>
          <p:cNvPr id="3" name="Content Placeholder 2"/>
          <p:cNvSpPr>
            <a:spLocks noGrp="1"/>
          </p:cNvSpPr>
          <p:nvPr>
            <p:ph idx="1"/>
          </p:nvPr>
        </p:nvSpPr>
        <p:spPr/>
        <p:txBody>
          <a:bodyPr/>
          <a:lstStyle/>
          <a:p>
            <a:r>
              <a:rPr lang="id-ID" dirty="0" smtClean="0"/>
              <a:t>Mulai menggunakan bahasa secara efektif</a:t>
            </a:r>
          </a:p>
          <a:p>
            <a:r>
              <a:rPr lang="id-ID" dirty="0" smtClean="0"/>
              <a:t>Keterampilan motorik kasar sudah berkembang tapi masih terbatas dalam motorik halus</a:t>
            </a:r>
          </a:p>
          <a:p>
            <a:r>
              <a:rPr lang="id-ID" dirty="0" smtClean="0"/>
              <a:t>Energetik, bersemangat, antusias</a:t>
            </a:r>
          </a:p>
          <a:p>
            <a:r>
              <a:rPr lang="id-ID" dirty="0" smtClean="0"/>
              <a:t>Memiliki kebutuhan besar untuk menunjukkan kemandirian dan kontrol diri</a:t>
            </a:r>
            <a:endParaRPr lang="id-ID" dirty="0"/>
          </a:p>
        </p:txBody>
      </p:sp>
    </p:spTree>
    <p:extLst>
      <p:ext uri="{BB962C8B-B14F-4D97-AF65-F5344CB8AC3E}">
        <p14:creationId xmlns:p14="http://schemas.microsoft.com/office/powerpoint/2010/main" val="149959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Anak 2 tahun: alat permainan</a:t>
            </a:r>
            <a:endParaRPr lang="id-ID" dirty="0"/>
          </a:p>
        </p:txBody>
      </p:sp>
      <p:sp>
        <p:nvSpPr>
          <p:cNvPr id="3" name="Content Placeholder 2"/>
          <p:cNvSpPr>
            <a:spLocks noGrp="1"/>
          </p:cNvSpPr>
          <p:nvPr>
            <p:ph idx="1"/>
          </p:nvPr>
        </p:nvSpPr>
        <p:spPr>
          <a:xfrm>
            <a:off x="228600" y="1219200"/>
            <a:ext cx="8763000" cy="5638800"/>
          </a:xfrm>
        </p:spPr>
        <p:style>
          <a:lnRef idx="1">
            <a:schemeClr val="accent4"/>
          </a:lnRef>
          <a:fillRef idx="2">
            <a:schemeClr val="accent4"/>
          </a:fillRef>
          <a:effectRef idx="1">
            <a:schemeClr val="accent4"/>
          </a:effectRef>
          <a:fontRef idx="minor">
            <a:schemeClr val="dk1"/>
          </a:fontRef>
        </p:style>
        <p:txBody>
          <a:bodyPr/>
          <a:lstStyle/>
          <a:p>
            <a:r>
              <a:rPr lang="id-ID" dirty="0" smtClean="0"/>
              <a:t>Berkaitan dengan motorik kasar</a:t>
            </a:r>
          </a:p>
          <a:p>
            <a:pPr lvl="1"/>
            <a:r>
              <a:rPr lang="id-ID" dirty="0" smtClean="0"/>
              <a:t>Ayunan</a:t>
            </a:r>
          </a:p>
          <a:p>
            <a:pPr lvl="1"/>
            <a:r>
              <a:rPr lang="id-ID" dirty="0" smtClean="0"/>
              <a:t>Mainan yang dapat dikendarai</a:t>
            </a:r>
          </a:p>
          <a:p>
            <a:pPr lvl="1"/>
            <a:r>
              <a:rPr lang="id-ID" dirty="0" smtClean="0"/>
              <a:t>Mainan yang dapat ditarik dan didorong</a:t>
            </a:r>
          </a:p>
          <a:p>
            <a:pPr lvl="1"/>
            <a:r>
              <a:rPr lang="id-ID" dirty="0" smtClean="0"/>
              <a:t>Permainan outdoor</a:t>
            </a:r>
          </a:p>
          <a:p>
            <a:r>
              <a:rPr lang="id-ID" dirty="0" smtClean="0"/>
              <a:t>Berkaitan dengan permainan sensori</a:t>
            </a:r>
          </a:p>
          <a:p>
            <a:pPr lvl="1"/>
            <a:r>
              <a:rPr lang="id-ID" dirty="0" smtClean="0"/>
              <a:t>Clay</a:t>
            </a:r>
          </a:p>
          <a:p>
            <a:pPr lvl="1"/>
            <a:r>
              <a:rPr lang="id-ID" dirty="0" smtClean="0"/>
              <a:t>Finger paint</a:t>
            </a:r>
          </a:p>
          <a:p>
            <a:pPr lvl="1"/>
            <a:r>
              <a:rPr lang="id-ID" dirty="0" smtClean="0"/>
              <a:t>Water play</a:t>
            </a:r>
          </a:p>
          <a:p>
            <a:pPr lvl="1"/>
            <a:r>
              <a:rPr lang="id-ID" dirty="0" smtClean="0"/>
              <a:t>Balok, buku, boneka, dan mainan binatang-binatangan</a:t>
            </a:r>
            <a:endParaRPr lang="id-ID" dirty="0"/>
          </a:p>
        </p:txBody>
      </p:sp>
    </p:spTree>
    <p:extLst>
      <p:ext uri="{BB962C8B-B14F-4D97-AF65-F5344CB8AC3E}">
        <p14:creationId xmlns:p14="http://schemas.microsoft.com/office/powerpoint/2010/main" val="324087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Anak 3 tahun</a:t>
            </a:r>
            <a:endParaRPr lang="id-ID" dirty="0"/>
          </a:p>
        </p:txBody>
      </p:sp>
      <p:sp>
        <p:nvSpPr>
          <p:cNvPr id="3" name="Content Placeholder 2"/>
          <p:cNvSpPr>
            <a:spLocks noGrp="1"/>
          </p:cNvSpPr>
          <p:nvPr>
            <p:ph idx="1"/>
          </p:nvPr>
        </p:nvSpPr>
        <p:spPr/>
        <p:txBody>
          <a:bodyPr/>
          <a:lstStyle/>
          <a:p>
            <a:r>
              <a:rPr lang="id-ID" dirty="0" smtClean="0"/>
              <a:t>Imaginasi/fantasi makin berkembang</a:t>
            </a:r>
          </a:p>
          <a:p>
            <a:r>
              <a:rPr lang="id-ID" dirty="0" smtClean="0"/>
              <a:t>Muncul ketakutan yang tidak realistis</a:t>
            </a:r>
          </a:p>
          <a:p>
            <a:r>
              <a:rPr lang="id-ID" dirty="0" smtClean="0"/>
              <a:t>Kagum akan peran-peran orang dewasa</a:t>
            </a:r>
          </a:p>
          <a:p>
            <a:r>
              <a:rPr lang="id-ID" dirty="0" smtClean="0"/>
              <a:t>Masih keras kepala dan negatif tapi sudah dapat beradaptasi lebih baik dengan teman sebaya dibanding anak 2 tahun.</a:t>
            </a:r>
          </a:p>
          <a:p>
            <a:r>
              <a:rPr lang="id-ID" dirty="0" smtClean="0"/>
              <a:t>Mulai menunjukkan tanda-tanda menyukai permainan yang menghasilkan sesuatu hasil</a:t>
            </a:r>
            <a:endParaRPr lang="id-ID" dirty="0"/>
          </a:p>
        </p:txBody>
      </p:sp>
    </p:spTree>
    <p:extLst>
      <p:ext uri="{BB962C8B-B14F-4D97-AF65-F5344CB8AC3E}">
        <p14:creationId xmlns:p14="http://schemas.microsoft.com/office/powerpoint/2010/main" val="184017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Anak 3 tahun: alat permainan</a:t>
            </a:r>
            <a:endParaRPr lang="id-ID" dirty="0"/>
          </a:p>
        </p:txBody>
      </p:sp>
      <p:sp>
        <p:nvSpPr>
          <p:cNvPr id="3" name="Content Placeholder 2"/>
          <p:cNvSpPr>
            <a:spLocks noGrp="1"/>
          </p:cNvSpPr>
          <p:nvPr>
            <p:ph idx="1"/>
          </p:nvPr>
        </p:nvSpPr>
        <p:spPr/>
        <p:txBody>
          <a:bodyPr/>
          <a:lstStyle/>
          <a:p>
            <a:r>
              <a:rPr lang="id-ID" dirty="0" smtClean="0"/>
              <a:t>Bahan-bahan untuk bermain imaginasi (baju bekas, dll)</a:t>
            </a:r>
          </a:p>
          <a:p>
            <a:r>
              <a:rPr lang="id-ID" dirty="0" smtClean="0"/>
              <a:t>Mainan miniatur</a:t>
            </a:r>
          </a:p>
          <a:p>
            <a:r>
              <a:rPr lang="id-ID" dirty="0" smtClean="0"/>
              <a:t>Puzzle, mainan board games sederhana</a:t>
            </a:r>
          </a:p>
          <a:p>
            <a:r>
              <a:rPr lang="id-ID" dirty="0" smtClean="0"/>
              <a:t>Peralatan seni : kuas, cat, marker, krayon, dll., yang dapat memberi rasa berhasil/berprestasi</a:t>
            </a:r>
            <a:endParaRPr lang="id-ID" dirty="0"/>
          </a:p>
        </p:txBody>
      </p:sp>
    </p:spTree>
    <p:extLst>
      <p:ext uri="{BB962C8B-B14F-4D97-AF65-F5344CB8AC3E}">
        <p14:creationId xmlns:p14="http://schemas.microsoft.com/office/powerpoint/2010/main" val="53492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3"/>
          </a:xfrm>
        </p:spPr>
        <p:style>
          <a:lnRef idx="1">
            <a:schemeClr val="accent5"/>
          </a:lnRef>
          <a:fillRef idx="2">
            <a:schemeClr val="accent5"/>
          </a:fillRef>
          <a:effectRef idx="1">
            <a:schemeClr val="accent5"/>
          </a:effectRef>
          <a:fontRef idx="minor">
            <a:schemeClr val="dk1"/>
          </a:fontRef>
        </p:style>
        <p:txBody>
          <a:bodyPr/>
          <a:lstStyle/>
          <a:p>
            <a:r>
              <a:rPr lang="id-ID" dirty="0" smtClean="0"/>
              <a:t>Anak 4 tahun</a:t>
            </a:r>
            <a:endParaRPr lang="id-ID" dirty="0"/>
          </a:p>
        </p:txBody>
      </p:sp>
      <p:sp>
        <p:nvSpPr>
          <p:cNvPr id="3" name="Content Placeholder 2"/>
          <p:cNvSpPr>
            <a:spLocks noGrp="1"/>
          </p:cNvSpPr>
          <p:nvPr>
            <p:ph idx="1"/>
          </p:nvPr>
        </p:nvSpPr>
        <p:spPr>
          <a:xfrm>
            <a:off x="457200" y="1219200"/>
            <a:ext cx="8229600" cy="4938712"/>
          </a:xfrm>
        </p:spPr>
        <p:txBody>
          <a:bodyPr/>
          <a:lstStyle/>
          <a:p>
            <a:r>
              <a:rPr lang="id-ID" dirty="0" smtClean="0"/>
              <a:t>Merasa aman, percaya diri</a:t>
            </a:r>
          </a:p>
          <a:p>
            <a:r>
              <a:rPr lang="id-ID" dirty="0" smtClean="0"/>
              <a:t>Membutuhkan perhatian dan persetujuan orang dewasa—memamerkan kemampuan, bercanda, mengambil risiko</a:t>
            </a:r>
          </a:p>
          <a:p>
            <a:r>
              <a:rPr lang="id-ID" dirty="0" smtClean="0"/>
              <a:t>Lebih terencana dari anak 3 tahun, tapi hasil karya masih sering terjadi karena tidak sengaja</a:t>
            </a:r>
          </a:p>
          <a:p>
            <a:r>
              <a:rPr lang="id-ID" dirty="0" smtClean="0"/>
              <a:t>Keterampilan motorik halus yang berkembang</a:t>
            </a:r>
          </a:p>
          <a:p>
            <a:r>
              <a:rPr lang="id-ID" dirty="0" smtClean="0"/>
              <a:t>Mulai menguasai memotong, menempel, menjahit, dan menggunakan balok ukuran kecil</a:t>
            </a:r>
            <a:endParaRPr lang="id-ID" dirty="0"/>
          </a:p>
        </p:txBody>
      </p:sp>
    </p:spTree>
    <p:extLst>
      <p:ext uri="{BB962C8B-B14F-4D97-AF65-F5344CB8AC3E}">
        <p14:creationId xmlns:p14="http://schemas.microsoft.com/office/powerpoint/2010/main" val="182748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Anak 4 tahun: alat permainan</a:t>
            </a:r>
            <a:endParaRPr lang="id-ID" dirty="0"/>
          </a:p>
        </p:txBody>
      </p:sp>
      <p:sp>
        <p:nvSpPr>
          <p:cNvPr id="3" name="Content Placeholder 2"/>
          <p:cNvSpPr>
            <a:spLocks noGrp="1"/>
          </p:cNvSpPr>
          <p:nvPr>
            <p:ph idx="1"/>
          </p:nvPr>
        </p:nvSpPr>
        <p:spPr/>
        <p:txBody>
          <a:bodyPr/>
          <a:lstStyle/>
          <a:p>
            <a:r>
              <a:rPr lang="id-ID" dirty="0" smtClean="0"/>
              <a:t>Kendaraan seperti sepeda roda tiga</a:t>
            </a:r>
          </a:p>
          <a:p>
            <a:r>
              <a:rPr lang="id-ID" dirty="0" smtClean="0"/>
              <a:t>Bahan-bahan untuk melukis, mewarnai, menggambar, bermain dengan kayu, menjahit, dan meronce</a:t>
            </a:r>
          </a:p>
          <a:p>
            <a:r>
              <a:rPr lang="id-ID" dirty="0" smtClean="0"/>
              <a:t>Buku-buku dengan tema yang imaginatif, yang bercerita di luar kenyataan</a:t>
            </a:r>
          </a:p>
          <a:p>
            <a:endParaRPr lang="id-ID" dirty="0"/>
          </a:p>
        </p:txBody>
      </p:sp>
    </p:spTree>
    <p:extLst>
      <p:ext uri="{BB962C8B-B14F-4D97-AF65-F5344CB8AC3E}">
        <p14:creationId xmlns:p14="http://schemas.microsoft.com/office/powerpoint/2010/main" val="45491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Anak 5 tahun</a:t>
            </a:r>
            <a:endParaRPr lang="id-ID" dirty="0"/>
          </a:p>
        </p:txBody>
      </p:sp>
      <p:sp>
        <p:nvSpPr>
          <p:cNvPr id="3" name="Content Placeholder 2"/>
          <p:cNvSpPr>
            <a:spLocks noGrp="1"/>
          </p:cNvSpPr>
          <p:nvPr>
            <p:ph idx="1"/>
          </p:nvPr>
        </p:nvSpPr>
        <p:spPr/>
        <p:txBody>
          <a:bodyPr/>
          <a:lstStyle/>
          <a:p>
            <a:r>
              <a:rPr lang="id-ID" dirty="0" smtClean="0"/>
              <a:t>Mulai muncul proses berpikir logis</a:t>
            </a:r>
          </a:p>
          <a:p>
            <a:r>
              <a:rPr lang="id-ID" dirty="0" smtClean="0"/>
              <a:t>Lebih stabil, dapat ditebak, dapat dipercaya</a:t>
            </a:r>
          </a:p>
          <a:p>
            <a:r>
              <a:rPr lang="id-ID" dirty="0" smtClean="0"/>
              <a:t>Tidak terlalu fokus lagi pada diri sendiri (tidak seperti anak 4 tahun)</a:t>
            </a:r>
          </a:p>
          <a:p>
            <a:r>
              <a:rPr lang="id-ID" dirty="0" smtClean="0"/>
              <a:t>Santai, bersahabat, bersedia berbagi dan bekerja sama dengan teman sebaya</a:t>
            </a:r>
          </a:p>
          <a:p>
            <a:r>
              <a:rPr lang="id-ID" dirty="0" smtClean="0"/>
              <a:t>Realistis, praktis, bertanggung jawab</a:t>
            </a:r>
          </a:p>
          <a:p>
            <a:pPr marL="0" indent="0">
              <a:buNone/>
            </a:pPr>
            <a:endParaRPr lang="id-ID" dirty="0"/>
          </a:p>
        </p:txBody>
      </p:sp>
    </p:spTree>
    <p:extLst>
      <p:ext uri="{BB962C8B-B14F-4D97-AF65-F5344CB8AC3E}">
        <p14:creationId xmlns:p14="http://schemas.microsoft.com/office/powerpoint/2010/main" val="1897408653"/>
      </p:ext>
    </p:extLst>
  </p:cSld>
  <p:clrMapOvr>
    <a:masterClrMapping/>
  </p:clrMapOvr>
</p:sld>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432</TotalTime>
  <Words>793</Words>
  <Application>Microsoft Office PowerPoint</Application>
  <PresentationFormat>On-screen Show (4:3)</PresentationFormat>
  <Paragraphs>99</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Stack of books design template</vt:lpstr>
      <vt:lpstr>templete esa unggul 2017</vt:lpstr>
      <vt:lpstr>PERKEMBANGAN BERMAIN PADA USIA PRASEKOLAH </vt:lpstr>
      <vt:lpstr>Kemampuan akhir yang diharapkan</vt:lpstr>
      <vt:lpstr>Anak 2 tahun</vt:lpstr>
      <vt:lpstr>Anak 2 tahun: alat permainan</vt:lpstr>
      <vt:lpstr>Anak 3 tahun</vt:lpstr>
      <vt:lpstr>Anak 3 tahun: alat permainan</vt:lpstr>
      <vt:lpstr>Anak 4 tahun</vt:lpstr>
      <vt:lpstr>Anak 4 tahun: alat permainan</vt:lpstr>
      <vt:lpstr>Anak 5 tahun</vt:lpstr>
      <vt:lpstr>Anak 5 tahun: alat permainan</vt:lpstr>
      <vt:lpstr>Kategori bermain sosial (Mildred Parten, 1932)</vt:lpstr>
      <vt:lpstr>Pengaruh permainan peran (make believe play) dalam hal pembentukan peran, afekif, intelektual &amp; sosial. </vt:lpstr>
      <vt:lpstr>PowerPoint Presentation</vt:lpstr>
      <vt:lpstr>Faktor yang mempengaruhi permainan</vt:lpstr>
      <vt:lpstr>Diskusi</vt:lpstr>
      <vt:lpstr>Diskusi (2)</vt:lpstr>
      <vt:lpstr>Diskusi (3)</vt:lpstr>
      <vt:lpstr>Diskusi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MODIFICATION</dc:title>
  <dc:creator>Administrator</dc:creator>
  <cp:lastModifiedBy>Administrator</cp:lastModifiedBy>
  <cp:revision>44</cp:revision>
  <dcterms:created xsi:type="dcterms:W3CDTF">2006-08-16T00:00:00Z</dcterms:created>
  <dcterms:modified xsi:type="dcterms:W3CDTF">2018-04-03T15:14:35Z</dcterms:modified>
</cp:coreProperties>
</file>