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Lst>
  <p:notesMasterIdLst>
    <p:notesMasterId r:id="rId17"/>
  </p:notesMasterIdLst>
  <p:sldIdLst>
    <p:sldId id="256" r:id="rId3"/>
    <p:sldId id="284" r:id="rId4"/>
    <p:sldId id="285" r:id="rId5"/>
    <p:sldId id="298" r:id="rId6"/>
    <p:sldId id="286" r:id="rId7"/>
    <p:sldId id="295" r:id="rId8"/>
    <p:sldId id="296" r:id="rId9"/>
    <p:sldId id="287" r:id="rId10"/>
    <p:sldId id="297" r:id="rId11"/>
    <p:sldId id="299" r:id="rId12"/>
    <p:sldId id="291" r:id="rId13"/>
    <p:sldId id="292" r:id="rId14"/>
    <p:sldId id="293" r:id="rId15"/>
    <p:sldId id="29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p:cViewPr varScale="1">
        <p:scale>
          <a:sx n="69" d="100"/>
          <a:sy n="69" d="100"/>
        </p:scale>
        <p:origin x="-144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D7C330-4187-42B8-ABA3-09D2461BE862}" type="datetimeFigureOut">
              <a:rPr lang="id-ID" smtClean="0"/>
              <a:t>09/04/2018</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BD8FF8-CDC3-4D5F-9C8A-E866ED3DFB6E}" type="slidenum">
              <a:rPr lang="id-ID" smtClean="0"/>
              <a:t>‹#›</a:t>
            </a:fld>
            <a:endParaRPr lang="id-ID"/>
          </a:p>
        </p:txBody>
      </p:sp>
    </p:spTree>
    <p:extLst>
      <p:ext uri="{BB962C8B-B14F-4D97-AF65-F5344CB8AC3E}">
        <p14:creationId xmlns:p14="http://schemas.microsoft.com/office/powerpoint/2010/main" val="1594767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79525" y="1600200"/>
            <a:ext cx="7085013" cy="1066800"/>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279525" y="2819400"/>
            <a:ext cx="5256213" cy="1143000"/>
          </a:xfrm>
        </p:spPr>
        <p:txBody>
          <a:bodyPr/>
          <a:lstStyle>
            <a:lvl1pPr marL="0" indent="0">
              <a:buFontTx/>
              <a:buNone/>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p:txBody>
          <a:bodyPr/>
          <a:lstStyle>
            <a:lvl1pPr>
              <a:defRPr/>
            </a:lvl1pPr>
          </a:lstStyle>
          <a:p>
            <a:fld id="{1D8BD707-D9CF-40AE-B4C6-C98DA3205C09}" type="datetimeFigureOut">
              <a:rPr lang="en-US" smtClean="0"/>
              <a:pPr/>
              <a:t>4/9/2018</a:t>
            </a:fld>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4/9/2018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4475" y="685800"/>
            <a:ext cx="1771650"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9525" y="685800"/>
            <a:ext cx="5162550"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4/9/2018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36513" y="-26988"/>
            <a:ext cx="9204326"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16831" y="1698625"/>
            <a:ext cx="5470376"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3116831" y="3405369"/>
            <a:ext cx="5470375" cy="1391783"/>
          </a:xfrm>
        </p:spPr>
        <p:txBody>
          <a:bodyPr/>
          <a:lstStyle>
            <a:lvl1pPr marL="0" indent="0" algn="ctr" eaLnBrk="1" hangingPunct="1">
              <a:spcBef>
                <a:spcPct val="0"/>
              </a:spcBef>
              <a:buFontTx/>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fld id="{1D8BD707-D9CF-40AE-B4C6-C98DA3205C09}" type="datetimeFigureOut">
              <a:rPr lang="en-US" smtClean="0"/>
              <a:pPr/>
              <a:t>4/9/2018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610646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Box 1"/>
          <p:cNvSpPr txBox="1"/>
          <p:nvPr/>
        </p:nvSpPr>
        <p:spPr>
          <a:xfrm>
            <a:off x="0" y="914400"/>
            <a:ext cx="9144000" cy="646331"/>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n-US" sz="3600" b="1" dirty="0"/>
              <a:t>VISI DAN MISI UNIVERSITAS ESA UNGGUL</a:t>
            </a:r>
          </a:p>
        </p:txBody>
      </p:sp>
      <p:pic>
        <p:nvPicPr>
          <p:cNvPr id="3" name="Content Placeholder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60513"/>
            <a:ext cx="9144000" cy="484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4/9/2018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840618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2" name="Picture 16" descr="SUB#LIST cop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762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633355" y="3647209"/>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02. </a:t>
            </a:r>
          </a:p>
        </p:txBody>
      </p:sp>
      <p:cxnSp>
        <p:nvCxnSpPr>
          <p:cNvPr id="4" name="Straight Connector 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640281" y="5600721"/>
            <a:ext cx="5105400" cy="369332"/>
          </a:xfrm>
          <a:prstGeom prst="rect">
            <a:avLst/>
          </a:prstGeom>
          <a:noFill/>
          <a:ln>
            <a:noFill/>
          </a:ln>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07. </a:t>
            </a:r>
          </a:p>
        </p:txBody>
      </p:sp>
      <p:sp>
        <p:nvSpPr>
          <p:cNvPr id="10" name="Rectangle 9"/>
          <p:cNvSpPr/>
          <p:nvPr/>
        </p:nvSpPr>
        <p:spPr>
          <a:xfrm>
            <a:off x="3636816" y="403860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03. </a:t>
            </a:r>
          </a:p>
        </p:txBody>
      </p:sp>
      <p:sp>
        <p:nvSpPr>
          <p:cNvPr id="11" name="Rectangle 10"/>
          <p:cNvSpPr/>
          <p:nvPr/>
        </p:nvSpPr>
        <p:spPr>
          <a:xfrm>
            <a:off x="3647207" y="4402291"/>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04. </a:t>
            </a:r>
          </a:p>
        </p:txBody>
      </p:sp>
      <p:sp>
        <p:nvSpPr>
          <p:cNvPr id="12" name="Rectangle 11"/>
          <p:cNvSpPr/>
          <p:nvPr/>
        </p:nvSpPr>
        <p:spPr>
          <a:xfrm>
            <a:off x="3647207" y="4776367"/>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05. </a:t>
            </a:r>
          </a:p>
        </p:txBody>
      </p:sp>
      <p:sp>
        <p:nvSpPr>
          <p:cNvPr id="13" name="Rectangle 12"/>
          <p:cNvSpPr/>
          <p:nvPr/>
        </p:nvSpPr>
        <p:spPr>
          <a:xfrm>
            <a:off x="3647207" y="518161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06. </a:t>
            </a:r>
          </a:p>
        </p:txBody>
      </p:sp>
      <p:sp>
        <p:nvSpPr>
          <p:cNvPr id="14" name="Rectangle 13"/>
          <p:cNvSpPr/>
          <p:nvPr/>
        </p:nvSpPr>
        <p:spPr>
          <a:xfrm>
            <a:off x="3647207" y="3248890"/>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01.</a:t>
            </a:r>
            <a:r>
              <a:rPr lang="id-ID" dirty="0">
                <a:ln w="18415" cmpd="sng">
                  <a:solidFill>
                    <a:srgbClr val="FFFFFF"/>
                  </a:solidFill>
                  <a:prstDash val="solid"/>
                </a:ln>
                <a:solidFill>
                  <a:srgbClr val="FFFFFF"/>
                </a:solidFill>
                <a:latin typeface="Arial" panose="020B0604020202020204" pitchFamily="34" charset="0"/>
                <a:cs typeface="Arial" pitchFamily="34" charset="0"/>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5" name="Rectangle 20"/>
          <p:cNvSpPr>
            <a:spLocks noChangeArrowheads="1"/>
          </p:cNvSpPr>
          <p:nvPr/>
        </p:nvSpPr>
        <p:spPr bwMode="auto">
          <a:xfrm>
            <a:off x="3124200" y="2622550"/>
            <a:ext cx="32385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id-ID" sz="2400" b="1">
                <a:solidFill>
                  <a:srgbClr val="404040"/>
                </a:solidFill>
                <a:cs typeface="Arial" charset="0"/>
              </a:rPr>
              <a:t>Materi Sebelum UTS </a:t>
            </a:r>
          </a:p>
        </p:txBody>
      </p:sp>
      <p:cxnSp>
        <p:nvCxnSpPr>
          <p:cNvPr id="16" name="Straight Connector 15"/>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Date Placeholder 3"/>
          <p:cNvSpPr>
            <a:spLocks noGrp="1"/>
          </p:cNvSpPr>
          <p:nvPr>
            <p:ph type="dt" sz="half" idx="10"/>
          </p:nvPr>
        </p:nvSpPr>
        <p:spPr/>
        <p:txBody>
          <a:bodyPr/>
          <a:lstStyle>
            <a:lvl1pPr>
              <a:defRPr/>
            </a:lvl1pPr>
          </a:lstStyle>
          <a:p>
            <a:fld id="{1D8BD707-D9CF-40AE-B4C6-C98DA3205C09}" type="datetimeFigureOut">
              <a:rPr lang="en-US" smtClean="0"/>
              <a:pPr/>
              <a:t>4/9/2018</a:t>
            </a:fld>
            <a:endParaRPr lang="en-US"/>
          </a:p>
        </p:txBody>
      </p:sp>
      <p:sp>
        <p:nvSpPr>
          <p:cNvPr id="19" name="Footer Placeholder 4"/>
          <p:cNvSpPr>
            <a:spLocks noGrp="1"/>
          </p:cNvSpPr>
          <p:nvPr>
            <p:ph type="ftr" sz="quarter" idx="11"/>
          </p:nvPr>
        </p:nvSpPr>
        <p:spPr/>
        <p:txBody>
          <a:bodyPr/>
          <a:lstStyle>
            <a:lvl1pPr>
              <a:defRPr/>
            </a:lvl1pPr>
          </a:lstStyle>
          <a:p>
            <a:endParaRPr lang="en-US"/>
          </a:p>
        </p:txBody>
      </p:sp>
      <p:sp>
        <p:nvSpPr>
          <p:cNvPr id="20"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93027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pic>
        <p:nvPicPr>
          <p:cNvPr id="2" name="Picture 16" descr="SUB#LIST cop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762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633355" y="3647209"/>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a:t>
            </a:r>
            <a:r>
              <a:rPr lang="id-ID" dirty="0">
                <a:ln w="18415" cmpd="sng">
                  <a:solidFill>
                    <a:srgbClr val="FFFFFF"/>
                  </a:solidFill>
                  <a:prstDash val="solid"/>
                </a:ln>
                <a:solidFill>
                  <a:srgbClr val="FFFFFF"/>
                </a:solidFill>
                <a:latin typeface="Arial" panose="020B0604020202020204" pitchFamily="34" charset="0"/>
                <a:cs typeface="Arial" pitchFamily="34" charset="0"/>
              </a:rPr>
              <a:t>9</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cxnSp>
        <p:nvCxnSpPr>
          <p:cNvPr id="4" name="Straight Connector 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640281" y="5600721"/>
            <a:ext cx="5105400" cy="369332"/>
          </a:xfrm>
          <a:prstGeom prst="rect">
            <a:avLst/>
          </a:prstGeom>
          <a:noFill/>
          <a:ln>
            <a:noFill/>
          </a:ln>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a:t>
            </a:r>
            <a:r>
              <a:rPr lang="id-ID" dirty="0">
                <a:ln w="18415" cmpd="sng">
                  <a:solidFill>
                    <a:srgbClr val="FFFFFF"/>
                  </a:solidFill>
                  <a:prstDash val="solid"/>
                </a:ln>
                <a:solidFill>
                  <a:srgbClr val="FFFFFF"/>
                </a:solidFill>
                <a:latin typeface="Arial" panose="020B0604020202020204" pitchFamily="34" charset="0"/>
                <a:cs typeface="Arial" pitchFamily="34" charset="0"/>
              </a:rPr>
              <a:t>14</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0" name="Rectangle 9"/>
          <p:cNvSpPr/>
          <p:nvPr/>
        </p:nvSpPr>
        <p:spPr>
          <a:xfrm>
            <a:off x="3636816" y="403860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a:t>
            </a:r>
            <a:r>
              <a:rPr lang="id-ID" dirty="0">
                <a:ln w="18415" cmpd="sng">
                  <a:solidFill>
                    <a:srgbClr val="FFFFFF"/>
                  </a:solidFill>
                  <a:prstDash val="solid"/>
                </a:ln>
                <a:solidFill>
                  <a:srgbClr val="FFFFFF"/>
                </a:solidFill>
                <a:latin typeface="Arial" panose="020B0604020202020204" pitchFamily="34" charset="0"/>
                <a:cs typeface="Arial" pitchFamily="34" charset="0"/>
              </a:rPr>
              <a:t>1</a:t>
            </a:r>
            <a:r>
              <a:rPr lang="en-US" dirty="0">
                <a:ln w="18415" cmpd="sng">
                  <a:solidFill>
                    <a:srgbClr val="FFFFFF"/>
                  </a:solidFill>
                  <a:prstDash val="solid"/>
                </a:ln>
                <a:solidFill>
                  <a:srgbClr val="FFFFFF"/>
                </a:solidFill>
                <a:latin typeface="Arial" panose="020B0604020202020204" pitchFamily="34" charset="0"/>
                <a:cs typeface="Arial" pitchFamily="34" charset="0"/>
              </a:rPr>
              <a:t>0. </a:t>
            </a:r>
          </a:p>
        </p:txBody>
      </p:sp>
      <p:sp>
        <p:nvSpPr>
          <p:cNvPr id="11" name="Rectangle 10"/>
          <p:cNvSpPr/>
          <p:nvPr/>
        </p:nvSpPr>
        <p:spPr>
          <a:xfrm>
            <a:off x="3647207" y="4402291"/>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a:t>
            </a:r>
            <a:r>
              <a:rPr lang="id-ID" dirty="0">
                <a:ln w="18415" cmpd="sng">
                  <a:solidFill>
                    <a:srgbClr val="FFFFFF"/>
                  </a:solidFill>
                  <a:prstDash val="solid"/>
                </a:ln>
                <a:solidFill>
                  <a:srgbClr val="FFFFFF"/>
                </a:solidFill>
                <a:latin typeface="Arial" panose="020B0604020202020204" pitchFamily="34" charset="0"/>
                <a:cs typeface="Arial" pitchFamily="34" charset="0"/>
              </a:rPr>
              <a:t>11</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2" name="Rectangle 11"/>
          <p:cNvSpPr/>
          <p:nvPr/>
        </p:nvSpPr>
        <p:spPr>
          <a:xfrm>
            <a:off x="3647207" y="4776367"/>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id-ID" sz="2100" dirty="0">
                <a:ln w="18415" cmpd="sng">
                  <a:solidFill>
                    <a:srgbClr val="FFFFFF"/>
                  </a:solidFill>
                  <a:prstDash val="solid"/>
                </a:ln>
                <a:solidFill>
                  <a:srgbClr val="FFFFFF"/>
                </a:solidFill>
                <a:latin typeface="+mn-lt"/>
              </a:rPr>
              <a:t>12</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3" name="Rectangle 12"/>
          <p:cNvSpPr/>
          <p:nvPr/>
        </p:nvSpPr>
        <p:spPr>
          <a:xfrm>
            <a:off x="3647207" y="518161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a:t>
            </a:r>
            <a:r>
              <a:rPr lang="id-ID" dirty="0">
                <a:ln w="18415" cmpd="sng">
                  <a:solidFill>
                    <a:srgbClr val="FFFFFF"/>
                  </a:solidFill>
                  <a:prstDash val="solid"/>
                </a:ln>
                <a:solidFill>
                  <a:srgbClr val="FFFFFF"/>
                </a:solidFill>
                <a:latin typeface="Arial" panose="020B0604020202020204" pitchFamily="34" charset="0"/>
                <a:cs typeface="Arial" pitchFamily="34" charset="0"/>
              </a:rPr>
              <a:t>13</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4" name="Rectangle 13"/>
          <p:cNvSpPr/>
          <p:nvPr/>
        </p:nvSpPr>
        <p:spPr>
          <a:xfrm>
            <a:off x="3647207" y="3248890"/>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a:t>
            </a:r>
            <a:r>
              <a:rPr lang="id-ID" dirty="0">
                <a:ln w="18415" cmpd="sng">
                  <a:solidFill>
                    <a:srgbClr val="FFFFFF"/>
                  </a:solidFill>
                  <a:prstDash val="solid"/>
                </a:ln>
                <a:solidFill>
                  <a:srgbClr val="FFFFFF"/>
                </a:solidFill>
                <a:latin typeface="Arial" panose="020B0604020202020204" pitchFamily="34" charset="0"/>
                <a:cs typeface="Arial" pitchFamily="34" charset="0"/>
              </a:rPr>
              <a:t>8</a:t>
            </a:r>
            <a:r>
              <a:rPr lang="en-US" dirty="0">
                <a:ln w="18415" cmpd="sng">
                  <a:solidFill>
                    <a:srgbClr val="FFFFFF"/>
                  </a:solidFill>
                  <a:prstDash val="solid"/>
                </a:ln>
                <a:solidFill>
                  <a:srgbClr val="FFFFFF"/>
                </a:solidFill>
                <a:latin typeface="Arial" panose="020B0604020202020204" pitchFamily="34" charset="0"/>
                <a:cs typeface="Arial" pitchFamily="34" charset="0"/>
              </a:rPr>
              <a:t>.</a:t>
            </a:r>
            <a:r>
              <a:rPr lang="id-ID" dirty="0">
                <a:ln w="18415" cmpd="sng">
                  <a:solidFill>
                    <a:srgbClr val="FFFFFF"/>
                  </a:solidFill>
                  <a:prstDash val="solid"/>
                </a:ln>
                <a:solidFill>
                  <a:srgbClr val="FFFFFF"/>
                </a:solidFill>
                <a:latin typeface="Arial" panose="020B0604020202020204" pitchFamily="34" charset="0"/>
                <a:cs typeface="Arial" pitchFamily="34" charset="0"/>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5" name="Rectangle 20"/>
          <p:cNvSpPr>
            <a:spLocks noChangeArrowheads="1"/>
          </p:cNvSpPr>
          <p:nvPr/>
        </p:nvSpPr>
        <p:spPr bwMode="auto">
          <a:xfrm>
            <a:off x="3124200" y="2622550"/>
            <a:ext cx="3238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id-ID" sz="2400" b="1">
                <a:solidFill>
                  <a:srgbClr val="404040"/>
                </a:solidFill>
                <a:cs typeface="Arial" charset="0"/>
              </a:rPr>
              <a:t>Materi Se</a:t>
            </a:r>
            <a:r>
              <a:rPr lang="id-ID" altLang="id-ID" sz="2400" b="1">
                <a:solidFill>
                  <a:srgbClr val="404040"/>
                </a:solidFill>
                <a:cs typeface="Arial" charset="0"/>
              </a:rPr>
              <a:t>sudah</a:t>
            </a:r>
            <a:r>
              <a:rPr lang="en-US" altLang="id-ID" sz="2400" b="1">
                <a:solidFill>
                  <a:srgbClr val="404040"/>
                </a:solidFill>
                <a:cs typeface="Arial" charset="0"/>
              </a:rPr>
              <a:t> UTS </a:t>
            </a:r>
          </a:p>
        </p:txBody>
      </p:sp>
      <p:cxnSp>
        <p:nvCxnSpPr>
          <p:cNvPr id="16" name="Straight Connector 15"/>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Date Placeholder 3"/>
          <p:cNvSpPr>
            <a:spLocks noGrp="1"/>
          </p:cNvSpPr>
          <p:nvPr>
            <p:ph type="dt" sz="half" idx="10"/>
          </p:nvPr>
        </p:nvSpPr>
        <p:spPr/>
        <p:txBody>
          <a:bodyPr/>
          <a:lstStyle>
            <a:lvl1pPr>
              <a:defRPr/>
            </a:lvl1pPr>
          </a:lstStyle>
          <a:p>
            <a:fld id="{1D8BD707-D9CF-40AE-B4C6-C98DA3205C09}" type="datetimeFigureOut">
              <a:rPr lang="en-US" smtClean="0"/>
              <a:pPr/>
              <a:t>4/9/2018</a:t>
            </a:fld>
            <a:endParaRPr lang="en-US"/>
          </a:p>
        </p:txBody>
      </p:sp>
      <p:sp>
        <p:nvSpPr>
          <p:cNvPr id="19" name="Footer Placeholder 4"/>
          <p:cNvSpPr>
            <a:spLocks noGrp="1"/>
          </p:cNvSpPr>
          <p:nvPr>
            <p:ph type="ftr" sz="quarter" idx="11"/>
          </p:nvPr>
        </p:nvSpPr>
        <p:spPr/>
        <p:txBody>
          <a:bodyPr/>
          <a:lstStyle>
            <a:lvl1pPr>
              <a:defRPr/>
            </a:lvl1pPr>
          </a:lstStyle>
          <a:p>
            <a:endParaRPr lang="en-US"/>
          </a:p>
        </p:txBody>
      </p:sp>
      <p:sp>
        <p:nvSpPr>
          <p:cNvPr id="20"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812947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4/9/2018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019806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9695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756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756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1D8BD707-D9CF-40AE-B4C6-C98DA3205C09}" type="datetimeFigureOut">
              <a:rPr lang="en-US" smtClean="0"/>
              <a:pPr/>
              <a:t>4/9/2018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19803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181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41814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1D8BD707-D9CF-40AE-B4C6-C98DA3205C09}" type="datetimeFigureOut">
              <a:rPr lang="en-US" smtClean="0"/>
              <a:pPr/>
              <a:t>4/9/2018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331716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1D8BD707-D9CF-40AE-B4C6-C98DA3205C09}" type="datetimeFigureOut">
              <a:rPr lang="en-US" smtClean="0"/>
              <a:pPr/>
              <a:t>4/9/2018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394895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4/9/2018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D8BD707-D9CF-40AE-B4C6-C98DA3205C09}" type="datetimeFigureOut">
              <a:rPr lang="en-US" smtClean="0"/>
              <a:pPr/>
              <a:t>4/9/2018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97377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3008313" cy="814412"/>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620688"/>
            <a:ext cx="5111750" cy="57356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921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D8BD707-D9CF-40AE-B4C6-C98DA3205C09}" type="datetimeFigureOut">
              <a:rPr lang="en-US" smtClean="0"/>
              <a:pPr/>
              <a:t>4/9/2018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5715824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D8BD707-D9CF-40AE-B4C6-C98DA3205C09}" type="datetimeFigureOut">
              <a:rPr lang="en-US" smtClean="0"/>
              <a:pPr/>
              <a:t>4/9/2018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4148415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9695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4/9/2018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7804447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20688"/>
            <a:ext cx="2057400" cy="550547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20688"/>
            <a:ext cx="6019800" cy="5505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4/9/2018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426231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4/9/2018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95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846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4/9/2018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1D8BD707-D9CF-40AE-B4C6-C98DA3205C09}" type="datetimeFigureOut">
              <a:rPr lang="en-US" smtClean="0"/>
              <a:pPr/>
              <a:t>4/9/2018</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1D8BD707-D9CF-40AE-B4C6-C98DA3205C09}" type="datetimeFigureOut">
              <a:rPr lang="en-US" smtClean="0"/>
              <a:pPr/>
              <a:t>4/9/2018</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D8BD707-D9CF-40AE-B4C6-C98DA3205C09}" type="datetimeFigureOut">
              <a:rPr lang="en-US" smtClean="0"/>
              <a:pPr/>
              <a:t>4/9/2018</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4/9/2018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4/9/2018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79525" y="685800"/>
            <a:ext cx="7086600" cy="7318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279525" y="1600200"/>
            <a:ext cx="5257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Rectangle 7"/>
          <p:cNvSpPr>
            <a:spLocks noGrp="1" noChangeArrowheads="1"/>
          </p:cNvSpPr>
          <p:nvPr>
            <p:ph type="dt" sz="half" idx="2"/>
          </p:nvPr>
        </p:nvSpPr>
        <p:spPr bwMode="auto">
          <a:xfrm>
            <a:off x="457200" y="6429375"/>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defRPr>
            </a:lvl1pPr>
          </a:lstStyle>
          <a:p>
            <a:fld id="{1D8BD707-D9CF-40AE-B4C6-C98DA3205C09}" type="datetimeFigureOut">
              <a:rPr lang="en-US" smtClean="0"/>
              <a:pPr/>
              <a:t>4/9/2018</a:t>
            </a:fld>
            <a:endParaRPr lang="en-US"/>
          </a:p>
        </p:txBody>
      </p:sp>
      <p:sp>
        <p:nvSpPr>
          <p:cNvPr id="1032" name="Rectangle 8"/>
          <p:cNvSpPr>
            <a:spLocks noGrp="1" noChangeArrowheads="1"/>
          </p:cNvSpPr>
          <p:nvPr>
            <p:ph type="ftr" sz="quarter" idx="3"/>
          </p:nvPr>
        </p:nvSpPr>
        <p:spPr bwMode="auto">
          <a:xfrm>
            <a:off x="3124200" y="6429375"/>
            <a:ext cx="2895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n-lt"/>
              </a:defRPr>
            </a:lvl1pPr>
          </a:lstStyle>
          <a:p>
            <a:endParaRPr lang="en-US"/>
          </a:p>
        </p:txBody>
      </p:sp>
      <p:sp>
        <p:nvSpPr>
          <p:cNvPr id="1033" name="Rectangle 9"/>
          <p:cNvSpPr>
            <a:spLocks noGrp="1" noChangeArrowheads="1"/>
          </p:cNvSpPr>
          <p:nvPr>
            <p:ph type="sldNum" sz="quarter" idx="4"/>
          </p:nvPr>
        </p:nvSpPr>
        <p:spPr bwMode="auto">
          <a:xfrm>
            <a:off x="6553200" y="6429375"/>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n-lt"/>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Century Gothic" pitchFamily="34" charset="0"/>
        </a:defRPr>
      </a:lvl2pPr>
      <a:lvl3pPr algn="l" rtl="0" eaLnBrk="1" fontAlgn="base" hangingPunct="1">
        <a:spcBef>
          <a:spcPct val="0"/>
        </a:spcBef>
        <a:spcAft>
          <a:spcPct val="0"/>
        </a:spcAft>
        <a:defRPr sz="3600">
          <a:solidFill>
            <a:schemeClr val="tx2"/>
          </a:solidFill>
          <a:latin typeface="Century Gothic" pitchFamily="34" charset="0"/>
        </a:defRPr>
      </a:lvl3pPr>
      <a:lvl4pPr algn="l" rtl="0" eaLnBrk="1" fontAlgn="base" hangingPunct="1">
        <a:spcBef>
          <a:spcPct val="0"/>
        </a:spcBef>
        <a:spcAft>
          <a:spcPct val="0"/>
        </a:spcAft>
        <a:defRPr sz="3600">
          <a:solidFill>
            <a:schemeClr val="tx2"/>
          </a:solidFill>
          <a:latin typeface="Century Gothic" pitchFamily="34" charset="0"/>
        </a:defRPr>
      </a:lvl4pPr>
      <a:lvl5pPr algn="l" rtl="0" eaLnBrk="1" fontAlgn="base" hangingPunct="1">
        <a:spcBef>
          <a:spcPct val="0"/>
        </a:spcBef>
        <a:spcAft>
          <a:spcPct val="0"/>
        </a:spcAft>
        <a:defRPr sz="3600">
          <a:solidFill>
            <a:schemeClr val="tx2"/>
          </a:solidFill>
          <a:latin typeface="Century Gothic" pitchFamily="34" charset="0"/>
        </a:defRPr>
      </a:lvl5pPr>
      <a:lvl6pPr marL="457200" algn="l" rtl="0" eaLnBrk="1" fontAlgn="base" hangingPunct="1">
        <a:spcBef>
          <a:spcPct val="0"/>
        </a:spcBef>
        <a:spcAft>
          <a:spcPct val="0"/>
        </a:spcAft>
        <a:defRPr sz="3600">
          <a:solidFill>
            <a:schemeClr val="tx2"/>
          </a:solidFill>
          <a:latin typeface="Century Gothic" pitchFamily="34" charset="0"/>
        </a:defRPr>
      </a:lvl6pPr>
      <a:lvl7pPr marL="914400" algn="l" rtl="0" eaLnBrk="1" fontAlgn="base" hangingPunct="1">
        <a:spcBef>
          <a:spcPct val="0"/>
        </a:spcBef>
        <a:spcAft>
          <a:spcPct val="0"/>
        </a:spcAft>
        <a:defRPr sz="3600">
          <a:solidFill>
            <a:schemeClr val="tx2"/>
          </a:solidFill>
          <a:latin typeface="Century Gothic" pitchFamily="34" charset="0"/>
        </a:defRPr>
      </a:lvl7pPr>
      <a:lvl8pPr marL="1371600" algn="l" rtl="0" eaLnBrk="1" fontAlgn="base" hangingPunct="1">
        <a:spcBef>
          <a:spcPct val="0"/>
        </a:spcBef>
        <a:spcAft>
          <a:spcPct val="0"/>
        </a:spcAft>
        <a:defRPr sz="3600">
          <a:solidFill>
            <a:schemeClr val="tx2"/>
          </a:solidFill>
          <a:latin typeface="Century Gothic" pitchFamily="34" charset="0"/>
        </a:defRPr>
      </a:lvl8pPr>
      <a:lvl9pPr marL="1828800" algn="l" rtl="0" eaLnBrk="1" fontAlgn="base" hangingPunct="1">
        <a:spcBef>
          <a:spcPct val="0"/>
        </a:spcBef>
        <a:spcAft>
          <a:spcPct val="0"/>
        </a:spcAft>
        <a:defRPr sz="3600">
          <a:solidFill>
            <a:schemeClr val="tx2"/>
          </a:solidFill>
          <a:latin typeface="Century Gothic"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Users\arsil\Desktop\Smartcreative2.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549275"/>
            <a:ext cx="82296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d-ID" smtClean="0"/>
              <a:t>Click to edit Master title style</a:t>
            </a:r>
          </a:p>
        </p:txBody>
      </p:sp>
      <p:sp>
        <p:nvSpPr>
          <p:cNvPr id="1028" name="Text Placeholder 2"/>
          <p:cNvSpPr>
            <a:spLocks noGrp="1"/>
          </p:cNvSpPr>
          <p:nvPr>
            <p:ph type="body" idx="1"/>
          </p:nvPr>
        </p:nvSpPr>
        <p:spPr bwMode="auto">
          <a:xfrm>
            <a:off x="457200" y="1417638"/>
            <a:ext cx="8229600"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d-ID" smtClean="0"/>
              <a:t>Click to edit Master text styles</a:t>
            </a:r>
          </a:p>
          <a:p>
            <a:pPr lvl="1"/>
            <a:r>
              <a:rPr lang="en-US" altLang="id-ID" smtClean="0"/>
              <a:t>Second level</a:t>
            </a:r>
          </a:p>
          <a:p>
            <a:pPr lvl="2"/>
            <a:r>
              <a:rPr lang="en-US" altLang="id-ID" smtClean="0"/>
              <a:t>Third level</a:t>
            </a:r>
          </a:p>
          <a:p>
            <a:pPr lvl="3"/>
            <a:r>
              <a:rPr lang="en-US" altLang="id-ID" smtClean="0"/>
              <a:t>Fourth level</a:t>
            </a:r>
          </a:p>
          <a:p>
            <a:pPr lvl="4"/>
            <a:r>
              <a:rPr lang="en-US" altLang="id-ID"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fld id="{1D8BD707-D9CF-40AE-B4C6-C98DA3205C09}" type="datetimeFigureOut">
              <a:rPr lang="en-US" smtClean="0"/>
              <a:pPr/>
              <a:t>4/9/2018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latin typeface="Calibri" pitchFamily="34" charset="0"/>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smtClean="0"/>
              <a:t>PERKEMBANGAN BERMAIN DALAM USIA SEKOLAH DAN REMAJA</a:t>
            </a:r>
            <a:endParaRPr lang="en-US" dirty="0"/>
          </a:p>
        </p:txBody>
      </p:sp>
      <p:sp>
        <p:nvSpPr>
          <p:cNvPr id="3" name="Subtitle 2"/>
          <p:cNvSpPr>
            <a:spLocks noGrp="1"/>
          </p:cNvSpPr>
          <p:nvPr>
            <p:ph type="subTitle" idx="1"/>
          </p:nvPr>
        </p:nvSpPr>
        <p:spPr/>
        <p:txBody>
          <a:bodyPr/>
          <a:lstStyle/>
          <a:p>
            <a:pPr algn="l"/>
            <a:endParaRPr lang="id-ID" dirty="0" smtClean="0"/>
          </a:p>
          <a:p>
            <a:pPr algn="l"/>
            <a:r>
              <a:rPr lang="id-ID" dirty="0" smtClean="0"/>
              <a:t>Lita Patricia Lunanta, M. Psi</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Bermain pada remaja</a:t>
            </a:r>
            <a:endParaRPr lang="id-ID" dirty="0"/>
          </a:p>
        </p:txBody>
      </p:sp>
      <p:sp>
        <p:nvSpPr>
          <p:cNvPr id="3" name="Content Placeholder 2"/>
          <p:cNvSpPr>
            <a:spLocks noGrp="1"/>
          </p:cNvSpPr>
          <p:nvPr>
            <p:ph idx="1"/>
          </p:nvPr>
        </p:nvSpPr>
        <p:spPr/>
        <p:txBody>
          <a:bodyPr/>
          <a:lstStyle/>
          <a:p>
            <a:r>
              <a:rPr lang="id-ID" dirty="0" smtClean="0"/>
              <a:t>Bermain pada remaja merefleksikan kebutuhan akan kesadaran diri, sosialisasi dengan lawan jenis, serta komunikasi yang intim</a:t>
            </a:r>
          </a:p>
          <a:p>
            <a:r>
              <a:rPr lang="id-ID" dirty="0" smtClean="0"/>
              <a:t>Kebanyakan waktu luang digunakan untuk</a:t>
            </a:r>
          </a:p>
          <a:p>
            <a:pPr lvl="1"/>
            <a:r>
              <a:rPr lang="id-ID" dirty="0" smtClean="0"/>
              <a:t>Media use: menonton televisi, film, membaca, mendengarkan musik, dan main game komputer</a:t>
            </a:r>
          </a:p>
          <a:p>
            <a:pPr lvl="1"/>
            <a:r>
              <a:rPr lang="id-ID" smtClean="0"/>
              <a:t>Active leisure: olahraga, ngobrol, atau keluar (</a:t>
            </a:r>
            <a:r>
              <a:rPr lang="id-ID" i="1" smtClean="0"/>
              <a:t>hang out</a:t>
            </a:r>
            <a:r>
              <a:rPr lang="id-ID" smtClean="0"/>
              <a:t>) dengan teman</a:t>
            </a:r>
            <a:endParaRPr lang="id-ID" dirty="0"/>
          </a:p>
        </p:txBody>
      </p:sp>
    </p:spTree>
    <p:extLst>
      <p:ext uri="{BB962C8B-B14F-4D97-AF65-F5344CB8AC3E}">
        <p14:creationId xmlns:p14="http://schemas.microsoft.com/office/powerpoint/2010/main" val="3529627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Diskusi </a:t>
            </a:r>
            <a:endParaRPr lang="id-ID" dirty="0"/>
          </a:p>
        </p:txBody>
      </p:sp>
      <p:sp>
        <p:nvSpPr>
          <p:cNvPr id="3" name="Content Placeholder 2"/>
          <p:cNvSpPr>
            <a:spLocks noGrp="1"/>
          </p:cNvSpPr>
          <p:nvPr>
            <p:ph idx="1"/>
          </p:nvPr>
        </p:nvSpPr>
        <p:spPr/>
        <p:txBody>
          <a:bodyPr/>
          <a:lstStyle/>
          <a:p>
            <a:pPr lvl="0"/>
            <a:r>
              <a:rPr lang="id-ID" dirty="0"/>
              <a:t>Mengapa peergroup sangat penting pada usia sekolah? Apakah orang tua dan orang dewasa lainnya kehilangan perannya pada proses sosialisasi anak usia sekolah? Perilaku spesifik apa yang dimiliki anak yang menggambarkan pentingnya teman sebaya</a:t>
            </a:r>
            <a:r>
              <a:rPr lang="id-ID" dirty="0" smtClean="0"/>
              <a:t>?</a:t>
            </a:r>
            <a:endParaRPr lang="id-ID" dirty="0"/>
          </a:p>
        </p:txBody>
      </p:sp>
    </p:spTree>
    <p:extLst>
      <p:ext uri="{BB962C8B-B14F-4D97-AF65-F5344CB8AC3E}">
        <p14:creationId xmlns:p14="http://schemas.microsoft.com/office/powerpoint/2010/main" val="2044802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Diskusi (2)</a:t>
            </a:r>
            <a:endParaRPr lang="id-ID" dirty="0"/>
          </a:p>
        </p:txBody>
      </p:sp>
      <p:sp>
        <p:nvSpPr>
          <p:cNvPr id="3" name="Content Placeholder 2"/>
          <p:cNvSpPr>
            <a:spLocks noGrp="1"/>
          </p:cNvSpPr>
          <p:nvPr>
            <p:ph idx="1"/>
          </p:nvPr>
        </p:nvSpPr>
        <p:spPr/>
        <p:txBody>
          <a:bodyPr/>
          <a:lstStyle/>
          <a:p>
            <a:pPr lvl="0"/>
            <a:r>
              <a:rPr lang="id-ID" dirty="0"/>
              <a:t>Beberapa psikolog menyatakan bahwa permainan yang bersifat kompetisi dan didominasi oleh aturan bukanlah permainan kerena kemenangan menjadi lebih penting dari kesenangan bermain. Apakah suatu aktivitas dapat tetap disebut bermain ketika ada tujuan eksternal untuk menang</a:t>
            </a:r>
            <a:r>
              <a:rPr lang="id-ID" dirty="0" smtClean="0"/>
              <a:t>?</a:t>
            </a:r>
            <a:endParaRPr lang="id-ID" dirty="0"/>
          </a:p>
        </p:txBody>
      </p:sp>
    </p:spTree>
    <p:extLst>
      <p:ext uri="{BB962C8B-B14F-4D97-AF65-F5344CB8AC3E}">
        <p14:creationId xmlns:p14="http://schemas.microsoft.com/office/powerpoint/2010/main" val="3389461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Diskusi (3)</a:t>
            </a:r>
            <a:endParaRPr lang="id-ID" dirty="0"/>
          </a:p>
        </p:txBody>
      </p:sp>
      <p:sp>
        <p:nvSpPr>
          <p:cNvPr id="3" name="Content Placeholder 2"/>
          <p:cNvSpPr>
            <a:spLocks noGrp="1"/>
          </p:cNvSpPr>
          <p:nvPr>
            <p:ph idx="1"/>
          </p:nvPr>
        </p:nvSpPr>
        <p:spPr/>
        <p:txBody>
          <a:bodyPr/>
          <a:lstStyle/>
          <a:p>
            <a:pPr lvl="0"/>
            <a:r>
              <a:rPr lang="id-ID" dirty="0"/>
              <a:t>Mengetahui keuntungan dan kekurangan keterlibatan dalam olahraga, apakah orang tua sebaiknya membiarkan anak-anak terlibat dalam aktivita olahraga? Jika iya, apakah ada kondisi/syarat tertentu yang orang dewasa harus tegakkan agar anak-anak mendapatkan manfaat maksimal dari aktivitas olahraga?</a:t>
            </a:r>
          </a:p>
          <a:p>
            <a:endParaRPr lang="id-ID" dirty="0"/>
          </a:p>
          <a:p>
            <a:endParaRPr lang="id-ID" dirty="0"/>
          </a:p>
          <a:p>
            <a:endParaRPr lang="id-ID" dirty="0"/>
          </a:p>
        </p:txBody>
      </p:sp>
    </p:spTree>
    <p:extLst>
      <p:ext uri="{BB962C8B-B14F-4D97-AF65-F5344CB8AC3E}">
        <p14:creationId xmlns:p14="http://schemas.microsoft.com/office/powerpoint/2010/main" val="897850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Diskusi (4)</a:t>
            </a:r>
            <a:endParaRPr lang="id-ID" dirty="0"/>
          </a:p>
        </p:txBody>
      </p:sp>
      <p:sp>
        <p:nvSpPr>
          <p:cNvPr id="3" name="Content Placeholder 2"/>
          <p:cNvSpPr>
            <a:spLocks noGrp="1"/>
          </p:cNvSpPr>
          <p:nvPr>
            <p:ph idx="1"/>
          </p:nvPr>
        </p:nvSpPr>
        <p:spPr/>
        <p:txBody>
          <a:bodyPr/>
          <a:lstStyle/>
          <a:p>
            <a:pPr lvl="0"/>
            <a:r>
              <a:rPr lang="id-ID" dirty="0"/>
              <a:t>Apakah ada perbedaan moralitas dalam olahraga dengan moralitas dalam kehidupan sehari-hari? Apakah ada perilaku yang kita biarkan terjadi dalam kegiatan olah raga yang tidak kita biarkan dilakukan anak-anak dalam kehidupan sehari-hari? Apakah ada perilaku dalam kegiatan olahraga yang kita biarkan terjadi juga dalam kehidupan sehari-hari?</a:t>
            </a:r>
          </a:p>
          <a:p>
            <a:endParaRPr lang="id-ID" dirty="0"/>
          </a:p>
        </p:txBody>
      </p:sp>
    </p:spTree>
    <p:extLst>
      <p:ext uri="{BB962C8B-B14F-4D97-AF65-F5344CB8AC3E}">
        <p14:creationId xmlns:p14="http://schemas.microsoft.com/office/powerpoint/2010/main" val="3299907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Kemampuan akhir yang diharapkan</a:t>
            </a:r>
            <a:endParaRPr lang="id-ID" dirty="0"/>
          </a:p>
        </p:txBody>
      </p:sp>
      <p:sp>
        <p:nvSpPr>
          <p:cNvPr id="3" name="Content Placeholder 2"/>
          <p:cNvSpPr>
            <a:spLocks noGrp="1"/>
          </p:cNvSpPr>
          <p:nvPr>
            <p:ph idx="1"/>
          </p:nvPr>
        </p:nvSpPr>
        <p:spPr/>
        <p:txBody>
          <a:bodyPr/>
          <a:lstStyle/>
          <a:p>
            <a:r>
              <a:rPr lang="id-ID" dirty="0"/>
              <a:t>Mahasiswa memahami karakteristik utama dari anak usia sekolah dan remaja.</a:t>
            </a:r>
          </a:p>
          <a:p>
            <a:r>
              <a:rPr lang="id-ID" dirty="0" smtClean="0"/>
              <a:t>Mahasiswa </a:t>
            </a:r>
            <a:r>
              <a:rPr lang="id-ID" dirty="0"/>
              <a:t>dapat menggambarkan perbedaan cara bermain pada kelompok usia ini dengan kelompok usia lain</a:t>
            </a:r>
            <a:r>
              <a:rPr lang="id-ID" dirty="0" smtClean="0"/>
              <a:t>.</a:t>
            </a:r>
            <a:endParaRPr lang="id-ID" dirty="0"/>
          </a:p>
        </p:txBody>
      </p:sp>
    </p:spTree>
    <p:extLst>
      <p:ext uri="{BB962C8B-B14F-4D97-AF65-F5344CB8AC3E}">
        <p14:creationId xmlns:p14="http://schemas.microsoft.com/office/powerpoint/2010/main" val="1687409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Kemampuan akhir yang diharapkan</a:t>
            </a:r>
            <a:endParaRPr lang="id-ID" dirty="0"/>
          </a:p>
        </p:txBody>
      </p:sp>
      <p:sp>
        <p:nvSpPr>
          <p:cNvPr id="3" name="Content Placeholder 2"/>
          <p:cNvSpPr>
            <a:spLocks noGrp="1"/>
          </p:cNvSpPr>
          <p:nvPr>
            <p:ph idx="1"/>
          </p:nvPr>
        </p:nvSpPr>
        <p:spPr/>
        <p:txBody>
          <a:bodyPr/>
          <a:lstStyle/>
          <a:p>
            <a:r>
              <a:rPr lang="id-ID" smtClean="0"/>
              <a:t>Mahasiswa </a:t>
            </a:r>
            <a:r>
              <a:rPr lang="id-ID" dirty="0"/>
              <a:t>dapat menganalisis karakteristik permainan dengan aturan dan olahraga terhadap perkembangan fisik, konsep diri, dan kemampuan interaksi dengan anak lain. </a:t>
            </a:r>
          </a:p>
          <a:p>
            <a:pPr marL="0" indent="0">
              <a:buNone/>
            </a:pPr>
            <a:r>
              <a:rPr lang="id-ID" dirty="0"/>
              <a:t> </a:t>
            </a:r>
          </a:p>
          <a:p>
            <a:r>
              <a:rPr lang="id-ID" dirty="0"/>
              <a:t>Mahasiswa dapat mengidentifikasi kegiatan rekreasi yang remaja lakukan dan mengaitkannya dengan perkembangan sosial, intelektual, dan kepribadian. </a:t>
            </a:r>
          </a:p>
        </p:txBody>
      </p:sp>
    </p:spTree>
    <p:extLst>
      <p:ext uri="{BB962C8B-B14F-4D97-AF65-F5344CB8AC3E}">
        <p14:creationId xmlns:p14="http://schemas.microsoft.com/office/powerpoint/2010/main" val="731669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id-ID" altLang="id-ID" sz="2000" smtClean="0">
                <a:latin typeface="Times New Roman" pitchFamily="18" charset="0"/>
                <a:cs typeface="Times New Roman" pitchFamily="18" charset="0"/>
              </a:rPr>
              <a:t>BERBAGAI TAHAPAN PERKEMBANGAN BERMAIN</a:t>
            </a:r>
          </a:p>
        </p:txBody>
      </p:sp>
      <p:sp>
        <p:nvSpPr>
          <p:cNvPr id="14339" name="Content Placeholder 2"/>
          <p:cNvSpPr>
            <a:spLocks noGrp="1"/>
          </p:cNvSpPr>
          <p:nvPr>
            <p:ph idx="1"/>
          </p:nvPr>
        </p:nvSpPr>
        <p:spPr>
          <a:xfrm>
            <a:off x="500063" y="1428750"/>
            <a:ext cx="8229600" cy="4938713"/>
          </a:xfrm>
        </p:spPr>
        <p:txBody>
          <a:bodyPr/>
          <a:lstStyle/>
          <a:p>
            <a:pPr>
              <a:buFont typeface="Arial" charset="0"/>
              <a:buNone/>
            </a:pPr>
            <a:endParaRPr lang="id-ID" altLang="id-ID" sz="1800" smtClean="0">
              <a:latin typeface="Times New Roman" pitchFamily="18" charset="0"/>
              <a:cs typeface="Times New Roman" pitchFamily="18" charset="0"/>
            </a:endParaRPr>
          </a:p>
          <a:p>
            <a:pPr>
              <a:buFont typeface="Arial" charset="0"/>
              <a:buNone/>
            </a:pPr>
            <a:endParaRPr lang="id-ID" altLang="id-ID" sz="1800" smtClean="0">
              <a:latin typeface="Times New Roman" pitchFamily="18" charset="0"/>
              <a:cs typeface="Times New Roman" pitchFamily="18" charset="0"/>
            </a:endParaRPr>
          </a:p>
          <a:p>
            <a:pPr>
              <a:buFont typeface="Arial" charset="0"/>
              <a:buNone/>
            </a:pPr>
            <a:endParaRPr lang="id-ID" altLang="id-ID" sz="1800" smtClean="0">
              <a:latin typeface="Times New Roman" pitchFamily="18" charset="0"/>
              <a:cs typeface="Times New Roman" pitchFamily="18" charset="0"/>
            </a:endParaRPr>
          </a:p>
          <a:p>
            <a:pPr>
              <a:buFont typeface="Arial" charset="0"/>
              <a:buNone/>
            </a:pPr>
            <a:endParaRPr lang="id-ID" altLang="id-ID" sz="1800" smtClean="0">
              <a:latin typeface="Times New Roman" pitchFamily="18" charset="0"/>
              <a:cs typeface="Times New Roman" pitchFamily="18" charset="0"/>
            </a:endParaRPr>
          </a:p>
          <a:p>
            <a:pPr>
              <a:buFont typeface="Arial" charset="0"/>
              <a:buNone/>
            </a:pPr>
            <a:endParaRPr lang="id-ID" altLang="id-ID" sz="1800" smtClean="0">
              <a:latin typeface="Times New Roman" pitchFamily="18" charset="0"/>
              <a:cs typeface="Times New Roman" pitchFamily="18" charset="0"/>
            </a:endParaRPr>
          </a:p>
          <a:p>
            <a:pPr>
              <a:buFont typeface="Arial" charset="0"/>
              <a:buNone/>
            </a:pPr>
            <a:endParaRPr lang="id-ID" altLang="id-ID" sz="1800" smtClean="0">
              <a:latin typeface="Times New Roman" pitchFamily="18" charset="0"/>
              <a:cs typeface="Times New Roman" pitchFamily="18" charset="0"/>
            </a:endParaRPr>
          </a:p>
          <a:p>
            <a:pPr>
              <a:buFont typeface="Arial" charset="0"/>
              <a:buNone/>
            </a:pPr>
            <a:endParaRPr lang="id-ID" altLang="id-ID" sz="1800" smtClean="0">
              <a:latin typeface="Times New Roman" pitchFamily="18" charset="0"/>
              <a:cs typeface="Times New Roman" pitchFamily="18" charset="0"/>
            </a:endParaRPr>
          </a:p>
        </p:txBody>
      </p:sp>
      <p:sp>
        <p:nvSpPr>
          <p:cNvPr id="4" name="Rectangle 3"/>
          <p:cNvSpPr/>
          <p:nvPr/>
        </p:nvSpPr>
        <p:spPr>
          <a:xfrm>
            <a:off x="500063" y="2857500"/>
            <a:ext cx="2428875"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dirty="0">
                <a:latin typeface="Times New Roman" pitchFamily="18" charset="0"/>
                <a:cs typeface="Times New Roman" pitchFamily="18" charset="0"/>
              </a:rPr>
              <a:t>B. PERKEMBANGAN KEGIATAN BERMAIN</a:t>
            </a:r>
          </a:p>
        </p:txBody>
      </p:sp>
      <p:cxnSp>
        <p:nvCxnSpPr>
          <p:cNvPr id="6" name="Straight Arrow Connector 5"/>
          <p:cNvCxnSpPr/>
          <p:nvPr/>
        </p:nvCxnSpPr>
        <p:spPr>
          <a:xfrm flipV="1">
            <a:off x="3000375" y="2143125"/>
            <a:ext cx="1928813" cy="6429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072063" y="1714500"/>
            <a:ext cx="2786062" cy="928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a:defRPr/>
            </a:pPr>
            <a:r>
              <a:rPr lang="id-ID" dirty="0"/>
              <a:t>1. SENSORI MOTOR PLAY </a:t>
            </a:r>
          </a:p>
          <a:p>
            <a:pPr marL="342900" indent="-342900" algn="ctr">
              <a:defRPr/>
            </a:pPr>
            <a:r>
              <a:rPr lang="id-ID" dirty="0"/>
              <a:t>(LAHIR SAMPAI DENGAN 1,5-2 TAHUN)</a:t>
            </a:r>
          </a:p>
        </p:txBody>
      </p:sp>
      <p:cxnSp>
        <p:nvCxnSpPr>
          <p:cNvPr id="9" name="Straight Arrow Connector 8"/>
          <p:cNvCxnSpPr/>
          <p:nvPr/>
        </p:nvCxnSpPr>
        <p:spPr>
          <a:xfrm>
            <a:off x="3000375" y="3429000"/>
            <a:ext cx="200025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072063" y="3286125"/>
            <a:ext cx="2643187"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dirty="0"/>
              <a:t>2. SIMBOLIC PLAY </a:t>
            </a:r>
          </a:p>
          <a:p>
            <a:pPr algn="ctr">
              <a:defRPr/>
            </a:pPr>
            <a:r>
              <a:rPr lang="id-ID" dirty="0"/>
              <a:t>(2-7 TAHUN)</a:t>
            </a:r>
          </a:p>
        </p:txBody>
      </p:sp>
      <p:cxnSp>
        <p:nvCxnSpPr>
          <p:cNvPr id="12" name="Straight Arrow Connector 11"/>
          <p:cNvCxnSpPr/>
          <p:nvPr/>
        </p:nvCxnSpPr>
        <p:spPr>
          <a:xfrm>
            <a:off x="3000375" y="3929063"/>
            <a:ext cx="1857375" cy="7858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072063" y="4429125"/>
            <a:ext cx="2643187" cy="928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dirty="0"/>
              <a:t>3. GAMES DENGAN ATURAN DAN OLAHRAGA </a:t>
            </a:r>
          </a:p>
          <a:p>
            <a:pPr algn="ctr">
              <a:defRPr/>
            </a:pPr>
            <a:r>
              <a:rPr lang="id-ID" dirty="0"/>
              <a:t>(11 TAHUN KE ATAS)</a:t>
            </a:r>
          </a:p>
        </p:txBody>
      </p:sp>
    </p:spTree>
    <p:extLst>
      <p:ext uri="{BB962C8B-B14F-4D97-AF65-F5344CB8AC3E}">
        <p14:creationId xmlns:p14="http://schemas.microsoft.com/office/powerpoint/2010/main" val="180159300"/>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896037" cy="898252"/>
          </a:xfrm>
        </p:spPr>
        <p:style>
          <a:lnRef idx="3">
            <a:schemeClr val="lt1"/>
          </a:lnRef>
          <a:fillRef idx="1">
            <a:schemeClr val="accent2"/>
          </a:fillRef>
          <a:effectRef idx="1">
            <a:schemeClr val="accent2"/>
          </a:effectRef>
          <a:fontRef idx="minor">
            <a:schemeClr val="lt1"/>
          </a:fontRef>
        </p:style>
        <p:txBody>
          <a:bodyPr>
            <a:normAutofit fontScale="90000"/>
          </a:bodyPr>
          <a:lstStyle/>
          <a:p>
            <a:r>
              <a:rPr lang="id-ID" sz="3600" dirty="0"/>
              <a:t>Tugas Perkembangan anak sekolah (Robert J. </a:t>
            </a:r>
            <a:r>
              <a:rPr lang="id-ID" sz="3600" dirty="0" smtClean="0"/>
              <a:t>Havighurst)</a:t>
            </a:r>
            <a:endParaRPr lang="id-ID" sz="3600" dirty="0"/>
          </a:p>
        </p:txBody>
      </p:sp>
      <p:sp>
        <p:nvSpPr>
          <p:cNvPr id="3" name="Content Placeholder 2"/>
          <p:cNvSpPr>
            <a:spLocks noGrp="1"/>
          </p:cNvSpPr>
          <p:nvPr>
            <p:ph idx="1"/>
          </p:nvPr>
        </p:nvSpPr>
        <p:spPr/>
        <p:txBody>
          <a:bodyPr>
            <a:normAutofit fontScale="77500" lnSpcReduction="20000"/>
          </a:bodyPr>
          <a:lstStyle/>
          <a:p>
            <a:pPr marL="0" indent="0">
              <a:buNone/>
            </a:pPr>
            <a:r>
              <a:rPr lang="id-ID" b="1" dirty="0"/>
              <a:t>Masa Anak Sekolah</a:t>
            </a:r>
          </a:p>
          <a:p>
            <a:pPr>
              <a:buFont typeface="Wingdings" panose="05000000000000000000" pitchFamily="2" charset="2"/>
              <a:buChar char="Ø"/>
            </a:pPr>
            <a:r>
              <a:rPr lang="id-ID" dirty="0" smtClean="0"/>
              <a:t>Belajar </a:t>
            </a:r>
            <a:r>
              <a:rPr lang="id-ID" dirty="0"/>
              <a:t>ketangkasan fisik untuk bermain</a:t>
            </a:r>
          </a:p>
          <a:p>
            <a:pPr>
              <a:buFont typeface="Wingdings" panose="05000000000000000000" pitchFamily="2" charset="2"/>
              <a:buChar char="Ø"/>
            </a:pPr>
            <a:r>
              <a:rPr lang="id-ID" dirty="0" smtClean="0"/>
              <a:t>Pembentukan </a:t>
            </a:r>
            <a:r>
              <a:rPr lang="id-ID" dirty="0"/>
              <a:t>sikap yang sehat terhadap diri sendiri sebagai </a:t>
            </a:r>
            <a:r>
              <a:rPr lang="id-ID" dirty="0" smtClean="0"/>
              <a:t>organisme </a:t>
            </a:r>
            <a:r>
              <a:rPr lang="id-ID" dirty="0"/>
              <a:t>yang </a:t>
            </a:r>
            <a:r>
              <a:rPr lang="id-ID" dirty="0" smtClean="0"/>
              <a:t>sedang tumbuh</a:t>
            </a:r>
            <a:endParaRPr lang="id-ID" dirty="0"/>
          </a:p>
          <a:p>
            <a:pPr>
              <a:buFont typeface="Wingdings" panose="05000000000000000000" pitchFamily="2" charset="2"/>
              <a:buChar char="Ø"/>
            </a:pPr>
            <a:r>
              <a:rPr lang="id-ID" dirty="0" smtClean="0"/>
              <a:t>Belajar </a:t>
            </a:r>
            <a:r>
              <a:rPr lang="id-ID" dirty="0"/>
              <a:t>bergaul yang bersahabat dengan anak-anak sebaya</a:t>
            </a:r>
          </a:p>
          <a:p>
            <a:pPr>
              <a:buFont typeface="Wingdings" panose="05000000000000000000" pitchFamily="2" charset="2"/>
              <a:buChar char="Ø"/>
            </a:pPr>
            <a:r>
              <a:rPr lang="id-ID" dirty="0" smtClean="0"/>
              <a:t>Belajar </a:t>
            </a:r>
            <a:r>
              <a:rPr lang="id-ID" dirty="0"/>
              <a:t>peranan jenis kelamin</a:t>
            </a:r>
          </a:p>
          <a:p>
            <a:pPr>
              <a:buFont typeface="Wingdings" panose="05000000000000000000" pitchFamily="2" charset="2"/>
              <a:buChar char="Ø"/>
            </a:pPr>
            <a:r>
              <a:rPr lang="id-ID" dirty="0" smtClean="0"/>
              <a:t>Mengembangkan </a:t>
            </a:r>
            <a:r>
              <a:rPr lang="id-ID" dirty="0"/>
              <a:t>dasar-dasar kecakapan membaca, menulis, dan berhitung</a:t>
            </a:r>
          </a:p>
          <a:p>
            <a:pPr>
              <a:buFont typeface="Wingdings" panose="05000000000000000000" pitchFamily="2" charset="2"/>
              <a:buChar char="Ø"/>
            </a:pPr>
            <a:r>
              <a:rPr lang="id-ID" dirty="0" smtClean="0"/>
              <a:t>Mengembangkan </a:t>
            </a:r>
            <a:r>
              <a:rPr lang="id-ID" dirty="0"/>
              <a:t>pengertian-pengertian yang diperlukan guna keperluan </a:t>
            </a:r>
            <a:r>
              <a:rPr lang="id-ID" dirty="0" smtClean="0"/>
              <a:t>kehidupan sehari-hari</a:t>
            </a:r>
            <a:endParaRPr lang="id-ID" dirty="0"/>
          </a:p>
          <a:p>
            <a:pPr>
              <a:buFont typeface="Wingdings" panose="05000000000000000000" pitchFamily="2" charset="2"/>
              <a:buChar char="Ø"/>
            </a:pPr>
            <a:r>
              <a:rPr lang="id-ID" dirty="0" smtClean="0"/>
              <a:t>Mengembangkan </a:t>
            </a:r>
            <a:r>
              <a:rPr lang="id-ID" dirty="0"/>
              <a:t>kata hati moralitas dan skala nilai-nilai</a:t>
            </a:r>
          </a:p>
          <a:p>
            <a:pPr>
              <a:buFont typeface="Wingdings" panose="05000000000000000000" pitchFamily="2" charset="2"/>
              <a:buChar char="Ø"/>
            </a:pPr>
            <a:r>
              <a:rPr lang="id-ID" dirty="0" smtClean="0"/>
              <a:t>Belajar </a:t>
            </a:r>
            <a:r>
              <a:rPr lang="id-ID" dirty="0"/>
              <a:t>membebaskan ketergantungan </a:t>
            </a:r>
            <a:r>
              <a:rPr lang="id-ID" dirty="0" smtClean="0"/>
              <a:t>diri</a:t>
            </a:r>
            <a:endParaRPr lang="id-ID" dirty="0"/>
          </a:p>
        </p:txBody>
      </p:sp>
    </p:spTree>
    <p:extLst>
      <p:ext uri="{BB962C8B-B14F-4D97-AF65-F5344CB8AC3E}">
        <p14:creationId xmlns:p14="http://schemas.microsoft.com/office/powerpoint/2010/main" val="2389810079"/>
      </p:ext>
    </p:extLst>
  </p:cSld>
  <p:clrMapOvr>
    <a:masterClrMapping/>
  </p:clrMapOvr>
  <p:transition spd="slow">
    <p:push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533400"/>
          </a:xfrm>
          <a:ln/>
        </p:spPr>
        <p:style>
          <a:lnRef idx="2">
            <a:schemeClr val="accent3">
              <a:shade val="50000"/>
            </a:schemeClr>
          </a:lnRef>
          <a:fillRef idx="1">
            <a:schemeClr val="accent3"/>
          </a:fillRef>
          <a:effectRef idx="0">
            <a:schemeClr val="accent3"/>
          </a:effectRef>
          <a:fontRef idx="minor">
            <a:schemeClr val="lt1"/>
          </a:fontRef>
        </p:style>
        <p:txBody>
          <a:bodyPr/>
          <a:lstStyle/>
          <a:p>
            <a:r>
              <a:rPr lang="id-ID" dirty="0" smtClean="0"/>
              <a:t>Karakteristik anak usia sekolah</a:t>
            </a:r>
            <a:endParaRPr lang="id-ID" dirty="0"/>
          </a:p>
        </p:txBody>
      </p:sp>
      <p:sp>
        <p:nvSpPr>
          <p:cNvPr id="3" name="Content Placeholder 2"/>
          <p:cNvSpPr>
            <a:spLocks noGrp="1"/>
          </p:cNvSpPr>
          <p:nvPr>
            <p:ph idx="1"/>
          </p:nvPr>
        </p:nvSpPr>
        <p:spPr>
          <a:xfrm>
            <a:off x="457200" y="990600"/>
            <a:ext cx="8229600" cy="5867400"/>
          </a:xfrm>
        </p:spPr>
        <p:style>
          <a:lnRef idx="1">
            <a:schemeClr val="accent3"/>
          </a:lnRef>
          <a:fillRef idx="2">
            <a:schemeClr val="accent3"/>
          </a:fillRef>
          <a:effectRef idx="1">
            <a:schemeClr val="accent3"/>
          </a:effectRef>
          <a:fontRef idx="minor">
            <a:schemeClr val="dk1"/>
          </a:fontRef>
        </p:style>
        <p:txBody>
          <a:bodyPr/>
          <a:lstStyle/>
          <a:p>
            <a:r>
              <a:rPr lang="id-ID" dirty="0" smtClean="0"/>
              <a:t>A need for belonging</a:t>
            </a:r>
          </a:p>
          <a:p>
            <a:pPr lvl="1"/>
            <a:r>
              <a:rPr lang="id-ID" dirty="0" smtClean="0"/>
              <a:t>Mengurangi ketergantungan pada orang tua</a:t>
            </a:r>
          </a:p>
          <a:p>
            <a:pPr lvl="1"/>
            <a:r>
              <a:rPr lang="id-ID" dirty="0" smtClean="0"/>
              <a:t>Power struggle dengan orang tua</a:t>
            </a:r>
          </a:p>
          <a:p>
            <a:pPr lvl="1"/>
            <a:r>
              <a:rPr lang="id-ID" dirty="0" smtClean="0"/>
              <a:t>Mulai mencari teman sebaya</a:t>
            </a:r>
          </a:p>
          <a:p>
            <a:r>
              <a:rPr lang="id-ID" dirty="0" smtClean="0"/>
              <a:t>A need for industry</a:t>
            </a:r>
          </a:p>
          <a:p>
            <a:pPr lvl="1"/>
            <a:r>
              <a:rPr lang="id-ID" dirty="0" smtClean="0"/>
              <a:t>Kebutuhan untuk menunjukkan keterampilan fisik</a:t>
            </a:r>
          </a:p>
          <a:p>
            <a:pPr lvl="1"/>
            <a:r>
              <a:rPr lang="id-ID" dirty="0" smtClean="0"/>
              <a:t>Kebutuhan mengambil risiko</a:t>
            </a:r>
          </a:p>
          <a:p>
            <a:r>
              <a:rPr lang="id-ID" dirty="0" smtClean="0"/>
              <a:t>A need for order</a:t>
            </a:r>
          </a:p>
          <a:p>
            <a:pPr lvl="1"/>
            <a:r>
              <a:rPr lang="id-ID" dirty="0" smtClean="0"/>
              <a:t>Berpikir logis</a:t>
            </a:r>
          </a:p>
          <a:p>
            <a:pPr lvl="1"/>
            <a:r>
              <a:rPr lang="id-ID" dirty="0" smtClean="0"/>
              <a:t>Munculnya permainan dengan aturan (permainan fisik dan permainan intelektual)</a:t>
            </a:r>
            <a:endParaRPr lang="id-ID" dirty="0"/>
          </a:p>
        </p:txBody>
      </p:sp>
    </p:spTree>
    <p:extLst>
      <p:ext uri="{BB962C8B-B14F-4D97-AF65-F5344CB8AC3E}">
        <p14:creationId xmlns:p14="http://schemas.microsoft.com/office/powerpoint/2010/main" val="1190389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Karakteristik remaja</a:t>
            </a:r>
            <a:endParaRPr lang="id-ID" dirty="0"/>
          </a:p>
        </p:txBody>
      </p:sp>
      <p:sp>
        <p:nvSpPr>
          <p:cNvPr id="3" name="Content Placeholder 2"/>
          <p:cNvSpPr>
            <a:spLocks noGrp="1"/>
          </p:cNvSpPr>
          <p:nvPr>
            <p:ph idx="1"/>
          </p:nvPr>
        </p:nvSpPr>
        <p:spPr/>
        <p:txBody>
          <a:bodyPr/>
          <a:lstStyle/>
          <a:p>
            <a:r>
              <a:rPr lang="id-ID" dirty="0" smtClean="0"/>
              <a:t>Formal operations: a need for abstract conceptualization</a:t>
            </a:r>
          </a:p>
          <a:p>
            <a:r>
              <a:rPr lang="id-ID" dirty="0" smtClean="0"/>
              <a:t>Definisi pertemanan yang baru: a need for communication</a:t>
            </a:r>
          </a:p>
          <a:p>
            <a:r>
              <a:rPr lang="id-ID" dirty="0" smtClean="0"/>
              <a:t>Pertumbuhan kesadaran diri: a need for identity</a:t>
            </a:r>
            <a:endParaRPr lang="id-ID" dirty="0"/>
          </a:p>
        </p:txBody>
      </p:sp>
    </p:spTree>
    <p:extLst>
      <p:ext uri="{BB962C8B-B14F-4D97-AF65-F5344CB8AC3E}">
        <p14:creationId xmlns:p14="http://schemas.microsoft.com/office/powerpoint/2010/main" val="3319181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9275"/>
            <a:ext cx="8229600" cy="1050925"/>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en-US" dirty="0" err="1" smtClean="0"/>
              <a:t>Ciri</a:t>
            </a:r>
            <a:r>
              <a:rPr lang="en-US" dirty="0" smtClean="0"/>
              <a:t> </a:t>
            </a:r>
            <a:r>
              <a:rPr lang="en-US" dirty="0" err="1" smtClean="0"/>
              <a:t>utama</a:t>
            </a:r>
            <a:r>
              <a:rPr lang="en-US" dirty="0" smtClean="0"/>
              <a:t> </a:t>
            </a:r>
            <a:r>
              <a:rPr lang="en-US" dirty="0" err="1" smtClean="0"/>
              <a:t>karakteristik</a:t>
            </a:r>
            <a:r>
              <a:rPr lang="en-US" dirty="0" smtClean="0"/>
              <a:t> </a:t>
            </a:r>
            <a:r>
              <a:rPr lang="en-US" dirty="0" err="1" smtClean="0"/>
              <a:t>permainan</a:t>
            </a:r>
            <a:r>
              <a:rPr lang="en-US" dirty="0" smtClean="0"/>
              <a:t> </a:t>
            </a:r>
            <a:r>
              <a:rPr lang="en-US" dirty="0" err="1" smtClean="0"/>
              <a:t>dalam</a:t>
            </a:r>
            <a:r>
              <a:rPr lang="en-US" dirty="0" smtClean="0"/>
              <a:t> </a:t>
            </a:r>
            <a:r>
              <a:rPr lang="en-US" dirty="0" err="1" smtClean="0"/>
              <a:t>usia</a:t>
            </a:r>
            <a:r>
              <a:rPr lang="en-US" dirty="0" smtClean="0"/>
              <a:t> </a:t>
            </a:r>
            <a:r>
              <a:rPr lang="en-US" dirty="0" err="1" smtClean="0"/>
              <a:t>sekolah</a:t>
            </a:r>
            <a:r>
              <a:rPr lang="en-US" dirty="0" smtClean="0"/>
              <a:t>  </a:t>
            </a:r>
            <a:endParaRPr lang="en-US" dirty="0"/>
          </a:p>
        </p:txBody>
      </p:sp>
      <p:sp>
        <p:nvSpPr>
          <p:cNvPr id="3" name="Content Placeholder 2"/>
          <p:cNvSpPr>
            <a:spLocks noGrp="1"/>
          </p:cNvSpPr>
          <p:nvPr>
            <p:ph idx="1"/>
          </p:nvPr>
        </p:nvSpPr>
        <p:spPr>
          <a:xfrm>
            <a:off x="457200" y="1752600"/>
            <a:ext cx="8229600" cy="4603750"/>
          </a:xfrm>
        </p:spPr>
        <p:txBody>
          <a:bodyPr/>
          <a:lstStyle/>
          <a:p>
            <a:pPr>
              <a:buFont typeface="Wingdings" pitchFamily="2" charset="2"/>
              <a:buChar char="Ø"/>
            </a:pPr>
            <a:r>
              <a:rPr lang="id-ID" dirty="0" smtClean="0"/>
              <a:t>Berkurangnya permainan simbolik</a:t>
            </a:r>
          </a:p>
          <a:p>
            <a:pPr>
              <a:buFont typeface="Wingdings" pitchFamily="2" charset="2"/>
              <a:buChar char="Ø"/>
            </a:pPr>
            <a:r>
              <a:rPr lang="id-ID" dirty="0" smtClean="0"/>
              <a:t>Bermain yang menunjukkan keterampilan yang dimiliki</a:t>
            </a:r>
          </a:p>
          <a:p>
            <a:pPr>
              <a:buFont typeface="Wingdings" pitchFamily="2" charset="2"/>
              <a:buChar char="Ø"/>
            </a:pPr>
            <a:r>
              <a:rPr lang="id-ID" dirty="0" smtClean="0"/>
              <a:t>Anak sebagai kolektor</a:t>
            </a:r>
          </a:p>
          <a:p>
            <a:pPr>
              <a:buFont typeface="Wingdings" pitchFamily="2" charset="2"/>
              <a:buChar char="Ø"/>
            </a:pPr>
            <a:r>
              <a:rPr lang="id-ID" dirty="0" smtClean="0"/>
              <a:t>Bermain dengan ritual/kebiasaan tertentu</a:t>
            </a:r>
          </a:p>
          <a:p>
            <a:pPr>
              <a:buFont typeface="Wingdings" pitchFamily="2" charset="2"/>
              <a:buChar char="Ø"/>
            </a:pPr>
            <a:r>
              <a:rPr lang="id-ID" dirty="0" smtClean="0"/>
              <a:t>Permainan dengan aturan</a:t>
            </a:r>
          </a:p>
          <a:p>
            <a:pPr>
              <a:buFont typeface="Wingdings" pitchFamily="2" charset="2"/>
              <a:buChar char="Ø"/>
            </a:pPr>
            <a:r>
              <a:rPr lang="id-ID" dirty="0" smtClean="0"/>
              <a:t>Mulai terlibat dalam olahraga</a:t>
            </a:r>
            <a:endParaRPr lang="en-US" dirty="0"/>
          </a:p>
        </p:txBody>
      </p:sp>
    </p:spTree>
    <p:extLst>
      <p:ext uri="{BB962C8B-B14F-4D97-AF65-F5344CB8AC3E}">
        <p14:creationId xmlns:p14="http://schemas.microsoft.com/office/powerpoint/2010/main" val="2357561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3600" dirty="0" smtClean="0"/>
              <a:t>Apakah olahraga membangun karakter?</a:t>
            </a:r>
            <a:endParaRPr lang="id-ID" sz="3600" dirty="0"/>
          </a:p>
        </p:txBody>
      </p:sp>
      <p:sp>
        <p:nvSpPr>
          <p:cNvPr id="3" name="Content Placeholder 2"/>
          <p:cNvSpPr>
            <a:spLocks noGrp="1"/>
          </p:cNvSpPr>
          <p:nvPr>
            <p:ph idx="1"/>
          </p:nvPr>
        </p:nvSpPr>
        <p:spPr/>
        <p:txBody>
          <a:bodyPr/>
          <a:lstStyle/>
          <a:p>
            <a:pPr marL="0" indent="0">
              <a:buNone/>
            </a:pPr>
            <a:r>
              <a:rPr lang="id-ID" dirty="0" smtClean="0"/>
              <a:t>Tergantung pada:</a:t>
            </a:r>
          </a:p>
          <a:p>
            <a:r>
              <a:rPr lang="id-ID" dirty="0" smtClean="0"/>
              <a:t>Sikap pemain, pelatih, dan orang tua</a:t>
            </a:r>
          </a:p>
          <a:p>
            <a:r>
              <a:rPr lang="id-ID" dirty="0" smtClean="0"/>
              <a:t>Sejauh mana tujuan dari program olahraga sejalan dengan nilai-nilai moral masyarakat</a:t>
            </a:r>
          </a:p>
          <a:p>
            <a:r>
              <a:rPr lang="id-ID" dirty="0" smtClean="0"/>
              <a:t>Kesediaan orang dewasa untuk menggunakan kegiatan olahraga untuk mengajarkan anak mengenai moralitas, kerjasama, toleransi, dan keadilan.</a:t>
            </a:r>
            <a:endParaRPr lang="id-ID" dirty="0"/>
          </a:p>
        </p:txBody>
      </p:sp>
    </p:spTree>
    <p:extLst>
      <p:ext uri="{BB962C8B-B14F-4D97-AF65-F5344CB8AC3E}">
        <p14:creationId xmlns:p14="http://schemas.microsoft.com/office/powerpoint/2010/main" val="3258221410"/>
      </p:ext>
    </p:extLst>
  </p:cSld>
  <p:clrMapOvr>
    <a:masterClrMapping/>
  </p:clrMapOvr>
</p:sld>
</file>

<file path=ppt/theme/theme1.xml><?xml version="1.0" encoding="utf-8"?>
<a:theme xmlns:a="http://schemas.openxmlformats.org/drawingml/2006/main" name="Stack of books desig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plete esa unggul 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esentation5" id="{3005C949-B08C-442A-B2D6-75A98AB780EB}" vid="{19280BA6-BB49-410A-AD56-9D9793306A3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Stack of books design template</Template>
  <TotalTime>393</TotalTime>
  <Words>569</Words>
  <Application>Microsoft Office PowerPoint</Application>
  <PresentationFormat>On-screen Show (4:3)</PresentationFormat>
  <Paragraphs>74</Paragraphs>
  <Slides>14</Slides>
  <Notes>0</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Stack of books design template</vt:lpstr>
      <vt:lpstr>templete esa unggul 2017</vt:lpstr>
      <vt:lpstr>PERKEMBANGAN BERMAIN DALAM USIA SEKOLAH DAN REMAJA</vt:lpstr>
      <vt:lpstr>Kemampuan akhir yang diharapkan</vt:lpstr>
      <vt:lpstr>Kemampuan akhir yang diharapkan</vt:lpstr>
      <vt:lpstr>BERBAGAI TAHAPAN PERKEMBANGAN BERMAIN</vt:lpstr>
      <vt:lpstr>Tugas Perkembangan anak sekolah (Robert J. Havighurst)</vt:lpstr>
      <vt:lpstr>Karakteristik anak usia sekolah</vt:lpstr>
      <vt:lpstr>Karakteristik remaja</vt:lpstr>
      <vt:lpstr>Ciri utama karakteristik permainan dalam usia sekolah  </vt:lpstr>
      <vt:lpstr>Apakah olahraga membangun karakter?</vt:lpstr>
      <vt:lpstr>Bermain pada remaja</vt:lpstr>
      <vt:lpstr>Diskusi </vt:lpstr>
      <vt:lpstr>Diskusi (2)</vt:lpstr>
      <vt:lpstr>Diskusi (3)</vt:lpstr>
      <vt:lpstr>Diskusi (4)</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BEHAVIOR MODIFICATION</dc:title>
  <dc:creator>Administrator</dc:creator>
  <cp:lastModifiedBy>Administrator</cp:lastModifiedBy>
  <cp:revision>45</cp:revision>
  <dcterms:created xsi:type="dcterms:W3CDTF">2006-08-16T00:00:00Z</dcterms:created>
  <dcterms:modified xsi:type="dcterms:W3CDTF">2018-04-09T06:02:30Z</dcterms:modified>
</cp:coreProperties>
</file>