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3"/>
  </p:notesMasterIdLst>
  <p:sldIdLst>
    <p:sldId id="256" r:id="rId3"/>
    <p:sldId id="284" r:id="rId4"/>
    <p:sldId id="285" r:id="rId5"/>
    <p:sldId id="298" r:id="rId6"/>
    <p:sldId id="299" r:id="rId7"/>
    <p:sldId id="286" r:id="rId8"/>
    <p:sldId id="287" r:id="rId9"/>
    <p:sldId id="288" r:id="rId10"/>
    <p:sldId id="289" r:id="rId11"/>
    <p:sldId id="300" r:id="rId12"/>
    <p:sldId id="301" r:id="rId13"/>
    <p:sldId id="302" r:id="rId14"/>
    <p:sldId id="290" r:id="rId15"/>
    <p:sldId id="291" r:id="rId16"/>
    <p:sldId id="293" r:id="rId17"/>
    <p:sldId id="292" r:id="rId18"/>
    <p:sldId id="294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C330-4187-42B8-ABA3-09D2461BE862}" type="datetimeFigureOut">
              <a:rPr lang="id-ID" smtClean="0"/>
              <a:t>09/04/2018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8FF8-CDC3-4D5F-9C8A-E866ED3DFB6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76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D2AF9CE-5BB0-4181-88D5-1A8A973C02AE}" type="slidenum">
              <a:rPr lang="id-ID" altLang="id-ID"/>
              <a:pPr>
                <a:spcBef>
                  <a:spcPct val="0"/>
                </a:spcBef>
              </a:pPr>
              <a:t>6</a:t>
            </a:fld>
            <a:endParaRPr lang="id-ID" alt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0B1AEC3-A6DB-46AB-BC66-514F68C7874A}" type="slidenum">
              <a:rPr lang="id-ID" altLang="id-ID"/>
              <a:pPr>
                <a:spcBef>
                  <a:spcPct val="0"/>
                </a:spcBef>
              </a:pPr>
              <a:t>13</a:t>
            </a:fld>
            <a:endParaRPr lang="id-ID" alt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0" y="1698625"/>
            <a:ext cx="6027169" cy="1470025"/>
          </a:xfrm>
        </p:spPr>
        <p:txBody>
          <a:bodyPr/>
          <a:lstStyle/>
          <a:p>
            <a:r>
              <a:rPr lang="id-ID" dirty="0" smtClean="0"/>
              <a:t>BERMAIN DALAM POPULASI BERKEBUTUHAN KHUSUS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id-ID" smtClean="0"/>
          </a:p>
          <a:p>
            <a:pPr algn="l"/>
            <a:r>
              <a:rPr lang="id-ID" smtClean="0"/>
              <a:t>Lita </a:t>
            </a:r>
            <a:r>
              <a:rPr lang="id-ID" dirty="0" smtClean="0"/>
              <a:t>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Children under stress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Anak korban kekerasan</a:t>
            </a:r>
          </a:p>
          <a:p>
            <a:r>
              <a:rPr lang="id-ID" dirty="0" smtClean="0"/>
              <a:t>Anak yang menderita penyakit (stress rumah sakit)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914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Hospital play 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403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Diversionary programs</a:t>
            </a:r>
          </a:p>
          <a:p>
            <a:pPr lvl="1"/>
            <a:r>
              <a:rPr lang="id-ID" dirty="0" smtClean="0"/>
              <a:t>Mengalihkan perhatian dari rumah sakit</a:t>
            </a:r>
          </a:p>
          <a:p>
            <a:r>
              <a:rPr lang="id-ID" dirty="0" smtClean="0"/>
              <a:t>Activity/recreation programs</a:t>
            </a:r>
          </a:p>
          <a:p>
            <a:pPr lvl="1"/>
            <a:r>
              <a:rPr lang="id-ID" dirty="0" smtClean="0"/>
              <a:t>Untuk meningkatkan </a:t>
            </a:r>
            <a:r>
              <a:rPr lang="id-ID" i="1" dirty="0" smtClean="0"/>
              <a:t>sense of wellbeing</a:t>
            </a:r>
            <a:endParaRPr lang="id-ID" dirty="0" smtClean="0"/>
          </a:p>
          <a:p>
            <a:r>
              <a:rPr lang="id-ID" dirty="0" smtClean="0"/>
              <a:t>Play therapy programs</a:t>
            </a:r>
          </a:p>
          <a:p>
            <a:pPr lvl="1"/>
            <a:r>
              <a:rPr lang="id-ID" dirty="0" smtClean="0"/>
              <a:t>Mendukung ekspresi perasaan</a:t>
            </a:r>
          </a:p>
          <a:p>
            <a:r>
              <a:rPr lang="id-ID" dirty="0" smtClean="0"/>
              <a:t>Child development programs</a:t>
            </a:r>
          </a:p>
          <a:p>
            <a:pPr lvl="1"/>
            <a:r>
              <a:rPr lang="id-ID" dirty="0" smtClean="0"/>
              <a:t>Terdapat kurikulum</a:t>
            </a:r>
          </a:p>
          <a:p>
            <a:r>
              <a:rPr lang="id-ID" dirty="0" smtClean="0"/>
              <a:t>Child life programs</a:t>
            </a:r>
          </a:p>
          <a:p>
            <a:pPr lvl="1"/>
            <a:r>
              <a:rPr lang="id-ID" dirty="0" smtClean="0"/>
              <a:t>Semua aspek perkembangan anak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392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Kondisi yang dibutuhkan untuk bermain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 child-oriented atmosphere</a:t>
            </a:r>
          </a:p>
          <a:p>
            <a:r>
              <a:rPr lang="id-ID" dirty="0" smtClean="0"/>
              <a:t>Appropriate play materials</a:t>
            </a:r>
          </a:p>
          <a:p>
            <a:r>
              <a:rPr lang="id-ID" dirty="0" smtClean="0"/>
              <a:t>A warm, accepting supervisor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556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d-ID" altLang="id-ID" sz="3200" smtClean="0">
                <a:latin typeface="Times New Roman" pitchFamily="18" charset="0"/>
                <a:cs typeface="Times New Roman" pitchFamily="18" charset="0"/>
              </a:rPr>
              <a:t>Tujuan bermain dalam populasi special need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id-ID" altLang="id-ID" sz="2400" smtClean="0">
                <a:latin typeface="Times New Roman" pitchFamily="18" charset="0"/>
                <a:cs typeface="Times New Roman" pitchFamily="18" charset="0"/>
              </a:rPr>
              <a:t>Melatih kemampuan sensorik dan motorik</a:t>
            </a:r>
          </a:p>
          <a:p>
            <a:pPr eaLnBrk="1" hangingPunct="1"/>
            <a:r>
              <a:rPr lang="id-ID" altLang="id-ID" sz="2400" smtClean="0">
                <a:latin typeface="Times New Roman" pitchFamily="18" charset="0"/>
                <a:cs typeface="Times New Roman" pitchFamily="18" charset="0"/>
              </a:rPr>
              <a:t>Membuat modifikasi perilaku</a:t>
            </a:r>
          </a:p>
          <a:p>
            <a:pPr eaLnBrk="1" hangingPunct="1"/>
            <a:r>
              <a:rPr lang="id-ID" altLang="id-ID" sz="2400" smtClean="0">
                <a:latin typeface="Times New Roman" pitchFamily="18" charset="0"/>
                <a:cs typeface="Times New Roman" pitchFamily="18" charset="0"/>
              </a:rPr>
              <a:t>Menumbuhkan rasa simpati dan empaty terhadap lingkungan sosial</a:t>
            </a:r>
          </a:p>
          <a:p>
            <a:pPr eaLnBrk="1" hangingPunct="1"/>
            <a:endParaRPr lang="id-ID" altLang="id-ID" sz="2200" smtClean="0">
              <a:latin typeface="Arial" charset="0"/>
              <a:cs typeface="Arial" charset="0"/>
            </a:endParaRPr>
          </a:p>
          <a:p>
            <a:pPr eaLnBrk="1" hangingPunct="1"/>
            <a:endParaRPr lang="id-ID" altLang="id-ID" sz="22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09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50938"/>
          </a:xfrm>
        </p:spPr>
        <p:txBody>
          <a:bodyPr/>
          <a:lstStyle/>
          <a:p>
            <a:r>
              <a:rPr lang="id-ID" altLang="id-ID" sz="3200" smtClean="0">
                <a:latin typeface="Times New Roman" pitchFamily="18" charset="0"/>
                <a:cs typeface="Times New Roman" pitchFamily="18" charset="0"/>
              </a:rPr>
              <a:t>Manfaat Bermain Dalam Populasi Berkebutuhan Khusus </a:t>
            </a:r>
          </a:p>
        </p:txBody>
      </p:sp>
      <p:sp>
        <p:nvSpPr>
          <p:cNvPr id="14339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2039938"/>
            <a:ext cx="8229600" cy="36941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6578" tIns="0" rIns="0" bIns="0" anchor="ctr">
            <a:sp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id-ID" altLang="id-ID" sz="240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id-ID" sz="2400" smtClean="0">
                <a:latin typeface="Times New Roman" pitchFamily="18" charset="0"/>
                <a:cs typeface="Times New Roman" pitchFamily="18" charset="0"/>
              </a:rPr>
              <a:t>Merangsang perkembangan motorik anak, karena dalam</a:t>
            </a:r>
            <a:r>
              <a:rPr lang="id-ID" altLang="id-ID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smtClean="0">
                <a:latin typeface="Times New Roman" pitchFamily="18" charset="0"/>
                <a:cs typeface="Times New Roman" pitchFamily="18" charset="0"/>
              </a:rPr>
              <a:t>bermain membutuhkan gerakan-gerakan</a:t>
            </a:r>
            <a:endParaRPr lang="en-US" altLang="id-ID" sz="240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id-ID" altLang="id-ID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id-ID" altLang="id-ID" sz="240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id-ID" sz="2400" smtClean="0">
                <a:latin typeface="Times New Roman" pitchFamily="18" charset="0"/>
                <a:cs typeface="Times New Roman" pitchFamily="18" charset="0"/>
              </a:rPr>
              <a:t>Merangsang perkembangan berfikir anak, karena dalam</a:t>
            </a:r>
            <a:r>
              <a:rPr lang="id-ID" altLang="id-ID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smtClean="0">
                <a:latin typeface="Times New Roman" pitchFamily="18" charset="0"/>
                <a:cs typeface="Times New Roman" pitchFamily="18" charset="0"/>
              </a:rPr>
              <a:t>bermain membutuhkan pemecahan masalah bagaimana melakukan permainan itu dengan baik dan benar</a:t>
            </a:r>
            <a:endParaRPr lang="en-US" altLang="id-ID" sz="240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id-ID" altLang="id-ID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id-ID" altLang="id-ID" sz="24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id-ID" sz="2400" smtClean="0">
                <a:latin typeface="Times New Roman" pitchFamily="18" charset="0"/>
                <a:cs typeface="Times New Roman" pitchFamily="18" charset="0"/>
              </a:rPr>
              <a:t>Melatih kemandirian anak dalam melakukan sesuatu secara mandiri tidak menggantungkan diri pada orang lain.</a:t>
            </a:r>
            <a:endParaRPr lang="en-US" altLang="id-ID" sz="240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en-US" altLang="id-ID" sz="2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4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52" y="859601"/>
            <a:ext cx="8081852" cy="1269461"/>
          </a:xfrm>
        </p:spPr>
        <p:txBody>
          <a:bodyPr>
            <a:normAutofit fontScale="90000"/>
          </a:bodyPr>
          <a:lstStyle/>
          <a:p>
            <a:r>
              <a:rPr lang="id-ID" sz="4900" dirty="0" smtClean="0"/>
              <a:t>Contoh permainan untuk melatih sensori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542" y="2129062"/>
            <a:ext cx="7522661" cy="4229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+mj-lt"/>
              </a:rPr>
              <a:t>Meraba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isi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Kantong</a:t>
            </a:r>
            <a:r>
              <a:rPr lang="en-US" sz="3200" b="1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Menebak isi kantong tanpa melihat</a:t>
            </a:r>
            <a:endParaRPr lang="en-ID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D" sz="2800" dirty="0" err="1" smtClean="0">
                <a:latin typeface="+mj-lt"/>
              </a:rPr>
              <a:t>Melatih</a:t>
            </a:r>
            <a:r>
              <a:rPr lang="en-ID" sz="2800" dirty="0" smtClean="0">
                <a:latin typeface="+mj-lt"/>
              </a:rPr>
              <a:t> </a:t>
            </a:r>
            <a:r>
              <a:rPr lang="en-ID" sz="2800" dirty="0" err="1">
                <a:latin typeface="+mj-lt"/>
              </a:rPr>
              <a:t>m</a:t>
            </a:r>
            <a:r>
              <a:rPr lang="en-ID" sz="2800" dirty="0" err="1" smtClean="0">
                <a:latin typeface="+mj-lt"/>
              </a:rPr>
              <a:t>otorik</a:t>
            </a:r>
            <a:r>
              <a:rPr lang="en-ID" sz="2800" dirty="0" smtClean="0">
                <a:latin typeface="+mj-lt"/>
              </a:rPr>
              <a:t> </a:t>
            </a:r>
            <a:r>
              <a:rPr lang="en-ID" sz="2800" dirty="0" err="1" smtClean="0">
                <a:latin typeface="+mj-lt"/>
              </a:rPr>
              <a:t>halus</a:t>
            </a:r>
            <a:endParaRPr lang="en-ID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D" sz="2800" dirty="0" err="1" smtClean="0">
                <a:latin typeface="+mj-lt"/>
              </a:rPr>
              <a:t>Melatih</a:t>
            </a:r>
            <a:r>
              <a:rPr lang="en-ID" sz="2800" dirty="0" smtClean="0">
                <a:latin typeface="+mj-lt"/>
              </a:rPr>
              <a:t> </a:t>
            </a:r>
            <a:r>
              <a:rPr lang="en-ID" sz="2800" dirty="0" err="1" smtClean="0">
                <a:latin typeface="+mj-lt"/>
              </a:rPr>
              <a:t>kemampuan</a:t>
            </a:r>
            <a:r>
              <a:rPr lang="en-ID" sz="2800" dirty="0" smtClean="0">
                <a:latin typeface="+mj-lt"/>
              </a:rPr>
              <a:t> visual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sz="2800" dirty="0" err="1" smtClean="0">
                <a:latin typeface="+mj-lt"/>
              </a:rPr>
              <a:t>Melatih</a:t>
            </a:r>
            <a:r>
              <a:rPr lang="en-ID" sz="2800" dirty="0" smtClean="0">
                <a:latin typeface="+mj-lt"/>
              </a:rPr>
              <a:t> </a:t>
            </a:r>
            <a:r>
              <a:rPr lang="en-ID" sz="2800" dirty="0" err="1" smtClean="0">
                <a:latin typeface="+mj-lt"/>
              </a:rPr>
              <a:t>sensitifitas</a:t>
            </a:r>
            <a:r>
              <a:rPr lang="en-ID" sz="2800" dirty="0" smtClean="0">
                <a:latin typeface="+mj-lt"/>
              </a:rPr>
              <a:t> </a:t>
            </a:r>
            <a:r>
              <a:rPr lang="en-ID" sz="2800" dirty="0" err="1" smtClean="0">
                <a:latin typeface="+mj-lt"/>
              </a:rPr>
              <a:t>anak</a:t>
            </a:r>
            <a:endParaRPr lang="en-ID" sz="2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4037394" y="2971800"/>
            <a:ext cx="833510" cy="653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13" y="757647"/>
            <a:ext cx="7923591" cy="1169627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2"/>
                </a:solidFill>
              </a:rPr>
              <a:t>Contoh lain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570" y="1927274"/>
            <a:ext cx="7828634" cy="4403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b="1" dirty="0" smtClean="0">
                <a:solidFill>
                  <a:srgbClr val="002060"/>
                </a:solidFill>
                <a:latin typeface="+mj-lt"/>
              </a:rPr>
              <a:t>Puzzle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ID" sz="24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ID" sz="24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ID" sz="2400" dirty="0">
              <a:solidFill>
                <a:srgbClr val="00206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Melatih</a:t>
            </a:r>
            <a:r>
              <a:rPr lang="en-ID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+mj-lt"/>
              </a:rPr>
              <a:t>m</a:t>
            </a: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otorik</a:t>
            </a:r>
            <a:r>
              <a:rPr lang="en-ID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halus</a:t>
            </a:r>
            <a:endParaRPr lang="en-ID" sz="28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Melatih</a:t>
            </a:r>
            <a:r>
              <a:rPr lang="en-ID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+mj-lt"/>
              </a:rPr>
              <a:t>k</a:t>
            </a: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eterampilan</a:t>
            </a:r>
            <a:r>
              <a:rPr lang="en-ID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kognitif</a:t>
            </a:r>
            <a:endParaRPr lang="en-ID" sz="28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Melatih</a:t>
            </a:r>
            <a:r>
              <a:rPr lang="en-ID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untuk</a:t>
            </a:r>
            <a:r>
              <a:rPr lang="en-ID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memecahkan</a:t>
            </a:r>
            <a:r>
              <a:rPr lang="en-ID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masalah</a:t>
            </a:r>
            <a:endParaRPr lang="en-ID" sz="2800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Melatih</a:t>
            </a:r>
            <a:r>
              <a:rPr lang="en-ID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sosialisasi</a:t>
            </a:r>
            <a:r>
              <a:rPr lang="en-ID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ID" sz="2800" dirty="0" err="1" smtClean="0">
                <a:solidFill>
                  <a:srgbClr val="002060"/>
                </a:solidFill>
                <a:latin typeface="+mj-lt"/>
              </a:rPr>
              <a:t>anak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09498" y="2850610"/>
            <a:ext cx="833510" cy="492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77" y="2276285"/>
            <a:ext cx="1546785" cy="1641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32" y="2276284"/>
            <a:ext cx="1865398" cy="1641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99" y="2276283"/>
            <a:ext cx="1677572" cy="16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35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Diskusi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Pilihlah satu aktivitas bermain yang tipikal </a:t>
            </a:r>
            <a:r>
              <a:rPr lang="id-ID" dirty="0" smtClean="0"/>
              <a:t>untuk </a:t>
            </a:r>
            <a:r>
              <a:rPr lang="id-ID" dirty="0"/>
              <a:t>anak prasekolah, misalnya bermain dengan balok, bermain rumah-rumahan, atau bernyanyi lagu tertentu, coba bayangkan pengalaman ini dari perspektif anak dengan gangguan sensory, gangguan kecerdasan dan masalah emosional</a:t>
            </a:r>
            <a:r>
              <a:rPr lang="id-ID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598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Diskusi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Jika seseorang tidak memiliki “theory of mind”, bagaimana ia dapat menginterpretasi perilaku orang lain dalam lingkungan sosial? Mengapa “theory of mind” penting untuk keberhasilan interaksi sosial</a:t>
            </a:r>
            <a:r>
              <a:rPr lang="id-ID" dirty="0" smtClean="0"/>
              <a:t>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146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Diskusi (3)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Mengapa ada yang mengasumsikan bahwa anak dengan masalah kecerdasan tidak ingin atau butuh bermain?apakah ada sesuatu dalam perilaku anak dengan masalah kecerdasan yang membuat seseorang mengambil kesimpulan ini?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348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mampu mengobservasi cara anak yang memiliki keterbatasan fisik bermain. 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mampu menggambarkan perbedaan cara bermain anak yang tipikal dengan anak yang memiliki masalah emosi dan intelektual.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740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Diskusi (4)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Jika seseorang ingin mengimplementasikan program bermain di rumah sakit yang tidak pernah dilakukan sebelumnya, resistensi apa yang harus diantisipasi dapat muncul dari pihak rumah sakit?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203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Mahasiswa mampu mengenali cara bermain pada anak-anak yang berasal dari populasi beresiko, misalnya mereka yang merupakan korban kekerasan fisik/seksual.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166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Anak dengan keterbatasan fisik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Masalah penglihatan</a:t>
            </a:r>
          </a:p>
          <a:p>
            <a:r>
              <a:rPr lang="id-ID" dirty="0" smtClean="0"/>
              <a:t>Masalah bahasa</a:t>
            </a:r>
          </a:p>
          <a:p>
            <a:r>
              <a:rPr lang="id-ID" dirty="0" smtClean="0"/>
              <a:t>Masalah pendengaran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495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d-ID" sz="2800" dirty="0" smtClean="0"/>
              <a:t>Karakteristik bermain dari anak berkebutuhan khusus</a:t>
            </a:r>
            <a:endParaRPr lang="id-ID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986443"/>
              </p:ext>
            </p:extLst>
          </p:nvPr>
        </p:nvGraphicFramePr>
        <p:xfrm>
          <a:off x="228600" y="685800"/>
          <a:ext cx="8763000" cy="601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777"/>
                <a:gridCol w="7140223"/>
              </a:tblGrid>
              <a:tr h="387177">
                <a:tc>
                  <a:txBody>
                    <a:bodyPr/>
                    <a:lstStyle/>
                    <a:p>
                      <a:r>
                        <a:rPr lang="id-ID" dirty="0" smtClean="0"/>
                        <a:t>Condition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Characteristic of Play</a:t>
                      </a:r>
                      <a:endParaRPr lang="id-ID" dirty="0"/>
                    </a:p>
                  </a:txBody>
                  <a:tcPr/>
                </a:tc>
              </a:tr>
              <a:tr h="1241087">
                <a:tc>
                  <a:txBody>
                    <a:bodyPr/>
                    <a:lstStyle/>
                    <a:p>
                      <a:r>
                        <a:rPr lang="id-ID" dirty="0" smtClean="0"/>
                        <a:t>Visual Impairment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Greater amount of solitary play</a:t>
                      </a:r>
                    </a:p>
                    <a:p>
                      <a:r>
                        <a:rPr lang="id-ID" b="1" dirty="0" smtClean="0"/>
                        <a:t>Less imaginative in fantasy play</a:t>
                      </a:r>
                    </a:p>
                    <a:p>
                      <a:r>
                        <a:rPr lang="id-ID" b="1" dirty="0" smtClean="0"/>
                        <a:t>Less likely to explore the physical environment</a:t>
                      </a:r>
                      <a:r>
                        <a:rPr lang="id-ID" b="1" baseline="0" dirty="0" smtClean="0"/>
                        <a:t> in play</a:t>
                      </a:r>
                    </a:p>
                    <a:p>
                      <a:r>
                        <a:rPr lang="id-ID" b="1" baseline="0" dirty="0" smtClean="0"/>
                        <a:t>Less varied and less flexible in play</a:t>
                      </a:r>
                      <a:endParaRPr lang="id-ID" b="1" dirty="0"/>
                    </a:p>
                  </a:txBody>
                  <a:tcPr/>
                </a:tc>
              </a:tr>
              <a:tr h="668277">
                <a:tc>
                  <a:txBody>
                    <a:bodyPr/>
                    <a:lstStyle/>
                    <a:p>
                      <a:r>
                        <a:rPr lang="id-ID" dirty="0" smtClean="0"/>
                        <a:t>Hearing impairment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Less likely to engage in cooperative make believe play</a:t>
                      </a:r>
                    </a:p>
                    <a:p>
                      <a:r>
                        <a:rPr lang="id-ID" b="1" dirty="0" smtClean="0"/>
                        <a:t>Less likely to use objects symbolically</a:t>
                      </a:r>
                      <a:endParaRPr lang="id-ID" b="1" dirty="0"/>
                    </a:p>
                  </a:txBody>
                  <a:tcPr/>
                </a:tc>
              </a:tr>
              <a:tr h="1813896">
                <a:tc>
                  <a:txBody>
                    <a:bodyPr/>
                    <a:lstStyle/>
                    <a:p>
                      <a:r>
                        <a:rPr lang="id-ID" dirty="0" smtClean="0"/>
                        <a:t>Intellectual</a:t>
                      </a:r>
                      <a:r>
                        <a:rPr lang="id-ID" baseline="0" dirty="0" smtClean="0"/>
                        <a:t> deficit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More interested</a:t>
                      </a:r>
                      <a:r>
                        <a:rPr lang="id-ID" b="1" baseline="0" dirty="0" smtClean="0"/>
                        <a:t> in the physical characteristics of play materials than in their representational possibilities</a:t>
                      </a:r>
                    </a:p>
                    <a:p>
                      <a:r>
                        <a:rPr lang="id-ID" b="1" baseline="0" dirty="0" smtClean="0"/>
                        <a:t>More likely to simply manipulate and handle play materials</a:t>
                      </a:r>
                    </a:p>
                    <a:p>
                      <a:r>
                        <a:rPr lang="id-ID" b="1" baseline="0" dirty="0" smtClean="0"/>
                        <a:t>More repetitive and less varies in toy play</a:t>
                      </a:r>
                    </a:p>
                    <a:p>
                      <a:r>
                        <a:rPr lang="id-ID" b="1" baseline="0" dirty="0" smtClean="0"/>
                        <a:t>Later appearance of symbolic play and lower likelihood of reaching higher levels of sophistication</a:t>
                      </a:r>
                      <a:endParaRPr lang="id-ID" b="1" dirty="0"/>
                    </a:p>
                  </a:txBody>
                  <a:tcPr/>
                </a:tc>
              </a:tr>
              <a:tr h="954682">
                <a:tc>
                  <a:txBody>
                    <a:bodyPr/>
                    <a:lstStyle/>
                    <a:p>
                      <a:r>
                        <a:rPr lang="id-ID" dirty="0" smtClean="0"/>
                        <a:t>Language impairment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Less make-believe play</a:t>
                      </a:r>
                    </a:p>
                    <a:p>
                      <a:r>
                        <a:rPr lang="id-ID" b="1" dirty="0" smtClean="0"/>
                        <a:t>More likely to receive a negative reaciton from peers when making efforts to join them in play</a:t>
                      </a:r>
                      <a:endParaRPr lang="id-ID" b="1" dirty="0"/>
                    </a:p>
                  </a:txBody>
                  <a:tcPr/>
                </a:tc>
              </a:tr>
              <a:tr h="954682">
                <a:tc>
                  <a:txBody>
                    <a:bodyPr/>
                    <a:lstStyle/>
                    <a:p>
                      <a:r>
                        <a:rPr lang="id-ID" dirty="0" smtClean="0"/>
                        <a:t>Autism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 smtClean="0"/>
                        <a:t>More likely to engage in repetitive, stereotyped manipulation of play materials</a:t>
                      </a:r>
                    </a:p>
                    <a:p>
                      <a:r>
                        <a:rPr lang="id-ID" b="1" dirty="0" smtClean="0"/>
                        <a:t>Less likely to use objects symbolically in make believe</a:t>
                      </a:r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3200" b="1" dirty="0">
                <a:latin typeface="Times New Roman" pitchFamily="18" charset="0"/>
                <a:cs typeface="Times New Roman" pitchFamily="18" charset="0"/>
              </a:rPr>
              <a:t>Pengertian Populasi Berkebutuhan Khusus (Special </a:t>
            </a:r>
            <a:r>
              <a:rPr lang="id-ID" altLang="id-ID" sz="3200" b="1" dirty="0" smtClean="0">
                <a:latin typeface="Times New Roman" pitchFamily="18" charset="0"/>
                <a:cs typeface="Times New Roman" pitchFamily="18" charset="0"/>
              </a:rPr>
              <a:t>Need)</a:t>
            </a:r>
            <a:endParaRPr lang="id-ID" altLang="id-ID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250825" y="1628775"/>
            <a:ext cx="8785225" cy="4497388"/>
          </a:xfrm>
        </p:spPr>
        <p:txBody>
          <a:bodyPr/>
          <a:lstStyle/>
          <a:p>
            <a:pPr marL="457200" lvl="1" indent="0" algn="just">
              <a:buFont typeface="Arial" charset="0"/>
              <a:buNone/>
            </a:pPr>
            <a:endParaRPr lang="id-ID" alt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id-ID" altLang="id-ID" sz="2400" dirty="0" smtClean="0">
                <a:latin typeface="Times New Roman" pitchFamily="18" charset="0"/>
                <a:cs typeface="Times New Roman" pitchFamily="18" charset="0"/>
              </a:rPr>
              <a:t>Heward (2003) mendefinisikan ABK sebagai anak dengan karakteristik khusus yang berbeda dengan anak pada umumnya tanpa selalu menunjukkan pada ketidak mampuan mental, emosi , atau fisik.</a:t>
            </a:r>
            <a:r>
              <a:rPr lang="id-ID" altLang="id-ID" dirty="0" smtClean="0"/>
              <a:t> </a:t>
            </a:r>
            <a:r>
              <a:rPr lang="id-ID" altLang="id-ID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Font typeface="Arial" charset="0"/>
              <a:buNone/>
            </a:pP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ABK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disesuaikan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id-ID" altLang="id-ID" sz="2400" dirty="0" smtClean="0">
                <a:latin typeface="Times New Roman" pitchFamily="18" charset="0"/>
                <a:cs typeface="Times New Roman" pitchFamily="18" charset="0"/>
              </a:rPr>
              <a:t>nya, anak-anak yang memiliki gangguan ADHD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disalurkan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lewat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altLang="id-ID" sz="2400" dirty="0" smtClean="0">
                <a:latin typeface="Times New Roman" pitchFamily="18" charset="0"/>
                <a:cs typeface="Times New Roman" pitchFamily="18" charset="0"/>
              </a:rPr>
              <a:t>Permainan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alt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altLang="id-ID" sz="2400" dirty="0" smtClean="0">
                <a:latin typeface="Times New Roman" pitchFamily="18" charset="0"/>
                <a:cs typeface="Times New Roman" pitchFamily="18" charset="0"/>
              </a:rPr>
              <a:t>bola basket bisa jadi salah satu permainan yang efektif.</a:t>
            </a:r>
            <a:endParaRPr lang="en-US" alt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Font typeface="Arial" charset="0"/>
              <a:buNone/>
            </a:pPr>
            <a:endParaRPr lang="en-US" altLang="id-ID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223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z="3200" smtClean="0">
                <a:latin typeface="Times New Roman" pitchFamily="18" charset="0"/>
                <a:cs typeface="Times New Roman" pitchFamily="18" charset="0"/>
              </a:rPr>
              <a:t>Jenis Permainan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 jenis permainan berdasarkan jenis kebutuhan khusus 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Tunadaksa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sz="2400" dirty="0" smtClean="0"/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Tunadaksa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kelainan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neuromuskular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bawaan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kecelakaan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celebral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palsy,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amputasi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polio,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lumpuh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Permainan yang cocok untuk jenis ini adalah permainan yang melatih gerak, seperti: membawa, memukul, melempar, dll. Contohnya bermain lempar tangkap bola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5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Tunagrahita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Tunagrahita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intelegensi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rata-rata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ketidakmampuan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adaptasi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embelajaran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tunagrahita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beratkan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sosialisasi</a:t>
            </a: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Contoh: 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empuk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lembut</a:t>
            </a: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dan dapat berbunyi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pelukan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kehangatan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penyandang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down</a:t>
            </a: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syndrom, dan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berbunyi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menstimuli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pendengarannya</a:t>
            </a:r>
            <a:r>
              <a:rPr lang="en-US" sz="2400" dirty="0" smtClean="0"/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1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Kesulitan belajar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disability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psikologis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berbicara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tulisan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menulis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berfikir</a:t>
            </a: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Permainan yang cocok untuk jenis ini adalah seperti contoh: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Krayon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tujuannya adalah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id-I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berkebutuhan khusus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mengatakan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benar-salah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70074"/>
      </p:ext>
    </p:extLst>
  </p:cSld>
  <p:clrMapOvr>
    <a:masterClrMapping/>
  </p:clrMapOvr>
</p:sld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614</TotalTime>
  <Words>602</Words>
  <Application>Microsoft Office PowerPoint</Application>
  <PresentationFormat>On-screen Show (4:3)</PresentationFormat>
  <Paragraphs>103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Stack of books design template</vt:lpstr>
      <vt:lpstr>templete esa unggul 2017</vt:lpstr>
      <vt:lpstr>BERMAIN DALAM POPULASI BERKEBUTUHAN KHUSUS</vt:lpstr>
      <vt:lpstr>Kemampuan akhir yang diharapkan</vt:lpstr>
      <vt:lpstr>Kemampuan akhir yang diharapkan</vt:lpstr>
      <vt:lpstr>Anak dengan keterbatasan fisik</vt:lpstr>
      <vt:lpstr>Karakteristik bermain dari anak berkebutuhan khusus</vt:lpstr>
      <vt:lpstr>Pengertian Populasi Berkebutuhan Khusus (Special Need)</vt:lpstr>
      <vt:lpstr>Jenis Permainan</vt:lpstr>
      <vt:lpstr>PowerPoint Presentation</vt:lpstr>
      <vt:lpstr>PowerPoint Presentation</vt:lpstr>
      <vt:lpstr>Children under stress</vt:lpstr>
      <vt:lpstr>Hospital play program</vt:lpstr>
      <vt:lpstr>Kondisi yang dibutuhkan untuk bermain</vt:lpstr>
      <vt:lpstr>Tujuan bermain dalam populasi special need</vt:lpstr>
      <vt:lpstr>Manfaat Bermain Dalam Populasi Berkebutuhan Khusus </vt:lpstr>
      <vt:lpstr>Contoh permainan untuk melatih sensori</vt:lpstr>
      <vt:lpstr>Contoh lain</vt:lpstr>
      <vt:lpstr>Diskusi</vt:lpstr>
      <vt:lpstr>Diskusi (2)</vt:lpstr>
      <vt:lpstr>Diskusi (3)</vt:lpstr>
      <vt:lpstr>Diskusi 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MODIFICATION</dc:title>
  <dc:creator>Administrator</dc:creator>
  <cp:lastModifiedBy>Administrator</cp:lastModifiedBy>
  <cp:revision>48</cp:revision>
  <dcterms:created xsi:type="dcterms:W3CDTF">2006-08-16T00:00:00Z</dcterms:created>
  <dcterms:modified xsi:type="dcterms:W3CDTF">2018-04-09T14:32:55Z</dcterms:modified>
</cp:coreProperties>
</file>