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2"/>
  </p:notesMasterIdLst>
  <p:sldIdLst>
    <p:sldId id="256" r:id="rId3"/>
    <p:sldId id="284" r:id="rId4"/>
    <p:sldId id="285" r:id="rId5"/>
    <p:sldId id="301" r:id="rId6"/>
    <p:sldId id="308" r:id="rId7"/>
    <p:sldId id="303" r:id="rId8"/>
    <p:sldId id="304" r:id="rId9"/>
    <p:sldId id="305" r:id="rId10"/>
    <p:sldId id="306" r:id="rId11"/>
    <p:sldId id="307" r:id="rId12"/>
    <p:sldId id="286" r:id="rId13"/>
    <p:sldId id="294" r:id="rId14"/>
    <p:sldId id="295" r:id="rId15"/>
    <p:sldId id="296" r:id="rId16"/>
    <p:sldId id="287" r:id="rId17"/>
    <p:sldId id="297" r:id="rId18"/>
    <p:sldId id="298" r:id="rId19"/>
    <p:sldId id="299" r:id="rId20"/>
    <p:sldId id="30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5" d="100"/>
          <a:sy n="65" d="100"/>
        </p:scale>
        <p:origin x="-147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7C330-4187-42B8-ABA3-09D2461BE862}" type="datetimeFigureOut">
              <a:rPr lang="id-ID" smtClean="0"/>
              <a:t>11/04/2018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D8FF8-CDC3-4D5F-9C8A-E866ED3DFB6E}" type="slidenum">
              <a:rPr lang="id-ID" smtClean="0"/>
              <a:t>‹#›</a:t>
            </a:fld>
            <a:endParaRPr lang="id-ID"/>
          </a:p>
        </p:txBody>
      </p:sp>
    </p:spTree>
    <p:extLst>
      <p:ext uri="{BB962C8B-B14F-4D97-AF65-F5344CB8AC3E}">
        <p14:creationId xmlns:p14="http://schemas.microsoft.com/office/powerpoint/2010/main" val="159476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A747D7-3A3B-49B0-847B-F9D91523FDAF}" type="slidenum">
              <a:rPr lang="id-ID">
                <a:latin typeface="Calibri" pitchFamily="34" charset="0"/>
              </a:rPr>
              <a:pPr/>
              <a:t>6</a:t>
            </a:fld>
            <a:endParaRPr lang="id-ID">
              <a:latin typeface="Calibri" pitchFamily="34" charset="0"/>
            </a:endParaRPr>
          </a:p>
        </p:txBody>
      </p:sp>
    </p:spTree>
    <p:extLst>
      <p:ext uri="{BB962C8B-B14F-4D97-AF65-F5344CB8AC3E}">
        <p14:creationId xmlns:p14="http://schemas.microsoft.com/office/powerpoint/2010/main" val="328555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4EFD11-B3B8-4301-84F5-4D033F6AD25C}" type="slidenum">
              <a:rPr lang="id-ID">
                <a:latin typeface="Calibri" pitchFamily="34" charset="0"/>
              </a:rPr>
              <a:pPr/>
              <a:t>7</a:t>
            </a:fld>
            <a:endParaRPr lang="id-ID">
              <a:latin typeface="Calibri" pitchFamily="34" charset="0"/>
            </a:endParaRPr>
          </a:p>
        </p:txBody>
      </p:sp>
    </p:spTree>
    <p:extLst>
      <p:ext uri="{BB962C8B-B14F-4D97-AF65-F5344CB8AC3E}">
        <p14:creationId xmlns:p14="http://schemas.microsoft.com/office/powerpoint/2010/main" val="362886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FDA174-33F9-42C8-B5CB-659D6B8F64B6}" type="slidenum">
              <a:rPr lang="id-ID">
                <a:latin typeface="Calibri" pitchFamily="34" charset="0"/>
              </a:rPr>
              <a:pPr/>
              <a:t>8</a:t>
            </a:fld>
            <a:endParaRPr lang="id-ID">
              <a:latin typeface="Calibri" pitchFamily="34" charset="0"/>
            </a:endParaRPr>
          </a:p>
        </p:txBody>
      </p:sp>
    </p:spTree>
    <p:extLst>
      <p:ext uri="{BB962C8B-B14F-4D97-AF65-F5344CB8AC3E}">
        <p14:creationId xmlns:p14="http://schemas.microsoft.com/office/powerpoint/2010/main" val="308724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1CFC21-20E5-4EBA-89EA-499D52CD0FE6}" type="slidenum">
              <a:rPr lang="id-ID">
                <a:latin typeface="Calibri" pitchFamily="34" charset="0"/>
              </a:rPr>
              <a:pPr/>
              <a:t>9</a:t>
            </a:fld>
            <a:endParaRPr lang="id-ID">
              <a:latin typeface="Calibri" pitchFamily="34" charset="0"/>
            </a:endParaRPr>
          </a:p>
        </p:txBody>
      </p:sp>
    </p:spTree>
    <p:extLst>
      <p:ext uri="{BB962C8B-B14F-4D97-AF65-F5344CB8AC3E}">
        <p14:creationId xmlns:p14="http://schemas.microsoft.com/office/powerpoint/2010/main" val="86348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802E-5AAA-4622-BDCD-4172B0BD1777}" type="slidenum">
              <a:rPr lang="id-ID">
                <a:latin typeface="Calibri" pitchFamily="34" charset="0"/>
              </a:rPr>
              <a:pPr/>
              <a:t>10</a:t>
            </a:fld>
            <a:endParaRPr lang="id-ID">
              <a:latin typeface="Calibri" pitchFamily="34" charset="0"/>
            </a:endParaRPr>
          </a:p>
        </p:txBody>
      </p:sp>
    </p:spTree>
    <p:extLst>
      <p:ext uri="{BB962C8B-B14F-4D97-AF65-F5344CB8AC3E}">
        <p14:creationId xmlns:p14="http://schemas.microsoft.com/office/powerpoint/2010/main" val="313293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B4123C-C78A-4120-BA05-4F7CBF078E91}" type="slidenum">
              <a:rPr lang="id-ID">
                <a:latin typeface="Calibri" pitchFamily="34" charset="0"/>
              </a:rPr>
              <a:pPr/>
              <a:t>11</a:t>
            </a:fld>
            <a:endParaRPr lang="id-ID">
              <a:latin typeface="Calibri" pitchFamily="34" charset="0"/>
            </a:endParaRPr>
          </a:p>
        </p:txBody>
      </p:sp>
    </p:spTree>
    <p:extLst>
      <p:ext uri="{BB962C8B-B14F-4D97-AF65-F5344CB8AC3E}">
        <p14:creationId xmlns:p14="http://schemas.microsoft.com/office/powerpoint/2010/main" val="329686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903D23-864A-4F0D-9A66-7468483B6254}" type="slidenum">
              <a:rPr lang="id-ID">
                <a:latin typeface="Calibri" pitchFamily="34" charset="0"/>
              </a:rPr>
              <a:pPr/>
              <a:t>15</a:t>
            </a:fld>
            <a:endParaRPr lang="id-ID">
              <a:latin typeface="Calibri" pitchFamily="34" charset="0"/>
            </a:endParaRPr>
          </a:p>
        </p:txBody>
      </p:sp>
    </p:spTree>
    <p:extLst>
      <p:ext uri="{BB962C8B-B14F-4D97-AF65-F5344CB8AC3E}">
        <p14:creationId xmlns:p14="http://schemas.microsoft.com/office/powerpoint/2010/main" val="4063168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1D8BD707-D9CF-40AE-B4C6-C98DA3205C09}" type="datetimeFigureOut">
              <a:rPr lang="en-US" smtClean="0"/>
              <a:pPr/>
              <a:t>4/11/2018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1064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4061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302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294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80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980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3171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948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7377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1582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4841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044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2623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1D8BD707-D9CF-40AE-B4C6-C98DA3205C09}" type="datetimeFigureOut">
              <a:rPr lang="en-US" smtClean="0"/>
              <a:pPr/>
              <a:t>4/11/2018</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1D8BD707-D9CF-40AE-B4C6-C98DA3205C09}" type="datetimeFigureOut">
              <a:rPr lang="en-US" smtClean="0"/>
              <a:pPr/>
              <a:t>4/11/2018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jpe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MANFAAT BERMAIN DALAM ASPEK INTELEKTUAL</a:t>
            </a:r>
            <a:endParaRPr lang="en-US" dirty="0"/>
          </a:p>
        </p:txBody>
      </p:sp>
      <p:sp>
        <p:nvSpPr>
          <p:cNvPr id="3" name="Subtitle 2"/>
          <p:cNvSpPr>
            <a:spLocks noGrp="1"/>
          </p:cNvSpPr>
          <p:nvPr>
            <p:ph type="subTitle" idx="1"/>
          </p:nvPr>
        </p:nvSpPr>
        <p:spPr/>
        <p:txBody>
          <a:bodyPr/>
          <a:lstStyle/>
          <a:p>
            <a:pPr algn="l"/>
            <a:endParaRPr lang="id-ID" smtClean="0"/>
          </a:p>
          <a:p>
            <a:pPr algn="l"/>
            <a:r>
              <a:rPr lang="id-ID" smtClean="0"/>
              <a:t>Lita </a:t>
            </a:r>
            <a:r>
              <a:rPr lang="id-ID" dirty="0" smtClean="0"/>
              <a:t>Patricia Lunanta, M. Psi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5"/>
          <p:cNvSpPr>
            <a:spLocks noGrp="1"/>
          </p:cNvSpPr>
          <p:nvPr>
            <p:ph type="title"/>
          </p:nvPr>
        </p:nvSpPr>
        <p:spPr>
          <a:xfrm>
            <a:off x="590872" y="908720"/>
            <a:ext cx="8229600" cy="685800"/>
          </a:xfrm>
        </p:spPr>
        <p:txBody>
          <a:bodyPr/>
          <a:lstStyle/>
          <a:p>
            <a:pPr eaLnBrk="1" hangingPunct="1">
              <a:spcBef>
                <a:spcPct val="50000"/>
              </a:spcBef>
            </a:pPr>
            <a:r>
              <a:rPr lang="id-ID" sz="3200" dirty="0" smtClean="0">
                <a:solidFill>
                  <a:srgbClr val="FF0000"/>
                </a:solidFill>
                <a:latin typeface="Arial" charset="0"/>
                <a:cs typeface="Arial" charset="0"/>
              </a:rPr>
              <a:t>Permainan </a:t>
            </a:r>
            <a:r>
              <a:rPr lang="id-ID" sz="3200" dirty="0" smtClean="0">
                <a:solidFill>
                  <a:srgbClr val="FF0000"/>
                </a:solidFill>
                <a:latin typeface="Arial" charset="0"/>
                <a:cs typeface="Arial" charset="0"/>
              </a:rPr>
              <a:t>Water Play</a:t>
            </a:r>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7325" y="1921321"/>
            <a:ext cx="4198962" cy="3235871"/>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844824"/>
            <a:ext cx="4032448" cy="3384376"/>
          </a:xfrm>
          <a:prstGeom prst="rect">
            <a:avLst/>
          </a:prstGeom>
        </p:spPr>
      </p:pic>
    </p:spTree>
    <p:extLst>
      <p:ext uri="{BB962C8B-B14F-4D97-AF65-F5344CB8AC3E}">
        <p14:creationId xmlns:p14="http://schemas.microsoft.com/office/powerpoint/2010/main" val="204010387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lstStyle/>
          <a:p>
            <a:pPr eaLnBrk="1" hangingPunct="1">
              <a:spcBef>
                <a:spcPct val="50000"/>
              </a:spcBef>
            </a:pPr>
            <a:r>
              <a:rPr lang="id-ID" sz="3200" dirty="0" smtClean="0">
                <a:latin typeface="Arial" charset="0"/>
                <a:cs typeface="Arial" charset="0"/>
              </a:rPr>
              <a:t>Manfaat Bermain dalam Aspek Intelektual</a:t>
            </a:r>
          </a:p>
        </p:txBody>
      </p:sp>
      <p:sp>
        <p:nvSpPr>
          <p:cNvPr id="8196" name="Content Placeholder 5"/>
          <p:cNvSpPr>
            <a:spLocks noGrp="1"/>
          </p:cNvSpPr>
          <p:nvPr>
            <p:ph idx="1"/>
          </p:nvPr>
        </p:nvSpPr>
        <p:spPr>
          <a:xfrm>
            <a:off x="457200" y="1524000"/>
            <a:ext cx="8229600" cy="4602163"/>
          </a:xfrm>
        </p:spPr>
        <p:txBody>
          <a:bodyPr/>
          <a:lstStyle/>
          <a:p>
            <a:pPr eaLnBrk="1" hangingPunct="1"/>
            <a:r>
              <a:rPr lang="id-ID" sz="2200" dirty="0" smtClean="0">
                <a:latin typeface="Arial" charset="0"/>
                <a:cs typeface="Arial" charset="0"/>
              </a:rPr>
              <a:t>Apa artinya?</a:t>
            </a:r>
          </a:p>
          <a:p>
            <a:pPr marL="0" indent="0" eaLnBrk="1" hangingPunct="1">
              <a:buNone/>
            </a:pPr>
            <a:endParaRPr lang="id-ID" sz="2200" dirty="0" smtClean="0">
              <a:latin typeface="Arial" charset="0"/>
              <a:cs typeface="Arial" charset="0"/>
            </a:endParaRPr>
          </a:p>
          <a:p>
            <a:pPr eaLnBrk="1" hangingPunct="1"/>
            <a:r>
              <a:rPr lang="id-ID" sz="2200" dirty="0" smtClean="0">
                <a:latin typeface="Arial" charset="0"/>
                <a:cs typeface="Arial" charset="0"/>
              </a:rPr>
              <a:t>Permainan yang dapat membantu untuk</a:t>
            </a:r>
          </a:p>
          <a:p>
            <a:pPr eaLnBrk="1" hangingPunct="1">
              <a:buFont typeface="Symbol"/>
              <a:buChar char="Þ"/>
            </a:pPr>
            <a:r>
              <a:rPr lang="id-ID" sz="2200" dirty="0" smtClean="0">
                <a:latin typeface="Arial" charset="0"/>
                <a:cs typeface="Arial" charset="0"/>
              </a:rPr>
              <a:t>Stimulate imagination</a:t>
            </a:r>
          </a:p>
          <a:p>
            <a:pPr eaLnBrk="1" hangingPunct="1">
              <a:buFont typeface="Symbol"/>
              <a:buChar char="Þ"/>
            </a:pPr>
            <a:r>
              <a:rPr lang="id-ID" sz="2200" dirty="0" smtClean="0">
                <a:latin typeface="Arial" charset="0"/>
                <a:cs typeface="Arial" charset="0"/>
              </a:rPr>
              <a:t>Creativity</a:t>
            </a:r>
          </a:p>
          <a:p>
            <a:pPr eaLnBrk="1" hangingPunct="1">
              <a:buFont typeface="Symbol"/>
              <a:buChar char="Þ"/>
            </a:pPr>
            <a:r>
              <a:rPr lang="id-ID" sz="2200" dirty="0" smtClean="0">
                <a:latin typeface="Arial" charset="0"/>
                <a:cs typeface="Arial" charset="0"/>
              </a:rPr>
              <a:t>Problem solving</a:t>
            </a:r>
          </a:p>
          <a:p>
            <a:pPr marL="0" indent="0" eaLnBrk="1" hangingPunct="1">
              <a:buNone/>
            </a:pPr>
            <a:r>
              <a:rPr lang="id-ID" sz="2200" dirty="0" smtClean="0">
                <a:latin typeface="Arial" charset="0"/>
                <a:cs typeface="Arial" charset="0"/>
              </a:rPr>
              <a:t> </a:t>
            </a:r>
          </a:p>
        </p:txBody>
      </p:sp>
    </p:spTree>
    <p:extLst>
      <p:ext uri="{BB962C8B-B14F-4D97-AF65-F5344CB8AC3E}">
        <p14:creationId xmlns:p14="http://schemas.microsoft.com/office/powerpoint/2010/main" val="181840885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4000" dirty="0" err="1" smtClean="0">
                <a:solidFill>
                  <a:srgbClr val="FFFF00"/>
                </a:solidFill>
              </a:rPr>
              <a:t>Manfaat</a:t>
            </a:r>
            <a:r>
              <a:rPr lang="en-US" sz="4000" dirty="0" smtClean="0">
                <a:solidFill>
                  <a:srgbClr val="FFFF00"/>
                </a:solidFill>
              </a:rPr>
              <a:t> </a:t>
            </a:r>
            <a:r>
              <a:rPr lang="en-US" sz="4000" dirty="0" err="1" smtClean="0">
                <a:solidFill>
                  <a:srgbClr val="FFFF00"/>
                </a:solidFill>
              </a:rPr>
              <a:t>Bermain</a:t>
            </a:r>
            <a:r>
              <a:rPr lang="en-US" sz="4000" dirty="0" smtClean="0">
                <a:solidFill>
                  <a:srgbClr val="FFFF00"/>
                </a:solidFill>
              </a:rPr>
              <a:t> (</a:t>
            </a:r>
            <a:r>
              <a:rPr lang="id-ID" sz="4000" dirty="0" smtClean="0">
                <a:solidFill>
                  <a:srgbClr val="FFFF00"/>
                </a:solidFill>
              </a:rPr>
              <a:t>2)</a:t>
            </a:r>
            <a:r>
              <a:rPr lang="en-US" sz="4000" dirty="0" smtClean="0">
                <a:solidFill>
                  <a:srgbClr val="FFFF00"/>
                </a:solidFill>
              </a:rPr>
              <a:t>INTELEKTUAL)</a:t>
            </a:r>
            <a:endParaRPr lang="en-US" sz="4000" dirty="0">
              <a:solidFill>
                <a:srgbClr val="FFFF00"/>
              </a:solidFill>
            </a:endParaRPr>
          </a:p>
        </p:txBody>
      </p:sp>
      <p:sp>
        <p:nvSpPr>
          <p:cNvPr id="3" name="Content Placeholder 2"/>
          <p:cNvSpPr>
            <a:spLocks noGrp="1"/>
          </p:cNvSpPr>
          <p:nvPr>
            <p:ph idx="1"/>
          </p:nvPr>
        </p:nvSpPr>
        <p:spPr>
          <a:xfrm>
            <a:off x="1219200" y="1600200"/>
            <a:ext cx="7568528" cy="5257800"/>
          </a:xfrm>
        </p:spPr>
        <p:style>
          <a:lnRef idx="3">
            <a:schemeClr val="lt1"/>
          </a:lnRef>
          <a:fillRef idx="1">
            <a:schemeClr val="accent4"/>
          </a:fillRef>
          <a:effectRef idx="1">
            <a:schemeClr val="accent4"/>
          </a:effectRef>
          <a:fontRef idx="minor">
            <a:schemeClr val="lt1"/>
          </a:fontRef>
        </p:style>
        <p:txBody>
          <a:bodyPr>
            <a:noAutofit/>
          </a:bodyPr>
          <a:lstStyle/>
          <a:p>
            <a:pPr fontAlgn="base">
              <a:lnSpc>
                <a:spcPct val="150000"/>
              </a:lnSpc>
              <a:buFont typeface="Wingdings" panose="05000000000000000000" pitchFamily="2" charset="2"/>
              <a:buChar char="Ø"/>
            </a:pPr>
            <a:r>
              <a:rPr lang="id-ID" sz="2400" b="1" dirty="0">
                <a:solidFill>
                  <a:srgbClr val="FFFF00"/>
                </a:solidFill>
                <a:latin typeface="+mj-lt"/>
              </a:rPr>
              <a:t>mengembangkan otak kanan </a:t>
            </a:r>
            <a:r>
              <a:rPr lang="id-ID" sz="2400" b="1" dirty="0" smtClean="0">
                <a:solidFill>
                  <a:srgbClr val="FFFF00"/>
                </a:solidFill>
                <a:latin typeface="+mj-lt"/>
              </a:rPr>
              <a:t>anak</a:t>
            </a:r>
            <a:endParaRPr lang="en-US" sz="2400" b="1" dirty="0" smtClean="0">
              <a:solidFill>
                <a:srgbClr val="FFFF00"/>
              </a:solidFill>
              <a:latin typeface="+mj-lt"/>
            </a:endParaRPr>
          </a:p>
          <a:p>
            <a:pPr fontAlgn="base">
              <a:lnSpc>
                <a:spcPct val="150000"/>
              </a:lnSpc>
              <a:buFont typeface="Wingdings" panose="05000000000000000000" pitchFamily="2" charset="2"/>
              <a:buChar char="Ø"/>
            </a:pPr>
            <a:r>
              <a:rPr lang="id-ID" sz="2400" b="1" dirty="0">
                <a:solidFill>
                  <a:srgbClr val="FFFF00"/>
                </a:solidFill>
                <a:latin typeface="+mj-lt"/>
              </a:rPr>
              <a:t>melatih motorik anak dengan mengasah daya analisa </a:t>
            </a:r>
            <a:r>
              <a:rPr lang="id-ID" sz="2400" b="1" dirty="0" smtClean="0">
                <a:solidFill>
                  <a:srgbClr val="FFFF00"/>
                </a:solidFill>
                <a:latin typeface="+mj-lt"/>
              </a:rPr>
              <a:t>anak</a:t>
            </a:r>
            <a:endParaRPr lang="en-US" sz="2400" b="1" dirty="0" smtClean="0">
              <a:solidFill>
                <a:srgbClr val="FFFF00"/>
              </a:solidFill>
              <a:latin typeface="+mj-lt"/>
            </a:endParaRPr>
          </a:p>
          <a:p>
            <a:pPr fontAlgn="base">
              <a:lnSpc>
                <a:spcPct val="150000"/>
              </a:lnSpc>
              <a:buFont typeface="Wingdings" panose="05000000000000000000" pitchFamily="2" charset="2"/>
              <a:buChar char="Ø"/>
            </a:pPr>
            <a:r>
              <a:rPr lang="id-ID" sz="2400" b="1" dirty="0">
                <a:solidFill>
                  <a:srgbClr val="FFFF00"/>
                </a:solidFill>
                <a:latin typeface="+mj-lt"/>
              </a:rPr>
              <a:t>meningkatkan daya kreativitas dan membebaskan anak dari </a:t>
            </a:r>
            <a:r>
              <a:rPr lang="id-ID" sz="2400" b="1" dirty="0" smtClean="0">
                <a:solidFill>
                  <a:srgbClr val="FFFF00"/>
                </a:solidFill>
                <a:latin typeface="+mj-lt"/>
              </a:rPr>
              <a:t>stres</a:t>
            </a:r>
            <a:endParaRPr lang="en-US" sz="2400" b="1" dirty="0" smtClean="0">
              <a:solidFill>
                <a:srgbClr val="FFFF00"/>
              </a:solidFill>
              <a:latin typeface="+mj-lt"/>
            </a:endParaRPr>
          </a:p>
          <a:p>
            <a:pPr fontAlgn="base">
              <a:lnSpc>
                <a:spcPct val="150000"/>
              </a:lnSpc>
              <a:buFont typeface="Wingdings" panose="05000000000000000000" pitchFamily="2" charset="2"/>
              <a:buChar char="Ø"/>
            </a:pPr>
            <a:r>
              <a:rPr lang="id-ID" sz="2400" b="1" dirty="0">
                <a:solidFill>
                  <a:srgbClr val="FFFF00"/>
                </a:solidFill>
                <a:latin typeface="+mj-lt"/>
              </a:rPr>
              <a:t>memahami diri sendiri dan mengembangkan harga </a:t>
            </a:r>
            <a:r>
              <a:rPr lang="id-ID" sz="2400" b="1" dirty="0" smtClean="0">
                <a:solidFill>
                  <a:srgbClr val="FFFF00"/>
                </a:solidFill>
                <a:latin typeface="+mj-lt"/>
              </a:rPr>
              <a:t>diri</a:t>
            </a:r>
            <a:endParaRPr lang="en-US" sz="2400" b="1" dirty="0" smtClean="0">
              <a:solidFill>
                <a:srgbClr val="FFFF00"/>
              </a:solidFill>
              <a:latin typeface="+mj-lt"/>
            </a:endParaRPr>
          </a:p>
          <a:p>
            <a:pPr fontAlgn="base">
              <a:lnSpc>
                <a:spcPct val="150000"/>
              </a:lnSpc>
              <a:buFont typeface="Wingdings" panose="05000000000000000000" pitchFamily="2" charset="2"/>
              <a:buChar char="Ø"/>
            </a:pPr>
            <a:r>
              <a:rPr lang="id-ID" sz="2400" b="1" dirty="0">
                <a:solidFill>
                  <a:srgbClr val="FFFF00"/>
                </a:solidFill>
                <a:latin typeface="+mj-lt"/>
              </a:rPr>
              <a:t>menemukan apa yang mereka lakukan dan mengembangkan kepercayaan </a:t>
            </a:r>
            <a:r>
              <a:rPr lang="id-ID" sz="2400" b="1" dirty="0" smtClean="0">
                <a:solidFill>
                  <a:srgbClr val="FFFF00"/>
                </a:solidFill>
                <a:latin typeface="+mj-lt"/>
              </a:rPr>
              <a:t>diri</a:t>
            </a:r>
            <a:endParaRPr lang="en-US" sz="2400" b="1" dirty="0" smtClean="0">
              <a:solidFill>
                <a:srgbClr val="FFFF00"/>
              </a:solidFill>
              <a:latin typeface="+mj-lt"/>
            </a:endParaRPr>
          </a:p>
          <a:p>
            <a:pPr fontAlgn="base">
              <a:lnSpc>
                <a:spcPct val="150000"/>
              </a:lnSpc>
              <a:buFont typeface="Wingdings" panose="05000000000000000000" pitchFamily="2" charset="2"/>
              <a:buChar char="Ø"/>
            </a:pPr>
            <a:r>
              <a:rPr lang="id-ID" sz="2400" b="1" dirty="0">
                <a:solidFill>
                  <a:srgbClr val="FFFF00"/>
                </a:solidFill>
                <a:latin typeface="+mj-lt"/>
              </a:rPr>
              <a:t>melatih mental anak</a:t>
            </a:r>
            <a:endParaRPr lang="en-US" sz="2400" dirty="0">
              <a:solidFill>
                <a:srgbClr val="FFFF00"/>
              </a:solidFill>
              <a:latin typeface="+mj-lt"/>
            </a:endParaRPr>
          </a:p>
        </p:txBody>
      </p:sp>
    </p:spTree>
    <p:extLst>
      <p:ext uri="{BB962C8B-B14F-4D97-AF65-F5344CB8AC3E}">
        <p14:creationId xmlns:p14="http://schemas.microsoft.com/office/powerpoint/2010/main" val="4089534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68345"/>
            <a:ext cx="8702004" cy="879455"/>
          </a:xfrm>
        </p:spPr>
        <p:style>
          <a:lnRef idx="3">
            <a:schemeClr val="lt1"/>
          </a:lnRef>
          <a:fillRef idx="1">
            <a:schemeClr val="accent3"/>
          </a:fillRef>
          <a:effectRef idx="1">
            <a:schemeClr val="accent3"/>
          </a:effectRef>
          <a:fontRef idx="minor">
            <a:schemeClr val="lt1"/>
          </a:fontRef>
        </p:style>
        <p:txBody>
          <a:bodyPr/>
          <a:lstStyle/>
          <a:p>
            <a:r>
              <a:rPr lang="en-US" dirty="0" err="1" smtClean="0">
                <a:solidFill>
                  <a:srgbClr val="FFFF00"/>
                </a:solidFill>
              </a:rPr>
              <a:t>Tujuan</a:t>
            </a:r>
            <a:r>
              <a:rPr lang="en-US" dirty="0" smtClean="0">
                <a:solidFill>
                  <a:srgbClr val="FFFF00"/>
                </a:solidFill>
              </a:rPr>
              <a:t> </a:t>
            </a:r>
            <a:r>
              <a:rPr lang="en-US" dirty="0" err="1" smtClean="0">
                <a:solidFill>
                  <a:srgbClr val="FFFF00"/>
                </a:solidFill>
              </a:rPr>
              <a:t>Pengembangan</a:t>
            </a:r>
            <a:r>
              <a:rPr lang="en-US" dirty="0" smtClean="0">
                <a:solidFill>
                  <a:srgbClr val="FFFF00"/>
                </a:solidFill>
              </a:rPr>
              <a:t> </a:t>
            </a:r>
            <a:r>
              <a:rPr lang="en-US" dirty="0" err="1" smtClean="0">
                <a:solidFill>
                  <a:srgbClr val="FFFF00"/>
                </a:solidFill>
              </a:rPr>
              <a:t>Kognitif</a:t>
            </a:r>
            <a:endParaRPr lang="en-US" dirty="0">
              <a:solidFill>
                <a:srgbClr val="FFFF00"/>
              </a:solidFill>
            </a:endParaRPr>
          </a:p>
        </p:txBody>
      </p:sp>
      <p:sp>
        <p:nvSpPr>
          <p:cNvPr id="3" name="Content Placeholder 2"/>
          <p:cNvSpPr>
            <a:spLocks noGrp="1"/>
          </p:cNvSpPr>
          <p:nvPr>
            <p:ph idx="1"/>
          </p:nvPr>
        </p:nvSpPr>
        <p:spPr>
          <a:xfrm>
            <a:off x="228600" y="1752600"/>
            <a:ext cx="8534400" cy="4246606"/>
          </a:xfrm>
        </p:spPr>
        <p:style>
          <a:lnRef idx="1">
            <a:schemeClr val="accent3"/>
          </a:lnRef>
          <a:fillRef idx="2">
            <a:schemeClr val="accent3"/>
          </a:fillRef>
          <a:effectRef idx="1">
            <a:schemeClr val="accent3"/>
          </a:effectRef>
          <a:fontRef idx="minor">
            <a:schemeClr val="dk1"/>
          </a:fontRef>
        </p:style>
        <p:txBody>
          <a:bodyPr>
            <a:noAutofit/>
          </a:bodyPr>
          <a:lstStyle/>
          <a:p>
            <a:pPr fontAlgn="base">
              <a:lnSpc>
                <a:spcPct val="150000"/>
              </a:lnSpc>
              <a:buFont typeface="Wingdings" panose="05000000000000000000" pitchFamily="2" charset="2"/>
              <a:buChar char="Ø"/>
            </a:pPr>
            <a:r>
              <a:rPr lang="en-US" sz="2400" dirty="0" err="1" smtClean="0">
                <a:solidFill>
                  <a:schemeClr val="tx1"/>
                </a:solidFill>
                <a:latin typeface="+mj-lt"/>
              </a:rPr>
              <a:t>mengembangkan</a:t>
            </a:r>
            <a:r>
              <a:rPr lang="en-US" sz="2400" dirty="0" smtClean="0">
                <a:solidFill>
                  <a:schemeClr val="tx1"/>
                </a:solidFill>
                <a:latin typeface="+mj-lt"/>
              </a:rPr>
              <a:t> </a:t>
            </a:r>
            <a:r>
              <a:rPr lang="en-US" sz="2400" dirty="0" err="1">
                <a:solidFill>
                  <a:schemeClr val="tx1"/>
                </a:solidFill>
                <a:latin typeface="+mj-lt"/>
              </a:rPr>
              <a:t>kemampuan</a:t>
            </a:r>
            <a:r>
              <a:rPr lang="en-US" sz="2400" dirty="0">
                <a:solidFill>
                  <a:schemeClr val="tx1"/>
                </a:solidFill>
                <a:latin typeface="+mj-lt"/>
              </a:rPr>
              <a:t> </a:t>
            </a:r>
            <a:r>
              <a:rPr lang="en-US" sz="2400" dirty="0" err="1">
                <a:solidFill>
                  <a:schemeClr val="tx1"/>
                </a:solidFill>
                <a:latin typeface="+mj-lt"/>
              </a:rPr>
              <a:t>berpikir</a:t>
            </a:r>
            <a:r>
              <a:rPr lang="en-US" sz="2400" dirty="0">
                <a:solidFill>
                  <a:schemeClr val="tx1"/>
                </a:solidFill>
                <a:latin typeface="+mj-lt"/>
              </a:rPr>
              <a:t> </a:t>
            </a:r>
            <a:r>
              <a:rPr lang="en-US" sz="2400" dirty="0" err="1">
                <a:solidFill>
                  <a:schemeClr val="tx1"/>
                </a:solidFill>
                <a:latin typeface="+mj-lt"/>
              </a:rPr>
              <a:t>anak</a:t>
            </a:r>
            <a:r>
              <a:rPr lang="en-US" sz="2400" dirty="0">
                <a:solidFill>
                  <a:schemeClr val="tx1"/>
                </a:solidFill>
                <a:latin typeface="+mj-lt"/>
              </a:rPr>
              <a:t> </a:t>
            </a:r>
            <a:r>
              <a:rPr lang="en-US" sz="2400" dirty="0" smtClean="0">
                <a:solidFill>
                  <a:schemeClr val="tx1"/>
                </a:solidFill>
                <a:latin typeface="+mj-lt"/>
              </a:rPr>
              <a:t>agar </a:t>
            </a:r>
            <a:r>
              <a:rPr lang="en-US" sz="2400" dirty="0" err="1" smtClean="0">
                <a:solidFill>
                  <a:schemeClr val="tx1"/>
                </a:solidFill>
                <a:latin typeface="+mj-lt"/>
              </a:rPr>
              <a:t>dapat</a:t>
            </a:r>
            <a:r>
              <a:rPr lang="en-US" sz="2400" dirty="0" smtClean="0">
                <a:solidFill>
                  <a:schemeClr val="tx1"/>
                </a:solidFill>
                <a:latin typeface="+mj-lt"/>
              </a:rPr>
              <a:t> </a:t>
            </a:r>
            <a:r>
              <a:rPr lang="en-US" sz="2400" dirty="0" err="1">
                <a:solidFill>
                  <a:schemeClr val="tx1"/>
                </a:solidFill>
                <a:latin typeface="+mj-lt"/>
              </a:rPr>
              <a:t>mengolah</a:t>
            </a:r>
            <a:r>
              <a:rPr lang="en-US" sz="2400" dirty="0">
                <a:solidFill>
                  <a:schemeClr val="tx1"/>
                </a:solidFill>
                <a:latin typeface="+mj-lt"/>
              </a:rPr>
              <a:t> </a:t>
            </a:r>
            <a:r>
              <a:rPr lang="en-US" sz="2400" dirty="0" err="1">
                <a:solidFill>
                  <a:schemeClr val="tx1"/>
                </a:solidFill>
                <a:latin typeface="+mj-lt"/>
              </a:rPr>
              <a:t>perolehan</a:t>
            </a:r>
            <a:r>
              <a:rPr lang="en-US" sz="2400" dirty="0">
                <a:solidFill>
                  <a:schemeClr val="tx1"/>
                </a:solidFill>
                <a:latin typeface="+mj-lt"/>
              </a:rPr>
              <a:t> </a:t>
            </a:r>
            <a:r>
              <a:rPr lang="en-US" sz="2400" dirty="0" err="1" smtClean="0">
                <a:solidFill>
                  <a:schemeClr val="tx1"/>
                </a:solidFill>
                <a:latin typeface="+mj-lt"/>
              </a:rPr>
              <a:t>belajarnya</a:t>
            </a:r>
            <a:endParaRPr lang="en-US" sz="2400" dirty="0" smtClean="0">
              <a:solidFill>
                <a:schemeClr val="tx1"/>
              </a:solidFill>
              <a:latin typeface="+mj-lt"/>
            </a:endParaRPr>
          </a:p>
          <a:p>
            <a:pPr fontAlgn="base">
              <a:lnSpc>
                <a:spcPct val="150000"/>
              </a:lnSpc>
              <a:buFont typeface="Wingdings" panose="05000000000000000000" pitchFamily="2" charset="2"/>
              <a:buChar char="Ø"/>
            </a:pPr>
            <a:r>
              <a:rPr lang="en-US" sz="2400" dirty="0" err="1" smtClean="0">
                <a:solidFill>
                  <a:schemeClr val="tx1"/>
                </a:solidFill>
                <a:latin typeface="+mj-lt"/>
              </a:rPr>
              <a:t>menemukan</a:t>
            </a:r>
            <a:r>
              <a:rPr lang="en-US" sz="2400" dirty="0" smtClean="0">
                <a:solidFill>
                  <a:schemeClr val="tx1"/>
                </a:solidFill>
                <a:latin typeface="+mj-lt"/>
              </a:rPr>
              <a:t> </a:t>
            </a:r>
            <a:r>
              <a:rPr lang="en-US" sz="2400" dirty="0" err="1">
                <a:solidFill>
                  <a:schemeClr val="tx1"/>
                </a:solidFill>
                <a:latin typeface="+mj-lt"/>
              </a:rPr>
              <a:t>bermacam-macam</a:t>
            </a:r>
            <a:r>
              <a:rPr lang="en-US" sz="2400" dirty="0">
                <a:solidFill>
                  <a:schemeClr val="tx1"/>
                </a:solidFill>
                <a:latin typeface="+mj-lt"/>
              </a:rPr>
              <a:t> </a:t>
            </a:r>
            <a:r>
              <a:rPr lang="en-US" sz="2400" dirty="0" err="1">
                <a:solidFill>
                  <a:schemeClr val="tx1"/>
                </a:solidFill>
                <a:latin typeface="+mj-lt"/>
              </a:rPr>
              <a:t>alternatif</a:t>
            </a:r>
            <a:r>
              <a:rPr lang="en-US" sz="2400" dirty="0">
                <a:solidFill>
                  <a:schemeClr val="tx1"/>
                </a:solidFill>
                <a:latin typeface="+mj-lt"/>
              </a:rPr>
              <a:t> </a:t>
            </a:r>
            <a:r>
              <a:rPr lang="en-US" sz="2400" dirty="0" err="1">
                <a:solidFill>
                  <a:schemeClr val="tx1"/>
                </a:solidFill>
                <a:latin typeface="+mj-lt"/>
              </a:rPr>
              <a:t>pemecahan</a:t>
            </a:r>
            <a:r>
              <a:rPr lang="en-US" sz="2400" dirty="0">
                <a:solidFill>
                  <a:schemeClr val="tx1"/>
                </a:solidFill>
                <a:latin typeface="+mj-lt"/>
              </a:rPr>
              <a:t> </a:t>
            </a:r>
            <a:r>
              <a:rPr lang="en-US" sz="2400" dirty="0" err="1" smtClean="0">
                <a:solidFill>
                  <a:schemeClr val="tx1"/>
                </a:solidFill>
                <a:latin typeface="+mj-lt"/>
              </a:rPr>
              <a:t>masalah</a:t>
            </a:r>
            <a:endParaRPr lang="en-US" sz="2400" dirty="0" smtClean="0">
              <a:solidFill>
                <a:schemeClr val="tx1"/>
              </a:solidFill>
              <a:latin typeface="+mj-lt"/>
            </a:endParaRPr>
          </a:p>
          <a:p>
            <a:pPr fontAlgn="base">
              <a:lnSpc>
                <a:spcPct val="150000"/>
              </a:lnSpc>
              <a:buFont typeface="Wingdings" panose="05000000000000000000" pitchFamily="2" charset="2"/>
              <a:buChar char="Ø"/>
            </a:pPr>
            <a:r>
              <a:rPr lang="en-US" sz="2400" dirty="0" err="1" smtClean="0">
                <a:solidFill>
                  <a:schemeClr val="tx1"/>
                </a:solidFill>
                <a:latin typeface="+mj-lt"/>
              </a:rPr>
              <a:t>membantu</a:t>
            </a:r>
            <a:r>
              <a:rPr lang="en-US" sz="2400" dirty="0" smtClean="0">
                <a:solidFill>
                  <a:schemeClr val="tx1"/>
                </a:solidFill>
                <a:latin typeface="+mj-lt"/>
              </a:rPr>
              <a:t> </a:t>
            </a:r>
            <a:r>
              <a:rPr lang="en-US" sz="2400" dirty="0" err="1">
                <a:solidFill>
                  <a:schemeClr val="tx1"/>
                </a:solidFill>
                <a:latin typeface="+mj-lt"/>
              </a:rPr>
              <a:t>mengembangkan</a:t>
            </a:r>
            <a:r>
              <a:rPr lang="en-US" sz="2400" dirty="0">
                <a:solidFill>
                  <a:schemeClr val="tx1"/>
                </a:solidFill>
                <a:latin typeface="+mj-lt"/>
              </a:rPr>
              <a:t> </a:t>
            </a:r>
            <a:r>
              <a:rPr lang="en-US" sz="2400" dirty="0" err="1">
                <a:solidFill>
                  <a:schemeClr val="tx1"/>
                </a:solidFill>
                <a:latin typeface="+mj-lt"/>
              </a:rPr>
              <a:t>kemampuan</a:t>
            </a:r>
            <a:r>
              <a:rPr lang="en-US" sz="2400" dirty="0">
                <a:solidFill>
                  <a:schemeClr val="tx1"/>
                </a:solidFill>
                <a:latin typeface="+mj-lt"/>
              </a:rPr>
              <a:t> </a:t>
            </a:r>
            <a:r>
              <a:rPr lang="en-US" sz="2400" dirty="0" err="1">
                <a:solidFill>
                  <a:schemeClr val="tx1"/>
                </a:solidFill>
                <a:latin typeface="+mj-lt"/>
              </a:rPr>
              <a:t>logika</a:t>
            </a:r>
            <a:r>
              <a:rPr lang="en-US" sz="2400" dirty="0">
                <a:solidFill>
                  <a:schemeClr val="tx1"/>
                </a:solidFill>
                <a:latin typeface="+mj-lt"/>
              </a:rPr>
              <a:t> </a:t>
            </a:r>
            <a:r>
              <a:rPr lang="en-US" sz="2400" dirty="0" err="1">
                <a:solidFill>
                  <a:schemeClr val="tx1"/>
                </a:solidFill>
                <a:latin typeface="+mj-lt"/>
              </a:rPr>
              <a:t>matematik</a:t>
            </a:r>
            <a:r>
              <a:rPr lang="en-US" sz="2400" dirty="0">
                <a:solidFill>
                  <a:schemeClr val="tx1"/>
                </a:solidFill>
                <a:latin typeface="+mj-lt"/>
              </a:rPr>
              <a:t> </a:t>
            </a:r>
            <a:r>
              <a:rPr lang="en-US" sz="2400" dirty="0" err="1">
                <a:solidFill>
                  <a:schemeClr val="tx1"/>
                </a:solidFill>
                <a:latin typeface="+mj-lt"/>
              </a:rPr>
              <a:t>dan</a:t>
            </a:r>
            <a:r>
              <a:rPr lang="en-US" sz="2400" dirty="0">
                <a:solidFill>
                  <a:schemeClr val="tx1"/>
                </a:solidFill>
                <a:latin typeface="+mj-lt"/>
              </a:rPr>
              <a:t> </a:t>
            </a:r>
            <a:r>
              <a:rPr lang="en-US" sz="2400" dirty="0" err="1">
                <a:solidFill>
                  <a:schemeClr val="tx1"/>
                </a:solidFill>
                <a:latin typeface="+mj-lt"/>
              </a:rPr>
              <a:t>pengetahuan</a:t>
            </a:r>
            <a:r>
              <a:rPr lang="en-US" sz="2400" dirty="0">
                <a:solidFill>
                  <a:schemeClr val="tx1"/>
                </a:solidFill>
                <a:latin typeface="+mj-lt"/>
              </a:rPr>
              <a:t> </a:t>
            </a:r>
            <a:r>
              <a:rPr lang="en-US" sz="2400" dirty="0" err="1">
                <a:solidFill>
                  <a:schemeClr val="tx1"/>
                </a:solidFill>
                <a:latin typeface="+mj-lt"/>
              </a:rPr>
              <a:t>akan</a:t>
            </a:r>
            <a:r>
              <a:rPr lang="en-US" sz="2400" dirty="0">
                <a:solidFill>
                  <a:schemeClr val="tx1"/>
                </a:solidFill>
                <a:latin typeface="+mj-lt"/>
              </a:rPr>
              <a:t> </a:t>
            </a:r>
            <a:r>
              <a:rPr lang="en-US" sz="2400" dirty="0" err="1">
                <a:solidFill>
                  <a:schemeClr val="tx1"/>
                </a:solidFill>
                <a:latin typeface="+mj-lt"/>
              </a:rPr>
              <a:t>ruang</a:t>
            </a:r>
            <a:r>
              <a:rPr lang="en-US" sz="2400" dirty="0">
                <a:solidFill>
                  <a:schemeClr val="tx1"/>
                </a:solidFill>
                <a:latin typeface="+mj-lt"/>
              </a:rPr>
              <a:t> </a:t>
            </a:r>
            <a:r>
              <a:rPr lang="en-US" sz="2400" dirty="0" err="1">
                <a:solidFill>
                  <a:schemeClr val="tx1"/>
                </a:solidFill>
                <a:latin typeface="+mj-lt"/>
              </a:rPr>
              <a:t>dan</a:t>
            </a:r>
            <a:r>
              <a:rPr lang="en-US" sz="2400" dirty="0">
                <a:solidFill>
                  <a:schemeClr val="tx1"/>
                </a:solidFill>
                <a:latin typeface="+mj-lt"/>
              </a:rPr>
              <a:t> </a:t>
            </a:r>
            <a:r>
              <a:rPr lang="en-US" sz="2400" dirty="0" err="1" smtClean="0">
                <a:solidFill>
                  <a:schemeClr val="tx1"/>
                </a:solidFill>
                <a:latin typeface="+mj-lt"/>
              </a:rPr>
              <a:t>waktu</a:t>
            </a:r>
            <a:endParaRPr lang="en-US" sz="2400" dirty="0" smtClean="0">
              <a:solidFill>
                <a:schemeClr val="tx1"/>
              </a:solidFill>
              <a:latin typeface="+mj-lt"/>
            </a:endParaRPr>
          </a:p>
          <a:p>
            <a:pPr fontAlgn="base">
              <a:lnSpc>
                <a:spcPct val="150000"/>
              </a:lnSpc>
              <a:buFont typeface="Wingdings" panose="05000000000000000000" pitchFamily="2" charset="2"/>
              <a:buChar char="Ø"/>
            </a:pPr>
            <a:r>
              <a:rPr lang="en-US" sz="2400" dirty="0" err="1" smtClean="0">
                <a:solidFill>
                  <a:schemeClr val="tx1"/>
                </a:solidFill>
                <a:latin typeface="+mj-lt"/>
              </a:rPr>
              <a:t>mempunyai</a:t>
            </a:r>
            <a:r>
              <a:rPr lang="en-US" sz="2400" dirty="0" smtClean="0">
                <a:solidFill>
                  <a:schemeClr val="tx1"/>
                </a:solidFill>
                <a:latin typeface="+mj-lt"/>
              </a:rPr>
              <a:t> </a:t>
            </a:r>
            <a:r>
              <a:rPr lang="en-US" sz="2400" dirty="0" err="1">
                <a:solidFill>
                  <a:schemeClr val="tx1"/>
                </a:solidFill>
                <a:latin typeface="+mj-lt"/>
              </a:rPr>
              <a:t>kemampuan</a:t>
            </a:r>
            <a:r>
              <a:rPr lang="en-US" sz="2400" dirty="0">
                <a:solidFill>
                  <a:schemeClr val="tx1"/>
                </a:solidFill>
                <a:latin typeface="+mj-lt"/>
              </a:rPr>
              <a:t> </a:t>
            </a:r>
            <a:r>
              <a:rPr lang="en-US" sz="2400" dirty="0" err="1">
                <a:solidFill>
                  <a:schemeClr val="tx1"/>
                </a:solidFill>
                <a:latin typeface="+mj-lt"/>
              </a:rPr>
              <a:t>untuk</a:t>
            </a:r>
            <a:r>
              <a:rPr lang="en-US" sz="2400" dirty="0">
                <a:solidFill>
                  <a:schemeClr val="tx1"/>
                </a:solidFill>
                <a:latin typeface="+mj-lt"/>
              </a:rPr>
              <a:t> </a:t>
            </a:r>
            <a:r>
              <a:rPr lang="en-US" sz="2400" dirty="0" err="1">
                <a:solidFill>
                  <a:schemeClr val="tx1"/>
                </a:solidFill>
                <a:latin typeface="+mj-lt"/>
              </a:rPr>
              <a:t>mempersiapkan</a:t>
            </a:r>
            <a:r>
              <a:rPr lang="en-US" sz="2400" dirty="0">
                <a:solidFill>
                  <a:schemeClr val="tx1"/>
                </a:solidFill>
                <a:latin typeface="+mj-lt"/>
              </a:rPr>
              <a:t> </a:t>
            </a:r>
            <a:r>
              <a:rPr lang="en-US" sz="2400" dirty="0" err="1">
                <a:solidFill>
                  <a:schemeClr val="tx1"/>
                </a:solidFill>
                <a:latin typeface="+mj-lt"/>
              </a:rPr>
              <a:t>pengembangan</a:t>
            </a:r>
            <a:r>
              <a:rPr lang="en-US" sz="2400" dirty="0">
                <a:solidFill>
                  <a:schemeClr val="tx1"/>
                </a:solidFill>
                <a:latin typeface="+mj-lt"/>
              </a:rPr>
              <a:t> </a:t>
            </a:r>
            <a:r>
              <a:rPr lang="en-US" sz="2400" dirty="0" err="1">
                <a:solidFill>
                  <a:schemeClr val="tx1"/>
                </a:solidFill>
                <a:latin typeface="+mj-lt"/>
              </a:rPr>
              <a:t>kemampuan</a:t>
            </a:r>
            <a:r>
              <a:rPr lang="en-US" sz="2400" dirty="0">
                <a:solidFill>
                  <a:schemeClr val="tx1"/>
                </a:solidFill>
                <a:latin typeface="+mj-lt"/>
              </a:rPr>
              <a:t> </a:t>
            </a:r>
            <a:r>
              <a:rPr lang="en-US" sz="2400" dirty="0" err="1">
                <a:solidFill>
                  <a:schemeClr val="tx1"/>
                </a:solidFill>
                <a:latin typeface="+mj-lt"/>
              </a:rPr>
              <a:t>berpikir</a:t>
            </a:r>
            <a:r>
              <a:rPr lang="en-US" sz="2400" dirty="0">
                <a:solidFill>
                  <a:schemeClr val="tx1"/>
                </a:solidFill>
                <a:latin typeface="+mj-lt"/>
              </a:rPr>
              <a:t> </a:t>
            </a:r>
            <a:r>
              <a:rPr lang="en-US" sz="2400" dirty="0" err="1" smtClean="0">
                <a:solidFill>
                  <a:schemeClr val="tx1"/>
                </a:solidFill>
                <a:latin typeface="+mj-lt"/>
              </a:rPr>
              <a:t>teliti</a:t>
            </a:r>
            <a:endParaRPr lang="en-US" sz="2400" dirty="0">
              <a:solidFill>
                <a:schemeClr val="tx1"/>
              </a:solidFill>
              <a:latin typeface="+mj-lt"/>
            </a:endParaRPr>
          </a:p>
        </p:txBody>
      </p:sp>
    </p:spTree>
    <p:extLst>
      <p:ext uri="{BB962C8B-B14F-4D97-AF65-F5344CB8AC3E}">
        <p14:creationId xmlns:p14="http://schemas.microsoft.com/office/powerpoint/2010/main" val="612585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5"/>
            <a:ext cx="7772400" cy="868363"/>
          </a:xfrm>
        </p:spPr>
        <p:style>
          <a:lnRef idx="3">
            <a:schemeClr val="lt1"/>
          </a:lnRef>
          <a:fillRef idx="1">
            <a:schemeClr val="dk1"/>
          </a:fillRef>
          <a:effectRef idx="1">
            <a:schemeClr val="dk1"/>
          </a:effectRef>
          <a:fontRef idx="minor">
            <a:schemeClr val="lt1"/>
          </a:fontRef>
        </p:style>
        <p:txBody>
          <a:bodyPr/>
          <a:lstStyle/>
          <a:p>
            <a:r>
              <a:rPr lang="en-US" dirty="0" err="1" smtClean="0">
                <a:solidFill>
                  <a:srgbClr val="FFFF00"/>
                </a:solidFill>
              </a:rPr>
              <a:t>Jenis</a:t>
            </a:r>
            <a:r>
              <a:rPr lang="en-US" dirty="0" smtClean="0">
                <a:solidFill>
                  <a:srgbClr val="FFFF00"/>
                </a:solidFill>
              </a:rPr>
              <a:t> </a:t>
            </a:r>
            <a:r>
              <a:rPr lang="en-US" dirty="0" err="1" smtClean="0">
                <a:solidFill>
                  <a:srgbClr val="FFFF00"/>
                </a:solidFill>
              </a:rPr>
              <a:t>Kegiatan</a:t>
            </a:r>
            <a:r>
              <a:rPr lang="en-US" dirty="0" smtClean="0">
                <a:solidFill>
                  <a:srgbClr val="FFFF00"/>
                </a:solidFill>
              </a:rPr>
              <a:t> </a:t>
            </a:r>
            <a:r>
              <a:rPr lang="en-US" dirty="0" err="1" smtClean="0">
                <a:solidFill>
                  <a:srgbClr val="FFFF00"/>
                </a:solidFill>
              </a:rPr>
              <a:t>Bermain</a:t>
            </a:r>
            <a:endParaRPr lang="en-US" dirty="0">
              <a:solidFill>
                <a:srgbClr val="FFFF00"/>
              </a:solidFill>
            </a:endParaRPr>
          </a:p>
        </p:txBody>
      </p:sp>
      <p:sp>
        <p:nvSpPr>
          <p:cNvPr id="3" name="Content Placeholder 2"/>
          <p:cNvSpPr>
            <a:spLocks noGrp="1"/>
          </p:cNvSpPr>
          <p:nvPr>
            <p:ph idx="1"/>
          </p:nvPr>
        </p:nvSpPr>
        <p:spPr>
          <a:xfrm>
            <a:off x="914400" y="2438401"/>
            <a:ext cx="7863804" cy="2343665"/>
          </a:xfrm>
        </p:spPr>
        <p:style>
          <a:lnRef idx="1">
            <a:schemeClr val="accent6"/>
          </a:lnRef>
          <a:fillRef idx="3">
            <a:schemeClr val="accent6"/>
          </a:fillRef>
          <a:effectRef idx="2">
            <a:schemeClr val="accent6"/>
          </a:effectRef>
          <a:fontRef idx="minor">
            <a:schemeClr val="lt1"/>
          </a:fontRef>
        </p:style>
        <p:txBody>
          <a:bodyPr>
            <a:noAutofit/>
          </a:bodyPr>
          <a:lstStyle/>
          <a:p>
            <a:pPr fontAlgn="base">
              <a:lnSpc>
                <a:spcPct val="150000"/>
              </a:lnSpc>
              <a:buFont typeface="Wingdings" panose="05000000000000000000" pitchFamily="2" charset="2"/>
              <a:buChar char="Ø"/>
            </a:pPr>
            <a:r>
              <a:rPr lang="en-US" dirty="0" err="1">
                <a:solidFill>
                  <a:schemeClr val="tx1"/>
                </a:solidFill>
                <a:latin typeface="+mj-lt"/>
              </a:rPr>
              <a:t>bermain</a:t>
            </a:r>
            <a:r>
              <a:rPr lang="en-US" dirty="0">
                <a:solidFill>
                  <a:schemeClr val="tx1"/>
                </a:solidFill>
                <a:latin typeface="+mj-lt"/>
              </a:rPr>
              <a:t> </a:t>
            </a:r>
            <a:r>
              <a:rPr lang="en-US" dirty="0" err="1">
                <a:solidFill>
                  <a:schemeClr val="tx1"/>
                </a:solidFill>
                <a:latin typeface="+mj-lt"/>
              </a:rPr>
              <a:t>fungsional</a:t>
            </a:r>
            <a:r>
              <a:rPr lang="en-US" dirty="0">
                <a:solidFill>
                  <a:schemeClr val="tx1"/>
                </a:solidFill>
                <a:latin typeface="+mj-lt"/>
              </a:rPr>
              <a:t> </a:t>
            </a:r>
            <a:r>
              <a:rPr lang="en-US" dirty="0" err="1">
                <a:solidFill>
                  <a:schemeClr val="tx1"/>
                </a:solidFill>
                <a:latin typeface="+mj-lt"/>
              </a:rPr>
              <a:t>atau</a:t>
            </a:r>
            <a:r>
              <a:rPr lang="en-US" dirty="0">
                <a:solidFill>
                  <a:schemeClr val="tx1"/>
                </a:solidFill>
                <a:latin typeface="+mj-lt"/>
              </a:rPr>
              <a:t> </a:t>
            </a:r>
            <a:r>
              <a:rPr lang="en-US" dirty="0" smtClean="0">
                <a:solidFill>
                  <a:schemeClr val="tx1"/>
                </a:solidFill>
                <a:latin typeface="+mj-lt"/>
              </a:rPr>
              <a:t>sensorimotor</a:t>
            </a:r>
            <a:endParaRPr lang="id-ID" dirty="0" smtClean="0">
              <a:solidFill>
                <a:schemeClr val="tx1"/>
              </a:solidFill>
              <a:latin typeface="+mj-lt"/>
            </a:endParaRPr>
          </a:p>
          <a:p>
            <a:pPr fontAlgn="base">
              <a:lnSpc>
                <a:spcPct val="150000"/>
              </a:lnSpc>
              <a:buFont typeface="Wingdings" panose="05000000000000000000" pitchFamily="2" charset="2"/>
              <a:buChar char="Ø"/>
            </a:pPr>
            <a:r>
              <a:rPr lang="en-US" dirty="0" err="1" smtClean="0">
                <a:solidFill>
                  <a:schemeClr val="tx1"/>
                </a:solidFill>
                <a:latin typeface="+mj-lt"/>
              </a:rPr>
              <a:t>bermain</a:t>
            </a:r>
            <a:r>
              <a:rPr lang="en-US" dirty="0" smtClean="0">
                <a:solidFill>
                  <a:schemeClr val="tx1"/>
                </a:solidFill>
                <a:latin typeface="+mj-lt"/>
              </a:rPr>
              <a:t> </a:t>
            </a:r>
            <a:r>
              <a:rPr lang="en-US" dirty="0" err="1">
                <a:solidFill>
                  <a:schemeClr val="tx1"/>
                </a:solidFill>
                <a:latin typeface="+mj-lt"/>
              </a:rPr>
              <a:t>peran</a:t>
            </a:r>
            <a:endParaRPr lang="en-US" dirty="0">
              <a:solidFill>
                <a:schemeClr val="tx1"/>
              </a:solidFill>
              <a:latin typeface="+mj-lt"/>
            </a:endParaRPr>
          </a:p>
          <a:p>
            <a:pPr fontAlgn="base">
              <a:lnSpc>
                <a:spcPct val="150000"/>
              </a:lnSpc>
              <a:buFont typeface="Wingdings" panose="05000000000000000000" pitchFamily="2" charset="2"/>
              <a:buChar char="Ø"/>
            </a:pPr>
            <a:r>
              <a:rPr lang="en-US" dirty="0" err="1">
                <a:solidFill>
                  <a:schemeClr val="tx1"/>
                </a:solidFill>
                <a:latin typeface="+mj-lt"/>
              </a:rPr>
              <a:t>bermain</a:t>
            </a:r>
            <a:r>
              <a:rPr lang="en-US" dirty="0">
                <a:solidFill>
                  <a:schemeClr val="tx1"/>
                </a:solidFill>
                <a:latin typeface="+mj-lt"/>
              </a:rPr>
              <a:t> </a:t>
            </a:r>
            <a:r>
              <a:rPr lang="en-US" dirty="0" err="1">
                <a:solidFill>
                  <a:schemeClr val="tx1"/>
                </a:solidFill>
                <a:latin typeface="+mj-lt"/>
              </a:rPr>
              <a:t>konstruktif</a:t>
            </a:r>
            <a:endParaRPr lang="en-US" dirty="0">
              <a:solidFill>
                <a:schemeClr val="tx1"/>
              </a:solidFill>
              <a:latin typeface="+mj-lt"/>
            </a:endParaRPr>
          </a:p>
          <a:p>
            <a:pPr fontAlgn="base">
              <a:lnSpc>
                <a:spcPct val="150000"/>
              </a:lnSpc>
              <a:buFont typeface="Wingdings" panose="05000000000000000000" pitchFamily="2" charset="2"/>
              <a:buChar char="Ø"/>
            </a:pPr>
            <a:endParaRPr lang="en-US" dirty="0">
              <a:solidFill>
                <a:schemeClr val="tx1"/>
              </a:solidFill>
              <a:latin typeface="+mj-lt"/>
            </a:endParaRPr>
          </a:p>
        </p:txBody>
      </p:sp>
    </p:spTree>
    <p:extLst>
      <p:ext uri="{BB962C8B-B14F-4D97-AF65-F5344CB8AC3E}">
        <p14:creationId xmlns:p14="http://schemas.microsoft.com/office/powerpoint/2010/main" val="3836686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ontent Placeholder 5"/>
          <p:cNvSpPr>
            <a:spLocks noGrp="1"/>
          </p:cNvSpPr>
          <p:nvPr>
            <p:ph idx="1"/>
          </p:nvPr>
        </p:nvSpPr>
        <p:spPr>
          <a:xfrm>
            <a:off x="471487" y="764704"/>
            <a:ext cx="8229600" cy="4965377"/>
          </a:xfrm>
        </p:spPr>
        <p:txBody>
          <a:bodyPr/>
          <a:lstStyle/>
          <a:p>
            <a:pPr eaLnBrk="1" hangingPunct="1"/>
            <a:r>
              <a:rPr lang="id-ID" sz="2200" dirty="0" smtClean="0">
                <a:latin typeface="Arial" charset="0"/>
                <a:cs typeface="Arial" charset="0"/>
              </a:rPr>
              <a:t>Bagaimana?</a:t>
            </a:r>
          </a:p>
          <a:p>
            <a:pPr marL="0" indent="0" eaLnBrk="1" hangingPunct="1">
              <a:buNone/>
            </a:pPr>
            <a:endParaRPr lang="id-ID" sz="2200" dirty="0" smtClean="0">
              <a:latin typeface="Arial" charset="0"/>
              <a:cs typeface="Arial" charset="0"/>
            </a:endParaRPr>
          </a:p>
          <a:p>
            <a:pPr eaLnBrk="1" hangingPunct="1"/>
            <a:r>
              <a:rPr lang="id-ID" sz="2200" dirty="0" smtClean="0">
                <a:latin typeface="Arial" charset="0"/>
                <a:cs typeface="Arial" charset="0"/>
              </a:rPr>
              <a:t>Menurut Piaget :  “Anak belajar mengkonstruksi pengetahuan dengan berinteraksi dengan objek yang ada di sekitarnya. Bermain menyediakan kesempatan kepada anak untuk berinteraksi dengan objek. Anak memiliki kesempatan untuk menggunakan indera-nya untuk mengetahui sifat-sifat objek, dari penginderaan tersebut anak memperoleh fakta-fakta, informasi dan pengalaman.”</a:t>
            </a:r>
          </a:p>
          <a:p>
            <a:pPr marL="0" indent="0" eaLnBrk="1" hangingPunct="1">
              <a:buNone/>
            </a:pPr>
            <a:endParaRPr lang="id-ID" sz="2200" dirty="0" smtClean="0">
              <a:latin typeface="Arial" charset="0"/>
              <a:cs typeface="Arial" charset="0"/>
            </a:endParaRPr>
          </a:p>
          <a:p>
            <a:pPr eaLnBrk="1" hangingPunct="1"/>
            <a:r>
              <a:rPr lang="id-ID" sz="2200" dirty="0" smtClean="0">
                <a:latin typeface="Arial" charset="0"/>
                <a:cs typeface="Arial" charset="0"/>
              </a:rPr>
              <a:t>Menurut Hetherington &amp; Parke : “Dengan bermain akan memungkinkan anak meneliti lingkungan dan mempelajari sesuatu yang dihadapinya.”</a:t>
            </a:r>
          </a:p>
        </p:txBody>
      </p:sp>
    </p:spTree>
    <p:extLst>
      <p:ext uri="{BB962C8B-B14F-4D97-AF65-F5344CB8AC3E}">
        <p14:creationId xmlns:p14="http://schemas.microsoft.com/office/powerpoint/2010/main" val="22528368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a:t>
            </a:r>
            <a:endParaRPr lang="id-ID" dirty="0"/>
          </a:p>
        </p:txBody>
      </p:sp>
      <p:sp>
        <p:nvSpPr>
          <p:cNvPr id="3" name="Content Placeholder 2"/>
          <p:cNvSpPr>
            <a:spLocks noGrp="1"/>
          </p:cNvSpPr>
          <p:nvPr>
            <p:ph idx="1"/>
          </p:nvPr>
        </p:nvSpPr>
        <p:spPr/>
        <p:txBody>
          <a:bodyPr/>
          <a:lstStyle/>
          <a:p>
            <a:pPr lvl="0"/>
            <a:r>
              <a:rPr lang="id-ID" sz="2800" dirty="0"/>
              <a:t>Mainan balok penting untuk sumber informasi mengenai konsep jumlah dan spasial. Apakah pembelajaran anak mengenai konsep ini akan menjadi terbatas ketika ia tidak pernah bermain dengan balok? Bagaimana informasi mengenai manfaat/nilai permainan dengan balok berkaitan dengan penemuan bahwa (a) anak perempuan tidak terlalu suka bermain dengan balok (b) anak lelaki-laki secara umum memiliki hasil yang lebih baik dalam tugas spasial dan </a:t>
            </a:r>
            <a:r>
              <a:rPr lang="id-ID" sz="2800" dirty="0" smtClean="0"/>
              <a:t>kuantitatif</a:t>
            </a:r>
            <a:endParaRPr lang="id-ID" sz="2800" dirty="0"/>
          </a:p>
        </p:txBody>
      </p:sp>
    </p:spTree>
    <p:extLst>
      <p:ext uri="{BB962C8B-B14F-4D97-AF65-F5344CB8AC3E}">
        <p14:creationId xmlns:p14="http://schemas.microsoft.com/office/powerpoint/2010/main" val="3698526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(2)</a:t>
            </a:r>
            <a:endParaRPr lang="id-ID" dirty="0"/>
          </a:p>
        </p:txBody>
      </p:sp>
      <p:sp>
        <p:nvSpPr>
          <p:cNvPr id="3" name="Content Placeholder 2"/>
          <p:cNvSpPr>
            <a:spLocks noGrp="1"/>
          </p:cNvSpPr>
          <p:nvPr>
            <p:ph idx="1"/>
          </p:nvPr>
        </p:nvSpPr>
        <p:spPr/>
        <p:txBody>
          <a:bodyPr/>
          <a:lstStyle/>
          <a:p>
            <a:pPr lvl="0"/>
            <a:r>
              <a:rPr lang="id-ID" dirty="0"/>
              <a:t>Apakah contoh sehari-hari bahwa belajar itu bisa terjadi dari kegiatan fisik? Apakah benar pendidik sering mengabaikan fakta bahwa anak dapat belajar melalui aktivitas fisik</a:t>
            </a:r>
            <a:r>
              <a:rPr lang="id-ID" dirty="0" smtClean="0"/>
              <a:t>?</a:t>
            </a:r>
            <a:endParaRPr lang="id-ID" dirty="0"/>
          </a:p>
        </p:txBody>
      </p:sp>
    </p:spTree>
    <p:extLst>
      <p:ext uri="{BB962C8B-B14F-4D97-AF65-F5344CB8AC3E}">
        <p14:creationId xmlns:p14="http://schemas.microsoft.com/office/powerpoint/2010/main" val="339834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(3)</a:t>
            </a:r>
            <a:endParaRPr lang="id-ID" dirty="0"/>
          </a:p>
        </p:txBody>
      </p:sp>
      <p:sp>
        <p:nvSpPr>
          <p:cNvPr id="3" name="Content Placeholder 2"/>
          <p:cNvSpPr>
            <a:spLocks noGrp="1"/>
          </p:cNvSpPr>
          <p:nvPr>
            <p:ph idx="1"/>
          </p:nvPr>
        </p:nvSpPr>
        <p:spPr/>
        <p:txBody>
          <a:bodyPr/>
          <a:lstStyle/>
          <a:p>
            <a:pPr lvl="0"/>
            <a:r>
              <a:rPr lang="id-ID" dirty="0"/>
              <a:t>Beberapa psikolog berpendapat bahwa anak dapat </a:t>
            </a:r>
            <a:r>
              <a:rPr lang="id-ID" dirty="0" smtClean="0"/>
              <a:t>saja menghasilkan produk original </a:t>
            </a:r>
            <a:r>
              <a:rPr lang="id-ID" dirty="0"/>
              <a:t>tetapi tidak terlalu kreatif, mengingat definisi kreatif itu membutuhkan kontribusi original pada “apresiasi, pengertian, atau perbaikan kondisi manusia”. Apakah anda setuju bahwa hasil karya anak-anak tidak terlalu kreatif? Apakah perbedaannya dengan kreativitas yang dilakukan orang dewasa?</a:t>
            </a:r>
          </a:p>
          <a:p>
            <a:endParaRPr lang="id-ID" dirty="0"/>
          </a:p>
          <a:p>
            <a:endParaRPr lang="id-ID" dirty="0"/>
          </a:p>
          <a:p>
            <a:endParaRPr lang="id-ID" dirty="0"/>
          </a:p>
        </p:txBody>
      </p:sp>
    </p:spTree>
    <p:extLst>
      <p:ext uri="{BB962C8B-B14F-4D97-AF65-F5344CB8AC3E}">
        <p14:creationId xmlns:p14="http://schemas.microsoft.com/office/powerpoint/2010/main" val="339349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(4)</a:t>
            </a:r>
            <a:endParaRPr lang="id-ID" dirty="0"/>
          </a:p>
        </p:txBody>
      </p:sp>
      <p:sp>
        <p:nvSpPr>
          <p:cNvPr id="3" name="Content Placeholder 2"/>
          <p:cNvSpPr>
            <a:spLocks noGrp="1"/>
          </p:cNvSpPr>
          <p:nvPr>
            <p:ph idx="1"/>
          </p:nvPr>
        </p:nvSpPr>
        <p:spPr/>
        <p:txBody>
          <a:bodyPr/>
          <a:lstStyle/>
          <a:p>
            <a:pPr lvl="0"/>
            <a:r>
              <a:rPr lang="id-ID" dirty="0"/>
              <a:t>Apakah kita dapat berpendapat bahwa bermain penting untuk kreativitas? Apakah ada sesuatu yang dapat dikategorikan sebagai “playful” dalam pekerjaan artis dewasa yang kreatif?</a:t>
            </a:r>
          </a:p>
          <a:p>
            <a:r>
              <a:rPr lang="id-ID" dirty="0"/>
              <a:t> </a:t>
            </a:r>
          </a:p>
          <a:p>
            <a:endParaRPr lang="id-ID" dirty="0"/>
          </a:p>
        </p:txBody>
      </p:sp>
    </p:spTree>
    <p:extLst>
      <p:ext uri="{BB962C8B-B14F-4D97-AF65-F5344CB8AC3E}">
        <p14:creationId xmlns:p14="http://schemas.microsoft.com/office/powerpoint/2010/main" val="201110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dapat mengindentifikasi jenis permainan yang dapat membantu perkembangaan intelektual pada usia pra sekolah.  </a:t>
            </a:r>
          </a:p>
          <a:p>
            <a:pPr marL="0" indent="0">
              <a:buNone/>
            </a:pPr>
            <a:endParaRPr lang="id-ID" dirty="0"/>
          </a:p>
          <a:p>
            <a:r>
              <a:rPr lang="id-ID" dirty="0"/>
              <a:t>Mahasiswa dapat mengenali alat permainan yang menolong anak menguasai konsep-konsep tertentu dalam belajar</a:t>
            </a:r>
          </a:p>
          <a:p>
            <a:r>
              <a:rPr lang="id-ID" dirty="0"/>
              <a:t> </a:t>
            </a:r>
          </a:p>
          <a:p>
            <a:endParaRPr lang="id-ID" dirty="0"/>
          </a:p>
        </p:txBody>
      </p:sp>
    </p:spTree>
    <p:extLst>
      <p:ext uri="{BB962C8B-B14F-4D97-AF65-F5344CB8AC3E}">
        <p14:creationId xmlns:p14="http://schemas.microsoft.com/office/powerpoint/2010/main" val="16874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dapat mengenali manfaat bermain pada proses penyelesaian masalah.</a:t>
            </a:r>
          </a:p>
          <a:p>
            <a:pPr marL="0" indent="0">
              <a:buNone/>
            </a:pPr>
            <a:endParaRPr lang="id-ID" dirty="0"/>
          </a:p>
          <a:p>
            <a:r>
              <a:rPr lang="id-ID" dirty="0"/>
              <a:t>Mahasiswa dapat mengaitkan perkembangan kreativitas dengan permainan yang dilakukan anak.  </a:t>
            </a:r>
          </a:p>
          <a:p>
            <a:pPr marL="0" indent="0">
              <a:buNone/>
            </a:pPr>
            <a:endParaRPr lang="id-ID" dirty="0"/>
          </a:p>
        </p:txBody>
      </p:sp>
    </p:spTree>
    <p:extLst>
      <p:ext uri="{BB962C8B-B14F-4D97-AF65-F5344CB8AC3E}">
        <p14:creationId xmlns:p14="http://schemas.microsoft.com/office/powerpoint/2010/main" val="73166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Play materials</a:t>
            </a:r>
            <a:endParaRPr lang="id-ID" dirty="0"/>
          </a:p>
        </p:txBody>
      </p:sp>
      <p:sp>
        <p:nvSpPr>
          <p:cNvPr id="3" name="Content Placeholder 2"/>
          <p:cNvSpPr>
            <a:spLocks noGrp="1"/>
          </p:cNvSpPr>
          <p:nvPr>
            <p:ph idx="1"/>
          </p:nvPr>
        </p:nvSpPr>
        <p:spPr/>
        <p:txBody>
          <a:bodyPr/>
          <a:lstStyle/>
          <a:p>
            <a:r>
              <a:rPr lang="id-ID" dirty="0" smtClean="0"/>
              <a:t>Fluid construction</a:t>
            </a:r>
          </a:p>
          <a:p>
            <a:pPr lvl="1"/>
            <a:r>
              <a:rPr lang="id-ID" dirty="0" smtClean="0"/>
              <a:t>Cat, tanah liat</a:t>
            </a:r>
          </a:p>
          <a:p>
            <a:r>
              <a:rPr lang="id-ID" dirty="0" smtClean="0"/>
              <a:t>Structured construction</a:t>
            </a:r>
          </a:p>
          <a:p>
            <a:pPr lvl="1"/>
            <a:r>
              <a:rPr lang="id-ID" dirty="0" smtClean="0"/>
              <a:t>Balok, puzzle</a:t>
            </a:r>
          </a:p>
          <a:p>
            <a:r>
              <a:rPr lang="id-ID" dirty="0" smtClean="0"/>
              <a:t>Microsymbolic toys</a:t>
            </a:r>
          </a:p>
          <a:p>
            <a:pPr lvl="1"/>
            <a:r>
              <a:rPr lang="id-ID" dirty="0" smtClean="0"/>
              <a:t>Mainan miniatur</a:t>
            </a:r>
          </a:p>
          <a:p>
            <a:r>
              <a:rPr lang="id-ID" dirty="0" smtClean="0"/>
              <a:t>Macrosymbolic toys</a:t>
            </a:r>
          </a:p>
          <a:p>
            <a:pPr lvl="1"/>
            <a:r>
              <a:rPr lang="id-ID" dirty="0" smtClean="0"/>
              <a:t>Mainan ukuran anak, misalnya yang dapat dikendarai</a:t>
            </a:r>
            <a:endParaRPr lang="id-ID" dirty="0"/>
          </a:p>
        </p:txBody>
      </p:sp>
    </p:spTree>
    <p:extLst>
      <p:ext uri="{BB962C8B-B14F-4D97-AF65-F5344CB8AC3E}">
        <p14:creationId xmlns:p14="http://schemas.microsoft.com/office/powerpoint/2010/main" val="202702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3"/>
          </a:xfrm>
        </p:spPr>
        <p:style>
          <a:lnRef idx="3">
            <a:schemeClr val="lt1"/>
          </a:lnRef>
          <a:fillRef idx="1">
            <a:schemeClr val="accent3"/>
          </a:fillRef>
          <a:effectRef idx="1">
            <a:schemeClr val="accent3"/>
          </a:effectRef>
          <a:fontRef idx="minor">
            <a:schemeClr val="lt1"/>
          </a:fontRef>
        </p:style>
        <p:txBody>
          <a:bodyPr/>
          <a:lstStyle/>
          <a:p>
            <a:r>
              <a:rPr lang="id-ID" dirty="0" smtClean="0"/>
              <a:t>Manfaat berdasarkan jenis mainan</a:t>
            </a:r>
            <a:endParaRPr lang="id-ID" dirty="0"/>
          </a:p>
        </p:txBody>
      </p:sp>
      <p:sp>
        <p:nvSpPr>
          <p:cNvPr id="3" name="Content Placeholder 2"/>
          <p:cNvSpPr>
            <a:spLocks noGrp="1"/>
          </p:cNvSpPr>
          <p:nvPr>
            <p:ph idx="1"/>
          </p:nvPr>
        </p:nvSpPr>
        <p:spPr>
          <a:xfrm>
            <a:off x="457200" y="1066800"/>
            <a:ext cx="8229600" cy="4938712"/>
          </a:xfrm>
        </p:spPr>
        <p:txBody>
          <a:bodyPr/>
          <a:lstStyle/>
          <a:p>
            <a:r>
              <a:rPr lang="id-ID" dirty="0"/>
              <a:t>Fluid construction</a:t>
            </a:r>
          </a:p>
          <a:p>
            <a:pPr lvl="1"/>
            <a:r>
              <a:rPr lang="id-ID" dirty="0" smtClean="0"/>
              <a:t>Berkontribusi pada kemampuan persepsi</a:t>
            </a:r>
            <a:endParaRPr lang="id-ID" dirty="0"/>
          </a:p>
          <a:p>
            <a:r>
              <a:rPr lang="id-ID" dirty="0"/>
              <a:t>Structured construction</a:t>
            </a:r>
          </a:p>
          <a:p>
            <a:pPr lvl="1"/>
            <a:r>
              <a:rPr lang="id-ID" dirty="0" smtClean="0"/>
              <a:t>Berkontribusi pada kemampuan verbal, persepsi, kuantitatif, dan daya ingat</a:t>
            </a:r>
            <a:endParaRPr lang="id-ID" dirty="0"/>
          </a:p>
          <a:p>
            <a:r>
              <a:rPr lang="id-ID" dirty="0"/>
              <a:t>Microsymbolic </a:t>
            </a:r>
            <a:r>
              <a:rPr lang="id-ID" dirty="0" smtClean="0"/>
              <a:t>toys</a:t>
            </a:r>
          </a:p>
          <a:p>
            <a:pPr lvl="1"/>
            <a:r>
              <a:rPr lang="id-ID" dirty="0" smtClean="0"/>
              <a:t>Meningkatkan daya ingat anak</a:t>
            </a:r>
            <a:endParaRPr lang="id-ID" dirty="0"/>
          </a:p>
          <a:p>
            <a:r>
              <a:rPr lang="id-ID" dirty="0"/>
              <a:t>Macrosymbolic toys</a:t>
            </a:r>
          </a:p>
          <a:p>
            <a:pPr lvl="1"/>
            <a:r>
              <a:rPr lang="id-ID" dirty="0" smtClean="0"/>
              <a:t>Mempengaruhi daya ingat, kemampuan persepsi, dan keterampilan kuantitatif</a:t>
            </a:r>
            <a:endParaRPr lang="id-ID" dirty="0"/>
          </a:p>
        </p:txBody>
      </p:sp>
    </p:spTree>
    <p:extLst>
      <p:ext uri="{BB962C8B-B14F-4D97-AF65-F5344CB8AC3E}">
        <p14:creationId xmlns:p14="http://schemas.microsoft.com/office/powerpoint/2010/main" val="410992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5"/>
          <p:cNvSpPr>
            <a:spLocks noGrp="1"/>
          </p:cNvSpPr>
          <p:nvPr>
            <p:ph type="title"/>
          </p:nvPr>
        </p:nvSpPr>
        <p:spPr>
          <a:xfrm>
            <a:off x="513279" y="836712"/>
            <a:ext cx="8229600" cy="685800"/>
          </a:xfrm>
        </p:spPr>
        <p:txBody>
          <a:bodyPr/>
          <a:lstStyle/>
          <a:p>
            <a:pPr eaLnBrk="1" hangingPunct="1">
              <a:spcBef>
                <a:spcPct val="50000"/>
              </a:spcBef>
            </a:pPr>
            <a:r>
              <a:rPr lang="id-ID" sz="3200" dirty="0" smtClean="0">
                <a:solidFill>
                  <a:srgbClr val="FF0000"/>
                </a:solidFill>
                <a:latin typeface="Arial" charset="0"/>
                <a:cs typeface="Arial" charset="0"/>
              </a:rPr>
              <a:t>Permainan </a:t>
            </a:r>
            <a:r>
              <a:rPr lang="id-ID" sz="3200" dirty="0" smtClean="0">
                <a:solidFill>
                  <a:srgbClr val="FF0000"/>
                </a:solidFill>
                <a:latin typeface="Arial" charset="0"/>
                <a:cs typeface="Arial" charset="0"/>
              </a:rPr>
              <a:t>Blocks</a:t>
            </a:r>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0314" y="1988840"/>
            <a:ext cx="3979932" cy="3528392"/>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506" y="1700808"/>
            <a:ext cx="4550361" cy="4149080"/>
          </a:xfrm>
          <a:prstGeom prst="rect">
            <a:avLst/>
          </a:prstGeom>
        </p:spPr>
      </p:pic>
    </p:spTree>
    <p:extLst>
      <p:ext uri="{BB962C8B-B14F-4D97-AF65-F5344CB8AC3E}">
        <p14:creationId xmlns:p14="http://schemas.microsoft.com/office/powerpoint/2010/main" val="65256949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9552" y="980728"/>
            <a:ext cx="8229600" cy="685800"/>
          </a:xfrm>
        </p:spPr>
        <p:txBody>
          <a:bodyPr/>
          <a:lstStyle/>
          <a:p>
            <a:pPr eaLnBrk="1" hangingPunct="1">
              <a:spcBef>
                <a:spcPct val="50000"/>
              </a:spcBef>
            </a:pPr>
            <a:r>
              <a:rPr lang="id-ID" sz="3200" dirty="0" smtClean="0">
                <a:solidFill>
                  <a:srgbClr val="FF0000"/>
                </a:solidFill>
                <a:latin typeface="Arial" charset="0"/>
                <a:cs typeface="Arial" charset="0"/>
              </a:rPr>
              <a:t>Lego</a:t>
            </a:r>
            <a:endParaRPr lang="id-ID" sz="3200" dirty="0" smtClean="0">
              <a:solidFill>
                <a:srgbClr val="FF0000"/>
              </a:solidFill>
              <a:latin typeface="Arial" charset="0"/>
              <a:cs typeface="Arial" charset="0"/>
            </a:endParaRPr>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4108" y="2564904"/>
            <a:ext cx="4022179" cy="3096344"/>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1916832"/>
            <a:ext cx="3600400" cy="184482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4005064"/>
            <a:ext cx="3600400" cy="2520280"/>
          </a:xfrm>
          <a:prstGeom prst="rect">
            <a:avLst/>
          </a:prstGeom>
        </p:spPr>
      </p:pic>
    </p:spTree>
    <p:extLst>
      <p:ext uri="{BB962C8B-B14F-4D97-AF65-F5344CB8AC3E}">
        <p14:creationId xmlns:p14="http://schemas.microsoft.com/office/powerpoint/2010/main" val="200787200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eaLnBrk="1" hangingPunct="1">
              <a:spcBef>
                <a:spcPct val="50000"/>
              </a:spcBef>
            </a:pPr>
            <a:r>
              <a:rPr lang="id-ID" sz="3200" dirty="0" smtClean="0">
                <a:solidFill>
                  <a:srgbClr val="FF0000"/>
                </a:solidFill>
                <a:latin typeface="Arial" charset="0"/>
                <a:cs typeface="Arial" charset="0"/>
              </a:rPr>
              <a:t>Permainan </a:t>
            </a:r>
            <a:r>
              <a:rPr lang="id-ID" sz="3200" dirty="0" smtClean="0">
                <a:solidFill>
                  <a:srgbClr val="FF0000"/>
                </a:solidFill>
                <a:latin typeface="Arial" charset="0"/>
                <a:cs typeface="Arial" charset="0"/>
              </a:rPr>
              <a:t>Clay</a:t>
            </a:r>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3528" y="1412776"/>
            <a:ext cx="2880320" cy="2736304"/>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8733" y="1484784"/>
            <a:ext cx="2277403" cy="2592288"/>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160" y="1628801"/>
            <a:ext cx="2664296" cy="252028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672" y="4149081"/>
            <a:ext cx="3456384" cy="223224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5762" y="4341278"/>
            <a:ext cx="2762622" cy="2040049"/>
          </a:xfrm>
          <a:prstGeom prst="rect">
            <a:avLst/>
          </a:prstGeom>
        </p:spPr>
      </p:pic>
    </p:spTree>
    <p:extLst>
      <p:ext uri="{BB962C8B-B14F-4D97-AF65-F5344CB8AC3E}">
        <p14:creationId xmlns:p14="http://schemas.microsoft.com/office/powerpoint/2010/main" val="92417357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p:cNvSpPr>
            <a:spLocks noGrp="1"/>
          </p:cNvSpPr>
          <p:nvPr>
            <p:ph type="title"/>
          </p:nvPr>
        </p:nvSpPr>
        <p:spPr>
          <a:xfrm>
            <a:off x="543996" y="980728"/>
            <a:ext cx="8229600" cy="685800"/>
          </a:xfrm>
        </p:spPr>
        <p:txBody>
          <a:bodyPr/>
          <a:lstStyle/>
          <a:p>
            <a:pPr eaLnBrk="1" hangingPunct="1">
              <a:spcBef>
                <a:spcPct val="50000"/>
              </a:spcBef>
            </a:pPr>
            <a:r>
              <a:rPr lang="id-ID" sz="3200" dirty="0" smtClean="0">
                <a:solidFill>
                  <a:srgbClr val="FF0000"/>
                </a:solidFill>
                <a:latin typeface="Arial" charset="0"/>
                <a:cs typeface="Arial" charset="0"/>
              </a:rPr>
              <a:t>Permainan </a:t>
            </a:r>
            <a:r>
              <a:rPr lang="id-ID" sz="3200" dirty="0" smtClean="0">
                <a:solidFill>
                  <a:srgbClr val="FF0000"/>
                </a:solidFill>
                <a:latin typeface="Arial" charset="0"/>
                <a:cs typeface="Arial" charset="0"/>
              </a:rPr>
              <a:t>Puzzle</a:t>
            </a:r>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1560" y="2132856"/>
            <a:ext cx="3816424" cy="3470660"/>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2132856"/>
            <a:ext cx="4032448" cy="3456384"/>
          </a:xfrm>
          <a:prstGeom prst="rect">
            <a:avLst/>
          </a:prstGeom>
        </p:spPr>
      </p:pic>
    </p:spTree>
    <p:extLst>
      <p:ext uri="{BB962C8B-B14F-4D97-AF65-F5344CB8AC3E}">
        <p14:creationId xmlns:p14="http://schemas.microsoft.com/office/powerpoint/2010/main" val="5875173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5" id="{3005C949-B08C-442A-B2D6-75A98AB780EB}" vid="{19280BA6-BB49-410A-AD56-9D9793306A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390</TotalTime>
  <Words>523</Words>
  <Application>Microsoft Office PowerPoint</Application>
  <PresentationFormat>On-screen Show (4:3)</PresentationFormat>
  <Paragraphs>81</Paragraphs>
  <Slides>19</Slides>
  <Notes>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Stack of books design template</vt:lpstr>
      <vt:lpstr>templete esa unggul 2017</vt:lpstr>
      <vt:lpstr>MANFAAT BERMAIN DALAM ASPEK INTELEKTUAL</vt:lpstr>
      <vt:lpstr>Kemampuan akhir yang diharapkan</vt:lpstr>
      <vt:lpstr>Kemampuan akhir yang diharapkan</vt:lpstr>
      <vt:lpstr>Play materials</vt:lpstr>
      <vt:lpstr>Manfaat berdasarkan jenis mainan</vt:lpstr>
      <vt:lpstr>Permainan Blocks</vt:lpstr>
      <vt:lpstr>Lego</vt:lpstr>
      <vt:lpstr>Permainan Clay</vt:lpstr>
      <vt:lpstr>Permainan Puzzle</vt:lpstr>
      <vt:lpstr>Permainan Water Play</vt:lpstr>
      <vt:lpstr>Manfaat Bermain dalam Aspek Intelektual</vt:lpstr>
      <vt:lpstr>Manfaat Bermain (2)INTELEKTUAL)</vt:lpstr>
      <vt:lpstr>Tujuan Pengembangan Kognitif</vt:lpstr>
      <vt:lpstr>Jenis Kegiatan Bermain</vt:lpstr>
      <vt:lpstr>PowerPoint Presentation</vt:lpstr>
      <vt:lpstr>Diskusi</vt:lpstr>
      <vt:lpstr>Diskusi (2)</vt:lpstr>
      <vt:lpstr>Diskusi (3)</vt:lpstr>
      <vt:lpstr>Diskusi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MODIFICATION</dc:title>
  <dc:creator>Administrator</dc:creator>
  <cp:lastModifiedBy>Administrator</cp:lastModifiedBy>
  <cp:revision>46</cp:revision>
  <dcterms:created xsi:type="dcterms:W3CDTF">2006-08-16T00:00:00Z</dcterms:created>
  <dcterms:modified xsi:type="dcterms:W3CDTF">2018-04-11T06:47:29Z</dcterms:modified>
</cp:coreProperties>
</file>