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16" r:id="rId2"/>
    <p:sldId id="257" r:id="rId3"/>
    <p:sldId id="364" r:id="rId4"/>
    <p:sldId id="366" r:id="rId5"/>
    <p:sldId id="367" r:id="rId6"/>
    <p:sldId id="335" r:id="rId7"/>
    <p:sldId id="365" r:id="rId8"/>
    <p:sldId id="368" r:id="rId9"/>
    <p:sldId id="369" r:id="rId10"/>
    <p:sldId id="370" r:id="rId11"/>
    <p:sldId id="371" r:id="rId12"/>
    <p:sldId id="372" r:id="rId13"/>
    <p:sldId id="374" r:id="rId14"/>
    <p:sldId id="376" r:id="rId15"/>
    <p:sldId id="377" r:id="rId16"/>
    <p:sldId id="373" r:id="rId17"/>
    <p:sldId id="379" r:id="rId18"/>
    <p:sldId id="375" r:id="rId19"/>
    <p:sldId id="378"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2" autoAdjust="0"/>
    <p:restoredTop sz="93190" autoAdjust="0"/>
  </p:normalViewPr>
  <p:slideViewPr>
    <p:cSldViewPr>
      <p:cViewPr>
        <p:scale>
          <a:sx n="70" d="100"/>
          <a:sy n="70" d="100"/>
        </p:scale>
        <p:origin x="-1410"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06/relationships/legacyDocTextInfo" Target="legacyDocTextInfo.bin"/><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EFDE4BB-4F49-4CF7-9B25-5C01CD9F24C2}" type="datetimeFigureOut">
              <a:rPr lang="id-ID"/>
              <a:pPr>
                <a:defRPr/>
              </a:pPr>
              <a:t>11/09/2017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5716F3B-2449-4A6C-824C-9973C8B3AD08}"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281D79-7ADD-4111-8B69-24664B61B593}" type="slidenum">
              <a:rPr lang="id-ID" smtClean="0"/>
              <a:pPr fontAlgn="base">
                <a:spcBef>
                  <a:spcPct val="0"/>
                </a:spcBef>
                <a:spcAft>
                  <a:spcPct val="0"/>
                </a:spcAft>
                <a:defRPr/>
              </a:pPr>
              <a:t>2</a:t>
            </a:fld>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CE6280D-2601-4EF1-9729-1B158396DE7B}"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D4518F5-DD71-43AF-B917-39E4884FB45F}"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809A557-97DA-4AD2-A234-D5FAF391E215}" type="slidenum">
              <a:rPr lang="id-ID" smtClean="0"/>
              <a:pPr>
                <a:defRPr/>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037D5AB-5FCC-48D1-9649-D2A011AE811E}" type="slidenum">
              <a:rPr lang="id-ID" smtClean="0"/>
              <a:pPr>
                <a:defRPr/>
              </a:pPr>
              <a:t>14</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037D5AB-5FCC-48D1-9649-D2A011AE811E}" type="slidenum">
              <a:rPr lang="id-ID" smtClean="0"/>
              <a:pPr>
                <a:defRPr/>
              </a:pPr>
              <a:t>15</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B55A3CC-3DE5-4D25-B0D4-1168CDDB0A4A}" type="slidenum">
              <a:rPr lang="id-ID" smtClean="0"/>
              <a:pPr>
                <a:defRPr/>
              </a:pPr>
              <a:t>16</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BB55D6C-8198-4152-B9FA-6A4465F92308}" type="slidenum">
              <a:rPr lang="id-ID" smtClean="0"/>
              <a:pPr>
                <a:defRPr/>
              </a:pPr>
              <a:t>17</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BB55D6C-8198-4152-B9FA-6A4465F92308}" type="slidenum">
              <a:rPr lang="id-ID" smtClean="0"/>
              <a:pPr>
                <a:defRPr/>
              </a:pPr>
              <a:t>18</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BB55D6C-8198-4152-B9FA-6A4465F92308}" type="slidenum">
              <a:rPr lang="id-ID" smtClean="0"/>
              <a:pPr>
                <a:defRPr/>
              </a:pPr>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5624DF-FF49-4552-B44B-A48A3C99FF12}" type="slidenum">
              <a:rPr lang="id-ID" smtClean="0"/>
              <a:pPr fontAlgn="base">
                <a:spcBef>
                  <a:spcPct val="0"/>
                </a:spcBef>
                <a:spcAft>
                  <a:spcPct val="0"/>
                </a:spcAft>
                <a:defRPr/>
              </a:pPr>
              <a:t>3</a:t>
            </a:fld>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908FBA1-A962-466A-9955-1D37A43E3CE2}"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7651DDB-F2C2-4B03-9F92-699006C0822B}"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BC37FCE-6EF0-42D3-BABC-C45441B55F7C}"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20014D2-C8DB-4AAD-B705-46AF6AB009BC}"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403D050-78B6-4EF9-887A-87ED38A80F81}"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E89E037-3066-454A-A495-4DE7BC93C6CC}"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F569FE1-F719-441E-A701-CFA6BC9A8F1F}"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0187DCD-A1A6-4EB0-91F0-F8D51B993BB8}" type="datetime1">
              <a:rPr lang="en-US" smtClean="0"/>
              <a:pPr>
                <a:defRPr/>
              </a:pPr>
              <a:t>9/11/2017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wien-prib-2017</a:t>
            </a:r>
            <a:endParaRPr lang="en-US"/>
          </a:p>
        </p:txBody>
      </p:sp>
      <p:sp>
        <p:nvSpPr>
          <p:cNvPr id="6" name="Slide Number Placeholder 5"/>
          <p:cNvSpPr>
            <a:spLocks noGrp="1"/>
          </p:cNvSpPr>
          <p:nvPr>
            <p:ph type="sldNum" sz="quarter" idx="12"/>
          </p:nvPr>
        </p:nvSpPr>
        <p:spPr/>
        <p:txBody>
          <a:bodyPr/>
          <a:lstStyle>
            <a:lvl1pPr>
              <a:defRPr/>
            </a:lvl1pPr>
          </a:lstStyle>
          <a:p>
            <a:pPr>
              <a:defRPr/>
            </a:pPr>
            <a:fld id="{D4860D21-3A73-4804-BC23-B79A317C625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E59B06-BBB0-4BBF-81A8-D84EE6BC1627}" type="datetime1">
              <a:rPr lang="en-US" smtClean="0"/>
              <a:pPr>
                <a:defRPr/>
              </a:pPr>
              <a:t>9/11/2017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wien-prib-2017</a:t>
            </a:r>
            <a:endParaRPr lang="en-US"/>
          </a:p>
        </p:txBody>
      </p:sp>
      <p:sp>
        <p:nvSpPr>
          <p:cNvPr id="6" name="Slide Number Placeholder 5"/>
          <p:cNvSpPr>
            <a:spLocks noGrp="1"/>
          </p:cNvSpPr>
          <p:nvPr>
            <p:ph type="sldNum" sz="quarter" idx="12"/>
          </p:nvPr>
        </p:nvSpPr>
        <p:spPr/>
        <p:txBody>
          <a:bodyPr/>
          <a:lstStyle>
            <a:lvl1pPr>
              <a:defRPr/>
            </a:lvl1pPr>
          </a:lstStyle>
          <a:p>
            <a:pPr>
              <a:defRPr/>
            </a:pPr>
            <a:fld id="{64A637F6-E413-45EB-B4E4-B10C61D7B9E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E84389-5208-4525-84B7-D6F9E2A0E94D}" type="datetime1">
              <a:rPr lang="en-US" smtClean="0"/>
              <a:pPr>
                <a:defRPr/>
              </a:pPr>
              <a:t>9/11/2017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wien-prib-2017</a:t>
            </a:r>
            <a:endParaRPr lang="en-US"/>
          </a:p>
        </p:txBody>
      </p:sp>
      <p:sp>
        <p:nvSpPr>
          <p:cNvPr id="6" name="Slide Number Placeholder 5"/>
          <p:cNvSpPr>
            <a:spLocks noGrp="1"/>
          </p:cNvSpPr>
          <p:nvPr>
            <p:ph type="sldNum" sz="quarter" idx="12"/>
          </p:nvPr>
        </p:nvSpPr>
        <p:spPr/>
        <p:txBody>
          <a:bodyPr/>
          <a:lstStyle>
            <a:lvl1pPr>
              <a:defRPr/>
            </a:lvl1pPr>
          </a:lstStyle>
          <a:p>
            <a:pPr>
              <a:defRPr/>
            </a:pPr>
            <a:fld id="{BA115D5A-2A70-44BA-BE98-DDCBE226D62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B348362-A686-4567-B859-E8E20BC13588}" type="datetime1">
              <a:rPr lang="en-US" smtClean="0"/>
              <a:pPr>
                <a:defRPr/>
              </a:pPr>
              <a:t>9/11/2017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wien-prib-2017</a:t>
            </a:r>
            <a:endParaRPr lang="en-US"/>
          </a:p>
        </p:txBody>
      </p:sp>
      <p:sp>
        <p:nvSpPr>
          <p:cNvPr id="6" name="Slide Number Placeholder 5"/>
          <p:cNvSpPr>
            <a:spLocks noGrp="1"/>
          </p:cNvSpPr>
          <p:nvPr>
            <p:ph type="sldNum" sz="quarter" idx="12"/>
          </p:nvPr>
        </p:nvSpPr>
        <p:spPr/>
        <p:txBody>
          <a:bodyPr/>
          <a:lstStyle>
            <a:lvl1pPr>
              <a:defRPr/>
            </a:lvl1pPr>
          </a:lstStyle>
          <a:p>
            <a:pPr>
              <a:defRPr/>
            </a:pPr>
            <a:fld id="{AD8B5B32-C4CC-44D5-A569-3C8A8A9AE1F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0A1E75D-C1E4-4A2A-8744-87CE3ECA7D00}" type="datetime1">
              <a:rPr lang="en-US" smtClean="0"/>
              <a:pPr>
                <a:defRPr/>
              </a:pPr>
              <a:t>9/11/2017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wien-prib-2017</a:t>
            </a:r>
            <a:endParaRPr lang="en-US"/>
          </a:p>
        </p:txBody>
      </p:sp>
      <p:sp>
        <p:nvSpPr>
          <p:cNvPr id="6" name="Slide Number Placeholder 5"/>
          <p:cNvSpPr>
            <a:spLocks noGrp="1"/>
          </p:cNvSpPr>
          <p:nvPr>
            <p:ph type="sldNum" sz="quarter" idx="12"/>
          </p:nvPr>
        </p:nvSpPr>
        <p:spPr/>
        <p:txBody>
          <a:bodyPr/>
          <a:lstStyle>
            <a:lvl1pPr>
              <a:defRPr/>
            </a:lvl1pPr>
          </a:lstStyle>
          <a:p>
            <a:pPr>
              <a:defRPr/>
            </a:pPr>
            <a:fld id="{830D5ADF-CE6C-47B1-B7DC-6E1FE71D062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9550336-C6D6-4C1E-9AB1-145B60FE9971}" type="datetime1">
              <a:rPr lang="en-US" smtClean="0"/>
              <a:pPr>
                <a:defRPr/>
              </a:pPr>
              <a:t>9/11/2017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wien-prib-2017</a:t>
            </a:r>
            <a:endParaRPr lang="en-US"/>
          </a:p>
        </p:txBody>
      </p:sp>
      <p:sp>
        <p:nvSpPr>
          <p:cNvPr id="7" name="Slide Number Placeholder 5"/>
          <p:cNvSpPr>
            <a:spLocks noGrp="1"/>
          </p:cNvSpPr>
          <p:nvPr>
            <p:ph type="sldNum" sz="quarter" idx="12"/>
          </p:nvPr>
        </p:nvSpPr>
        <p:spPr/>
        <p:txBody>
          <a:bodyPr/>
          <a:lstStyle>
            <a:lvl1pPr>
              <a:defRPr/>
            </a:lvl1pPr>
          </a:lstStyle>
          <a:p>
            <a:pPr>
              <a:defRPr/>
            </a:pPr>
            <a:fld id="{DD10950E-5142-4116-8613-6D646EE9E7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BB008F3-B278-43B9-AFA6-D62D767D859A}" type="datetime1">
              <a:rPr lang="en-US" smtClean="0"/>
              <a:pPr>
                <a:defRPr/>
              </a:pPr>
              <a:t>9/11/2017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wien-prib-2017</a:t>
            </a:r>
            <a:endParaRPr lang="en-US"/>
          </a:p>
        </p:txBody>
      </p:sp>
      <p:sp>
        <p:nvSpPr>
          <p:cNvPr id="9" name="Slide Number Placeholder 5"/>
          <p:cNvSpPr>
            <a:spLocks noGrp="1"/>
          </p:cNvSpPr>
          <p:nvPr>
            <p:ph type="sldNum" sz="quarter" idx="12"/>
          </p:nvPr>
        </p:nvSpPr>
        <p:spPr/>
        <p:txBody>
          <a:bodyPr/>
          <a:lstStyle>
            <a:lvl1pPr>
              <a:defRPr/>
            </a:lvl1pPr>
          </a:lstStyle>
          <a:p>
            <a:pPr>
              <a:defRPr/>
            </a:pPr>
            <a:fld id="{356B6EFF-7480-4D74-A2F8-6B80387DF33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44B581A-1256-4410-AED7-EAAF60F10960}" type="datetime1">
              <a:rPr lang="en-US" smtClean="0"/>
              <a:pPr>
                <a:defRPr/>
              </a:pPr>
              <a:t>9/11/2017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wien-prib-2017</a:t>
            </a:r>
            <a:endParaRPr lang="en-US"/>
          </a:p>
        </p:txBody>
      </p:sp>
      <p:sp>
        <p:nvSpPr>
          <p:cNvPr id="5" name="Slide Number Placeholder 5"/>
          <p:cNvSpPr>
            <a:spLocks noGrp="1"/>
          </p:cNvSpPr>
          <p:nvPr>
            <p:ph type="sldNum" sz="quarter" idx="12"/>
          </p:nvPr>
        </p:nvSpPr>
        <p:spPr/>
        <p:txBody>
          <a:bodyPr/>
          <a:lstStyle>
            <a:lvl1pPr>
              <a:defRPr/>
            </a:lvl1pPr>
          </a:lstStyle>
          <a:p>
            <a:pPr>
              <a:defRPr/>
            </a:pPr>
            <a:fld id="{6B0D60C6-B566-437C-8358-9FD549B52DA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20491FE-E674-4B60-975F-DBD8325EAEE1}" type="datetime1">
              <a:rPr lang="en-US" smtClean="0"/>
              <a:pPr>
                <a:defRPr/>
              </a:pPr>
              <a:t>9/11/2017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wien-prib-2017</a:t>
            </a:r>
            <a:endParaRPr lang="en-US"/>
          </a:p>
        </p:txBody>
      </p:sp>
      <p:sp>
        <p:nvSpPr>
          <p:cNvPr id="4" name="Slide Number Placeholder 5"/>
          <p:cNvSpPr>
            <a:spLocks noGrp="1"/>
          </p:cNvSpPr>
          <p:nvPr>
            <p:ph type="sldNum" sz="quarter" idx="12"/>
          </p:nvPr>
        </p:nvSpPr>
        <p:spPr/>
        <p:txBody>
          <a:bodyPr/>
          <a:lstStyle>
            <a:lvl1pPr>
              <a:defRPr/>
            </a:lvl1pPr>
          </a:lstStyle>
          <a:p>
            <a:pPr>
              <a:defRPr/>
            </a:pPr>
            <a:fld id="{AFCE43DE-4701-4264-AEEE-DC6218C11E8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D3FBD7-A5E5-4549-A0A1-6E723309623C}" type="datetime1">
              <a:rPr lang="en-US" smtClean="0"/>
              <a:pPr>
                <a:defRPr/>
              </a:pPr>
              <a:t>9/11/2017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wien-prib-2017</a:t>
            </a:r>
            <a:endParaRPr lang="en-US"/>
          </a:p>
        </p:txBody>
      </p:sp>
      <p:sp>
        <p:nvSpPr>
          <p:cNvPr id="7" name="Slide Number Placeholder 5"/>
          <p:cNvSpPr>
            <a:spLocks noGrp="1"/>
          </p:cNvSpPr>
          <p:nvPr>
            <p:ph type="sldNum" sz="quarter" idx="12"/>
          </p:nvPr>
        </p:nvSpPr>
        <p:spPr/>
        <p:txBody>
          <a:bodyPr/>
          <a:lstStyle>
            <a:lvl1pPr>
              <a:defRPr/>
            </a:lvl1pPr>
          </a:lstStyle>
          <a:p>
            <a:pPr>
              <a:defRPr/>
            </a:pPr>
            <a:fld id="{1D789708-FBAE-43A0-B859-F3F7205E664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EC447D-2BB8-4F6E-8E7C-012DD9E72453}" type="datetime1">
              <a:rPr lang="en-US" smtClean="0"/>
              <a:pPr>
                <a:defRPr/>
              </a:pPr>
              <a:t>9/11/2017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wien-prib-2017</a:t>
            </a:r>
            <a:endParaRPr lang="en-US"/>
          </a:p>
        </p:txBody>
      </p:sp>
      <p:sp>
        <p:nvSpPr>
          <p:cNvPr id="7" name="Slide Number Placeholder 5"/>
          <p:cNvSpPr>
            <a:spLocks noGrp="1"/>
          </p:cNvSpPr>
          <p:nvPr>
            <p:ph type="sldNum" sz="quarter" idx="12"/>
          </p:nvPr>
        </p:nvSpPr>
        <p:spPr/>
        <p:txBody>
          <a:bodyPr/>
          <a:lstStyle>
            <a:lvl1pPr>
              <a:defRPr/>
            </a:lvl1pPr>
          </a:lstStyle>
          <a:p>
            <a:pPr>
              <a:defRPr/>
            </a:pPr>
            <a:fld id="{CBA6347A-ED76-4C6C-9C88-C293F73E102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F80A194-4F4E-4E1E-895F-272EF1863BBC}" type="datetime1">
              <a:rPr lang="en-US" smtClean="0"/>
              <a:pPr>
                <a:defRPr/>
              </a:pPr>
              <a:t>9/11/2017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wien-prib-2017</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6B5C95FB-86C9-4209-AED6-B8520947871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4116388"/>
            <a:ext cx="5638800" cy="461962"/>
          </a:xfrm>
          <a:prstGeom prst="rect">
            <a:avLst/>
          </a:prstGeom>
          <a:noFill/>
          <a:ln w="9525">
            <a:noFill/>
            <a:miter lim="800000"/>
            <a:headEnd/>
            <a:tailEnd/>
          </a:ln>
        </p:spPr>
        <p:txBody>
          <a:bodyPr>
            <a:spAutoFit/>
          </a:bodyPr>
          <a:lstStyle/>
          <a:p>
            <a:pPr algn="ctr"/>
            <a:r>
              <a:rPr lang="id-ID" sz="2400" b="1" dirty="0" smtClean="0">
                <a:solidFill>
                  <a:schemeClr val="bg1"/>
                </a:solidFill>
              </a:rPr>
              <a:t>TEORI KEPRIBADIAN</a:t>
            </a:r>
            <a:endParaRPr lang="en-US" sz="2400" b="1" dirty="0">
              <a:solidFill>
                <a:schemeClr val="bg1"/>
              </a:solidFill>
            </a:endParaRPr>
          </a:p>
        </p:txBody>
      </p:sp>
      <p:sp>
        <p:nvSpPr>
          <p:cNvPr id="4" name="Date Placeholder 3"/>
          <p:cNvSpPr>
            <a:spLocks noGrp="1"/>
          </p:cNvSpPr>
          <p:nvPr>
            <p:ph type="dt" sz="half" idx="10"/>
          </p:nvPr>
        </p:nvSpPr>
        <p:spPr/>
        <p:txBody>
          <a:bodyPr/>
          <a:lstStyle/>
          <a:p>
            <a:pPr>
              <a:defRPr/>
            </a:pPr>
            <a:fld id="{2B66CE53-FD6A-4FAD-B7C2-3E5469B78D7F}" type="datetime1">
              <a:rPr lang="en-US" smtClean="0"/>
              <a:pPr>
                <a:defRPr/>
              </a:pPr>
              <a:t>9/11/2017</a:t>
            </a:fld>
            <a:endParaRPr lang="en-US"/>
          </a:p>
        </p:txBody>
      </p:sp>
      <p:sp>
        <p:nvSpPr>
          <p:cNvPr id="5" name="Footer Placeholder 4"/>
          <p:cNvSpPr>
            <a:spLocks noGrp="1"/>
          </p:cNvSpPr>
          <p:nvPr>
            <p:ph type="ftr" sz="quarter" idx="11"/>
          </p:nvPr>
        </p:nvSpPr>
        <p:spPr/>
        <p:txBody>
          <a:bodyPr/>
          <a:lstStyle/>
          <a:p>
            <a:pPr>
              <a:defRPr/>
            </a:pPr>
            <a:r>
              <a:rPr lang="en-US" smtClean="0"/>
              <a:t>wien-prib-2017</a:t>
            </a:r>
            <a:endParaRPr lang="en-US"/>
          </a:p>
        </p:txBody>
      </p:sp>
      <p:sp>
        <p:nvSpPr>
          <p:cNvPr id="6" name="Slide Number Placeholder 5"/>
          <p:cNvSpPr>
            <a:spLocks noGrp="1"/>
          </p:cNvSpPr>
          <p:nvPr>
            <p:ph type="sldNum" sz="quarter" idx="12"/>
          </p:nvPr>
        </p:nvSpPr>
        <p:spPr/>
        <p:txBody>
          <a:bodyPr/>
          <a:lstStyle/>
          <a:p>
            <a:pPr>
              <a:defRPr/>
            </a:pPr>
            <a:fld id="{D4860D21-3A73-4804-BC23-B79A317C625C}" type="slidenum">
              <a:rPr lang="en-US" smtClean="0"/>
              <a:pPr>
                <a:defRPr/>
              </a:pPr>
              <a:t>1</a:t>
            </a:fld>
            <a:endParaRPr lang="en-US"/>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1268" name="Content Placeholder 5"/>
          <p:cNvSpPr>
            <a:spLocks noGrp="1"/>
          </p:cNvSpPr>
          <p:nvPr>
            <p:ph idx="1"/>
          </p:nvPr>
        </p:nvSpPr>
        <p:spPr>
          <a:xfrm>
            <a:off x="457200" y="1524000"/>
            <a:ext cx="8229600" cy="4602163"/>
          </a:xfrm>
        </p:spPr>
        <p:txBody>
          <a:bodyPr/>
          <a:lstStyle/>
          <a:p>
            <a:r>
              <a:rPr lang="en-US" dirty="0" smtClean="0"/>
              <a:t>PRESCOTT LECKY</a:t>
            </a:r>
          </a:p>
          <a:p>
            <a:pPr lvl="1"/>
            <a:r>
              <a:rPr lang="en-US" i="1" dirty="0" smtClean="0">
                <a:solidFill>
                  <a:srgbClr val="002060"/>
                </a:solidFill>
              </a:rPr>
              <a:t>Personality is a unified scheme of experience, an organization of value that are consistent with one </a:t>
            </a:r>
            <a:r>
              <a:rPr lang="en-US" i="1" dirty="0" smtClean="0">
                <a:solidFill>
                  <a:srgbClr val="002060"/>
                </a:solidFill>
              </a:rPr>
              <a:t>another </a:t>
            </a:r>
            <a:r>
              <a:rPr lang="id-ID" dirty="0" smtClean="0"/>
              <a:t>(Kepribadian adalah kesatuan skema dari pengalaman, merupakan organisasi nilai yang sesuai/cocok satu sama lainnya). </a:t>
            </a:r>
            <a:endParaRPr lang="id-ID" i="1" dirty="0" smtClean="0"/>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F268465A-6E6C-4640-979C-0AAB4C4E7C97}" type="datetime1">
              <a:rPr lang="en-US" smtClean="0"/>
              <a:pPr>
                <a:defRPr/>
              </a:pPr>
              <a:t>9/12/2017</a:t>
            </a:fld>
            <a:endParaRPr lang="en-US"/>
          </a:p>
        </p:txBody>
      </p:sp>
      <p:sp>
        <p:nvSpPr>
          <p:cNvPr id="6" name="Footer Placeholder 5"/>
          <p:cNvSpPr>
            <a:spLocks noGrp="1"/>
          </p:cNvSpPr>
          <p:nvPr>
            <p:ph type="ftr" sz="quarter" idx="11"/>
          </p:nvPr>
        </p:nvSpPr>
        <p:spPr/>
        <p:txBody>
          <a:bodyPr/>
          <a:lstStyle/>
          <a:p>
            <a:pPr>
              <a:defRPr/>
            </a:pPr>
            <a:r>
              <a:rPr lang="en-US" smtClean="0"/>
              <a:t>wien-prib-2017</a:t>
            </a:r>
            <a:endParaRPr lang="en-US"/>
          </a:p>
        </p:txBody>
      </p:sp>
      <p:sp>
        <p:nvSpPr>
          <p:cNvPr id="7" name="Slide Number Placeholder 6"/>
          <p:cNvSpPr>
            <a:spLocks noGrp="1"/>
          </p:cNvSpPr>
          <p:nvPr>
            <p:ph type="sldNum" sz="quarter" idx="12"/>
          </p:nvPr>
        </p:nvSpPr>
        <p:spPr/>
        <p:txBody>
          <a:bodyPr/>
          <a:lstStyle/>
          <a:p>
            <a:pPr>
              <a:defRPr/>
            </a:pPr>
            <a:fld id="{AD8B5B32-C4CC-44D5-A569-3C8A8A9AE1FF}" type="slidenum">
              <a:rPr lang="en-US" smtClean="0"/>
              <a:pPr>
                <a:defRPr/>
              </a:pPr>
              <a:t>10</a:t>
            </a:fld>
            <a:endParaRPr lang="en-US"/>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en-US" dirty="0" smtClean="0"/>
              <a:t>R. LINTON</a:t>
            </a:r>
          </a:p>
          <a:p>
            <a:pPr lvl="1"/>
            <a:r>
              <a:rPr lang="en-US" i="1" dirty="0" smtClean="0">
                <a:solidFill>
                  <a:srgbClr val="002060"/>
                </a:solidFill>
              </a:rPr>
              <a:t>Personality is the organized aggregate of psychological processes and states pertaining to the </a:t>
            </a:r>
            <a:r>
              <a:rPr lang="en-US" i="1" dirty="0" smtClean="0">
                <a:solidFill>
                  <a:srgbClr val="002060"/>
                </a:solidFill>
              </a:rPr>
              <a:t>individual</a:t>
            </a:r>
            <a:r>
              <a:rPr lang="id-ID" i="1" dirty="0" smtClean="0">
                <a:solidFill>
                  <a:srgbClr val="FFCC00"/>
                </a:solidFill>
              </a:rPr>
              <a:t>.</a:t>
            </a:r>
            <a:r>
              <a:rPr lang="id-ID" i="1" dirty="0" smtClean="0"/>
              <a:t> </a:t>
            </a:r>
            <a:r>
              <a:rPr lang="id-ID" dirty="0" smtClean="0"/>
              <a:t>(Kepribadian merupakan kumpulan dari proses-proses psikologis dan keadaan / kondisi yg bersangkutan dengan individu). </a:t>
            </a:r>
            <a:endParaRPr lang="id-ID" i="1" dirty="0" smtClean="0"/>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FBE74456-59B4-4E33-8FC9-269761745949}" type="datetime1">
              <a:rPr lang="en-US" smtClean="0"/>
              <a:pPr>
                <a:defRPr/>
              </a:pPr>
              <a:t>9/12/2017</a:t>
            </a:fld>
            <a:endParaRPr lang="en-US"/>
          </a:p>
        </p:txBody>
      </p:sp>
      <p:sp>
        <p:nvSpPr>
          <p:cNvPr id="6" name="Footer Placeholder 5"/>
          <p:cNvSpPr>
            <a:spLocks noGrp="1"/>
          </p:cNvSpPr>
          <p:nvPr>
            <p:ph type="ftr" sz="quarter" idx="11"/>
          </p:nvPr>
        </p:nvSpPr>
        <p:spPr/>
        <p:txBody>
          <a:bodyPr/>
          <a:lstStyle/>
          <a:p>
            <a:pPr>
              <a:defRPr/>
            </a:pPr>
            <a:r>
              <a:rPr lang="en-US" smtClean="0"/>
              <a:t>wien-prib-2017</a:t>
            </a:r>
            <a:endParaRPr lang="en-US"/>
          </a:p>
        </p:txBody>
      </p:sp>
      <p:sp>
        <p:nvSpPr>
          <p:cNvPr id="7" name="Slide Number Placeholder 6"/>
          <p:cNvSpPr>
            <a:spLocks noGrp="1"/>
          </p:cNvSpPr>
          <p:nvPr>
            <p:ph type="sldNum" sz="quarter" idx="12"/>
          </p:nvPr>
        </p:nvSpPr>
        <p:spPr/>
        <p:txBody>
          <a:bodyPr/>
          <a:lstStyle/>
          <a:p>
            <a:pPr>
              <a:defRPr/>
            </a:pPr>
            <a:fld id="{AD8B5B32-C4CC-44D5-A569-3C8A8A9AE1FF}" type="slidenum">
              <a:rPr lang="en-US" smtClean="0"/>
              <a:pPr>
                <a:defRPr/>
              </a:pPr>
              <a:t>11</a:t>
            </a:fld>
            <a:endParaRPr lang="en-US"/>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Teori Kepribadian</a:t>
            </a:r>
            <a:endParaRPr lang="id-ID" sz="3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823E2D34-F78E-4885-8E1D-3E48E836D1EA}" type="datetime1">
              <a:rPr lang="en-US" smtClean="0"/>
              <a:pPr>
                <a:defRPr/>
              </a:pPr>
              <a:t>9/12/2017</a:t>
            </a:fld>
            <a:endParaRPr lang="en-US"/>
          </a:p>
        </p:txBody>
      </p:sp>
      <p:sp>
        <p:nvSpPr>
          <p:cNvPr id="6" name="Footer Placeholder 5"/>
          <p:cNvSpPr>
            <a:spLocks noGrp="1"/>
          </p:cNvSpPr>
          <p:nvPr>
            <p:ph type="ftr" sz="quarter" idx="11"/>
          </p:nvPr>
        </p:nvSpPr>
        <p:spPr/>
        <p:txBody>
          <a:bodyPr/>
          <a:lstStyle/>
          <a:p>
            <a:pPr>
              <a:defRPr/>
            </a:pPr>
            <a:r>
              <a:rPr lang="en-US" smtClean="0"/>
              <a:t>wien-prib-2017</a:t>
            </a:r>
            <a:endParaRPr lang="en-US"/>
          </a:p>
        </p:txBody>
      </p:sp>
      <p:sp>
        <p:nvSpPr>
          <p:cNvPr id="7" name="Slide Number Placeholder 6"/>
          <p:cNvSpPr>
            <a:spLocks noGrp="1"/>
          </p:cNvSpPr>
          <p:nvPr>
            <p:ph type="sldNum" sz="quarter" idx="12"/>
          </p:nvPr>
        </p:nvSpPr>
        <p:spPr/>
        <p:txBody>
          <a:bodyPr/>
          <a:lstStyle/>
          <a:p>
            <a:pPr>
              <a:defRPr/>
            </a:pPr>
            <a:fld id="{AD8B5B32-C4CC-44D5-A569-3C8A8A9AE1FF}" type="slidenum">
              <a:rPr lang="en-US" smtClean="0"/>
              <a:pPr>
                <a:defRPr/>
              </a:pPr>
              <a:t>12</a:t>
            </a:fld>
            <a:endParaRPr lang="en-US"/>
          </a:p>
        </p:txBody>
      </p:sp>
      <p:sp>
        <p:nvSpPr>
          <p:cNvPr id="8" name="Text Box 4"/>
          <p:cNvSpPr txBox="1">
            <a:spLocks noGrp="1" noChangeArrowheads="1"/>
          </p:cNvSpPr>
          <p:nvPr>
            <p:ph idx="1"/>
          </p:nvPr>
        </p:nvSpPr>
        <p:spPr bwMode="auto">
          <a:xfrm>
            <a:off x="457200" y="1981199"/>
            <a:ext cx="8229600" cy="3711785"/>
          </a:xfrm>
          <a:prstGeom prst="rect">
            <a:avLst/>
          </a:prstGeom>
          <a:noFill/>
          <a:ln w="9525">
            <a:solidFill>
              <a:srgbClr val="FF0000"/>
            </a:solidFill>
            <a:miter lim="800000"/>
            <a:headEnd/>
            <a:tailEnd/>
          </a:ln>
          <a:effectLst/>
        </p:spPr>
        <p:txBody>
          <a:bodyPr wrap="square">
            <a:spAutoFit/>
          </a:bodyPr>
          <a:lstStyle/>
          <a:p>
            <a:pPr algn="ctr"/>
            <a:r>
              <a:rPr lang="id-ID" sz="2800" i="1" dirty="0" smtClean="0"/>
              <a:t>Teori </a:t>
            </a:r>
            <a:r>
              <a:rPr lang="id-ID" sz="2800" dirty="0" smtClean="0"/>
              <a:t>adalah sekumpulan asumsi yang saling berhubungan yang memungkinkan ilmuwan untuk merumuskan hipotesis yang bisa diuji.</a:t>
            </a:r>
          </a:p>
          <a:p>
            <a:pPr algn="ctr"/>
            <a:r>
              <a:rPr lang="id-ID" sz="2800" i="1" dirty="0" smtClean="0"/>
              <a:t>Teori (kerangka teoritis) </a:t>
            </a:r>
            <a:r>
              <a:rPr lang="id-ID" sz="2800" dirty="0" smtClean="0"/>
              <a:t>: asumsi dasar &amp; memberi asumsi-asumsi dasar, kategori-kategori praktis (tipe kepribadian/trait, tahapan perkembangan variabel situasional).</a:t>
            </a:r>
            <a:r>
              <a:rPr lang="id-ID" sz="2800" i="1" dirty="0" smtClean="0"/>
              <a:t> </a:t>
            </a:r>
            <a:endParaRPr lang="id-ID" sz="2800" i="1" dirty="0" smtClean="0"/>
          </a:p>
          <a:p>
            <a:pPr algn="ctr"/>
            <a:endParaRPr lang="id-ID" sz="2800"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4" cstate="print"/>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Dimensi Teori Kepribadian</a:t>
            </a:r>
            <a:endParaRPr lang="id-ID" sz="3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EF7BC8AF-B34F-4443-9FE7-23E654A7B6A4}" type="datetime1">
              <a:rPr lang="en-US" smtClean="0"/>
              <a:pPr>
                <a:defRPr/>
              </a:pPr>
              <a:t>9/11/2017</a:t>
            </a:fld>
            <a:endParaRPr lang="en-US"/>
          </a:p>
        </p:txBody>
      </p:sp>
      <p:sp>
        <p:nvSpPr>
          <p:cNvPr id="6" name="Footer Placeholder 5"/>
          <p:cNvSpPr>
            <a:spLocks noGrp="1"/>
          </p:cNvSpPr>
          <p:nvPr>
            <p:ph type="ftr" sz="quarter" idx="11"/>
          </p:nvPr>
        </p:nvSpPr>
        <p:spPr/>
        <p:txBody>
          <a:bodyPr/>
          <a:lstStyle/>
          <a:p>
            <a:pPr>
              <a:defRPr/>
            </a:pPr>
            <a:r>
              <a:rPr lang="en-US" smtClean="0"/>
              <a:t>wien-prib-2017</a:t>
            </a:r>
            <a:endParaRPr lang="en-US"/>
          </a:p>
        </p:txBody>
      </p:sp>
      <p:sp>
        <p:nvSpPr>
          <p:cNvPr id="7" name="Slide Number Placeholder 6"/>
          <p:cNvSpPr>
            <a:spLocks noGrp="1"/>
          </p:cNvSpPr>
          <p:nvPr>
            <p:ph type="sldNum" sz="quarter" idx="12"/>
          </p:nvPr>
        </p:nvSpPr>
        <p:spPr/>
        <p:txBody>
          <a:bodyPr/>
          <a:lstStyle/>
          <a:p>
            <a:pPr>
              <a:defRPr/>
            </a:pPr>
            <a:fld id="{AD8B5B32-C4CC-44D5-A569-3C8A8A9AE1FF}" type="slidenum">
              <a:rPr lang="en-US" smtClean="0"/>
              <a:pPr>
                <a:defRPr/>
              </a:pPr>
              <a:t>13</a:t>
            </a:fld>
            <a:endParaRPr lang="en-US"/>
          </a:p>
        </p:txBody>
      </p:sp>
      <p:graphicFrame>
        <p:nvGraphicFramePr>
          <p:cNvPr id="1026" name="Diagram 2"/>
          <p:cNvGraphicFramePr>
            <a:graphicFrameLocks/>
          </p:cNvGraphicFramePr>
          <p:nvPr>
            <p:ph idx="1"/>
          </p:nvPr>
        </p:nvGraphicFramePr>
        <p:xfrm>
          <a:off x="457200" y="1524000"/>
          <a:ext cx="8229600" cy="4602163"/>
        </p:xfrm>
        <a:graphic>
          <a:graphicData uri="http://schemas.openxmlformats.org/drawingml/2006/compatibility">
            <com:legacyDrawing xmlns:com="http://schemas.openxmlformats.org/drawingml/2006/compatibility" spid="_x0000_s1026"/>
          </a:graphicData>
        </a:graphic>
      </p:graphicFrame>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17412" name="Content Placeholder 5"/>
          <p:cNvSpPr>
            <a:spLocks noGrp="1"/>
          </p:cNvSpPr>
          <p:nvPr>
            <p:ph idx="1"/>
          </p:nvPr>
        </p:nvSpPr>
        <p:spPr>
          <a:xfrm>
            <a:off x="457200" y="1524000"/>
            <a:ext cx="8229600" cy="4602163"/>
          </a:xfrm>
        </p:spPr>
        <p:txBody>
          <a:bodyPr/>
          <a:lstStyle/>
          <a:p>
            <a:pPr>
              <a:lnSpc>
                <a:spcPct val="90000"/>
              </a:lnSpc>
            </a:pPr>
            <a:r>
              <a:rPr lang="id-ID" sz="2800" dirty="0" smtClean="0">
                <a:solidFill>
                  <a:srgbClr val="0070C0"/>
                </a:solidFill>
              </a:rPr>
              <a:t>Struktur </a:t>
            </a:r>
            <a:r>
              <a:rPr lang="id-ID" sz="2800" dirty="0" smtClean="0"/>
              <a:t>: konsep yg stabil, menetap, unsur pembentuk kepribadian. </a:t>
            </a:r>
          </a:p>
          <a:p>
            <a:pPr>
              <a:lnSpc>
                <a:spcPct val="90000"/>
              </a:lnSpc>
            </a:pPr>
            <a:r>
              <a:rPr lang="id-ID" sz="2800" dirty="0" smtClean="0">
                <a:solidFill>
                  <a:srgbClr val="0070C0"/>
                </a:solidFill>
              </a:rPr>
              <a:t>Proses </a:t>
            </a:r>
            <a:r>
              <a:rPr lang="id-ID" sz="2800" dirty="0" smtClean="0"/>
              <a:t>: konsep untuk menjelaskan dinamika tingkah laku atau kepribadian, misalnya motivasi.</a:t>
            </a:r>
          </a:p>
          <a:p>
            <a:pPr>
              <a:lnSpc>
                <a:spcPct val="90000"/>
              </a:lnSpc>
            </a:pPr>
            <a:r>
              <a:rPr lang="id-ID" sz="2800" dirty="0" smtClean="0">
                <a:solidFill>
                  <a:srgbClr val="0070C0"/>
                </a:solidFill>
              </a:rPr>
              <a:t>Pertumbuhan &amp; perkembangan : </a:t>
            </a:r>
            <a:r>
              <a:rPr lang="id-ID" sz="2800" dirty="0" smtClean="0"/>
              <a:t>perubahan struktur, perubahan pada proses, faktor-faktor yang menentukan.</a:t>
            </a:r>
          </a:p>
          <a:p>
            <a:pPr>
              <a:lnSpc>
                <a:spcPct val="90000"/>
              </a:lnSpc>
            </a:pPr>
            <a:r>
              <a:rPr lang="id-ID" sz="2800" dirty="0" smtClean="0">
                <a:solidFill>
                  <a:srgbClr val="0070C0"/>
                </a:solidFill>
              </a:rPr>
              <a:t>Psikopatologi</a:t>
            </a:r>
            <a:r>
              <a:rPr lang="id-ID" sz="2800" dirty="0" smtClean="0">
                <a:solidFill>
                  <a:srgbClr val="FFCC00"/>
                </a:solidFill>
              </a:rPr>
              <a:t> </a:t>
            </a:r>
            <a:r>
              <a:rPr lang="id-ID" sz="2800" dirty="0" smtClean="0"/>
              <a:t>: mencakup gangguan kepribadian, proses pengembangan gangguan.</a:t>
            </a:r>
          </a:p>
          <a:p>
            <a:pPr>
              <a:lnSpc>
                <a:spcPct val="90000"/>
              </a:lnSpc>
            </a:pPr>
            <a:r>
              <a:rPr lang="id-ID" sz="2800" dirty="0" smtClean="0">
                <a:solidFill>
                  <a:srgbClr val="0070C0"/>
                </a:solidFill>
              </a:rPr>
              <a:t>Perubahan tingkah laku</a:t>
            </a:r>
            <a:r>
              <a:rPr lang="id-ID" sz="2800" dirty="0" smtClean="0"/>
              <a:t> atau modifikasi tingkah laku.</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374052BB-E97F-4938-A615-0383D1644F6B}" type="datetime1">
              <a:rPr lang="en-US" smtClean="0"/>
              <a:pPr>
                <a:defRPr/>
              </a:pPr>
              <a:t>9/12/2017</a:t>
            </a:fld>
            <a:endParaRPr lang="en-US"/>
          </a:p>
        </p:txBody>
      </p:sp>
      <p:sp>
        <p:nvSpPr>
          <p:cNvPr id="6" name="Footer Placeholder 5"/>
          <p:cNvSpPr>
            <a:spLocks noGrp="1"/>
          </p:cNvSpPr>
          <p:nvPr>
            <p:ph type="ftr" sz="quarter" idx="11"/>
          </p:nvPr>
        </p:nvSpPr>
        <p:spPr/>
        <p:txBody>
          <a:bodyPr/>
          <a:lstStyle/>
          <a:p>
            <a:pPr>
              <a:defRPr/>
            </a:pPr>
            <a:r>
              <a:rPr lang="en-US" smtClean="0"/>
              <a:t>wien-prib-2017</a:t>
            </a:r>
            <a:endParaRPr lang="en-US"/>
          </a:p>
        </p:txBody>
      </p:sp>
      <p:sp>
        <p:nvSpPr>
          <p:cNvPr id="7" name="Slide Number Placeholder 6"/>
          <p:cNvSpPr>
            <a:spLocks noGrp="1"/>
          </p:cNvSpPr>
          <p:nvPr>
            <p:ph type="sldNum" sz="quarter" idx="12"/>
          </p:nvPr>
        </p:nvSpPr>
        <p:spPr/>
        <p:txBody>
          <a:bodyPr/>
          <a:lstStyle/>
          <a:p>
            <a:pPr>
              <a:defRPr/>
            </a:pPr>
            <a:fld id="{AD8B5B32-C4CC-44D5-A569-3C8A8A9AE1FF}" type="slidenum">
              <a:rPr lang="en-US" smtClean="0"/>
              <a:pPr>
                <a:defRPr/>
              </a:pPr>
              <a:t>14</a:t>
            </a:fld>
            <a:endParaRPr lang="en-US"/>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17412" name="Content Placeholder 5"/>
          <p:cNvSpPr>
            <a:spLocks noGrp="1"/>
          </p:cNvSpPr>
          <p:nvPr>
            <p:ph idx="1"/>
          </p:nvPr>
        </p:nvSpPr>
        <p:spPr>
          <a:xfrm>
            <a:off x="457200" y="1371600"/>
            <a:ext cx="8229600" cy="4754563"/>
          </a:xfrm>
        </p:spPr>
        <p:txBody>
          <a:bodyPr/>
          <a:lstStyle/>
          <a:p>
            <a:pPr>
              <a:buFont typeface="Wingdings" pitchFamily="2" charset="2"/>
              <a:buNone/>
            </a:pPr>
            <a:r>
              <a:rPr lang="id-ID" sz="2400" dirty="0" smtClean="0"/>
              <a:t>Dengan dimensi itu, dapat membantu memahami </a:t>
            </a:r>
            <a:r>
              <a:rPr lang="id-ID" sz="2400" dirty="0" smtClean="0">
                <a:solidFill>
                  <a:srgbClr val="0070C0"/>
                </a:solidFill>
              </a:rPr>
              <a:t>individu yang unik, </a:t>
            </a:r>
            <a:r>
              <a:rPr lang="id-ID" sz="2400" dirty="0" smtClean="0"/>
              <a:t>mencakup :</a:t>
            </a:r>
          </a:p>
          <a:p>
            <a:r>
              <a:rPr lang="id-ID" sz="2400" dirty="0" smtClean="0"/>
              <a:t>Efektifitas fungsi keseluruhan individu.</a:t>
            </a:r>
          </a:p>
          <a:p>
            <a:r>
              <a:rPr lang="id-ID" sz="2400" dirty="0" smtClean="0"/>
              <a:t>Mengetahui disfungsi yang terjadi.</a:t>
            </a:r>
          </a:p>
          <a:p>
            <a:r>
              <a:rPr lang="id-ID" sz="2400" dirty="0" smtClean="0"/>
              <a:t>Merumuskan tujuan spesifik bagi intervensi.</a:t>
            </a:r>
          </a:p>
          <a:p>
            <a:r>
              <a:rPr lang="id-ID" sz="2400" dirty="0" smtClean="0"/>
              <a:t>Identifikasi potensi individu &amp; kemampuan yang positif</a:t>
            </a:r>
            <a:r>
              <a:rPr lang="en-US" sz="2400" dirty="0" smtClean="0"/>
              <a:t>.</a:t>
            </a:r>
            <a:endParaRPr lang="en-US" sz="2400" dirty="0" smtClean="0"/>
          </a:p>
          <a:p>
            <a:pPr>
              <a:buFont typeface="Wingdings" pitchFamily="2" charset="2"/>
              <a:buNone/>
            </a:pPr>
            <a:endParaRPr lang="en-US" sz="2400" dirty="0" smtClean="0"/>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374052BB-E97F-4938-A615-0383D1644F6B}" type="datetime1">
              <a:rPr lang="en-US" smtClean="0"/>
              <a:pPr>
                <a:defRPr/>
              </a:pPr>
              <a:t>9/12/2017</a:t>
            </a:fld>
            <a:endParaRPr lang="en-US"/>
          </a:p>
        </p:txBody>
      </p:sp>
      <p:sp>
        <p:nvSpPr>
          <p:cNvPr id="6" name="Footer Placeholder 5"/>
          <p:cNvSpPr>
            <a:spLocks noGrp="1"/>
          </p:cNvSpPr>
          <p:nvPr>
            <p:ph type="ftr" sz="quarter" idx="11"/>
          </p:nvPr>
        </p:nvSpPr>
        <p:spPr/>
        <p:txBody>
          <a:bodyPr/>
          <a:lstStyle/>
          <a:p>
            <a:pPr>
              <a:defRPr/>
            </a:pPr>
            <a:r>
              <a:rPr lang="en-US" smtClean="0"/>
              <a:t>wien-prib-2017</a:t>
            </a:r>
            <a:endParaRPr lang="en-US"/>
          </a:p>
        </p:txBody>
      </p:sp>
      <p:sp>
        <p:nvSpPr>
          <p:cNvPr id="7" name="Slide Number Placeholder 6"/>
          <p:cNvSpPr>
            <a:spLocks noGrp="1"/>
          </p:cNvSpPr>
          <p:nvPr>
            <p:ph type="sldNum" sz="quarter" idx="12"/>
          </p:nvPr>
        </p:nvSpPr>
        <p:spPr/>
        <p:txBody>
          <a:bodyPr/>
          <a:lstStyle/>
          <a:p>
            <a:pPr>
              <a:defRPr/>
            </a:pPr>
            <a:fld id="{AD8B5B32-C4CC-44D5-A569-3C8A8A9AE1FF}" type="slidenum">
              <a:rPr lang="en-US" smtClean="0"/>
              <a:pPr>
                <a:defRPr/>
              </a:pPr>
              <a:t>15</a:t>
            </a:fld>
            <a:endParaRPr lang="en-US"/>
          </a:p>
        </p:txBody>
      </p:sp>
      <p:sp>
        <p:nvSpPr>
          <p:cNvPr id="8" name="Text Box 4"/>
          <p:cNvSpPr txBox="1">
            <a:spLocks noChangeArrowheads="1"/>
          </p:cNvSpPr>
          <p:nvPr/>
        </p:nvSpPr>
        <p:spPr bwMode="auto">
          <a:xfrm>
            <a:off x="1447800" y="4343400"/>
            <a:ext cx="6400800" cy="1569660"/>
          </a:xfrm>
          <a:prstGeom prst="rect">
            <a:avLst/>
          </a:prstGeom>
          <a:noFill/>
          <a:ln w="9525">
            <a:solidFill>
              <a:srgbClr val="FF0000"/>
            </a:solidFill>
            <a:miter lim="800000"/>
            <a:headEnd/>
            <a:tailEnd/>
          </a:ln>
          <a:effectLst/>
        </p:spPr>
        <p:txBody>
          <a:bodyPr>
            <a:spAutoFit/>
          </a:bodyPr>
          <a:lstStyle/>
          <a:p>
            <a:pPr algn="ctr"/>
            <a:r>
              <a:rPr lang="id-ID" sz="2400" dirty="0" smtClean="0">
                <a:solidFill>
                  <a:srgbClr val="002060"/>
                </a:solidFill>
              </a:rPr>
              <a:t>Teori Kepribadian </a:t>
            </a:r>
          </a:p>
          <a:p>
            <a:pPr algn="ctr"/>
            <a:r>
              <a:rPr lang="id-ID" sz="2400" dirty="0" smtClean="0">
                <a:solidFill>
                  <a:srgbClr val="002060"/>
                </a:solidFill>
              </a:rPr>
              <a:t>m</a:t>
            </a:r>
            <a:r>
              <a:rPr lang="id-ID" sz="2400" dirty="0" smtClean="0">
                <a:solidFill>
                  <a:srgbClr val="002060"/>
                </a:solidFill>
              </a:rPr>
              <a:t>ampu menjawab pertanyaan ‘apa’, ‘bagaimana’, dan ‘mengapa’ tentang tingkah laku manusia.</a:t>
            </a:r>
            <a:endParaRPr lang="id-ID" sz="2400" dirty="0">
              <a:solidFill>
                <a:srgbClr val="002060"/>
              </a:solidFill>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Berbagai isu penting kepribadian</a:t>
            </a:r>
            <a:endParaRPr lang="id-ID" sz="3200" dirty="0" smtClean="0">
              <a:latin typeface="Arial" charset="0"/>
              <a:cs typeface="Arial" charset="0"/>
            </a:endParaRPr>
          </a:p>
        </p:txBody>
      </p:sp>
      <p:sp>
        <p:nvSpPr>
          <p:cNvPr id="14340" name="Content Placeholder 5"/>
          <p:cNvSpPr>
            <a:spLocks noGrp="1"/>
          </p:cNvSpPr>
          <p:nvPr>
            <p:ph idx="1"/>
          </p:nvPr>
        </p:nvSpPr>
        <p:spPr>
          <a:xfrm>
            <a:off x="457200" y="1524000"/>
            <a:ext cx="8229600" cy="4602163"/>
          </a:xfrm>
        </p:spPr>
        <p:txBody>
          <a:bodyPr/>
          <a:lstStyle/>
          <a:p>
            <a:pPr lvl="1"/>
            <a:r>
              <a:rPr lang="id-ID" sz="2400" dirty="0" smtClean="0"/>
              <a:t>Pandangan filosofis tentang individu</a:t>
            </a:r>
          </a:p>
          <a:p>
            <a:pPr lvl="1"/>
            <a:r>
              <a:rPr lang="id-ID" sz="2400" dirty="0" smtClean="0"/>
              <a:t>Determinan internal dan eksternal perilaku</a:t>
            </a:r>
          </a:p>
          <a:p>
            <a:pPr lvl="1"/>
            <a:r>
              <a:rPr lang="id-ID" sz="2400" dirty="0" smtClean="0"/>
              <a:t>Konsistensi pada berbagai situasi dan dari waktu ke waktu </a:t>
            </a:r>
          </a:p>
          <a:p>
            <a:pPr lvl="1"/>
            <a:r>
              <a:rPr lang="id-ID" sz="2400" dirty="0" smtClean="0"/>
              <a:t>Kesatuan pengalaman dan tindakan dan konsep diri</a:t>
            </a:r>
          </a:p>
          <a:p>
            <a:pPr lvl="1"/>
            <a:r>
              <a:rPr lang="id-ID" sz="2400" dirty="0" smtClean="0"/>
              <a:t>Berbagai kondisi kesadaran dan konsep bawah sadar</a:t>
            </a:r>
          </a:p>
          <a:p>
            <a:pPr lvl="1"/>
            <a:r>
              <a:rPr lang="id-ID" sz="2400" dirty="0" smtClean="0"/>
              <a:t>Pengaruh masa lalu, masa kini, dan masa depan pada perilaku</a:t>
            </a:r>
          </a:p>
          <a:p>
            <a:pPr lvl="1"/>
            <a:r>
              <a:rPr lang="id-ID" sz="2400" dirty="0" smtClean="0"/>
              <a:t>Apakah kita bisa mendapatkan ilmu tentang kepribadian? Seperti apakah ilmu pengetahuan tersebut?</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BBC243D3-9408-4251-91EB-52DCC1FBE325}" type="datetime1">
              <a:rPr lang="en-US" smtClean="0"/>
              <a:pPr>
                <a:defRPr/>
              </a:pPr>
              <a:t>9/12/2017</a:t>
            </a:fld>
            <a:endParaRPr lang="en-US"/>
          </a:p>
        </p:txBody>
      </p:sp>
      <p:sp>
        <p:nvSpPr>
          <p:cNvPr id="6" name="Footer Placeholder 5"/>
          <p:cNvSpPr>
            <a:spLocks noGrp="1"/>
          </p:cNvSpPr>
          <p:nvPr>
            <p:ph type="ftr" sz="quarter" idx="11"/>
          </p:nvPr>
        </p:nvSpPr>
        <p:spPr/>
        <p:txBody>
          <a:bodyPr/>
          <a:lstStyle/>
          <a:p>
            <a:pPr>
              <a:defRPr/>
            </a:pPr>
            <a:r>
              <a:rPr lang="en-US" smtClean="0"/>
              <a:t>wien-prib-2017</a:t>
            </a:r>
            <a:endParaRPr lang="en-US"/>
          </a:p>
        </p:txBody>
      </p:sp>
      <p:sp>
        <p:nvSpPr>
          <p:cNvPr id="7" name="Slide Number Placeholder 6"/>
          <p:cNvSpPr>
            <a:spLocks noGrp="1"/>
          </p:cNvSpPr>
          <p:nvPr>
            <p:ph type="sldNum" sz="quarter" idx="12"/>
          </p:nvPr>
        </p:nvSpPr>
        <p:spPr/>
        <p:txBody>
          <a:bodyPr/>
          <a:lstStyle/>
          <a:p>
            <a:pPr>
              <a:defRPr/>
            </a:pPr>
            <a:fld id="{AD8B5B32-C4CC-44D5-A569-3C8A8A9AE1FF}" type="slidenum">
              <a:rPr lang="en-US" smtClean="0"/>
              <a:pPr>
                <a:defRPr/>
              </a:pPr>
              <a:t>16</a:t>
            </a:fld>
            <a:endParaRPr lang="en-US"/>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Fungsi Teori Kepribadian</a:t>
            </a:r>
            <a:endParaRPr lang="id-ID" sz="3200" dirty="0" smtClean="0">
              <a:latin typeface="Arial" charset="0"/>
              <a:cs typeface="Arial" charset="0"/>
            </a:endParaRPr>
          </a:p>
        </p:txBody>
      </p:sp>
      <p:sp>
        <p:nvSpPr>
          <p:cNvPr id="16388" name="Content Placeholder 5"/>
          <p:cNvSpPr>
            <a:spLocks noGrp="1"/>
          </p:cNvSpPr>
          <p:nvPr>
            <p:ph idx="1"/>
          </p:nvPr>
        </p:nvSpPr>
        <p:spPr>
          <a:xfrm>
            <a:off x="457200" y="1524000"/>
            <a:ext cx="8229600" cy="4602163"/>
          </a:xfrm>
        </p:spPr>
        <p:txBody>
          <a:bodyPr/>
          <a:lstStyle/>
          <a:p>
            <a:r>
              <a:rPr lang="id-ID" sz="2800" dirty="0" smtClean="0">
                <a:latin typeface="Arial" charset="0"/>
                <a:cs typeface="Arial" charset="0"/>
              </a:rPr>
              <a:t>Seperti teori ilmiah lainnya, teori kepribadian memiliki 2 fungsi utama: </a:t>
            </a:r>
          </a:p>
          <a:p>
            <a:pPr lvl="1"/>
            <a:r>
              <a:rPr lang="id-ID" sz="2000" dirty="0" smtClean="0">
                <a:latin typeface="Arial" charset="0"/>
                <a:cs typeface="Arial" charset="0"/>
              </a:rPr>
              <a:t>Mengorganisir informasi yang ada </a:t>
            </a:r>
            <a:r>
              <a:rPr lang="id-ID" sz="2000" dirty="0" smtClean="0">
                <a:latin typeface="Arial" charset="0"/>
                <a:cs typeface="Arial" charset="0"/>
                <a:sym typeface="Wingdings" pitchFamily="2" charset="2"/>
              </a:rPr>
              <a:t> Pengumpulan Data</a:t>
            </a:r>
          </a:p>
          <a:p>
            <a:pPr lvl="1"/>
            <a:r>
              <a:rPr lang="id-ID" sz="2000" dirty="0" smtClean="0">
                <a:latin typeface="Arial" charset="0"/>
                <a:cs typeface="Arial" charset="0"/>
                <a:sym typeface="Wingdings" pitchFamily="2" charset="2"/>
              </a:rPr>
              <a:t>Menciptakan pengetahuan baru   Riset</a:t>
            </a:r>
            <a:endParaRPr lang="id-ID" sz="20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35D4C68-CE93-45F1-8215-3F4FEE75EFDE}" type="datetime1">
              <a:rPr lang="en-US" smtClean="0"/>
              <a:pPr>
                <a:defRPr/>
              </a:pPr>
              <a:t>9/12/2017</a:t>
            </a:fld>
            <a:endParaRPr lang="en-US"/>
          </a:p>
        </p:txBody>
      </p:sp>
      <p:sp>
        <p:nvSpPr>
          <p:cNvPr id="6" name="Footer Placeholder 5"/>
          <p:cNvSpPr>
            <a:spLocks noGrp="1"/>
          </p:cNvSpPr>
          <p:nvPr>
            <p:ph type="ftr" sz="quarter" idx="11"/>
          </p:nvPr>
        </p:nvSpPr>
        <p:spPr/>
        <p:txBody>
          <a:bodyPr/>
          <a:lstStyle/>
          <a:p>
            <a:pPr>
              <a:defRPr/>
            </a:pPr>
            <a:r>
              <a:rPr lang="en-US" smtClean="0"/>
              <a:t>wien-prib-2017</a:t>
            </a:r>
            <a:endParaRPr lang="en-US"/>
          </a:p>
        </p:txBody>
      </p:sp>
      <p:sp>
        <p:nvSpPr>
          <p:cNvPr id="7" name="Slide Number Placeholder 6"/>
          <p:cNvSpPr>
            <a:spLocks noGrp="1"/>
          </p:cNvSpPr>
          <p:nvPr>
            <p:ph type="sldNum" sz="quarter" idx="12"/>
          </p:nvPr>
        </p:nvSpPr>
        <p:spPr/>
        <p:txBody>
          <a:bodyPr/>
          <a:lstStyle/>
          <a:p>
            <a:pPr>
              <a:defRPr/>
            </a:pPr>
            <a:fld id="{AD8B5B32-C4CC-44D5-A569-3C8A8A9AE1FF}" type="slidenum">
              <a:rPr lang="en-US" smtClean="0"/>
              <a:pPr>
                <a:defRPr/>
              </a:pPr>
              <a:t>17</a:t>
            </a:fld>
            <a:endParaRPr lang="en-US"/>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Data Psikologi Kepribadian</a:t>
            </a:r>
            <a:endParaRPr lang="id-ID" sz="3200" dirty="0" smtClean="0">
              <a:latin typeface="Arial" charset="0"/>
              <a:cs typeface="Arial" charset="0"/>
            </a:endParaRPr>
          </a:p>
        </p:txBody>
      </p:sp>
      <p:sp>
        <p:nvSpPr>
          <p:cNvPr id="16388" name="Content Placeholder 5"/>
          <p:cNvSpPr>
            <a:spLocks noGrp="1"/>
          </p:cNvSpPr>
          <p:nvPr>
            <p:ph idx="1"/>
          </p:nvPr>
        </p:nvSpPr>
        <p:spPr>
          <a:xfrm>
            <a:off x="457200" y="1524000"/>
            <a:ext cx="8229600" cy="4602163"/>
          </a:xfrm>
        </p:spPr>
        <p:txBody>
          <a:bodyPr/>
          <a:lstStyle/>
          <a:p>
            <a:r>
              <a:rPr lang="id-ID" dirty="0" smtClean="0"/>
              <a:t>Ada 4 jenis data </a:t>
            </a:r>
            <a:r>
              <a:rPr lang="en-US" dirty="0" smtClean="0">
                <a:sym typeface="Wingdings" pitchFamily="2" charset="2"/>
              </a:rPr>
              <a:t> </a:t>
            </a:r>
            <a:r>
              <a:rPr lang="en-US" i="1" dirty="0" smtClean="0"/>
              <a:t>LOTS data about people</a:t>
            </a:r>
            <a:r>
              <a:rPr lang="en-US" dirty="0" smtClean="0"/>
              <a:t>:</a:t>
            </a:r>
          </a:p>
          <a:p>
            <a:pPr lvl="1"/>
            <a:r>
              <a:rPr lang="en-US" dirty="0" smtClean="0"/>
              <a:t>L-data: </a:t>
            </a:r>
            <a:r>
              <a:rPr lang="id-ID" dirty="0" smtClean="0"/>
              <a:t>data </a:t>
            </a:r>
            <a:r>
              <a:rPr lang="id-ID" i="1" dirty="0" smtClean="0"/>
              <a:t>Life-record</a:t>
            </a:r>
          </a:p>
          <a:p>
            <a:pPr lvl="1"/>
            <a:r>
              <a:rPr lang="id-ID" dirty="0" smtClean="0"/>
              <a:t>O-data: data </a:t>
            </a:r>
            <a:r>
              <a:rPr lang="id-ID" i="1" dirty="0" smtClean="0"/>
              <a:t>Observation</a:t>
            </a:r>
          </a:p>
          <a:p>
            <a:pPr lvl="1"/>
            <a:r>
              <a:rPr lang="id-ID" dirty="0" smtClean="0"/>
              <a:t>T-data: data </a:t>
            </a:r>
            <a:r>
              <a:rPr lang="id-ID" i="1" dirty="0" smtClean="0"/>
              <a:t>Test</a:t>
            </a:r>
            <a:endParaRPr lang="id-ID" dirty="0" smtClean="0"/>
          </a:p>
          <a:p>
            <a:pPr lvl="1"/>
            <a:r>
              <a:rPr lang="id-ID" dirty="0" smtClean="0"/>
              <a:t>S-data: data </a:t>
            </a:r>
            <a:r>
              <a:rPr lang="id-ID" i="1" dirty="0" smtClean="0"/>
              <a:t>Self-report</a:t>
            </a:r>
            <a:endParaRPr lang="id-ID" dirty="0" smtClean="0"/>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35D4C68-CE93-45F1-8215-3F4FEE75EFDE}" type="datetime1">
              <a:rPr lang="en-US" smtClean="0"/>
              <a:pPr>
                <a:defRPr/>
              </a:pPr>
              <a:t>9/12/2017</a:t>
            </a:fld>
            <a:endParaRPr lang="en-US"/>
          </a:p>
        </p:txBody>
      </p:sp>
      <p:sp>
        <p:nvSpPr>
          <p:cNvPr id="6" name="Footer Placeholder 5"/>
          <p:cNvSpPr>
            <a:spLocks noGrp="1"/>
          </p:cNvSpPr>
          <p:nvPr>
            <p:ph type="ftr" sz="quarter" idx="11"/>
          </p:nvPr>
        </p:nvSpPr>
        <p:spPr/>
        <p:txBody>
          <a:bodyPr/>
          <a:lstStyle/>
          <a:p>
            <a:pPr>
              <a:defRPr/>
            </a:pPr>
            <a:r>
              <a:rPr lang="en-US" smtClean="0"/>
              <a:t>wien-prib-2017</a:t>
            </a:r>
            <a:endParaRPr lang="en-US"/>
          </a:p>
        </p:txBody>
      </p:sp>
      <p:sp>
        <p:nvSpPr>
          <p:cNvPr id="7" name="Slide Number Placeholder 6"/>
          <p:cNvSpPr>
            <a:spLocks noGrp="1"/>
          </p:cNvSpPr>
          <p:nvPr>
            <p:ph type="sldNum" sz="quarter" idx="12"/>
          </p:nvPr>
        </p:nvSpPr>
        <p:spPr/>
        <p:txBody>
          <a:bodyPr/>
          <a:lstStyle/>
          <a:p>
            <a:pPr>
              <a:defRPr/>
            </a:pPr>
            <a:fld id="{AD8B5B32-C4CC-44D5-A569-3C8A8A9AE1FF}" type="slidenum">
              <a:rPr lang="en-US" smtClean="0"/>
              <a:pPr>
                <a:defRPr/>
              </a:pPr>
              <a:t>18</a:t>
            </a:fld>
            <a:endParaRPr lang="en-US"/>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Riset Kepribadian</a:t>
            </a:r>
            <a:endParaRPr lang="id-ID" sz="3200" dirty="0" smtClean="0">
              <a:latin typeface="Arial" charset="0"/>
              <a:cs typeface="Arial" charset="0"/>
            </a:endParaRPr>
          </a:p>
        </p:txBody>
      </p:sp>
      <p:sp>
        <p:nvSpPr>
          <p:cNvPr id="16388" name="Content Placeholder 5"/>
          <p:cNvSpPr>
            <a:spLocks noGrp="1"/>
          </p:cNvSpPr>
          <p:nvPr>
            <p:ph idx="1"/>
          </p:nvPr>
        </p:nvSpPr>
        <p:spPr>
          <a:xfrm>
            <a:off x="457200" y="1752600"/>
            <a:ext cx="8229600" cy="4373563"/>
          </a:xfrm>
        </p:spPr>
        <p:txBody>
          <a:bodyPr/>
          <a:lstStyle/>
          <a:p>
            <a:pPr>
              <a:lnSpc>
                <a:spcPct val="90000"/>
              </a:lnSpc>
            </a:pPr>
            <a:r>
              <a:rPr lang="id-ID" sz="2800" dirty="0" smtClean="0"/>
              <a:t>Case studies and clinical research</a:t>
            </a:r>
          </a:p>
          <a:p>
            <a:pPr lvl="1">
              <a:lnSpc>
                <a:spcPct val="90000"/>
              </a:lnSpc>
            </a:pPr>
            <a:r>
              <a:rPr lang="id-ID" sz="2000" dirty="0" smtClean="0"/>
              <a:t>Sebuah pendekatan riset di mana seseorang mempelajari individu dengan amat mendetail. Strategi ini biasanya dihubungkan dengan riset klinis, yaitu riset yang dilakukan terapis dengan pengalaman mendalam bersama klien.</a:t>
            </a:r>
          </a:p>
          <a:p>
            <a:pPr>
              <a:lnSpc>
                <a:spcPct val="90000"/>
              </a:lnSpc>
            </a:pPr>
            <a:r>
              <a:rPr lang="id-ID" sz="2800" dirty="0" smtClean="0"/>
              <a:t>Laboratory studies and experimental research</a:t>
            </a:r>
          </a:p>
          <a:p>
            <a:pPr lvl="1">
              <a:lnSpc>
                <a:spcPct val="90000"/>
              </a:lnSpc>
            </a:pPr>
            <a:r>
              <a:rPr lang="id-ID" sz="2000" dirty="0" smtClean="0"/>
              <a:t>Pendekatan riset di mana periset memanipulasi variabel, khususnya dengan memasukkan partisipan riset yang berbeda, dan dilakukan secara acak, dalam kondisi eksperimental yang berbeda. </a:t>
            </a:r>
          </a:p>
          <a:p>
            <a:pPr>
              <a:lnSpc>
                <a:spcPct val="90000"/>
              </a:lnSpc>
            </a:pPr>
            <a:r>
              <a:rPr lang="id-ID" sz="2800" dirty="0" smtClean="0"/>
              <a:t>Personality questionnaires and correlational research</a:t>
            </a:r>
          </a:p>
          <a:p>
            <a:pPr lvl="1">
              <a:lnSpc>
                <a:spcPct val="90000"/>
              </a:lnSpc>
            </a:pPr>
            <a:r>
              <a:rPr lang="id-ID" sz="2000" dirty="0" smtClean="0"/>
              <a:t>Pendekatan riset di mana berbagai perbedaan individual yang ada diukur dan dihubungkan satu dengan yang lain, bukan dimanipulasi sebagaimana yang dilakukan dalam riset eksperimental.</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35D4C68-CE93-45F1-8215-3F4FEE75EFDE}" type="datetime1">
              <a:rPr lang="en-US" smtClean="0"/>
              <a:pPr>
                <a:defRPr/>
              </a:pPr>
              <a:t>9/12/2017</a:t>
            </a:fld>
            <a:endParaRPr lang="en-US"/>
          </a:p>
        </p:txBody>
      </p:sp>
      <p:sp>
        <p:nvSpPr>
          <p:cNvPr id="6" name="Footer Placeholder 5"/>
          <p:cNvSpPr>
            <a:spLocks noGrp="1"/>
          </p:cNvSpPr>
          <p:nvPr>
            <p:ph type="ftr" sz="quarter" idx="11"/>
          </p:nvPr>
        </p:nvSpPr>
        <p:spPr/>
        <p:txBody>
          <a:bodyPr/>
          <a:lstStyle/>
          <a:p>
            <a:pPr>
              <a:defRPr/>
            </a:pPr>
            <a:r>
              <a:rPr lang="en-US" smtClean="0"/>
              <a:t>wien-prib-2017</a:t>
            </a:r>
            <a:endParaRPr lang="en-US"/>
          </a:p>
        </p:txBody>
      </p:sp>
      <p:sp>
        <p:nvSpPr>
          <p:cNvPr id="7" name="Slide Number Placeholder 6"/>
          <p:cNvSpPr>
            <a:spLocks noGrp="1"/>
          </p:cNvSpPr>
          <p:nvPr>
            <p:ph type="sldNum" sz="quarter" idx="12"/>
          </p:nvPr>
        </p:nvSpPr>
        <p:spPr/>
        <p:txBody>
          <a:bodyPr/>
          <a:lstStyle/>
          <a:p>
            <a:pPr>
              <a:defRPr/>
            </a:pPr>
            <a:fld id="{AD8B5B32-C4CC-44D5-A569-3C8A8A9AE1FF}" type="slidenum">
              <a:rPr lang="en-US" smtClean="0"/>
              <a:pPr>
                <a:defRPr/>
              </a:pPr>
              <a:t>19</a:t>
            </a:fld>
            <a:endParaRPr lang="en-US"/>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6" descr="SUB#LIST copy.jpg"/>
          <p:cNvPicPr>
            <a:picLocks noChangeAspect="1"/>
          </p:cNvPicPr>
          <p:nvPr/>
        </p:nvPicPr>
        <p:blipFill>
          <a:blip r:embed="rId3" cstate="print"/>
          <a:srcRect/>
          <a:stretch>
            <a:fillRect/>
          </a:stretch>
        </p:blipFill>
        <p:spPr bwMode="auto">
          <a:xfrm>
            <a:off x="11113" y="3175"/>
            <a:ext cx="9144000" cy="6858000"/>
          </a:xfrm>
          <a:prstGeom prst="rect">
            <a:avLst/>
          </a:prstGeom>
          <a:noFill/>
          <a:ln w="9525">
            <a:noFill/>
            <a:miter lim="800000"/>
            <a:headEnd/>
            <a:tailEnd/>
          </a:ln>
        </p:spPr>
      </p:pic>
      <p:sp>
        <p:nvSpPr>
          <p:cNvPr id="6" name="Rectangle 5"/>
          <p:cNvSpPr/>
          <p:nvPr/>
        </p:nvSpPr>
        <p:spPr>
          <a:xfrm>
            <a:off x="3124200" y="2622550"/>
            <a:ext cx="3238500" cy="460375"/>
          </a:xfrm>
          <a:prstGeom prst="rect">
            <a:avLst/>
          </a:prstGeom>
          <a:noFill/>
          <a:effectLst/>
        </p:spPr>
        <p:txBody>
          <a:bodyPr>
            <a:spAutoFit/>
          </a:bodyPr>
          <a:lstStyle/>
          <a:p>
            <a:pPr algn="ctr" fontAlgn="auto">
              <a:spcBef>
                <a:spcPts val="0"/>
              </a:spcBef>
              <a:spcAft>
                <a:spcPts val="0"/>
              </a:spcAft>
              <a:defRPr/>
            </a:pPr>
            <a:r>
              <a:rPr lang="en-US" sz="2400" b="1" dirty="0" err="1">
                <a:ln w="18415" cmpd="sng">
                  <a:noFill/>
                  <a:prstDash val="solid"/>
                </a:ln>
                <a:solidFill>
                  <a:schemeClr val="tx1">
                    <a:lumMod val="75000"/>
                    <a:lumOff val="25000"/>
                  </a:schemeClr>
                </a:solidFill>
                <a:latin typeface="Arial" pitchFamily="34" charset="0"/>
                <a:cs typeface="Arial" pitchFamily="34" charset="0"/>
              </a:rPr>
              <a:t>Materi</a:t>
            </a:r>
            <a:r>
              <a:rPr lang="en-US" sz="2400" b="1" dirty="0">
                <a:ln w="18415" cmpd="sng">
                  <a:noFill/>
                  <a:prstDash val="solid"/>
                </a:ln>
                <a:solidFill>
                  <a:schemeClr val="tx1">
                    <a:lumMod val="75000"/>
                    <a:lumOff val="25000"/>
                  </a:schemeClr>
                </a:solidFill>
                <a:latin typeface="Arial" pitchFamily="34" charset="0"/>
                <a:cs typeface="Arial" pitchFamily="34" charset="0"/>
              </a:rPr>
              <a:t> </a:t>
            </a:r>
            <a:r>
              <a:rPr lang="en-US" sz="2400" b="1" dirty="0" err="1">
                <a:ln w="18415" cmpd="sng">
                  <a:noFill/>
                  <a:prstDash val="solid"/>
                </a:ln>
                <a:solidFill>
                  <a:schemeClr val="tx1">
                    <a:lumMod val="75000"/>
                    <a:lumOff val="25000"/>
                  </a:schemeClr>
                </a:solidFill>
                <a:latin typeface="Arial" pitchFamily="34" charset="0"/>
                <a:cs typeface="Arial" pitchFamily="34" charset="0"/>
              </a:rPr>
              <a:t>Sebelum</a:t>
            </a:r>
            <a:r>
              <a:rPr lang="en-US" sz="2400" b="1" dirty="0">
                <a:ln w="18415" cmpd="sng">
                  <a:noFill/>
                  <a:prstDash val="solid"/>
                </a:ln>
                <a:solidFill>
                  <a:schemeClr val="tx1">
                    <a:lumMod val="75000"/>
                    <a:lumOff val="25000"/>
                  </a:schemeClr>
                </a:solidFill>
                <a:latin typeface="Arial" pitchFamily="34" charset="0"/>
                <a:cs typeface="Arial" pitchFamily="34" charset="0"/>
              </a:rPr>
              <a:t> UTS </a:t>
            </a:r>
          </a:p>
        </p:txBody>
      </p:sp>
      <p:sp>
        <p:nvSpPr>
          <p:cNvPr id="8" name="Rectangle 7"/>
          <p:cNvSpPr/>
          <p:nvPr/>
        </p:nvSpPr>
        <p:spPr>
          <a:xfrm>
            <a:off x="3581400" y="3276600"/>
            <a:ext cx="1524000" cy="430887"/>
          </a:xfrm>
          <a:prstGeom prst="rect">
            <a:avLst/>
          </a:prstGeom>
          <a:noFill/>
          <a:ln>
            <a:noFill/>
          </a:ln>
          <a:effectLst/>
        </p:spPr>
        <p:txBody>
          <a:bodyPr>
            <a:spAutoFit/>
          </a:bodyPr>
          <a:lstStyle/>
          <a:p>
            <a:pPr algn="ctr" fontAlgn="auto">
              <a:spcBef>
                <a:spcPts val="0"/>
              </a:spcBef>
              <a:spcAft>
                <a:spcPts val="0"/>
              </a:spcAft>
              <a:defRPr/>
            </a:pPr>
            <a:r>
              <a:rPr lang="en-US" sz="2200" dirty="0">
                <a:ln w="18415" cmpd="sng">
                  <a:solidFill>
                    <a:srgbClr val="FFFFFF"/>
                  </a:solidFill>
                  <a:prstDash val="solid"/>
                </a:ln>
                <a:solidFill>
                  <a:srgbClr val="FFFFFF"/>
                </a:solidFill>
                <a:latin typeface="+mn-lt"/>
              </a:rPr>
              <a:t> </a:t>
            </a:r>
            <a:endParaRPr lang="en-US" dirty="0">
              <a:ln w="18415" cmpd="sng">
                <a:solidFill>
                  <a:srgbClr val="FFFFFF"/>
                </a:solidFill>
                <a:prstDash val="solid"/>
              </a:ln>
              <a:solidFill>
                <a:srgbClr val="FFFFFF"/>
              </a:solidFill>
              <a:latin typeface="+mn-lt"/>
            </a:endParaRPr>
          </a:p>
        </p:txBody>
      </p:sp>
      <p:sp>
        <p:nvSpPr>
          <p:cNvPr id="10" name="Rectangle 9"/>
          <p:cNvSpPr/>
          <p:nvPr/>
        </p:nvSpPr>
        <p:spPr>
          <a:xfrm>
            <a:off x="3633355" y="3647209"/>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a:ln w="18415" cmpd="sng">
                  <a:solidFill>
                    <a:srgbClr val="FFFFFF"/>
                  </a:solidFill>
                  <a:prstDash val="solid"/>
                </a:ln>
                <a:solidFill>
                  <a:srgbClr val="FFFFFF"/>
                </a:solidFill>
                <a:latin typeface="Arial" pitchFamily="34" charset="0"/>
                <a:cs typeface="Arial" pitchFamily="34" charset="0"/>
              </a:rPr>
              <a:t>02</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Teori Psikodinamis</a:t>
            </a:r>
            <a:endParaRPr lang="en-US" dirty="0">
              <a:ln w="18415" cmpd="sng">
                <a:solidFill>
                  <a:srgbClr val="FFFFFF"/>
                </a:solidFill>
                <a:prstDash val="solid"/>
              </a:ln>
              <a:solidFill>
                <a:srgbClr val="FFFFFF"/>
              </a:solidFill>
              <a:latin typeface="Arial" pitchFamily="34" charset="0"/>
              <a:cs typeface="Arial" pitchFamily="34" charset="0"/>
            </a:endParaRPr>
          </a:p>
        </p:txBody>
      </p:sp>
      <p:cxnSp>
        <p:nvCxnSpPr>
          <p:cNvPr id="19" name="Straight Connector 18"/>
          <p:cNvCxnSpPr/>
          <p:nvPr/>
        </p:nvCxnSpPr>
        <p:spPr>
          <a:xfrm>
            <a:off x="3962400" y="3657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962400" y="4038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962400" y="4419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962400" y="4800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62400" y="5181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410200" y="54102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057400" y="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038600" y="5562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038600" y="60198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640281" y="5600721"/>
            <a:ext cx="5105400" cy="369332"/>
          </a:xfrm>
          <a:prstGeom prst="rect">
            <a:avLst/>
          </a:prstGeom>
          <a:noFill/>
          <a:ln>
            <a:noFill/>
          </a:ln>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07</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Teori Sifat, Model 5 Faktor (</a:t>
            </a:r>
            <a:r>
              <a:rPr lang="id-ID" i="1" dirty="0" smtClean="0">
                <a:ln w="18415" cmpd="sng">
                  <a:solidFill>
                    <a:srgbClr val="FFFFFF"/>
                  </a:solidFill>
                  <a:prstDash val="solid"/>
                </a:ln>
                <a:solidFill>
                  <a:srgbClr val="FFFFFF"/>
                </a:solidFill>
                <a:latin typeface="Arial" pitchFamily="34" charset="0"/>
                <a:cs typeface="Arial" pitchFamily="34" charset="0"/>
              </a:rPr>
              <a:t>Big Five</a:t>
            </a:r>
            <a:r>
              <a:rPr lang="id-ID" dirty="0" smtClean="0">
                <a:ln w="18415" cmpd="sng">
                  <a:solidFill>
                    <a:srgbClr val="FFFFFF"/>
                  </a:solidFill>
                  <a:prstDash val="solid"/>
                </a:ln>
                <a:solidFill>
                  <a:srgbClr val="FFFFFF"/>
                </a:solidFill>
                <a:latin typeface="Arial" pitchFamily="34" charset="0"/>
                <a:cs typeface="Arial" pitchFamily="34" charset="0"/>
              </a:rPr>
              <a:t>)</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8" name="Rectangle 27"/>
          <p:cNvSpPr/>
          <p:nvPr/>
        </p:nvSpPr>
        <p:spPr>
          <a:xfrm>
            <a:off x="3636816" y="4038606"/>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03</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Teori Psikodinamis: Aplikasi &amp; Evaluasi </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9" name="Rectangle 28"/>
          <p:cNvSpPr/>
          <p:nvPr/>
        </p:nvSpPr>
        <p:spPr>
          <a:xfrm>
            <a:off x="3647207" y="4402291"/>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04</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Teori Fenomenologis</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0" name="Rectangle 29"/>
          <p:cNvSpPr/>
          <p:nvPr/>
        </p:nvSpPr>
        <p:spPr>
          <a:xfrm>
            <a:off x="3647207" y="4776367"/>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a:ln w="18415" cmpd="sng">
                  <a:solidFill>
                    <a:srgbClr val="FFFFFF"/>
                  </a:solidFill>
                  <a:prstDash val="solid"/>
                </a:ln>
                <a:solidFill>
                  <a:srgbClr val="FFFFFF"/>
                </a:solidFill>
                <a:latin typeface="Arial" pitchFamily="34" charset="0"/>
                <a:cs typeface="Arial" pitchFamily="34" charset="0"/>
              </a:rPr>
              <a:t>05</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Teori Fenomenologis: Aplikasi &amp; Evaluasi</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1" name="Rectangle 30"/>
          <p:cNvSpPr/>
          <p:nvPr/>
        </p:nvSpPr>
        <p:spPr>
          <a:xfrm>
            <a:off x="3647207" y="5181616"/>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06</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Teori Sifat (</a:t>
            </a:r>
            <a:r>
              <a:rPr lang="id-ID" i="1" dirty="0" smtClean="0">
                <a:ln w="18415" cmpd="sng">
                  <a:solidFill>
                    <a:srgbClr val="FFFFFF"/>
                  </a:solidFill>
                  <a:prstDash val="solid"/>
                </a:ln>
                <a:solidFill>
                  <a:srgbClr val="FFFFFF"/>
                </a:solidFill>
                <a:latin typeface="Arial" pitchFamily="34" charset="0"/>
                <a:cs typeface="Arial" pitchFamily="34" charset="0"/>
              </a:rPr>
              <a:t>Traits</a:t>
            </a:r>
            <a:r>
              <a:rPr lang="id-ID" dirty="0" smtClean="0">
                <a:ln w="18415" cmpd="sng">
                  <a:solidFill>
                    <a:srgbClr val="FFFFFF"/>
                  </a:solidFill>
                  <a:prstDash val="solid"/>
                </a:ln>
                <a:solidFill>
                  <a:srgbClr val="FFFFFF"/>
                </a:solidFill>
                <a:latin typeface="Arial" pitchFamily="34" charset="0"/>
                <a:cs typeface="Arial" pitchFamily="34" charset="0"/>
              </a:rPr>
              <a:t>)</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2" name="Rectangle 31"/>
          <p:cNvSpPr/>
          <p:nvPr/>
        </p:nvSpPr>
        <p:spPr>
          <a:xfrm>
            <a:off x="3647207" y="3248890"/>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a:ln w="18415" cmpd="sng">
                  <a:solidFill>
                    <a:srgbClr val="FFFFFF"/>
                  </a:solidFill>
                  <a:prstDash val="solid"/>
                </a:ln>
                <a:solidFill>
                  <a:srgbClr val="FFFFFF"/>
                </a:solidFill>
                <a:latin typeface="Arial" pitchFamily="34" charset="0"/>
                <a:cs typeface="Arial" pitchFamily="34" charset="0"/>
              </a:rPr>
              <a:t>01</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Teori Kepribadian yg sistematis</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1" name="Date Placeholder 20"/>
          <p:cNvSpPr>
            <a:spLocks noGrp="1"/>
          </p:cNvSpPr>
          <p:nvPr>
            <p:ph type="dt" sz="half" idx="10"/>
          </p:nvPr>
        </p:nvSpPr>
        <p:spPr/>
        <p:txBody>
          <a:bodyPr/>
          <a:lstStyle/>
          <a:p>
            <a:pPr>
              <a:defRPr/>
            </a:pPr>
            <a:fld id="{4EA65D68-EC5A-42E1-84A6-D1F898AC2845}" type="datetime1">
              <a:rPr lang="en-US" smtClean="0"/>
              <a:pPr>
                <a:defRPr/>
              </a:pPr>
              <a:t>9/11/2017</a:t>
            </a:fld>
            <a:endParaRPr lang="en-US"/>
          </a:p>
        </p:txBody>
      </p:sp>
      <p:sp>
        <p:nvSpPr>
          <p:cNvPr id="22" name="Footer Placeholder 21"/>
          <p:cNvSpPr>
            <a:spLocks noGrp="1"/>
          </p:cNvSpPr>
          <p:nvPr>
            <p:ph type="ftr" sz="quarter" idx="11"/>
          </p:nvPr>
        </p:nvSpPr>
        <p:spPr/>
        <p:txBody>
          <a:bodyPr/>
          <a:lstStyle/>
          <a:p>
            <a:pPr>
              <a:defRPr/>
            </a:pPr>
            <a:r>
              <a:rPr lang="en-US" smtClean="0"/>
              <a:t>wien-prib-2017</a:t>
            </a:r>
            <a:endParaRPr lang="en-US"/>
          </a:p>
        </p:txBody>
      </p:sp>
      <p:sp>
        <p:nvSpPr>
          <p:cNvPr id="33" name="Slide Number Placeholder 32"/>
          <p:cNvSpPr>
            <a:spLocks noGrp="1"/>
          </p:cNvSpPr>
          <p:nvPr>
            <p:ph type="sldNum" sz="quarter" idx="12"/>
          </p:nvPr>
        </p:nvSpPr>
        <p:spPr/>
        <p:txBody>
          <a:bodyPr/>
          <a:lstStyle/>
          <a:p>
            <a:pPr>
              <a:defRPr/>
            </a:pPr>
            <a:fld id="{D4860D21-3A73-4804-BC23-B79A317C625C}" type="slidenum">
              <a:rPr lang="en-US" smtClean="0"/>
              <a:pPr>
                <a:defRPr/>
              </a:pPr>
              <a:t>2</a:t>
            </a:fld>
            <a:endParaRPr lang="en-US"/>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6" descr="SUB#LIST copy.jpg"/>
          <p:cNvPicPr>
            <a:picLocks noChangeAspect="1"/>
          </p:cNvPicPr>
          <p:nvPr/>
        </p:nvPicPr>
        <p:blipFill>
          <a:blip r:embed="rId3" cstate="print"/>
          <a:srcRect/>
          <a:stretch>
            <a:fillRect/>
          </a:stretch>
        </p:blipFill>
        <p:spPr bwMode="auto">
          <a:xfrm>
            <a:off x="11113" y="-4763"/>
            <a:ext cx="9144000" cy="6858001"/>
          </a:xfrm>
          <a:prstGeom prst="rect">
            <a:avLst/>
          </a:prstGeom>
          <a:noFill/>
          <a:ln w="9525">
            <a:noFill/>
            <a:miter lim="800000"/>
            <a:headEnd/>
            <a:tailEnd/>
          </a:ln>
        </p:spPr>
      </p:pic>
      <p:sp>
        <p:nvSpPr>
          <p:cNvPr id="6" name="Rectangle 5"/>
          <p:cNvSpPr/>
          <p:nvPr/>
        </p:nvSpPr>
        <p:spPr>
          <a:xfrm>
            <a:off x="3124200" y="2622550"/>
            <a:ext cx="3238500" cy="461963"/>
          </a:xfrm>
          <a:prstGeom prst="rect">
            <a:avLst/>
          </a:prstGeom>
          <a:noFill/>
          <a:effectLst/>
        </p:spPr>
        <p:txBody>
          <a:bodyPr>
            <a:spAutoFit/>
          </a:bodyPr>
          <a:lstStyle/>
          <a:p>
            <a:pPr algn="ctr" fontAlgn="auto">
              <a:spcBef>
                <a:spcPts val="0"/>
              </a:spcBef>
              <a:spcAft>
                <a:spcPts val="0"/>
              </a:spcAft>
              <a:defRPr/>
            </a:pPr>
            <a:r>
              <a:rPr lang="en-US" sz="2400" b="1" dirty="0" err="1">
                <a:ln w="18415" cmpd="sng">
                  <a:noFill/>
                  <a:prstDash val="solid"/>
                </a:ln>
                <a:solidFill>
                  <a:schemeClr val="tx1">
                    <a:lumMod val="75000"/>
                    <a:lumOff val="25000"/>
                  </a:schemeClr>
                </a:solidFill>
                <a:latin typeface="Arial" pitchFamily="34" charset="0"/>
                <a:cs typeface="Arial" pitchFamily="34" charset="0"/>
              </a:rPr>
              <a:t>Materi</a:t>
            </a:r>
            <a:r>
              <a:rPr lang="en-US" sz="2400" b="1" dirty="0">
                <a:ln w="18415" cmpd="sng">
                  <a:noFill/>
                  <a:prstDash val="solid"/>
                </a:ln>
                <a:solidFill>
                  <a:schemeClr val="tx1">
                    <a:lumMod val="75000"/>
                    <a:lumOff val="25000"/>
                  </a:schemeClr>
                </a:solidFill>
                <a:latin typeface="Arial" pitchFamily="34" charset="0"/>
                <a:cs typeface="Arial" pitchFamily="34" charset="0"/>
              </a:rPr>
              <a:t> </a:t>
            </a:r>
            <a:r>
              <a:rPr lang="en-US" sz="2400" b="1" dirty="0" err="1">
                <a:ln w="18415" cmpd="sng">
                  <a:noFill/>
                  <a:prstDash val="solid"/>
                </a:ln>
                <a:solidFill>
                  <a:schemeClr val="tx1">
                    <a:lumMod val="75000"/>
                    <a:lumOff val="25000"/>
                  </a:schemeClr>
                </a:solidFill>
                <a:latin typeface="Arial" pitchFamily="34" charset="0"/>
                <a:cs typeface="Arial" pitchFamily="34" charset="0"/>
              </a:rPr>
              <a:t>Setelah</a:t>
            </a:r>
            <a:r>
              <a:rPr lang="en-US" sz="2400" b="1" dirty="0">
                <a:ln w="18415" cmpd="sng">
                  <a:noFill/>
                  <a:prstDash val="solid"/>
                </a:ln>
                <a:solidFill>
                  <a:schemeClr val="tx1">
                    <a:lumMod val="75000"/>
                    <a:lumOff val="25000"/>
                  </a:schemeClr>
                </a:solidFill>
                <a:latin typeface="Arial" pitchFamily="34" charset="0"/>
                <a:cs typeface="Arial" pitchFamily="34" charset="0"/>
              </a:rPr>
              <a:t> UTS </a:t>
            </a:r>
          </a:p>
        </p:txBody>
      </p:sp>
      <p:sp>
        <p:nvSpPr>
          <p:cNvPr id="8" name="Rectangle 7"/>
          <p:cNvSpPr/>
          <p:nvPr/>
        </p:nvSpPr>
        <p:spPr>
          <a:xfrm>
            <a:off x="3581400" y="3276600"/>
            <a:ext cx="1524000" cy="430887"/>
          </a:xfrm>
          <a:prstGeom prst="rect">
            <a:avLst/>
          </a:prstGeom>
          <a:noFill/>
          <a:ln>
            <a:noFill/>
          </a:ln>
          <a:effectLst/>
        </p:spPr>
        <p:txBody>
          <a:bodyPr>
            <a:spAutoFit/>
          </a:bodyPr>
          <a:lstStyle/>
          <a:p>
            <a:pPr algn="ctr" fontAlgn="auto">
              <a:spcBef>
                <a:spcPts val="0"/>
              </a:spcBef>
              <a:spcAft>
                <a:spcPts val="0"/>
              </a:spcAft>
              <a:defRPr/>
            </a:pPr>
            <a:r>
              <a:rPr lang="en-US" sz="2200" dirty="0">
                <a:ln w="18415" cmpd="sng">
                  <a:solidFill>
                    <a:srgbClr val="FFFFFF"/>
                  </a:solidFill>
                  <a:prstDash val="solid"/>
                </a:ln>
                <a:solidFill>
                  <a:srgbClr val="FFFFFF"/>
                </a:solidFill>
                <a:latin typeface="+mn-lt"/>
              </a:rPr>
              <a:t> </a:t>
            </a:r>
            <a:endParaRPr lang="en-US" dirty="0">
              <a:ln w="18415" cmpd="sng">
                <a:solidFill>
                  <a:srgbClr val="FFFFFF"/>
                </a:solidFill>
                <a:prstDash val="solid"/>
              </a:ln>
              <a:solidFill>
                <a:srgbClr val="FFFFFF"/>
              </a:solidFill>
              <a:latin typeface="+mn-lt"/>
            </a:endParaRPr>
          </a:p>
        </p:txBody>
      </p:sp>
      <p:sp>
        <p:nvSpPr>
          <p:cNvPr id="10" name="Rectangle 9"/>
          <p:cNvSpPr/>
          <p:nvPr/>
        </p:nvSpPr>
        <p:spPr>
          <a:xfrm>
            <a:off x="3633355" y="3647209"/>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a:ln w="18415" cmpd="sng">
                  <a:solidFill>
                    <a:srgbClr val="FFFFFF"/>
                  </a:solidFill>
                  <a:prstDash val="solid"/>
                </a:ln>
                <a:solidFill>
                  <a:srgbClr val="FFFFFF"/>
                </a:solidFill>
                <a:latin typeface="Arial" pitchFamily="34" charset="0"/>
                <a:cs typeface="Arial" pitchFamily="34" charset="0"/>
              </a:rPr>
              <a:t>09</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Pendekatan </a:t>
            </a:r>
            <a:r>
              <a:rPr lang="id-ID" i="1" dirty="0" smtClean="0">
                <a:ln w="18415" cmpd="sng">
                  <a:solidFill>
                    <a:srgbClr val="FFFFFF"/>
                  </a:solidFill>
                  <a:prstDash val="solid"/>
                </a:ln>
                <a:solidFill>
                  <a:srgbClr val="FFFFFF"/>
                </a:solidFill>
                <a:latin typeface="Arial" pitchFamily="34" charset="0"/>
                <a:cs typeface="Arial" pitchFamily="34" charset="0"/>
              </a:rPr>
              <a:t>Learning</a:t>
            </a:r>
            <a:r>
              <a:rPr lang="id-ID" dirty="0" smtClean="0">
                <a:ln w="18415" cmpd="sng">
                  <a:solidFill>
                    <a:srgbClr val="FFFFFF"/>
                  </a:solidFill>
                  <a:prstDash val="solid"/>
                </a:ln>
                <a:solidFill>
                  <a:srgbClr val="FFFFFF"/>
                </a:solidFill>
                <a:latin typeface="Arial" pitchFamily="34" charset="0"/>
                <a:cs typeface="Arial" pitchFamily="34" charset="0"/>
              </a:rPr>
              <a:t> thd Kepribadian</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cxnSp>
        <p:nvCxnSpPr>
          <p:cNvPr id="19" name="Straight Connector 18"/>
          <p:cNvCxnSpPr/>
          <p:nvPr/>
        </p:nvCxnSpPr>
        <p:spPr>
          <a:xfrm>
            <a:off x="3962400" y="3657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962400" y="4038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962400" y="4419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962400" y="4800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62400" y="5181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410200" y="54102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057400" y="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038600" y="5562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038600" y="60198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640281" y="5600721"/>
            <a:ext cx="5105400" cy="369332"/>
          </a:xfrm>
          <a:prstGeom prst="rect">
            <a:avLst/>
          </a:prstGeom>
          <a:noFill/>
          <a:ln>
            <a:noFill/>
          </a:ln>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14</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Tinjauan atas Teori Kepribadian</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8" name="Rectangle 27"/>
          <p:cNvSpPr/>
          <p:nvPr/>
        </p:nvSpPr>
        <p:spPr>
          <a:xfrm>
            <a:off x="3636816" y="4038606"/>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10</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Pendekatan Kognitif thd Kepribadian</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9" name="Rectangle 28"/>
          <p:cNvSpPr/>
          <p:nvPr/>
        </p:nvSpPr>
        <p:spPr>
          <a:xfrm>
            <a:off x="3647207" y="4402291"/>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11</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Teori Sosial Kognitif</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0" name="Rectangle 29"/>
          <p:cNvSpPr/>
          <p:nvPr/>
        </p:nvSpPr>
        <p:spPr>
          <a:xfrm>
            <a:off x="3647207" y="4776367"/>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12</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Teori Sosial Kognitif: Aplikasi &amp; Evaluasi</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1" name="Rectangle 30"/>
          <p:cNvSpPr/>
          <p:nvPr/>
        </p:nvSpPr>
        <p:spPr>
          <a:xfrm>
            <a:off x="3647207" y="5181616"/>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13</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Kepribadian dalam konteks</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2" name="Rectangle 31"/>
          <p:cNvSpPr/>
          <p:nvPr/>
        </p:nvSpPr>
        <p:spPr>
          <a:xfrm>
            <a:off x="3647207" y="3248890"/>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a:ln w="18415" cmpd="sng">
                  <a:solidFill>
                    <a:srgbClr val="FFFFFF"/>
                  </a:solidFill>
                  <a:prstDash val="solid"/>
                </a:ln>
                <a:solidFill>
                  <a:srgbClr val="FFFFFF"/>
                </a:solidFill>
                <a:latin typeface="Arial" pitchFamily="34" charset="0"/>
                <a:cs typeface="Arial" pitchFamily="34" charset="0"/>
              </a:rPr>
              <a:t>08</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Dasar Biologis Kepribadian</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1" name="Date Placeholder 20"/>
          <p:cNvSpPr>
            <a:spLocks noGrp="1"/>
          </p:cNvSpPr>
          <p:nvPr>
            <p:ph type="dt" sz="half" idx="10"/>
          </p:nvPr>
        </p:nvSpPr>
        <p:spPr/>
        <p:txBody>
          <a:bodyPr/>
          <a:lstStyle/>
          <a:p>
            <a:pPr>
              <a:defRPr/>
            </a:pPr>
            <a:fld id="{22833336-3956-4252-8858-A2FB39D295BF}" type="datetime1">
              <a:rPr lang="en-US" smtClean="0"/>
              <a:pPr>
                <a:defRPr/>
              </a:pPr>
              <a:t>9/11/2017</a:t>
            </a:fld>
            <a:endParaRPr lang="en-US"/>
          </a:p>
        </p:txBody>
      </p:sp>
      <p:sp>
        <p:nvSpPr>
          <p:cNvPr id="22" name="Footer Placeholder 21"/>
          <p:cNvSpPr>
            <a:spLocks noGrp="1"/>
          </p:cNvSpPr>
          <p:nvPr>
            <p:ph type="ftr" sz="quarter" idx="11"/>
          </p:nvPr>
        </p:nvSpPr>
        <p:spPr/>
        <p:txBody>
          <a:bodyPr/>
          <a:lstStyle/>
          <a:p>
            <a:pPr>
              <a:defRPr/>
            </a:pPr>
            <a:r>
              <a:rPr lang="en-US" smtClean="0"/>
              <a:t>wien-prib-2017</a:t>
            </a:r>
            <a:endParaRPr lang="en-US"/>
          </a:p>
        </p:txBody>
      </p:sp>
      <p:sp>
        <p:nvSpPr>
          <p:cNvPr id="33" name="Slide Number Placeholder 32"/>
          <p:cNvSpPr>
            <a:spLocks noGrp="1"/>
          </p:cNvSpPr>
          <p:nvPr>
            <p:ph type="sldNum" sz="quarter" idx="12"/>
          </p:nvPr>
        </p:nvSpPr>
        <p:spPr/>
        <p:txBody>
          <a:bodyPr/>
          <a:lstStyle/>
          <a:p>
            <a:pPr>
              <a:defRPr/>
            </a:pPr>
            <a:fld id="{D4860D21-3A73-4804-BC23-B79A317C625C}" type="slidenum">
              <a:rPr lang="en-US" smtClean="0"/>
              <a:pPr>
                <a:defRPr/>
              </a:pPr>
              <a:t>3</a:t>
            </a:fld>
            <a:endParaRPr lang="en-US"/>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22860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pic>
        <p:nvPicPr>
          <p:cNvPr id="8" name="Content Placeholder 7" descr="responsibility.jpg"/>
          <p:cNvPicPr>
            <a:picLocks noGrp="1" noChangeAspect="1"/>
          </p:cNvPicPr>
          <p:nvPr>
            <p:ph idx="1"/>
          </p:nvPr>
        </p:nvPicPr>
        <p:blipFill>
          <a:blip r:embed="rId4"/>
          <a:stretch>
            <a:fillRect/>
          </a:stretch>
        </p:blipFill>
        <p:spPr>
          <a:xfrm>
            <a:off x="1295400" y="3581400"/>
            <a:ext cx="2971800" cy="1885156"/>
          </a:xfrm>
        </p:spPr>
      </p:pic>
      <p:sp>
        <p:nvSpPr>
          <p:cNvPr id="5" name="Date Placeholder 4"/>
          <p:cNvSpPr>
            <a:spLocks noGrp="1"/>
          </p:cNvSpPr>
          <p:nvPr>
            <p:ph type="dt" sz="half" idx="10"/>
          </p:nvPr>
        </p:nvSpPr>
        <p:spPr/>
        <p:txBody>
          <a:bodyPr/>
          <a:lstStyle/>
          <a:p>
            <a:pPr>
              <a:defRPr/>
            </a:pPr>
            <a:fld id="{87D2BAD9-2E6D-4824-BC05-AC4D4828A083}" type="datetime1">
              <a:rPr lang="en-US" smtClean="0"/>
              <a:pPr>
                <a:defRPr/>
              </a:pPr>
              <a:t>9/12/2017</a:t>
            </a:fld>
            <a:endParaRPr lang="en-US"/>
          </a:p>
        </p:txBody>
      </p:sp>
      <p:sp>
        <p:nvSpPr>
          <p:cNvPr id="6" name="Footer Placeholder 5"/>
          <p:cNvSpPr>
            <a:spLocks noGrp="1"/>
          </p:cNvSpPr>
          <p:nvPr>
            <p:ph type="ftr" sz="quarter" idx="11"/>
          </p:nvPr>
        </p:nvSpPr>
        <p:spPr/>
        <p:txBody>
          <a:bodyPr/>
          <a:lstStyle/>
          <a:p>
            <a:pPr>
              <a:defRPr/>
            </a:pPr>
            <a:r>
              <a:rPr lang="en-US" smtClean="0"/>
              <a:t>wien-prib-2017</a:t>
            </a:r>
            <a:endParaRPr lang="en-US"/>
          </a:p>
        </p:txBody>
      </p:sp>
      <p:sp>
        <p:nvSpPr>
          <p:cNvPr id="7" name="Slide Number Placeholder 6"/>
          <p:cNvSpPr>
            <a:spLocks noGrp="1"/>
          </p:cNvSpPr>
          <p:nvPr>
            <p:ph type="sldNum" sz="quarter" idx="12"/>
          </p:nvPr>
        </p:nvSpPr>
        <p:spPr/>
        <p:txBody>
          <a:bodyPr/>
          <a:lstStyle/>
          <a:p>
            <a:pPr>
              <a:defRPr/>
            </a:pPr>
            <a:fld id="{AD8B5B32-C4CC-44D5-A569-3C8A8A9AE1FF}" type="slidenum">
              <a:rPr lang="en-US" smtClean="0"/>
              <a:pPr>
                <a:defRPr/>
              </a:pPr>
              <a:t>4</a:t>
            </a:fld>
            <a:endParaRPr lang="en-US"/>
          </a:p>
        </p:txBody>
      </p:sp>
      <p:sp>
        <p:nvSpPr>
          <p:cNvPr id="9" name="Cloud Callout 8"/>
          <p:cNvSpPr/>
          <p:nvPr/>
        </p:nvSpPr>
        <p:spPr>
          <a:xfrm>
            <a:off x="1752600" y="609600"/>
            <a:ext cx="4648200" cy="2362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smtClean="0"/>
              <a:t>Why we study personality???</a:t>
            </a:r>
            <a:endParaRPr lang="id-ID" sz="3200" dirty="0"/>
          </a:p>
        </p:txBody>
      </p:sp>
      <p:sp>
        <p:nvSpPr>
          <p:cNvPr id="13" name="Horizontal Scroll 12"/>
          <p:cNvSpPr/>
          <p:nvPr/>
        </p:nvSpPr>
        <p:spPr>
          <a:xfrm>
            <a:off x="4648200" y="2438400"/>
            <a:ext cx="4038600" cy="37338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buFont typeface="Wingdings" pitchFamily="2" charset="2"/>
              <a:buNone/>
            </a:pPr>
            <a:r>
              <a:rPr lang="en-US" sz="2400" dirty="0" smtClean="0"/>
              <a:t>We frequently ask:</a:t>
            </a:r>
          </a:p>
          <a:p>
            <a:pPr>
              <a:lnSpc>
                <a:spcPct val="90000"/>
              </a:lnSpc>
            </a:pPr>
            <a:r>
              <a:rPr lang="id-ID" sz="1600" dirty="0" smtClean="0">
                <a:solidFill>
                  <a:srgbClr val="FFC000"/>
                </a:solidFill>
              </a:rPr>
              <a:t>#</a:t>
            </a:r>
            <a:r>
              <a:rPr lang="id-ID" sz="1600" dirty="0" smtClean="0"/>
              <a:t> </a:t>
            </a:r>
            <a:r>
              <a:rPr lang="en-US" sz="1600" dirty="0" smtClean="0"/>
              <a:t>How </a:t>
            </a:r>
            <a:r>
              <a:rPr lang="en-US" sz="1600" dirty="0" smtClean="0"/>
              <a:t>and why people are so different from one another and why they behave the way they do?</a:t>
            </a:r>
          </a:p>
          <a:p>
            <a:pPr>
              <a:lnSpc>
                <a:spcPct val="90000"/>
              </a:lnSpc>
            </a:pPr>
            <a:r>
              <a:rPr lang="id-ID" sz="1600" dirty="0" smtClean="0">
                <a:solidFill>
                  <a:srgbClr val="FFC000"/>
                </a:solidFill>
              </a:rPr>
              <a:t>#</a:t>
            </a:r>
            <a:r>
              <a:rPr lang="id-ID" sz="1600" dirty="0" smtClean="0"/>
              <a:t> </a:t>
            </a:r>
            <a:r>
              <a:rPr lang="en-US" sz="1600" dirty="0" smtClean="0"/>
              <a:t>Why </a:t>
            </a:r>
            <a:r>
              <a:rPr lang="en-US" sz="1600" dirty="0" smtClean="0"/>
              <a:t>do some struggle with feelings when others do not?</a:t>
            </a:r>
          </a:p>
          <a:p>
            <a:pPr>
              <a:lnSpc>
                <a:spcPct val="90000"/>
              </a:lnSpc>
            </a:pPr>
            <a:r>
              <a:rPr lang="id-ID" sz="1600" dirty="0" smtClean="0">
                <a:solidFill>
                  <a:srgbClr val="FFC000"/>
                </a:solidFill>
              </a:rPr>
              <a:t>#</a:t>
            </a:r>
            <a:r>
              <a:rPr lang="id-ID" sz="1600" dirty="0" smtClean="0"/>
              <a:t> </a:t>
            </a:r>
            <a:r>
              <a:rPr lang="en-US" sz="1600" dirty="0" smtClean="0"/>
              <a:t>Why </a:t>
            </a:r>
            <a:r>
              <a:rPr lang="en-US" sz="1600" dirty="0" smtClean="0"/>
              <a:t>are people the way they are? </a:t>
            </a:r>
            <a:endParaRPr lang="id-ID" sz="1600" dirty="0" smtClean="0"/>
          </a:p>
          <a:p>
            <a:pPr>
              <a:lnSpc>
                <a:spcPct val="90000"/>
              </a:lnSpc>
            </a:pPr>
            <a:r>
              <a:rPr lang="id-ID" sz="1600" dirty="0" smtClean="0">
                <a:solidFill>
                  <a:srgbClr val="FFC000"/>
                </a:solidFill>
              </a:rPr>
              <a:t>#</a:t>
            </a:r>
            <a:r>
              <a:rPr lang="id-ID" sz="1600" dirty="0" smtClean="0"/>
              <a:t> </a:t>
            </a:r>
            <a:r>
              <a:rPr lang="en-US" sz="1600" dirty="0" smtClean="0"/>
              <a:t>Why </a:t>
            </a:r>
            <a:r>
              <a:rPr lang="en-US" sz="1600" dirty="0" smtClean="0"/>
              <a:t>am I the way I am?</a:t>
            </a:r>
          </a:p>
          <a:p>
            <a:pPr>
              <a:lnSpc>
                <a:spcPct val="90000"/>
              </a:lnSpc>
            </a:pPr>
            <a:r>
              <a:rPr lang="id-ID" sz="1600" dirty="0" smtClean="0">
                <a:solidFill>
                  <a:srgbClr val="FFC000"/>
                </a:solidFill>
              </a:rPr>
              <a:t>#</a:t>
            </a:r>
            <a:r>
              <a:rPr lang="id-ID" sz="1600" dirty="0" smtClean="0"/>
              <a:t> </a:t>
            </a:r>
            <a:r>
              <a:rPr lang="en-US" sz="1600" dirty="0" smtClean="0"/>
              <a:t>Why </a:t>
            </a:r>
            <a:r>
              <a:rPr lang="en-US" sz="1600" dirty="0" smtClean="0"/>
              <a:t>do some achieve and others not?</a:t>
            </a:r>
          </a:p>
          <a:p>
            <a:pPr>
              <a:lnSpc>
                <a:spcPct val="90000"/>
              </a:lnSpc>
            </a:pPr>
            <a:r>
              <a:rPr lang="en-US" sz="2000" dirty="0" smtClean="0"/>
              <a:t>What, How and Why..??</a:t>
            </a:r>
            <a:endParaRPr lang="en-US" sz="2000" dirty="0" smtClean="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r>
              <a:rPr lang="id-ID" sz="2800" dirty="0" smtClean="0">
                <a:latin typeface="Arial" charset="0"/>
                <a:cs typeface="Arial" charset="0"/>
              </a:rPr>
              <a:t>Studi ilmiah kepribadian secara langsung menangani pertanyaan-pertanyaan itu. </a:t>
            </a:r>
          </a:p>
          <a:p>
            <a:r>
              <a:rPr lang="id-ID" sz="2800" dirty="0" smtClean="0">
                <a:latin typeface="Arial" charset="0"/>
                <a:cs typeface="Arial" charset="0"/>
              </a:rPr>
              <a:t>Para teoretikus kepribadian juga bergulat dengan kompleksitas manusia yg membingungkan dan berbagai perbedaan di antara mereka.</a:t>
            </a:r>
          </a:p>
          <a:p>
            <a:r>
              <a:rPr lang="id-ID" sz="2800" dirty="0" smtClean="0">
                <a:latin typeface="Arial" charset="0"/>
                <a:cs typeface="Arial" charset="0"/>
              </a:rPr>
              <a:t>Bedanya dg Anda, para teoretikus mencoba menciptakan kerangka sistematis yg dapat diuji secara ilmiah.</a:t>
            </a:r>
            <a:endParaRPr lang="id-ID" sz="28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58B6983C-29F6-4E1F-BFDC-FFE58DBC156D}" type="datetime1">
              <a:rPr lang="en-US" smtClean="0"/>
              <a:pPr>
                <a:defRPr/>
              </a:pPr>
              <a:t>9/11/2017</a:t>
            </a:fld>
            <a:endParaRPr lang="en-US"/>
          </a:p>
        </p:txBody>
      </p:sp>
      <p:sp>
        <p:nvSpPr>
          <p:cNvPr id="6" name="Footer Placeholder 5"/>
          <p:cNvSpPr>
            <a:spLocks noGrp="1"/>
          </p:cNvSpPr>
          <p:nvPr>
            <p:ph type="ftr" sz="quarter" idx="11"/>
          </p:nvPr>
        </p:nvSpPr>
        <p:spPr/>
        <p:txBody>
          <a:bodyPr/>
          <a:lstStyle/>
          <a:p>
            <a:pPr>
              <a:defRPr/>
            </a:pPr>
            <a:r>
              <a:rPr lang="en-US" smtClean="0"/>
              <a:t>wien-prib-2017</a:t>
            </a:r>
            <a:endParaRPr lang="en-US"/>
          </a:p>
        </p:txBody>
      </p:sp>
      <p:sp>
        <p:nvSpPr>
          <p:cNvPr id="7" name="Slide Number Placeholder 6"/>
          <p:cNvSpPr>
            <a:spLocks noGrp="1"/>
          </p:cNvSpPr>
          <p:nvPr>
            <p:ph type="sldNum" sz="quarter" idx="12"/>
          </p:nvPr>
        </p:nvSpPr>
        <p:spPr/>
        <p:txBody>
          <a:bodyPr/>
          <a:lstStyle/>
          <a:p>
            <a:pPr>
              <a:defRPr/>
            </a:pPr>
            <a:fld id="{AD8B5B32-C4CC-44D5-A569-3C8A8A9AE1FF}" type="slidenum">
              <a:rPr lang="en-US" smtClean="0"/>
              <a:pPr>
                <a:defRPr/>
              </a:pPr>
              <a:t>5</a:t>
            </a:fld>
            <a:endParaRPr lang="en-US"/>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83820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pic>
        <p:nvPicPr>
          <p:cNvPr id="12" name="Content Placeholder 11" descr="baby-genius-psa.jpg"/>
          <p:cNvPicPr>
            <a:picLocks noGrp="1" noChangeAspect="1"/>
          </p:cNvPicPr>
          <p:nvPr>
            <p:ph idx="1"/>
          </p:nvPr>
        </p:nvPicPr>
        <p:blipFill>
          <a:blip r:embed="rId4"/>
          <a:stretch>
            <a:fillRect/>
          </a:stretch>
        </p:blipFill>
        <p:spPr>
          <a:xfrm>
            <a:off x="1752600" y="3581400"/>
            <a:ext cx="2286000" cy="2286000"/>
          </a:xfrm>
        </p:spPr>
      </p:pic>
      <p:sp>
        <p:nvSpPr>
          <p:cNvPr id="5" name="Date Placeholder 4"/>
          <p:cNvSpPr>
            <a:spLocks noGrp="1"/>
          </p:cNvSpPr>
          <p:nvPr>
            <p:ph type="dt" sz="half" idx="10"/>
          </p:nvPr>
        </p:nvSpPr>
        <p:spPr/>
        <p:txBody>
          <a:bodyPr/>
          <a:lstStyle/>
          <a:p>
            <a:pPr>
              <a:defRPr/>
            </a:pPr>
            <a:fld id="{0036BA46-DAED-4075-BDE6-F9D1F166BC57}" type="datetime1">
              <a:rPr lang="en-US" smtClean="0"/>
              <a:pPr>
                <a:defRPr/>
              </a:pPr>
              <a:t>9/11/2017</a:t>
            </a:fld>
            <a:endParaRPr lang="en-US"/>
          </a:p>
        </p:txBody>
      </p:sp>
      <p:sp>
        <p:nvSpPr>
          <p:cNvPr id="6" name="Footer Placeholder 5"/>
          <p:cNvSpPr>
            <a:spLocks noGrp="1"/>
          </p:cNvSpPr>
          <p:nvPr>
            <p:ph type="ftr" sz="quarter" idx="11"/>
          </p:nvPr>
        </p:nvSpPr>
        <p:spPr/>
        <p:txBody>
          <a:bodyPr/>
          <a:lstStyle/>
          <a:p>
            <a:pPr>
              <a:defRPr/>
            </a:pPr>
            <a:r>
              <a:rPr lang="en-US" smtClean="0"/>
              <a:t>wien-prib-2017</a:t>
            </a:r>
            <a:endParaRPr lang="en-US"/>
          </a:p>
        </p:txBody>
      </p:sp>
      <p:sp>
        <p:nvSpPr>
          <p:cNvPr id="7" name="Slide Number Placeholder 6"/>
          <p:cNvSpPr>
            <a:spLocks noGrp="1"/>
          </p:cNvSpPr>
          <p:nvPr>
            <p:ph type="sldNum" sz="quarter" idx="12"/>
          </p:nvPr>
        </p:nvSpPr>
        <p:spPr/>
        <p:txBody>
          <a:bodyPr/>
          <a:lstStyle/>
          <a:p>
            <a:pPr>
              <a:defRPr/>
            </a:pPr>
            <a:fld id="{AD8B5B32-C4CC-44D5-A569-3C8A8A9AE1FF}" type="slidenum">
              <a:rPr lang="en-US" smtClean="0"/>
              <a:pPr>
                <a:defRPr/>
              </a:pPr>
              <a:t>6</a:t>
            </a:fld>
            <a:endParaRPr lang="en-US"/>
          </a:p>
        </p:txBody>
      </p:sp>
      <p:sp>
        <p:nvSpPr>
          <p:cNvPr id="11" name="Oval Callout 10"/>
          <p:cNvSpPr/>
          <p:nvPr/>
        </p:nvSpPr>
        <p:spPr>
          <a:xfrm>
            <a:off x="2209800" y="1143000"/>
            <a:ext cx="5029200" cy="24384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t>Apa itu kepribadian??</a:t>
            </a:r>
            <a:endParaRPr lang="id-ID" sz="3600"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Definisi Kepribadian</a:t>
            </a:r>
            <a:endParaRPr lang="id-ID" sz="3200" dirty="0" smtClean="0">
              <a:latin typeface="Arial" charset="0"/>
              <a:cs typeface="Arial" charset="0"/>
            </a:endParaRPr>
          </a:p>
        </p:txBody>
      </p:sp>
      <p:sp>
        <p:nvSpPr>
          <p:cNvPr id="6148" name="Content Placeholder 5"/>
          <p:cNvSpPr>
            <a:spLocks noGrp="1"/>
          </p:cNvSpPr>
          <p:nvPr>
            <p:ph idx="1"/>
          </p:nvPr>
        </p:nvSpPr>
        <p:spPr>
          <a:xfrm>
            <a:off x="457200" y="1524000"/>
            <a:ext cx="8229600" cy="4602163"/>
          </a:xfrm>
        </p:spPr>
        <p:txBody>
          <a:bodyPr/>
          <a:lstStyle/>
          <a:p>
            <a:r>
              <a:rPr lang="en-US" dirty="0" smtClean="0"/>
              <a:t>GORDON W. ALLPORT</a:t>
            </a:r>
          </a:p>
          <a:p>
            <a:pPr lvl="1"/>
            <a:r>
              <a:rPr lang="en-US" i="1" dirty="0" smtClean="0">
                <a:solidFill>
                  <a:srgbClr val="002060"/>
                </a:solidFill>
              </a:rPr>
              <a:t>Personality is the dynamic organization within the individual of those psychophysical system, that determines his unique adjustment to his </a:t>
            </a:r>
            <a:r>
              <a:rPr lang="en-US" i="1" dirty="0" smtClean="0">
                <a:solidFill>
                  <a:srgbClr val="002060"/>
                </a:solidFill>
              </a:rPr>
              <a:t>environment</a:t>
            </a:r>
            <a:r>
              <a:rPr lang="id-ID" i="1" dirty="0" smtClean="0">
                <a:solidFill>
                  <a:srgbClr val="FFFF00"/>
                </a:solidFill>
              </a:rPr>
              <a:t>.</a:t>
            </a:r>
            <a:r>
              <a:rPr lang="id-ID" i="1" dirty="0" smtClean="0"/>
              <a:t>  </a:t>
            </a:r>
            <a:r>
              <a:rPr lang="id-ID" dirty="0" smtClean="0"/>
              <a:t>(Kepribadian adalah kesatuan organisasi yg dinamis dari sistem psikofisik  individu yg menentukan kemampuan penyesuaian diri yg unik sifatnya thd lingkungannya).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32487BC0-9E45-4F19-8874-49313C0AF2F1}" type="datetime1">
              <a:rPr lang="en-US" smtClean="0"/>
              <a:pPr>
                <a:defRPr/>
              </a:pPr>
              <a:t>9/11/2017</a:t>
            </a:fld>
            <a:endParaRPr lang="en-US"/>
          </a:p>
        </p:txBody>
      </p:sp>
      <p:sp>
        <p:nvSpPr>
          <p:cNvPr id="6" name="Footer Placeholder 5"/>
          <p:cNvSpPr>
            <a:spLocks noGrp="1"/>
          </p:cNvSpPr>
          <p:nvPr>
            <p:ph type="ftr" sz="quarter" idx="11"/>
          </p:nvPr>
        </p:nvSpPr>
        <p:spPr/>
        <p:txBody>
          <a:bodyPr/>
          <a:lstStyle/>
          <a:p>
            <a:pPr>
              <a:defRPr/>
            </a:pPr>
            <a:r>
              <a:rPr lang="en-US" smtClean="0"/>
              <a:t>wien-prib-2017</a:t>
            </a:r>
            <a:endParaRPr lang="en-US"/>
          </a:p>
        </p:txBody>
      </p:sp>
      <p:sp>
        <p:nvSpPr>
          <p:cNvPr id="7" name="Slide Number Placeholder 6"/>
          <p:cNvSpPr>
            <a:spLocks noGrp="1"/>
          </p:cNvSpPr>
          <p:nvPr>
            <p:ph type="sldNum" sz="quarter" idx="12"/>
          </p:nvPr>
        </p:nvSpPr>
        <p:spPr/>
        <p:txBody>
          <a:bodyPr/>
          <a:lstStyle/>
          <a:p>
            <a:pPr>
              <a:defRPr/>
            </a:pPr>
            <a:fld id="{AD8B5B32-C4CC-44D5-A569-3C8A8A9AE1FF}" type="slidenum">
              <a:rPr lang="en-US" smtClean="0"/>
              <a:pPr>
                <a:defRPr/>
              </a:pPr>
              <a:t>7</a:t>
            </a:fld>
            <a:endParaRPr 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9220" name="Content Placeholder 5"/>
          <p:cNvSpPr>
            <a:spLocks noGrp="1"/>
          </p:cNvSpPr>
          <p:nvPr>
            <p:ph idx="1"/>
          </p:nvPr>
        </p:nvSpPr>
        <p:spPr>
          <a:xfrm>
            <a:off x="457200" y="1524000"/>
            <a:ext cx="8229600" cy="4602163"/>
          </a:xfrm>
        </p:spPr>
        <p:txBody>
          <a:bodyPr/>
          <a:lstStyle/>
          <a:p>
            <a:r>
              <a:rPr lang="en-US" dirty="0" smtClean="0"/>
              <a:t>MORTON PRINCE</a:t>
            </a:r>
          </a:p>
          <a:p>
            <a:pPr lvl="1"/>
            <a:r>
              <a:rPr lang="en-US" i="1" dirty="0" smtClean="0">
                <a:solidFill>
                  <a:srgbClr val="002060"/>
                </a:solidFill>
              </a:rPr>
              <a:t>Personality is the sum total of all the biological innate disposition, impulses, tendencies, appetites, instincts of the individual, and the acquired dispositions and tendencies acquired by </a:t>
            </a:r>
            <a:r>
              <a:rPr lang="en-US" i="1" dirty="0" smtClean="0">
                <a:solidFill>
                  <a:srgbClr val="002060"/>
                </a:solidFill>
              </a:rPr>
              <a:t>experience</a:t>
            </a:r>
            <a:r>
              <a:rPr lang="en-US" i="1" dirty="0" smtClean="0"/>
              <a:t> </a:t>
            </a:r>
            <a:r>
              <a:rPr lang="id-ID" dirty="0" smtClean="0"/>
              <a:t>(kepribadian adalah jumlah total dari semua disposisi pembawaan, impuls-impuls, kecenderungan2, selera2, nafsu2, insting2 individual, disposisi2 dan tendensi2 yg diperoleh melalui pengalaman). </a:t>
            </a:r>
            <a:endParaRPr lang="id-ID" i="1" dirty="0" smtClean="0"/>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C911496-34A5-4CBC-A263-C98A58A476DD}" type="datetime1">
              <a:rPr lang="en-US" smtClean="0"/>
              <a:pPr>
                <a:defRPr/>
              </a:pPr>
              <a:t>9/12/2017</a:t>
            </a:fld>
            <a:endParaRPr lang="en-US"/>
          </a:p>
        </p:txBody>
      </p:sp>
      <p:sp>
        <p:nvSpPr>
          <p:cNvPr id="6" name="Footer Placeholder 5"/>
          <p:cNvSpPr>
            <a:spLocks noGrp="1"/>
          </p:cNvSpPr>
          <p:nvPr>
            <p:ph type="ftr" sz="quarter" idx="11"/>
          </p:nvPr>
        </p:nvSpPr>
        <p:spPr/>
        <p:txBody>
          <a:bodyPr/>
          <a:lstStyle/>
          <a:p>
            <a:pPr>
              <a:defRPr/>
            </a:pPr>
            <a:r>
              <a:rPr lang="en-US" smtClean="0"/>
              <a:t>wien-prib-2017</a:t>
            </a:r>
            <a:endParaRPr lang="en-US"/>
          </a:p>
        </p:txBody>
      </p:sp>
      <p:sp>
        <p:nvSpPr>
          <p:cNvPr id="7" name="Slide Number Placeholder 6"/>
          <p:cNvSpPr>
            <a:spLocks noGrp="1"/>
          </p:cNvSpPr>
          <p:nvPr>
            <p:ph type="sldNum" sz="quarter" idx="12"/>
          </p:nvPr>
        </p:nvSpPr>
        <p:spPr/>
        <p:txBody>
          <a:bodyPr/>
          <a:lstStyle/>
          <a:p>
            <a:pPr>
              <a:defRPr/>
            </a:pPr>
            <a:fld id="{AD8B5B32-C4CC-44D5-A569-3C8A8A9AE1FF}" type="slidenum">
              <a:rPr lang="en-US" smtClean="0"/>
              <a:pPr>
                <a:defRPr/>
              </a:pPr>
              <a:t>8</a:t>
            </a:fld>
            <a:endParaRPr 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0244" name="Content Placeholder 5"/>
          <p:cNvSpPr>
            <a:spLocks noGrp="1"/>
          </p:cNvSpPr>
          <p:nvPr>
            <p:ph idx="1"/>
          </p:nvPr>
        </p:nvSpPr>
        <p:spPr>
          <a:xfrm>
            <a:off x="457200" y="1524000"/>
            <a:ext cx="8229600" cy="4602163"/>
          </a:xfrm>
        </p:spPr>
        <p:txBody>
          <a:bodyPr/>
          <a:lstStyle/>
          <a:p>
            <a:pPr>
              <a:lnSpc>
                <a:spcPct val="80000"/>
              </a:lnSpc>
            </a:pPr>
            <a:r>
              <a:rPr lang="en-US" dirty="0" smtClean="0"/>
              <a:t>H.C. WARPEN</a:t>
            </a:r>
          </a:p>
          <a:p>
            <a:pPr lvl="1">
              <a:lnSpc>
                <a:spcPct val="80000"/>
              </a:lnSpc>
            </a:pPr>
            <a:r>
              <a:rPr lang="en-US" sz="2400" i="1" dirty="0" smtClean="0">
                <a:solidFill>
                  <a:srgbClr val="002060"/>
                </a:solidFill>
              </a:rPr>
              <a:t>Personality is the entire mental organization of human being at any stage of his development. It embraces every phase of human character, intellect, temperament, skill, morality, and every attitude that has been built up in the course of one’s </a:t>
            </a:r>
            <a:r>
              <a:rPr lang="en-US" sz="2400" i="1" dirty="0" smtClean="0">
                <a:solidFill>
                  <a:srgbClr val="002060"/>
                </a:solidFill>
              </a:rPr>
              <a:t>life</a:t>
            </a:r>
            <a:r>
              <a:rPr lang="en-US" sz="2200" i="1" dirty="0" smtClean="0">
                <a:solidFill>
                  <a:srgbClr val="002060"/>
                </a:solidFill>
              </a:rPr>
              <a:t> </a:t>
            </a:r>
            <a:r>
              <a:rPr lang="id-ID" sz="2400" dirty="0" smtClean="0"/>
              <a:t>(Kepribadian adalah segenap organisasi mental dari manusia pada semua tingkat dari perkembangannya. Ini mencakup setiap fase karakter manusiawinya, kecerdasan, temperamen, keterampilan, moralitas dan segenap sikap, yang telah terbentuk sepanjang hidupnya). Jadi, mencakup seluruh kemampuan manusia dan segenap pengalaman sepanjang kehidupannya.</a:t>
            </a:r>
            <a:endParaRPr lang="id-ID" sz="2400" i="1" dirty="0" smtClean="0"/>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E03B5EE0-64F6-4F5C-9853-232B3E1D520A}" type="datetime1">
              <a:rPr lang="en-US" smtClean="0"/>
              <a:pPr>
                <a:defRPr/>
              </a:pPr>
              <a:t>9/12/2017</a:t>
            </a:fld>
            <a:endParaRPr lang="en-US"/>
          </a:p>
        </p:txBody>
      </p:sp>
      <p:sp>
        <p:nvSpPr>
          <p:cNvPr id="6" name="Footer Placeholder 5"/>
          <p:cNvSpPr>
            <a:spLocks noGrp="1"/>
          </p:cNvSpPr>
          <p:nvPr>
            <p:ph type="ftr" sz="quarter" idx="11"/>
          </p:nvPr>
        </p:nvSpPr>
        <p:spPr/>
        <p:txBody>
          <a:bodyPr/>
          <a:lstStyle/>
          <a:p>
            <a:pPr>
              <a:defRPr/>
            </a:pPr>
            <a:r>
              <a:rPr lang="en-US" smtClean="0"/>
              <a:t>wien-prib-2017</a:t>
            </a:r>
            <a:endParaRPr lang="en-US"/>
          </a:p>
        </p:txBody>
      </p:sp>
      <p:sp>
        <p:nvSpPr>
          <p:cNvPr id="7" name="Slide Number Placeholder 6"/>
          <p:cNvSpPr>
            <a:spLocks noGrp="1"/>
          </p:cNvSpPr>
          <p:nvPr>
            <p:ph type="sldNum" sz="quarter" idx="12"/>
          </p:nvPr>
        </p:nvSpPr>
        <p:spPr/>
        <p:txBody>
          <a:bodyPr/>
          <a:lstStyle/>
          <a:p>
            <a:pPr>
              <a:defRPr/>
            </a:pPr>
            <a:fld id="{AD8B5B32-C4CC-44D5-A569-3C8A8A9AE1FF}" type="slidenum">
              <a:rPr lang="en-US" smtClean="0"/>
              <a:pPr>
                <a:defRPr/>
              </a:pPr>
              <a:t>9</a:t>
            </a:fld>
            <a:endParaRPr lang="en-US"/>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1264</TotalTime>
  <Words>1038</Words>
  <Application>Microsoft Office PowerPoint</Application>
  <PresentationFormat>On-screen Show (4:3)</PresentationFormat>
  <Paragraphs>178</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Definisi Kepribadian</vt:lpstr>
      <vt:lpstr>Slide 8</vt:lpstr>
      <vt:lpstr>Slide 9</vt:lpstr>
      <vt:lpstr>Slide 10</vt:lpstr>
      <vt:lpstr>Slide 11</vt:lpstr>
      <vt:lpstr>Teori Kepribadian</vt:lpstr>
      <vt:lpstr>Dimensi Teori Kepribadian</vt:lpstr>
      <vt:lpstr>Slide 14</vt:lpstr>
      <vt:lpstr>Slide 15</vt:lpstr>
      <vt:lpstr>Berbagai isu penting kepribadian</vt:lpstr>
      <vt:lpstr>Fungsi Teori Kepribadian</vt:lpstr>
      <vt:lpstr>Data Psikologi Kepribadian</vt:lpstr>
      <vt:lpstr>Riset Kepribadian</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223</cp:revision>
  <dcterms:created xsi:type="dcterms:W3CDTF">2010-08-24T06:47:44Z</dcterms:created>
  <dcterms:modified xsi:type="dcterms:W3CDTF">2017-09-11T17:54:18Z</dcterms:modified>
</cp:coreProperties>
</file>