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4" r:id="rId4"/>
    <p:sldId id="266" r:id="rId5"/>
    <p:sldId id="260" r:id="rId6"/>
    <p:sldId id="267" r:id="rId7"/>
    <p:sldId id="268" r:id="rId8"/>
    <p:sldId id="261" r:id="rId9"/>
    <p:sldId id="262" r:id="rId10"/>
    <p:sldId id="263"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31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429000" y="3581400"/>
            <a:ext cx="5257800" cy="1219200"/>
          </a:xfrm>
        </p:spPr>
        <p:txBody>
          <a:bodyPr/>
          <a:lstStyle/>
          <a:p>
            <a:r>
              <a:rPr lang="id-ID" b="1" dirty="0" smtClean="0">
                <a:solidFill>
                  <a:schemeClr val="bg1"/>
                </a:solidFill>
              </a:rPr>
              <a:t>Personal Construct </a:t>
            </a:r>
            <a:r>
              <a:rPr lang="id-ID" b="1" dirty="0" smtClean="0">
                <a:solidFill>
                  <a:schemeClr val="bg1"/>
                </a:solidFill>
              </a:rPr>
              <a:t>Theory</a:t>
            </a:r>
          </a:p>
          <a:p>
            <a:r>
              <a:rPr lang="id-ID" b="1" dirty="0" smtClean="0">
                <a:solidFill>
                  <a:schemeClr val="bg1"/>
                </a:solidFill>
              </a:rPr>
              <a:t>George </a:t>
            </a:r>
            <a:r>
              <a:rPr lang="id-ID" b="1" dirty="0" smtClean="0">
                <a:solidFill>
                  <a:schemeClr val="bg1"/>
                </a:solidFill>
              </a:rPr>
              <a:t>A. </a:t>
            </a:r>
            <a:r>
              <a:rPr lang="id-ID" b="1" noProof="0" dirty="0" smtClean="0">
                <a:solidFill>
                  <a:schemeClr val="bg1"/>
                </a:solidFill>
              </a:rPr>
              <a:t>Kelly</a:t>
            </a:r>
            <a:endParaRPr lang="id-ID" b="1" noProof="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09600"/>
            <a:ext cx="8229600" cy="808038"/>
          </a:xfrm>
        </p:spPr>
        <p:txBody>
          <a:bodyPr/>
          <a:lstStyle/>
          <a:p>
            <a:r>
              <a:rPr lang="id-ID" noProof="0" dirty="0" smtClean="0"/>
              <a:t>Perubahan/Terapi</a:t>
            </a:r>
            <a:endParaRPr lang="id-ID" noProof="0" dirty="0"/>
          </a:p>
        </p:txBody>
      </p:sp>
      <p:sp>
        <p:nvSpPr>
          <p:cNvPr id="7171" name="Rectangle 3"/>
          <p:cNvSpPr>
            <a:spLocks noGrp="1" noChangeArrowheads="1"/>
          </p:cNvSpPr>
          <p:nvPr>
            <p:ph type="body" idx="1"/>
          </p:nvPr>
        </p:nvSpPr>
        <p:spPr>
          <a:noFill/>
          <a:ln/>
        </p:spPr>
        <p:txBody>
          <a:bodyPr/>
          <a:lstStyle/>
          <a:p>
            <a:r>
              <a:rPr lang="id-ID" i="1" noProof="0" dirty="0" smtClean="0"/>
              <a:t>Psychological reconstruction of life </a:t>
            </a:r>
          </a:p>
          <a:p>
            <a:r>
              <a:rPr lang="id-ID" i="1" noProof="0" dirty="0" smtClean="0"/>
              <a:t>I</a:t>
            </a:r>
            <a:r>
              <a:rPr lang="id-ID" i="1" noProof="0" dirty="0" smtClean="0"/>
              <a:t>nvitational mood </a:t>
            </a:r>
          </a:p>
          <a:p>
            <a:r>
              <a:rPr lang="id-ID" i="1" dirty="0" smtClean="0"/>
              <a:t>F</a:t>
            </a:r>
            <a:r>
              <a:rPr lang="id-ID" i="1" noProof="0" dirty="0" smtClean="0"/>
              <a:t>ixed-role therapy </a:t>
            </a:r>
            <a:r>
              <a:rPr lang="id-ID" i="1" noProof="0" dirty="0" smtClean="0">
                <a:sym typeface="Wingdings" pitchFamily="2" charset="2"/>
              </a:rPr>
              <a:t> to represent, to behave, &amp; to construe IN NEW WAYS.</a:t>
            </a:r>
          </a:p>
          <a:p>
            <a:endParaRPr lang="id-ID" i="1" noProof="0" dirty="0" smtClean="0">
              <a:sym typeface="Wingdings" pitchFamily="2" charset="2"/>
            </a:endParaRPr>
          </a:p>
          <a:p>
            <a:pPr>
              <a:buFontTx/>
              <a:buNone/>
            </a:pPr>
            <a:r>
              <a:rPr lang="id-ID" i="1" noProof="0" dirty="0" smtClean="0">
                <a:sym typeface="Wingdings" pitchFamily="2" charset="2"/>
              </a:rPr>
              <a:t>		the Goal: “BECOME NEW PEOPLE</a:t>
            </a:r>
            <a:r>
              <a:rPr lang="id-ID" i="1" noProof="0" dirty="0" smtClean="0">
                <a:sym typeface="Wingdings" pitchFamily="2" charset="2"/>
              </a:rPr>
              <a:t>”</a:t>
            </a:r>
            <a:endParaRPr lang="id-ID" i="1" noProof="0" dirty="0" smtClean="0"/>
          </a:p>
          <a:p>
            <a:pPr lvl="1">
              <a:buFont typeface="Tahoma" charset="0"/>
              <a:buNone/>
            </a:pPr>
            <a:endParaRPr lang="id-ID" i="1" noProof="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09600"/>
            <a:ext cx="8229600" cy="808038"/>
          </a:xfrm>
        </p:spPr>
        <p:txBody>
          <a:bodyPr/>
          <a:lstStyle/>
          <a:p>
            <a:r>
              <a:rPr lang="id-ID" i="1" noProof="0" dirty="0" smtClean="0"/>
              <a:t>Fixed Role therapy</a:t>
            </a:r>
            <a:endParaRPr lang="id-ID" i="1" noProof="0" dirty="0"/>
          </a:p>
        </p:txBody>
      </p:sp>
      <p:sp>
        <p:nvSpPr>
          <p:cNvPr id="7171" name="Rectangle 3"/>
          <p:cNvSpPr>
            <a:spLocks noGrp="1" noChangeArrowheads="1"/>
          </p:cNvSpPr>
          <p:nvPr>
            <p:ph type="body" idx="1"/>
          </p:nvPr>
        </p:nvSpPr>
        <p:spPr>
          <a:noFill/>
          <a:ln/>
        </p:spPr>
        <p:txBody>
          <a:bodyPr>
            <a:normAutofit fontScale="85000" lnSpcReduction="10000"/>
          </a:bodyPr>
          <a:lstStyle/>
          <a:p>
            <a:r>
              <a:rPr lang="id-ID" dirty="0" smtClean="0"/>
              <a:t>Terapi ini merupakan terapi yang digunakan untuk memampukan klien berpikir mengenai diri mereka sendiri dengan cara yang baru.</a:t>
            </a:r>
          </a:p>
          <a:p>
            <a:r>
              <a:rPr lang="id-ID" dirty="0" smtClean="0"/>
              <a:t>Tujuan dari terapi ini adalah untuk konstruksi kembali individu mengenai diri. </a:t>
            </a:r>
          </a:p>
          <a:p>
            <a:r>
              <a:rPr lang="id-ID" dirty="0" smtClean="0"/>
              <a:t>Proses terapi ini dilakukan dengan menawarkan beberapa konstruk yang berbeda dari dirinya, kemudian membubarkan beberapa konstruk, menciptakan yang baru, beberapa dieratkan dan dilonggarkan, dan mengembangkan sebuah konstruk yang mengarahkan pada prediksi yang lebih akurat. </a:t>
            </a:r>
          </a:p>
          <a:p>
            <a:pPr lvl="1">
              <a:buFont typeface="Tahoma" charset="0"/>
              <a:buNone/>
            </a:pPr>
            <a:endParaRPr lang="id-ID" i="1" noProof="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229600" cy="960438"/>
          </a:xfrm>
        </p:spPr>
        <p:txBody>
          <a:bodyPr/>
          <a:lstStyle/>
          <a:p>
            <a:r>
              <a:rPr lang="id-ID" noProof="0" dirty="0" smtClean="0"/>
              <a:t>Struktur</a:t>
            </a:r>
            <a:endParaRPr lang="id-ID" noProof="0" dirty="0"/>
          </a:p>
        </p:txBody>
      </p:sp>
      <p:sp>
        <p:nvSpPr>
          <p:cNvPr id="3075" name="Rectangle 3"/>
          <p:cNvSpPr>
            <a:spLocks noGrp="1" noChangeArrowheads="1"/>
          </p:cNvSpPr>
          <p:nvPr>
            <p:ph type="body" idx="1"/>
          </p:nvPr>
        </p:nvSpPr>
        <p:spPr/>
        <p:txBody>
          <a:bodyPr>
            <a:normAutofit/>
          </a:bodyPr>
          <a:lstStyle/>
          <a:p>
            <a:r>
              <a:rPr lang="id-ID" i="1" noProof="0" dirty="0" smtClean="0"/>
              <a:t>Construct </a:t>
            </a:r>
            <a:r>
              <a:rPr lang="id-ID" noProof="0" dirty="0" smtClean="0">
                <a:sym typeface="Wingdings" pitchFamily="2" charset="2"/>
              </a:rPr>
              <a:t> suatu cara menyusun atau menginterpretasi dunia. </a:t>
            </a:r>
          </a:p>
          <a:p>
            <a:pPr lvl="1"/>
            <a:r>
              <a:rPr lang="id-ID" noProof="0" dirty="0" smtClean="0">
                <a:sym typeface="Wingdings" pitchFamily="2" charset="2"/>
              </a:rPr>
              <a:t>Usaha aktif manusia utk menginterpretasikan / memahami dunia dan membentuk realitas mereka sendiri</a:t>
            </a:r>
          </a:p>
          <a:p>
            <a:r>
              <a:rPr lang="id-ID" i="1" noProof="0" dirty="0" smtClean="0">
                <a:sym typeface="Wingdings" pitchFamily="2" charset="2"/>
              </a:rPr>
              <a:t>Fokus utama pd :</a:t>
            </a:r>
          </a:p>
          <a:p>
            <a:pPr lvl="1"/>
            <a:r>
              <a:rPr lang="id-ID" i="1" noProof="0" dirty="0" smtClean="0">
                <a:sym typeface="Wingdings" pitchFamily="2" charset="2"/>
              </a:rPr>
              <a:t>Bidang hubungan interpersonal, Interpretasinya thd keadaan sekitar, &amp; Ekspektasi yang timbul.</a:t>
            </a:r>
          </a:p>
          <a:p>
            <a:pPr>
              <a:buFontTx/>
              <a:buNone/>
            </a:pPr>
            <a:endParaRPr lang="id-ID" sz="2000" i="1" noProof="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id-ID" i="1" noProof="0" dirty="0" smtClean="0"/>
              <a:t>Role Construct Repertory Test</a:t>
            </a:r>
            <a:endParaRPr lang="id-ID" i="1" noProof="0" dirty="0"/>
          </a:p>
        </p:txBody>
      </p:sp>
      <p:sp>
        <p:nvSpPr>
          <p:cNvPr id="3" name="Content Placeholder 2"/>
          <p:cNvSpPr>
            <a:spLocks noGrp="1"/>
          </p:cNvSpPr>
          <p:nvPr>
            <p:ph idx="1"/>
          </p:nvPr>
        </p:nvSpPr>
        <p:spPr/>
        <p:txBody>
          <a:bodyPr>
            <a:normAutofit/>
          </a:bodyPr>
          <a:lstStyle/>
          <a:p>
            <a:r>
              <a:rPr lang="id-ID" noProof="0" dirty="0" smtClean="0"/>
              <a:t>Dipublikasi Th 1955</a:t>
            </a:r>
          </a:p>
          <a:p>
            <a:r>
              <a:rPr lang="id-ID" noProof="0" dirty="0" smtClean="0"/>
              <a:t>Membantu perkembangan pendekatan kognisi sosial modern (atribusi &amp; </a:t>
            </a:r>
            <a:r>
              <a:rPr lang="id-ID" noProof="0" dirty="0" smtClean="0"/>
              <a:t>teori</a:t>
            </a:r>
            <a:r>
              <a:rPr lang="id-ID" noProof="0" dirty="0" smtClean="0"/>
              <a:t> belajar sosial)</a:t>
            </a:r>
          </a:p>
          <a:p>
            <a:r>
              <a:rPr lang="id-ID" noProof="0" dirty="0" smtClean="0"/>
              <a:t>Teori Kelly menjelaskan ttg :</a:t>
            </a:r>
          </a:p>
          <a:p>
            <a:pPr lvl="1"/>
            <a:r>
              <a:rPr lang="id-ID" noProof="0" dirty="0" smtClean="0"/>
              <a:t>Cara individu mempersepsi dunia sosial</a:t>
            </a:r>
          </a:p>
          <a:p>
            <a:pPr lvl="1"/>
            <a:r>
              <a:rPr lang="id-ID" noProof="0" dirty="0" smtClean="0"/>
              <a:t>Mengantisipasi keadaan</a:t>
            </a:r>
          </a:p>
          <a:p>
            <a:pPr lvl="1"/>
            <a:r>
              <a:rPr lang="id-ID" noProof="0" dirty="0" smtClean="0"/>
              <a:t>Memandang proses tersebut sebagai fokus utama memahami perilaku manusia.</a:t>
            </a:r>
            <a:endParaRPr lang="id-ID" noProof="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noProof="0"/>
          </a:p>
        </p:txBody>
      </p:sp>
      <p:sp>
        <p:nvSpPr>
          <p:cNvPr id="3" name="Content Placeholder 2"/>
          <p:cNvSpPr>
            <a:spLocks noGrp="1"/>
          </p:cNvSpPr>
          <p:nvPr>
            <p:ph idx="1"/>
          </p:nvPr>
        </p:nvSpPr>
        <p:spPr>
          <a:xfrm>
            <a:off x="609600" y="1600200"/>
            <a:ext cx="8229600" cy="4525963"/>
          </a:xfrm>
        </p:spPr>
        <p:txBody>
          <a:bodyPr>
            <a:normAutofit/>
          </a:bodyPr>
          <a:lstStyle/>
          <a:p>
            <a:r>
              <a:rPr lang="id-ID" noProof="0" dirty="0" smtClean="0"/>
              <a:t>Penjelasan seseorang dapat berubah tergantung pada:</a:t>
            </a:r>
          </a:p>
          <a:p>
            <a:pPr lvl="1"/>
            <a:r>
              <a:rPr lang="id-ID" dirty="0" smtClean="0"/>
              <a:t>Orang			</a:t>
            </a:r>
            <a:r>
              <a:rPr lang="id-ID" dirty="0" smtClean="0">
                <a:sym typeface="Wingdings" pitchFamily="2" charset="2"/>
              </a:rPr>
              <a:t> Interpersonal</a:t>
            </a:r>
            <a:endParaRPr lang="id-ID" dirty="0" smtClean="0"/>
          </a:p>
          <a:p>
            <a:pPr lvl="1"/>
            <a:r>
              <a:rPr lang="id-ID" dirty="0" smtClean="0"/>
              <a:t>Sejarah			</a:t>
            </a:r>
            <a:r>
              <a:rPr lang="id-ID" dirty="0" smtClean="0">
                <a:sym typeface="Wingdings" pitchFamily="2" charset="2"/>
              </a:rPr>
              <a:t> Budaya</a:t>
            </a:r>
            <a:endParaRPr lang="id-ID" dirty="0" smtClean="0"/>
          </a:p>
          <a:p>
            <a:pPr lvl="1"/>
            <a:r>
              <a:rPr lang="id-ID" dirty="0" smtClean="0"/>
              <a:t>Situasi yang terkait	</a:t>
            </a:r>
            <a:r>
              <a:rPr lang="id-ID" dirty="0" smtClean="0">
                <a:sym typeface="Wingdings" pitchFamily="2" charset="2"/>
              </a:rPr>
              <a:t> Sejarah</a:t>
            </a:r>
            <a:endParaRPr lang="id-ID" dirty="0" smtClean="0"/>
          </a:p>
          <a:p>
            <a:pPr lvl="1">
              <a:buNone/>
            </a:pPr>
            <a:endParaRPr lang="id-ID" dirty="0" smtClean="0"/>
          </a:p>
          <a:p>
            <a:r>
              <a:rPr lang="id-ID" noProof="0" smtClean="0"/>
              <a:t>Contoh: Rep Test Kelly.</a:t>
            </a:r>
            <a:endParaRPr lang="id-ID" noProof="0" dirty="0" smtClean="0"/>
          </a:p>
          <a:p>
            <a:endParaRPr lang="id-ID" noProof="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84238"/>
          </a:xfrm>
        </p:spPr>
        <p:txBody>
          <a:bodyPr/>
          <a:lstStyle/>
          <a:p>
            <a:r>
              <a:rPr lang="id-ID" noProof="0" dirty="0" smtClean="0"/>
              <a:t>Proses</a:t>
            </a:r>
            <a:endParaRPr lang="id-ID" noProof="0" dirty="0"/>
          </a:p>
        </p:txBody>
      </p:sp>
      <p:sp>
        <p:nvSpPr>
          <p:cNvPr id="4099" name="Rectangle 3"/>
          <p:cNvSpPr>
            <a:spLocks noGrp="1" noChangeArrowheads="1"/>
          </p:cNvSpPr>
          <p:nvPr>
            <p:ph type="body" idx="1"/>
          </p:nvPr>
        </p:nvSpPr>
        <p:spPr/>
        <p:txBody>
          <a:bodyPr>
            <a:normAutofit/>
          </a:bodyPr>
          <a:lstStyle/>
          <a:p>
            <a:r>
              <a:rPr lang="id-ID" i="1" noProof="0" dirty="0" smtClean="0"/>
              <a:t>Processes channelized by anticipation of events.</a:t>
            </a:r>
          </a:p>
          <a:p>
            <a:r>
              <a:rPr lang="id-ID" noProof="0" dirty="0" smtClean="0"/>
              <a:t>Proses yang terjadi  dlm diri seseorang :</a:t>
            </a:r>
          </a:p>
          <a:p>
            <a:pPr>
              <a:buNone/>
            </a:pPr>
            <a:r>
              <a:rPr lang="id-ID" noProof="0" dirty="0" smtClean="0"/>
              <a:t>	“Bagaimana ia mengantisipasi kejadian tersebut”</a:t>
            </a:r>
          </a:p>
          <a:p>
            <a:r>
              <a:rPr lang="id-ID" noProof="0" dirty="0" smtClean="0"/>
              <a:t>Orang berubah, </a:t>
            </a:r>
            <a:r>
              <a:rPr lang="id-ID" noProof="0" dirty="0" smtClean="0"/>
              <a:t>k</a:t>
            </a:r>
            <a:r>
              <a:rPr lang="id-ID" noProof="0" dirty="0" smtClean="0"/>
              <a:t>arena mereka mengatur ulang sistem konstruk mereka.</a:t>
            </a:r>
          </a:p>
          <a:p>
            <a:pPr lvl="1">
              <a:buNone/>
            </a:pPr>
            <a:endParaRPr lang="id-ID" noProof="0" dirty="0" smtClean="0"/>
          </a:p>
          <a:p>
            <a:pPr lvl="1">
              <a:buNone/>
            </a:pPr>
            <a:endParaRPr lang="id-ID" noProof="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id-ID" noProof="0" dirty="0" smtClean="0"/>
              <a:t>Individu sebagai Ahli</a:t>
            </a:r>
            <a:endParaRPr lang="id-ID" noProof="0" dirty="0"/>
          </a:p>
        </p:txBody>
      </p:sp>
      <p:sp>
        <p:nvSpPr>
          <p:cNvPr id="3" name="Content Placeholder 2"/>
          <p:cNvSpPr>
            <a:spLocks noGrp="1"/>
          </p:cNvSpPr>
          <p:nvPr>
            <p:ph idx="1"/>
          </p:nvPr>
        </p:nvSpPr>
        <p:spPr/>
        <p:txBody>
          <a:bodyPr>
            <a:normAutofit/>
          </a:bodyPr>
          <a:lstStyle/>
          <a:p>
            <a:r>
              <a:rPr lang="id-ID" noProof="0" dirty="0" smtClean="0"/>
              <a:t>Manusia dg caranya sendiri.</a:t>
            </a:r>
          </a:p>
          <a:p>
            <a:r>
              <a:rPr lang="id-ID" noProof="0" dirty="0" smtClean="0"/>
              <a:t>Merupakan seorang peneliti.</a:t>
            </a:r>
          </a:p>
          <a:p>
            <a:pPr lvl="1"/>
            <a:r>
              <a:rPr lang="id-ID" noProof="0" dirty="0" smtClean="0"/>
              <a:t>Mengembangkan hipotesis</a:t>
            </a:r>
          </a:p>
          <a:p>
            <a:pPr lvl="1"/>
            <a:r>
              <a:rPr lang="id-ID" noProof="0" dirty="0" smtClean="0"/>
              <a:t>Melakukan experiment utk membuktikan apakah hipotesis meramalkan hasil secara akurat</a:t>
            </a:r>
          </a:p>
          <a:p>
            <a:pPr lvl="1"/>
            <a:r>
              <a:rPr lang="id-ID" noProof="0" dirty="0" smtClean="0"/>
              <a:t>Membuat  teori mereka sendiri</a:t>
            </a:r>
          </a:p>
          <a:p>
            <a:pPr lvl="1"/>
            <a:r>
              <a:rPr lang="id-ID" noProof="0" dirty="0" smtClean="0"/>
              <a:t>Menggunakan pengalaman pribadi sebagai       data yang mendukung</a:t>
            </a:r>
            <a:endParaRPr lang="id-ID" noProof="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noProof="0"/>
          </a:p>
        </p:txBody>
      </p:sp>
      <p:sp>
        <p:nvSpPr>
          <p:cNvPr id="3" name="Content Placeholder 2"/>
          <p:cNvSpPr>
            <a:spLocks noGrp="1"/>
          </p:cNvSpPr>
          <p:nvPr>
            <p:ph idx="1"/>
          </p:nvPr>
        </p:nvSpPr>
        <p:spPr/>
        <p:txBody>
          <a:bodyPr/>
          <a:lstStyle/>
          <a:p>
            <a:r>
              <a:rPr lang="id-ID" noProof="0" smtClean="0"/>
              <a:t>Menjadi seorang Ahli :</a:t>
            </a:r>
          </a:p>
          <a:p>
            <a:pPr lvl="1"/>
            <a:r>
              <a:rPr lang="id-ID" noProof="0" smtClean="0"/>
              <a:t>Ahli teori kepribadian</a:t>
            </a:r>
          </a:p>
          <a:p>
            <a:pPr lvl="1"/>
            <a:r>
              <a:rPr lang="id-ID" noProof="0" smtClean="0"/>
              <a:t>Dengan sistem mereka sendiri</a:t>
            </a:r>
          </a:p>
          <a:p>
            <a:pPr lvl="1"/>
            <a:r>
              <a:rPr lang="id-ID" noProof="0" smtClean="0"/>
              <a:t>Menjelaskan perilaku mereka</a:t>
            </a:r>
            <a:endParaRPr lang="id-ID" noProof="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229600" cy="884238"/>
          </a:xfrm>
        </p:spPr>
        <p:txBody>
          <a:bodyPr/>
          <a:lstStyle/>
          <a:p>
            <a:r>
              <a:rPr lang="id-ID" noProof="0" dirty="0" smtClean="0"/>
              <a:t>Pertumbuhan &amp; Perkembangan</a:t>
            </a:r>
            <a:endParaRPr lang="id-ID" noProof="0" dirty="0"/>
          </a:p>
        </p:txBody>
      </p:sp>
      <p:sp>
        <p:nvSpPr>
          <p:cNvPr id="5123" name="Rectangle 3"/>
          <p:cNvSpPr>
            <a:spLocks noGrp="1" noChangeArrowheads="1"/>
          </p:cNvSpPr>
          <p:nvPr>
            <p:ph type="body" idx="1"/>
          </p:nvPr>
        </p:nvSpPr>
        <p:spPr/>
        <p:txBody>
          <a:bodyPr>
            <a:normAutofit lnSpcReduction="10000"/>
          </a:bodyPr>
          <a:lstStyle/>
          <a:p>
            <a:r>
              <a:rPr lang="id-ID" i="1" noProof="0" dirty="0" smtClean="0"/>
              <a:t>Increased complexity and definition to construct system.</a:t>
            </a:r>
          </a:p>
          <a:p>
            <a:pPr lvl="1"/>
            <a:r>
              <a:rPr lang="id-ID" dirty="0" smtClean="0"/>
              <a:t>Kuantitatif:</a:t>
            </a:r>
          </a:p>
          <a:p>
            <a:pPr lvl="1">
              <a:buNone/>
            </a:pPr>
            <a:r>
              <a:rPr lang="id-ID" dirty="0" smtClean="0"/>
              <a:t>	</a:t>
            </a:r>
            <a:r>
              <a:rPr lang="id-ID" dirty="0" smtClean="0"/>
              <a:t>eksplorasi atas peningkatan kompleksitas sistem konstruk yang berhubungan dengan usia.</a:t>
            </a:r>
          </a:p>
          <a:p>
            <a:pPr lvl="1"/>
            <a:r>
              <a:rPr lang="id-ID" noProof="0" dirty="0" smtClean="0"/>
              <a:t>Kualitatif:</a:t>
            </a:r>
          </a:p>
          <a:p>
            <a:pPr lvl="1">
              <a:buNone/>
            </a:pPr>
            <a:r>
              <a:rPr lang="id-ID" dirty="0" smtClean="0"/>
              <a:t>	</a:t>
            </a:r>
            <a:r>
              <a:rPr lang="id-ID" dirty="0" smtClean="0"/>
              <a:t>eksplorasi atas perubahan-perubahan kualitatif dalam lingkungan terbentuknya konstruk dan kemampuan untuk lebih empati atau waspada terhadap sistem konstruk orang lain </a:t>
            </a:r>
          </a:p>
          <a:p>
            <a:pPr lvl="1"/>
            <a:endParaRPr lang="id-ID" noProof="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533400"/>
            <a:ext cx="8229600" cy="884238"/>
          </a:xfrm>
        </p:spPr>
        <p:txBody>
          <a:bodyPr>
            <a:normAutofit/>
          </a:bodyPr>
          <a:lstStyle/>
          <a:p>
            <a:r>
              <a:rPr lang="id-ID" noProof="0" dirty="0" smtClean="0"/>
              <a:t>Patologi</a:t>
            </a:r>
            <a:endParaRPr lang="id-ID" noProof="0" dirty="0"/>
          </a:p>
        </p:txBody>
      </p:sp>
      <p:sp>
        <p:nvSpPr>
          <p:cNvPr id="6147" name="Rectangle 3"/>
          <p:cNvSpPr>
            <a:spLocks noGrp="1" noChangeArrowheads="1"/>
          </p:cNvSpPr>
          <p:nvPr>
            <p:ph type="body" idx="1"/>
          </p:nvPr>
        </p:nvSpPr>
        <p:spPr/>
        <p:txBody>
          <a:bodyPr/>
          <a:lstStyle/>
          <a:p>
            <a:r>
              <a:rPr lang="id-ID" i="1" noProof="0" dirty="0" smtClean="0"/>
              <a:t>Disordered functioning of the construct system.</a:t>
            </a:r>
          </a:p>
          <a:p>
            <a:pPr lvl="1"/>
            <a:r>
              <a:rPr lang="id-ID" i="1" dirty="0" smtClean="0"/>
              <a:t>Suicide </a:t>
            </a:r>
            <a:r>
              <a:rPr lang="id-ID" dirty="0" smtClean="0">
                <a:sym typeface="Wingdings" pitchFamily="2" charset="2"/>
              </a:rPr>
              <a:t> potensial </a:t>
            </a:r>
            <a:r>
              <a:rPr lang="id-ID" i="1" dirty="0" smtClean="0">
                <a:sym typeface="Wingdings" pitchFamily="2" charset="2"/>
              </a:rPr>
              <a:t>homicide</a:t>
            </a:r>
            <a:endParaRPr lang="id-ID" dirty="0" smtClean="0">
              <a:sym typeface="Wingdings" pitchFamily="2" charset="2"/>
            </a:endParaRPr>
          </a:p>
          <a:p>
            <a:pPr lvl="1"/>
            <a:r>
              <a:rPr lang="id-ID" i="1" dirty="0" smtClean="0"/>
              <a:t>Aggression </a:t>
            </a:r>
            <a:endParaRPr lang="id-ID" i="1" dirty="0" smtClean="0">
              <a:sym typeface="Wingdings" pitchFamily="2" charset="2"/>
            </a:endParaRPr>
          </a:p>
          <a:p>
            <a:pPr lvl="1"/>
            <a:r>
              <a:rPr lang="id-ID" i="1" dirty="0" smtClean="0">
                <a:sym typeface="Wingdings" pitchFamily="2" charset="2"/>
              </a:rPr>
              <a:t>Hostility  </a:t>
            </a:r>
            <a:r>
              <a:rPr lang="id-ID" dirty="0" smtClean="0">
                <a:sym typeface="Wingdings" pitchFamily="2" charset="2"/>
              </a:rPr>
              <a:t>intimidasi</a:t>
            </a:r>
            <a:endParaRPr lang="id-ID" i="1" dirty="0" smtClean="0"/>
          </a:p>
          <a:p>
            <a:r>
              <a:rPr lang="id-ID" dirty="0" smtClean="0"/>
              <a:t>Merupakan</a:t>
            </a:r>
            <a:r>
              <a:rPr lang="id-ID" i="1" dirty="0" smtClean="0"/>
              <a:t> </a:t>
            </a:r>
            <a:r>
              <a:rPr lang="id-ID" dirty="0" smtClean="0"/>
              <a:t>respon yg tidak teratur terhadap ancaman, ketakutan, kecemasan, rasa bersalah.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302</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Struktur</vt:lpstr>
      <vt:lpstr>Role Construct Repertory Test</vt:lpstr>
      <vt:lpstr>Slide 4</vt:lpstr>
      <vt:lpstr>Proses</vt:lpstr>
      <vt:lpstr>Individu sebagai Ahli</vt:lpstr>
      <vt:lpstr>Slide 7</vt:lpstr>
      <vt:lpstr>Pertumbuhan &amp; Perkembangan</vt:lpstr>
      <vt:lpstr>Patologi</vt:lpstr>
      <vt:lpstr>Perubahan/Terapi</vt:lpstr>
      <vt:lpstr>Fixed Role therapy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Construct Theory</dc:title>
  <dc:creator>Winanti Siwi Respati</dc:creator>
  <cp:lastModifiedBy>user</cp:lastModifiedBy>
  <cp:revision>13</cp:revision>
  <dcterms:created xsi:type="dcterms:W3CDTF">2006-08-16T00:00:00Z</dcterms:created>
  <dcterms:modified xsi:type="dcterms:W3CDTF">2017-11-26T14:08:15Z</dcterms:modified>
</cp:coreProperties>
</file>