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sldIdLst>
    <p:sldId id="256" r:id="rId2"/>
    <p:sldId id="267" r:id="rId3"/>
    <p:sldId id="262" r:id="rId4"/>
    <p:sldId id="263" r:id="rId5"/>
    <p:sldId id="264" r:id="rId6"/>
    <p:sldId id="265" r:id="rId7"/>
    <p:sldId id="257" r:id="rId8"/>
    <p:sldId id="266" r:id="rId9"/>
    <p:sldId id="258" r:id="rId10"/>
    <p:sldId id="268" r:id="rId11"/>
    <p:sldId id="269" r:id="rId12"/>
    <p:sldId id="259" r:id="rId13"/>
    <p:sldId id="271" r:id="rId14"/>
    <p:sldId id="260" r:id="rId15"/>
    <p:sldId id="272" r:id="rId16"/>
    <p:sldId id="273" r:id="rId17"/>
    <p:sldId id="274" r:id="rId18"/>
    <p:sldId id="261" r:id="rId19"/>
    <p:sldId id="270" r:id="rId20"/>
    <p:sldId id="275"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5" d="100"/>
          <a:sy n="65" d="100"/>
        </p:scale>
        <p:origin x="-1452" y="-108"/>
      </p:cViewPr>
      <p:guideLst>
        <p:guide orient="horz" pos="2160"/>
        <p:guide pos="2880"/>
      </p:guideLst>
    </p:cSldViewPr>
  </p:slideViewPr>
  <p:outlineViewPr>
    <p:cViewPr>
      <p:scale>
        <a:sx n="33" d="100"/>
        <a:sy n="33" d="100"/>
      </p:scale>
      <p:origin x="0" y="658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7E135DB-0C96-4E58-ABC5-71E94C43C699}"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77D43C7-92DC-4F29-84B4-1B62F6098941}"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CB695F9-8168-4FCE-849C-22BC3D2CDBAA}"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912505B-9E2F-424F-8D18-4F3026C076FD}"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6176D96-35A0-4483-A7A6-80D805A10222}"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F8491B1-66E4-4E06-B42A-C3A756D444BB}"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FAC5DC6-011D-475A-87C5-275F27C105F5}"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24DD4EB-3664-43D9-A904-24B58BD40B4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AD0ACB09-A8E3-466E-8E80-FDA0C6572144}"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FE14765-2651-4F18-9A6E-E3AECD0B4EA2}"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22696AD-C646-4622-BA03-C68F21CBD166}" type="slidenum">
              <a:rPr lang="en-US" smtClean="0"/>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D18282C-3E68-4CBB-A686-AF11F57CE22C}"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581400" y="3352800"/>
            <a:ext cx="4876800" cy="1524000"/>
          </a:xfrm>
        </p:spPr>
        <p:txBody>
          <a:bodyPr>
            <a:normAutofit/>
          </a:bodyPr>
          <a:lstStyle/>
          <a:p>
            <a:pPr eaLnBrk="1" hangingPunct="1">
              <a:defRPr/>
            </a:pPr>
            <a:r>
              <a:rPr lang="id-ID" noProof="0" smtClean="0">
                <a:solidFill>
                  <a:schemeClr val="bg1"/>
                </a:solidFill>
              </a:rPr>
              <a:t>Social Cognitive Theory</a:t>
            </a:r>
            <a:endParaRPr lang="id-ID" noProof="0" smtClean="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533400"/>
            <a:ext cx="8229600" cy="884238"/>
          </a:xfrm>
        </p:spPr>
        <p:txBody>
          <a:bodyPr/>
          <a:lstStyle/>
          <a:p>
            <a:pPr eaLnBrk="1" hangingPunct="1">
              <a:defRPr/>
            </a:pPr>
            <a:endParaRPr lang="id-ID" noProof="0" dirty="0" smtClean="0"/>
          </a:p>
        </p:txBody>
      </p:sp>
      <p:sp>
        <p:nvSpPr>
          <p:cNvPr id="10243" name="Rectangle 3"/>
          <p:cNvSpPr>
            <a:spLocks noGrp="1" noChangeArrowheads="1"/>
          </p:cNvSpPr>
          <p:nvPr>
            <p:ph idx="1"/>
          </p:nvPr>
        </p:nvSpPr>
        <p:spPr/>
        <p:txBody>
          <a:bodyPr>
            <a:normAutofit/>
          </a:bodyPr>
          <a:lstStyle/>
          <a:p>
            <a:pPr>
              <a:lnSpc>
                <a:spcPct val="90000"/>
              </a:lnSpc>
            </a:pPr>
            <a:r>
              <a:rPr lang="id-ID" sz="2800" i="1" dirty="0" smtClean="0"/>
              <a:t>Observational </a:t>
            </a:r>
            <a:r>
              <a:rPr lang="id-ID" sz="2800" i="1" dirty="0"/>
              <a:t>learning (</a:t>
            </a:r>
            <a:r>
              <a:rPr lang="id-ID" sz="2800" i="1" dirty="0" smtClean="0"/>
              <a:t>modeling):</a:t>
            </a:r>
            <a:r>
              <a:rPr lang="id-ID" sz="2800" dirty="0" smtClean="0"/>
              <a:t> </a:t>
            </a:r>
            <a:r>
              <a:rPr lang="id-ID" sz="2800" dirty="0"/>
              <a:t>proses di mana orang belajar hanya melalui pengamatan terhadap orang lain yang disebut model. </a:t>
            </a:r>
            <a:endParaRPr lang="id-ID" sz="2800" dirty="0" smtClean="0"/>
          </a:p>
          <a:p>
            <a:pPr>
              <a:lnSpc>
                <a:spcPct val="90000"/>
              </a:lnSpc>
            </a:pPr>
            <a:endParaRPr lang="id-ID" sz="2800" dirty="0" smtClean="0"/>
          </a:p>
          <a:p>
            <a:pPr>
              <a:lnSpc>
                <a:spcPct val="90000"/>
              </a:lnSpc>
            </a:pPr>
            <a:r>
              <a:rPr lang="id-ID" sz="2800" i="1" dirty="0" smtClean="0"/>
              <a:t>Vicarious conditioning:</a:t>
            </a:r>
            <a:r>
              <a:rPr lang="id-ID" sz="2800" dirty="0" smtClean="0"/>
              <a:t> </a:t>
            </a:r>
            <a:r>
              <a:rPr lang="id-ID" sz="2800" dirty="0"/>
              <a:t>proses di mana respons emosional dipelajari melalui observasi respons emosional pada diri orang lain.</a:t>
            </a:r>
          </a:p>
          <a:p>
            <a:pPr>
              <a:lnSpc>
                <a:spcPct val="90000"/>
              </a:lnSpc>
            </a:pPr>
            <a:endParaRPr lang="id-ID" sz="2800" dirty="0"/>
          </a:p>
          <a:p>
            <a:pPr eaLnBrk="1" hangingPunct="1">
              <a:lnSpc>
                <a:spcPct val="90000"/>
              </a:lnSpc>
            </a:pPr>
            <a:endParaRPr lang="id-ID" sz="2800" i="1" noProof="0" dirty="0" smtClean="0"/>
          </a:p>
          <a:p>
            <a:pPr lvl="1" eaLnBrk="1" hangingPunct="1">
              <a:lnSpc>
                <a:spcPct val="90000"/>
              </a:lnSpc>
              <a:buFontTx/>
              <a:buNone/>
            </a:pPr>
            <a:endParaRPr lang="id-ID" sz="2400" i="1" noProof="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533400"/>
            <a:ext cx="8229600" cy="381000"/>
          </a:xfrm>
        </p:spPr>
        <p:txBody>
          <a:bodyPr>
            <a:normAutofit fontScale="90000"/>
          </a:bodyPr>
          <a:lstStyle/>
          <a:p>
            <a:pPr eaLnBrk="1" hangingPunct="1">
              <a:defRPr/>
            </a:pPr>
            <a:endParaRPr lang="id-ID" noProof="0" dirty="0" smtClean="0"/>
          </a:p>
        </p:txBody>
      </p:sp>
      <p:sp>
        <p:nvSpPr>
          <p:cNvPr id="10243" name="Rectangle 3"/>
          <p:cNvSpPr>
            <a:spLocks noGrp="1" noChangeArrowheads="1"/>
          </p:cNvSpPr>
          <p:nvPr>
            <p:ph idx="1"/>
          </p:nvPr>
        </p:nvSpPr>
        <p:spPr>
          <a:xfrm>
            <a:off x="457200" y="1295400"/>
            <a:ext cx="8229600" cy="4830763"/>
          </a:xfrm>
        </p:spPr>
        <p:txBody>
          <a:bodyPr>
            <a:normAutofit/>
          </a:bodyPr>
          <a:lstStyle/>
          <a:p>
            <a:pPr>
              <a:lnSpc>
                <a:spcPct val="90000"/>
              </a:lnSpc>
            </a:pPr>
            <a:r>
              <a:rPr lang="id-ID" sz="2800" i="1" dirty="0" smtClean="0"/>
              <a:t>Evaluative standards: </a:t>
            </a:r>
            <a:r>
              <a:rPr lang="id-ID" sz="2800" dirty="0"/>
              <a:t>k</a:t>
            </a:r>
            <a:r>
              <a:rPr lang="id-ID" sz="2800" dirty="0" smtClean="0"/>
              <a:t>riteria </a:t>
            </a:r>
            <a:r>
              <a:rPr lang="id-ID" sz="2800" dirty="0"/>
              <a:t>untuk mengevaluasi kebaikan atau keburukan seseorang atau sesuatu. Dalam teori sosial-kognitif, standar seseorang untuk mengevaluasi tindakan mereka sendiri dianggap melibatkan regulasi perilaku dan pengalaman emosi seperti rasa bangga, malu, dan perasaan puas atau tidak puas dengan diri sendiri</a:t>
            </a:r>
            <a:r>
              <a:rPr lang="id-ID" sz="2800" dirty="0" smtClean="0"/>
              <a:t>.</a:t>
            </a:r>
          </a:p>
          <a:p>
            <a:pPr>
              <a:lnSpc>
                <a:spcPct val="90000"/>
              </a:lnSpc>
            </a:pPr>
            <a:endParaRPr lang="id-ID" sz="2800" dirty="0" smtClean="0"/>
          </a:p>
          <a:p>
            <a:pPr>
              <a:lnSpc>
                <a:spcPct val="90000"/>
              </a:lnSpc>
            </a:pPr>
            <a:r>
              <a:rPr lang="id-ID" sz="2800" i="1" dirty="0" smtClean="0"/>
              <a:t>Self-regulation: </a:t>
            </a:r>
            <a:r>
              <a:rPr lang="id-ID" sz="2800" dirty="0" smtClean="0"/>
              <a:t>proses </a:t>
            </a:r>
            <a:r>
              <a:rPr lang="id-ID" sz="2800" dirty="0"/>
              <a:t>psikologis di mana orang memotivasi perilaku mereka sendiri.</a:t>
            </a:r>
          </a:p>
          <a:p>
            <a:pPr>
              <a:lnSpc>
                <a:spcPct val="90000"/>
              </a:lnSpc>
            </a:pPr>
            <a:endParaRPr lang="id-ID" sz="2800" dirty="0"/>
          </a:p>
          <a:p>
            <a:pPr eaLnBrk="1" hangingPunct="1">
              <a:lnSpc>
                <a:spcPct val="90000"/>
              </a:lnSpc>
            </a:pPr>
            <a:endParaRPr lang="id-ID" sz="2800" i="1" noProof="0" dirty="0" smtClean="0"/>
          </a:p>
          <a:p>
            <a:pPr lvl="1" eaLnBrk="1" hangingPunct="1">
              <a:lnSpc>
                <a:spcPct val="90000"/>
              </a:lnSpc>
              <a:buFontTx/>
              <a:buNone/>
            </a:pPr>
            <a:endParaRPr lang="id-ID" sz="2400" i="1" noProof="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609600"/>
            <a:ext cx="8229600" cy="1143000"/>
          </a:xfrm>
        </p:spPr>
        <p:txBody>
          <a:bodyPr>
            <a:normAutofit fontScale="90000"/>
          </a:bodyPr>
          <a:lstStyle/>
          <a:p>
            <a:pPr eaLnBrk="1" hangingPunct="1">
              <a:defRPr/>
            </a:pPr>
            <a:r>
              <a:rPr lang="id-ID" sz="4000" noProof="0" smtClean="0"/>
              <a:t>Pertumbuhan &amp; Perkembangan kepribadian</a:t>
            </a:r>
            <a:endParaRPr lang="id-ID" sz="4000" noProof="0" smtClean="0"/>
          </a:p>
        </p:txBody>
      </p:sp>
      <p:sp>
        <p:nvSpPr>
          <p:cNvPr id="11267" name="Rectangle 3"/>
          <p:cNvSpPr>
            <a:spLocks noGrp="1" noChangeArrowheads="1"/>
          </p:cNvSpPr>
          <p:nvPr>
            <p:ph idx="1"/>
          </p:nvPr>
        </p:nvSpPr>
        <p:spPr>
          <a:xfrm>
            <a:off x="457200" y="1981200"/>
            <a:ext cx="8229600" cy="4144963"/>
          </a:xfrm>
        </p:spPr>
        <p:txBody>
          <a:bodyPr/>
          <a:lstStyle/>
          <a:p>
            <a:pPr eaLnBrk="1" hangingPunct="1"/>
            <a:r>
              <a:rPr lang="id-ID" i="1" noProof="0" dirty="0" smtClean="0"/>
              <a:t>Social learning through observation &amp; direct experience; development of self-efficacy judgements &amp; standards for self-regulation</a:t>
            </a:r>
            <a:r>
              <a:rPr lang="id-ID" noProof="0" dirty="0" smtClean="0"/>
              <a:t>.</a:t>
            </a:r>
            <a:endParaRPr lang="id-ID" noProof="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685800"/>
            <a:ext cx="8229600" cy="731838"/>
          </a:xfrm>
        </p:spPr>
        <p:txBody>
          <a:bodyPr>
            <a:normAutofit fontScale="90000"/>
          </a:bodyPr>
          <a:lstStyle/>
          <a:p>
            <a:pPr eaLnBrk="1" hangingPunct="1">
              <a:defRPr/>
            </a:pPr>
            <a:r>
              <a:rPr lang="id-ID" noProof="0" dirty="0" smtClean="0"/>
              <a:t>Hasil penelitian</a:t>
            </a:r>
            <a:endParaRPr lang="id-ID" noProof="0" dirty="0" smtClean="0"/>
          </a:p>
        </p:txBody>
      </p:sp>
      <p:sp>
        <p:nvSpPr>
          <p:cNvPr id="12291" name="Rectangle 3"/>
          <p:cNvSpPr>
            <a:spLocks noGrp="1" noChangeArrowheads="1"/>
          </p:cNvSpPr>
          <p:nvPr>
            <p:ph idx="1"/>
          </p:nvPr>
        </p:nvSpPr>
        <p:spPr/>
        <p:txBody>
          <a:bodyPr>
            <a:normAutofit/>
          </a:bodyPr>
          <a:lstStyle/>
          <a:p>
            <a:pPr eaLnBrk="1" hangingPunct="1"/>
            <a:r>
              <a:rPr lang="id-ID" sz="2800" i="1" noProof="0" dirty="0" smtClean="0"/>
              <a:t>Self-efficacy and anxiety</a:t>
            </a:r>
          </a:p>
          <a:p>
            <a:pPr lvl="1"/>
            <a:r>
              <a:rPr lang="id-ID" sz="2400" noProof="0" dirty="0"/>
              <a:t>H</a:t>
            </a:r>
            <a:r>
              <a:rPr lang="id-ID" sz="2400" noProof="0" dirty="0" smtClean="0"/>
              <a:t>asil penel: korelasi negatif.</a:t>
            </a:r>
          </a:p>
          <a:p>
            <a:pPr eaLnBrk="1" hangingPunct="1"/>
            <a:r>
              <a:rPr lang="id-ID" sz="2800" dirty="0" smtClean="0"/>
              <a:t>S</a:t>
            </a:r>
            <a:r>
              <a:rPr lang="id-ID" sz="2800" i="1" noProof="0" dirty="0" smtClean="0"/>
              <a:t>elf-efficacy and depression</a:t>
            </a:r>
          </a:p>
          <a:p>
            <a:pPr lvl="1"/>
            <a:r>
              <a:rPr lang="id-ID" sz="2400" dirty="0" smtClean="0"/>
              <a:t>H</a:t>
            </a:r>
            <a:r>
              <a:rPr lang="id-ID" sz="2400" noProof="0" dirty="0" smtClean="0"/>
              <a:t>asil penel: korelasi negatif</a:t>
            </a:r>
          </a:p>
          <a:p>
            <a:pPr eaLnBrk="1" hangingPunct="1"/>
            <a:r>
              <a:rPr lang="id-ID" sz="2800" dirty="0" smtClean="0"/>
              <a:t>S</a:t>
            </a:r>
            <a:r>
              <a:rPr lang="id-ID" sz="2800" i="1" noProof="0" dirty="0" smtClean="0"/>
              <a:t>elf-efficacy and health</a:t>
            </a:r>
          </a:p>
          <a:p>
            <a:pPr lvl="1"/>
            <a:r>
              <a:rPr lang="id-ID" sz="2400" dirty="0" smtClean="0"/>
              <a:t>H</a:t>
            </a:r>
            <a:r>
              <a:rPr lang="id-ID" sz="2400" noProof="0" dirty="0" smtClean="0"/>
              <a:t>asil penel: korelasi positif</a:t>
            </a:r>
            <a:endParaRPr lang="id-ID" sz="2400" noProof="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685800"/>
            <a:ext cx="8229600" cy="731838"/>
          </a:xfrm>
        </p:spPr>
        <p:txBody>
          <a:bodyPr>
            <a:normAutofit fontScale="90000"/>
          </a:bodyPr>
          <a:lstStyle/>
          <a:p>
            <a:pPr eaLnBrk="1" hangingPunct="1">
              <a:defRPr/>
            </a:pPr>
            <a:r>
              <a:rPr lang="id-ID" noProof="0" dirty="0" smtClean="0"/>
              <a:t>Terjadinya Patologi</a:t>
            </a:r>
            <a:endParaRPr lang="id-ID" noProof="0" dirty="0" smtClean="0"/>
          </a:p>
        </p:txBody>
      </p:sp>
      <p:sp>
        <p:nvSpPr>
          <p:cNvPr id="12291" name="Rectangle 3"/>
          <p:cNvSpPr>
            <a:spLocks noGrp="1" noChangeArrowheads="1"/>
          </p:cNvSpPr>
          <p:nvPr>
            <p:ph idx="1"/>
          </p:nvPr>
        </p:nvSpPr>
        <p:spPr/>
        <p:txBody>
          <a:bodyPr>
            <a:normAutofit/>
          </a:bodyPr>
          <a:lstStyle/>
          <a:p>
            <a:pPr eaLnBrk="1" hangingPunct="1"/>
            <a:r>
              <a:rPr lang="id-ID" sz="2800" noProof="0" dirty="0" smtClean="0"/>
              <a:t>Learned response patterns; excessive self-standards (berlebihan); problems in self-efficacy.</a:t>
            </a:r>
          </a:p>
          <a:p>
            <a:pPr eaLnBrk="1" hangingPunct="1"/>
            <a:r>
              <a:rPr lang="id-ID" sz="2800" noProof="0" dirty="0" smtClean="0"/>
              <a:t>Sistem keyakinan adalah penyebab utama dari gangguan perilaku </a:t>
            </a:r>
            <a:r>
              <a:rPr lang="id-ID" sz="2800" noProof="0" dirty="0" smtClean="0">
                <a:sym typeface="Wingdings" pitchFamily="2" charset="2"/>
              </a:rPr>
              <a:t> </a:t>
            </a:r>
            <a:r>
              <a:rPr lang="id-ID" sz="2800" i="1" dirty="0">
                <a:sym typeface="Wingdings" pitchFamily="2" charset="2"/>
              </a:rPr>
              <a:t>d</a:t>
            </a:r>
            <a:r>
              <a:rPr lang="id-ID" sz="2800" i="1" noProof="0" dirty="0" smtClean="0"/>
              <a:t>ysfunctional expectancies and self-conceptions</a:t>
            </a:r>
            <a:r>
              <a:rPr lang="id-ID" sz="2800" noProof="0" dirty="0" smtClean="0"/>
              <a:t>.</a:t>
            </a:r>
          </a:p>
          <a:p>
            <a:pPr lvl="1"/>
            <a:r>
              <a:rPr lang="id-ID" sz="2400" dirty="0" smtClean="0"/>
              <a:t>Adanya pikiran dan asumsi irasional.</a:t>
            </a:r>
          </a:p>
          <a:p>
            <a:pPr lvl="1"/>
            <a:r>
              <a:rPr lang="id-ID" sz="2400" noProof="0" dirty="0" smtClean="0"/>
              <a:t>Adanya distorsi dalam pemikiran manusia.</a:t>
            </a:r>
          </a:p>
          <a:p>
            <a:pPr eaLnBrk="1" hangingPunct="1"/>
            <a:endParaRPr lang="id-ID" sz="2800" noProof="0" dirty="0" smtClean="0"/>
          </a:p>
          <a:p>
            <a:pPr lvl="1"/>
            <a:endParaRPr lang="id-ID" sz="2400" noProof="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685800"/>
            <a:ext cx="8229600" cy="609600"/>
          </a:xfrm>
        </p:spPr>
        <p:txBody>
          <a:bodyPr>
            <a:normAutofit fontScale="90000"/>
          </a:bodyPr>
          <a:lstStyle/>
          <a:p>
            <a:pPr eaLnBrk="1" hangingPunct="1">
              <a:defRPr/>
            </a:pPr>
            <a:r>
              <a:rPr lang="id-ID" noProof="0" dirty="0" smtClean="0"/>
              <a:t>Terjadinya Patologi</a:t>
            </a:r>
            <a:endParaRPr lang="id-ID" noProof="0" dirty="0" smtClean="0"/>
          </a:p>
        </p:txBody>
      </p:sp>
      <p:sp>
        <p:nvSpPr>
          <p:cNvPr id="12291" name="Rectangle 3"/>
          <p:cNvSpPr>
            <a:spLocks noGrp="1" noChangeArrowheads="1"/>
          </p:cNvSpPr>
          <p:nvPr>
            <p:ph idx="1"/>
          </p:nvPr>
        </p:nvSpPr>
        <p:spPr>
          <a:xfrm>
            <a:off x="457200" y="1447800"/>
            <a:ext cx="8229600" cy="4678363"/>
          </a:xfrm>
        </p:spPr>
        <p:txBody>
          <a:bodyPr>
            <a:normAutofit lnSpcReduction="10000"/>
          </a:bodyPr>
          <a:lstStyle/>
          <a:p>
            <a:pPr eaLnBrk="1" hangingPunct="1"/>
            <a:r>
              <a:rPr lang="id-ID" sz="2800" dirty="0" smtClean="0"/>
              <a:t>Gangguan berakar pd masa anak-anak, diperkuat dg pengulangan ketika meningkat usianya.</a:t>
            </a:r>
          </a:p>
          <a:p>
            <a:pPr eaLnBrk="1" hangingPunct="1"/>
            <a:r>
              <a:rPr lang="id-ID" sz="2800" dirty="0" smtClean="0"/>
              <a:t>Dialog internal (</a:t>
            </a:r>
            <a:r>
              <a:rPr lang="id-ID" sz="2800" i="1" dirty="0" smtClean="0"/>
              <a:t>self talk</a:t>
            </a:r>
            <a:r>
              <a:rPr lang="id-ID" sz="2800" dirty="0" smtClean="0"/>
              <a:t>) di dalam diri individu memegang peranan penting dlm tingkah laku yg ditampilkan.</a:t>
            </a:r>
          </a:p>
          <a:p>
            <a:pPr eaLnBrk="1" hangingPunct="1"/>
            <a:r>
              <a:rPr lang="id-ID" sz="2800" dirty="0" smtClean="0"/>
              <a:t>Mereka memfokuskan diri dlm memeriksa/ menyimpulkan asumsi dan membentuk konsep yg salah atau negatif. Konsep negatif tersebut akan mempengaruhi kualitas perasaan yg ditampilkan utk menjadi negatif, dan perasaan negatif akan mengarahkan tingkah laku menjadi negatif pula.</a:t>
            </a:r>
            <a:endParaRPr lang="id-ID" sz="2800" dirty="0"/>
          </a:p>
          <a:p>
            <a:pPr eaLnBrk="1" hangingPunct="1"/>
            <a:endParaRPr lang="id-ID" sz="2800" noProof="0" dirty="0" smtClean="0"/>
          </a:p>
          <a:p>
            <a:pPr lvl="1"/>
            <a:endParaRPr lang="id-ID" sz="2400" noProof="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685800"/>
            <a:ext cx="8229600" cy="609600"/>
          </a:xfrm>
        </p:spPr>
        <p:txBody>
          <a:bodyPr>
            <a:normAutofit fontScale="90000"/>
          </a:bodyPr>
          <a:lstStyle/>
          <a:p>
            <a:pPr eaLnBrk="1" hangingPunct="1">
              <a:defRPr/>
            </a:pPr>
            <a:r>
              <a:rPr lang="id-ID" noProof="0" dirty="0" smtClean="0"/>
              <a:t>Contoh psikopatologi</a:t>
            </a:r>
            <a:endParaRPr lang="id-ID" noProof="0" dirty="0" smtClean="0"/>
          </a:p>
        </p:txBody>
      </p:sp>
      <p:sp>
        <p:nvSpPr>
          <p:cNvPr id="12291" name="Rectangle 3"/>
          <p:cNvSpPr>
            <a:spLocks noGrp="1" noChangeArrowheads="1"/>
          </p:cNvSpPr>
          <p:nvPr>
            <p:ph idx="1"/>
          </p:nvPr>
        </p:nvSpPr>
        <p:spPr>
          <a:xfrm>
            <a:off x="457200" y="1524000"/>
            <a:ext cx="8229600" cy="4602163"/>
          </a:xfrm>
        </p:spPr>
        <p:txBody>
          <a:bodyPr>
            <a:normAutofit/>
          </a:bodyPr>
          <a:lstStyle/>
          <a:p>
            <a:pPr marL="0" indent="0" eaLnBrk="1" hangingPunct="1">
              <a:buNone/>
            </a:pPr>
            <a:r>
              <a:rPr lang="id-ID" sz="3600" dirty="0" smtClean="0"/>
              <a:t>Kasus depresi:</a:t>
            </a:r>
          </a:p>
          <a:p>
            <a:pPr eaLnBrk="1" hangingPunct="1">
              <a:buNone/>
            </a:pPr>
            <a:r>
              <a:rPr lang="id-ID" sz="2800" dirty="0" smtClean="0"/>
              <a:t>1. Adanya pandangan negatif tentang diri sendiri </a:t>
            </a:r>
            <a:r>
              <a:rPr lang="id-ID" sz="2800" dirty="0" smtClean="0">
                <a:sym typeface="Wingdings" pitchFamily="2" charset="2"/>
              </a:rPr>
              <a:t> “</a:t>
            </a:r>
            <a:r>
              <a:rPr lang="id-ID" sz="2800" i="1" dirty="0" smtClean="0">
                <a:sym typeface="Wingdings" pitchFamily="2" charset="2"/>
              </a:rPr>
              <a:t>saya tidak berharga</a:t>
            </a:r>
            <a:r>
              <a:rPr lang="id-ID" sz="2800" dirty="0" smtClean="0">
                <a:sym typeface="Wingdings" pitchFamily="2" charset="2"/>
              </a:rPr>
              <a:t>”.</a:t>
            </a:r>
            <a:endParaRPr lang="id-ID" sz="2800" dirty="0" smtClean="0"/>
          </a:p>
          <a:p>
            <a:pPr lvl="1"/>
            <a:r>
              <a:rPr lang="id-ID" sz="2400" dirty="0" smtClean="0"/>
              <a:t>Keyakinan diri bahwa ia merasa tidak berharga, rusak, tidak mampu dan tidak diharapkan.</a:t>
            </a:r>
          </a:p>
          <a:p>
            <a:pPr lvl="1"/>
            <a:r>
              <a:rPr lang="id-ID" sz="2400" dirty="0" smtClean="0"/>
              <a:t>Seorang yg depresi akan menginterpretasikan kejadian negatif disebabkan karena kegagalan dan ketidakmampuan diri.</a:t>
            </a:r>
          </a:p>
          <a:p>
            <a:pPr eaLnBrk="1" hangingPunct="1"/>
            <a:endParaRPr lang="id-ID" sz="28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685800"/>
            <a:ext cx="8229600" cy="609600"/>
          </a:xfrm>
        </p:spPr>
        <p:txBody>
          <a:bodyPr>
            <a:normAutofit fontScale="90000"/>
          </a:bodyPr>
          <a:lstStyle/>
          <a:p>
            <a:pPr eaLnBrk="1" hangingPunct="1">
              <a:defRPr/>
            </a:pPr>
            <a:endParaRPr lang="id-ID" noProof="0" dirty="0" smtClean="0"/>
          </a:p>
        </p:txBody>
      </p:sp>
      <p:sp>
        <p:nvSpPr>
          <p:cNvPr id="12291" name="Rectangle 3"/>
          <p:cNvSpPr>
            <a:spLocks noGrp="1" noChangeArrowheads="1"/>
          </p:cNvSpPr>
          <p:nvPr>
            <p:ph idx="1"/>
          </p:nvPr>
        </p:nvSpPr>
        <p:spPr>
          <a:xfrm>
            <a:off x="457200" y="1447800"/>
            <a:ext cx="8229600" cy="4678363"/>
          </a:xfrm>
        </p:spPr>
        <p:txBody>
          <a:bodyPr>
            <a:normAutofit/>
          </a:bodyPr>
          <a:lstStyle/>
          <a:p>
            <a:pPr eaLnBrk="1" hangingPunct="1">
              <a:buNone/>
            </a:pPr>
            <a:r>
              <a:rPr lang="id-ID" sz="2800" dirty="0" smtClean="0"/>
              <a:t>2. Pandangan negatif tentang dunia/lingkungan </a:t>
            </a:r>
            <a:r>
              <a:rPr lang="id-ID" sz="2800" dirty="0" smtClean="0">
                <a:sym typeface="Wingdings" pitchFamily="2" charset="2"/>
              </a:rPr>
              <a:t> “</a:t>
            </a:r>
            <a:r>
              <a:rPr lang="id-ID" sz="2800" i="1" dirty="0" smtClean="0">
                <a:sym typeface="Wingdings" pitchFamily="2" charset="2"/>
              </a:rPr>
              <a:t>semua yg buruk terjadi pada diri saya</a:t>
            </a:r>
            <a:r>
              <a:rPr lang="id-ID" sz="2800" dirty="0" smtClean="0">
                <a:sym typeface="Wingdings" pitchFamily="2" charset="2"/>
              </a:rPr>
              <a:t>”</a:t>
            </a:r>
          </a:p>
          <a:p>
            <a:pPr lvl="1"/>
            <a:r>
              <a:rPr lang="id-ID" sz="2000" dirty="0" smtClean="0">
                <a:sym typeface="Wingdings" pitchFamily="2" charset="2"/>
              </a:rPr>
              <a:t>Menganggap dunia dan lingkungannya sebagai tidak peka, membuat frustrasi, dan banyak menuntut.</a:t>
            </a:r>
          </a:p>
          <a:p>
            <a:pPr lvl="1"/>
            <a:r>
              <a:rPr lang="id-ID" sz="2000" dirty="0" smtClean="0">
                <a:sym typeface="Wingdings" pitchFamily="2" charset="2"/>
              </a:rPr>
              <a:t>Seorang yg depresi akan melihat dunia secara pesimis dan sinis.</a:t>
            </a:r>
            <a:endParaRPr lang="id-ID" sz="2000" dirty="0" smtClean="0"/>
          </a:p>
          <a:p>
            <a:pPr eaLnBrk="1" hangingPunct="1">
              <a:buNone/>
            </a:pPr>
            <a:r>
              <a:rPr lang="id-ID" sz="2800" dirty="0" smtClean="0"/>
              <a:t>3. Pandangan negatif tentang masa depan </a:t>
            </a:r>
            <a:r>
              <a:rPr lang="id-ID" sz="2800" dirty="0" smtClean="0">
                <a:sym typeface="Wingdings" pitchFamily="2" charset="2"/>
              </a:rPr>
              <a:t> “</a:t>
            </a:r>
            <a:r>
              <a:rPr lang="id-ID" sz="2800" i="1" dirty="0" smtClean="0">
                <a:sym typeface="Wingdings" pitchFamily="2" charset="2"/>
              </a:rPr>
              <a:t>tidak ada perubahan</a:t>
            </a:r>
            <a:r>
              <a:rPr lang="id-ID" sz="2800" dirty="0" smtClean="0">
                <a:sym typeface="Wingdings" pitchFamily="2" charset="2"/>
              </a:rPr>
              <a:t>”.</a:t>
            </a:r>
          </a:p>
          <a:p>
            <a:pPr lvl="1"/>
            <a:r>
              <a:rPr lang="id-ID" sz="2000" dirty="0" smtClean="0">
                <a:sym typeface="Wingdings" pitchFamily="2" charset="2"/>
              </a:rPr>
              <a:t>Menganggap masa depan sebagai sia-sia dan meyakini bahwa kejadian negatif akan terus terjadi.</a:t>
            </a:r>
          </a:p>
          <a:p>
            <a:pPr lvl="1"/>
            <a:r>
              <a:rPr lang="id-ID" sz="2000" dirty="0" smtClean="0">
                <a:sym typeface="Wingdings" pitchFamily="2" charset="2"/>
              </a:rPr>
              <a:t>Seorang yg depresi percaya bahwa ia tidak berdaya dan tidak memiliki kekuatan untuk memperbaiki keadaan atau masa depannya.</a:t>
            </a:r>
            <a:endParaRPr lang="id-ID" sz="2000" dirty="0"/>
          </a:p>
          <a:p>
            <a:pPr eaLnBrk="1" hangingPunct="1"/>
            <a:endParaRPr lang="id-ID" sz="28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533400"/>
            <a:ext cx="8229600" cy="884238"/>
          </a:xfrm>
        </p:spPr>
        <p:txBody>
          <a:bodyPr/>
          <a:lstStyle/>
          <a:p>
            <a:pPr eaLnBrk="1" hangingPunct="1">
              <a:defRPr/>
            </a:pPr>
            <a:r>
              <a:rPr lang="id-ID" noProof="0" dirty="0" smtClean="0"/>
              <a:t>Terapi / Perubahan T.L </a:t>
            </a:r>
            <a:endParaRPr lang="id-ID" noProof="0" dirty="0" smtClean="0"/>
          </a:p>
        </p:txBody>
      </p:sp>
      <p:sp>
        <p:nvSpPr>
          <p:cNvPr id="13315" name="Rectangle 3"/>
          <p:cNvSpPr>
            <a:spLocks noGrp="1" noChangeArrowheads="1"/>
          </p:cNvSpPr>
          <p:nvPr>
            <p:ph idx="1"/>
          </p:nvPr>
        </p:nvSpPr>
        <p:spPr>
          <a:xfrm>
            <a:off x="457200" y="1447800"/>
            <a:ext cx="8229600" cy="4678363"/>
          </a:xfrm>
        </p:spPr>
        <p:txBody>
          <a:bodyPr>
            <a:normAutofit lnSpcReduction="10000"/>
          </a:bodyPr>
          <a:lstStyle/>
          <a:p>
            <a:pPr eaLnBrk="1" hangingPunct="1">
              <a:lnSpc>
                <a:spcPct val="90000"/>
              </a:lnSpc>
            </a:pPr>
            <a:r>
              <a:rPr lang="id-ID" sz="2800" noProof="0" dirty="0" smtClean="0"/>
              <a:t>Modelling, guided mastery, increased self-efficacy.</a:t>
            </a:r>
          </a:p>
          <a:p>
            <a:pPr lvl="1" eaLnBrk="1" hangingPunct="1">
              <a:lnSpc>
                <a:spcPct val="90000"/>
              </a:lnSpc>
            </a:pPr>
            <a:r>
              <a:rPr lang="id-ID" sz="2400" noProof="0" dirty="0" smtClean="0"/>
              <a:t>Proses perubahannya:</a:t>
            </a:r>
          </a:p>
          <a:p>
            <a:pPr lvl="2" eaLnBrk="1" hangingPunct="1">
              <a:lnSpc>
                <a:spcPct val="90000"/>
              </a:lnSpc>
            </a:pPr>
            <a:r>
              <a:rPr lang="id-ID" sz="2000" noProof="0" dirty="0" smtClean="0">
                <a:sym typeface="Wingdings" pitchFamily="2" charset="2"/>
              </a:rPr>
              <a:t>Pencapaian pola pemikiran &amp; perilaku yg baru.</a:t>
            </a:r>
          </a:p>
          <a:p>
            <a:pPr lvl="2" eaLnBrk="1" hangingPunct="1">
              <a:lnSpc>
                <a:spcPct val="90000"/>
              </a:lnSpc>
            </a:pPr>
            <a:r>
              <a:rPr lang="id-ID" sz="2000" i="1" noProof="0" dirty="0" smtClean="0">
                <a:sym typeface="Wingdings" pitchFamily="2" charset="2"/>
              </a:rPr>
              <a:t>Generalization</a:t>
            </a:r>
            <a:r>
              <a:rPr lang="id-ID" sz="2000" noProof="0" dirty="0" smtClean="0">
                <a:sym typeface="Wingdings" pitchFamily="2" charset="2"/>
              </a:rPr>
              <a:t> &amp; ‘</a:t>
            </a:r>
            <a:r>
              <a:rPr lang="id-ID" sz="2000" i="1" noProof="0" dirty="0" smtClean="0">
                <a:sym typeface="Wingdings" pitchFamily="2" charset="2"/>
              </a:rPr>
              <a:t>maintenance’.</a:t>
            </a:r>
            <a:endParaRPr lang="id-ID" sz="2000" noProof="0" dirty="0" smtClean="0">
              <a:sym typeface="Wingdings" pitchFamily="2" charset="2"/>
            </a:endParaRPr>
          </a:p>
          <a:p>
            <a:pPr lvl="1" eaLnBrk="1" hangingPunct="1">
              <a:lnSpc>
                <a:spcPct val="90000"/>
              </a:lnSpc>
            </a:pPr>
            <a:r>
              <a:rPr lang="id-ID" sz="2400" noProof="0" dirty="0" smtClean="0"/>
              <a:t>Efek terapi Modeling</a:t>
            </a:r>
          </a:p>
          <a:p>
            <a:pPr lvl="2" eaLnBrk="1" hangingPunct="1">
              <a:lnSpc>
                <a:spcPct val="90000"/>
              </a:lnSpc>
            </a:pPr>
            <a:r>
              <a:rPr lang="id-ID" sz="2000" noProof="0" dirty="0" smtClean="0"/>
              <a:t>Pengembangan ‘</a:t>
            </a:r>
            <a:r>
              <a:rPr lang="id-ID" sz="2000" i="1" noProof="0" dirty="0" smtClean="0"/>
              <a:t>skills</a:t>
            </a:r>
            <a:r>
              <a:rPr lang="id-ID" sz="2000" noProof="0" dirty="0" smtClean="0"/>
              <a:t>’ baru</a:t>
            </a:r>
          </a:p>
          <a:p>
            <a:pPr lvl="2" eaLnBrk="1" hangingPunct="1">
              <a:lnSpc>
                <a:spcPct val="90000"/>
              </a:lnSpc>
            </a:pPr>
            <a:r>
              <a:rPr lang="id-ID" sz="2000" noProof="0" dirty="0" smtClean="0"/>
              <a:t>Perubahan dlm hambatan ekspresi diri.</a:t>
            </a:r>
          </a:p>
          <a:p>
            <a:pPr lvl="2" eaLnBrk="1" hangingPunct="1">
              <a:lnSpc>
                <a:spcPct val="90000"/>
              </a:lnSpc>
            </a:pPr>
            <a:r>
              <a:rPr lang="id-ID" sz="2000" noProof="0" dirty="0" smtClean="0"/>
              <a:t>Kemudahan dlm pembentukan pola perilaku yg sdh ada sblmnya.</a:t>
            </a:r>
          </a:p>
          <a:p>
            <a:pPr lvl="2" eaLnBrk="1" hangingPunct="1">
              <a:lnSpc>
                <a:spcPct val="90000"/>
              </a:lnSpc>
            </a:pPr>
            <a:r>
              <a:rPr lang="id-ID" sz="2000" noProof="0" dirty="0" smtClean="0"/>
              <a:t>Penggunaan standard yg lebih realistis.</a:t>
            </a:r>
          </a:p>
          <a:p>
            <a:pPr eaLnBrk="1" hangingPunct="1">
              <a:lnSpc>
                <a:spcPct val="90000"/>
              </a:lnSpc>
            </a:pPr>
            <a:r>
              <a:rPr lang="id-ID" sz="2800" noProof="0" dirty="0" smtClean="0"/>
              <a:t>Jenis Terapi: CBT (Cognitive Behavior Therapy) </a:t>
            </a:r>
            <a:r>
              <a:rPr lang="id-ID" sz="2800" noProof="0" dirty="0" smtClean="0">
                <a:sym typeface="Wingdings" pitchFamily="2" charset="2"/>
              </a:rPr>
              <a:t> fokus pd status kognitif masa kini utk diubah dari negatif ke positif (</a:t>
            </a:r>
            <a:r>
              <a:rPr lang="id-ID" sz="2800" i="1" dirty="0" smtClean="0">
                <a:sym typeface="Wingdings" pitchFamily="2" charset="2"/>
              </a:rPr>
              <a:t>“</a:t>
            </a:r>
            <a:r>
              <a:rPr lang="id-ID" sz="2800" i="1" noProof="0" dirty="0" smtClean="0">
                <a:sym typeface="Wingdings" pitchFamily="2" charset="2"/>
              </a:rPr>
              <a:t>how to change present, then future”).</a:t>
            </a:r>
            <a:endParaRPr lang="id-ID" sz="2800" noProof="0" dirty="0" smtClean="0"/>
          </a:p>
          <a:p>
            <a:pPr eaLnBrk="1" hangingPunct="1">
              <a:lnSpc>
                <a:spcPct val="90000"/>
              </a:lnSpc>
            </a:pPr>
            <a:endParaRPr lang="id-ID" sz="2800" noProof="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533400"/>
            <a:ext cx="8229600" cy="884238"/>
          </a:xfrm>
        </p:spPr>
        <p:txBody>
          <a:bodyPr>
            <a:normAutofit/>
          </a:bodyPr>
          <a:lstStyle/>
          <a:p>
            <a:pPr eaLnBrk="1" hangingPunct="1">
              <a:defRPr/>
            </a:pPr>
            <a:r>
              <a:rPr lang="id-ID" sz="3600" noProof="0" dirty="0" smtClean="0"/>
              <a:t>Penekanan Cognitive Behavior Therapy</a:t>
            </a:r>
            <a:endParaRPr lang="id-ID" sz="3600" noProof="0" dirty="0" smtClean="0"/>
          </a:p>
        </p:txBody>
      </p:sp>
      <p:sp>
        <p:nvSpPr>
          <p:cNvPr id="13315" name="Rectangle 3"/>
          <p:cNvSpPr>
            <a:spLocks noGrp="1" noChangeArrowheads="1"/>
          </p:cNvSpPr>
          <p:nvPr>
            <p:ph idx="1"/>
          </p:nvPr>
        </p:nvSpPr>
        <p:spPr/>
        <p:txBody>
          <a:bodyPr/>
          <a:lstStyle/>
          <a:p>
            <a:pPr eaLnBrk="1" hangingPunct="1">
              <a:lnSpc>
                <a:spcPct val="90000"/>
              </a:lnSpc>
            </a:pPr>
            <a:r>
              <a:rPr lang="id-ID" sz="2800" i="1" noProof="0" dirty="0" smtClean="0"/>
              <a:t>Cognitive Behavior Therapy </a:t>
            </a:r>
            <a:r>
              <a:rPr lang="id-ID" sz="2800" noProof="0" dirty="0" smtClean="0"/>
              <a:t>diarahkan kepada modifikasi fungsi berpikir, merasa dan bertindak, dengan menekankan peran otak dalam menganalisa, memutuskan, bertanya, berbuat, dan memutuskan kembali.</a:t>
            </a:r>
          </a:p>
          <a:p>
            <a:pPr eaLnBrk="1" hangingPunct="1">
              <a:lnSpc>
                <a:spcPct val="90000"/>
              </a:lnSpc>
            </a:pPr>
            <a:r>
              <a:rPr lang="id-ID" sz="2800" dirty="0" smtClean="0"/>
              <a:t>Dengan merubah status pikiran dan perasaannya, klien diharapkan dapat merubah tingkah lakunya, dari negatif menjadi positif.</a:t>
            </a:r>
            <a:endParaRPr lang="id-ID" sz="2800" noProof="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id-ID" noProof="0" smtClean="0"/>
              <a:t>Tokohnya</a:t>
            </a:r>
            <a:endParaRPr lang="id-ID" noProof="0" smtClean="0"/>
          </a:p>
        </p:txBody>
      </p:sp>
      <p:sp>
        <p:nvSpPr>
          <p:cNvPr id="4099" name="Rectangle 3"/>
          <p:cNvSpPr>
            <a:spLocks noGrp="1" noChangeArrowheads="1"/>
          </p:cNvSpPr>
          <p:nvPr>
            <p:ph idx="1"/>
          </p:nvPr>
        </p:nvSpPr>
        <p:spPr>
          <a:xfrm>
            <a:off x="457200" y="1295400"/>
            <a:ext cx="8229600" cy="4800600"/>
          </a:xfrm>
        </p:spPr>
        <p:txBody>
          <a:bodyPr>
            <a:normAutofit lnSpcReduction="10000"/>
          </a:bodyPr>
          <a:lstStyle/>
          <a:p>
            <a:pPr eaLnBrk="1" hangingPunct="1">
              <a:lnSpc>
                <a:spcPct val="90000"/>
              </a:lnSpc>
            </a:pPr>
            <a:r>
              <a:rPr lang="id-ID" noProof="0" dirty="0" smtClean="0"/>
              <a:t>Albert Bandura</a:t>
            </a:r>
          </a:p>
          <a:p>
            <a:pPr lvl="1" eaLnBrk="1" hangingPunct="1">
              <a:lnSpc>
                <a:spcPct val="90000"/>
              </a:lnSpc>
            </a:pPr>
            <a:r>
              <a:rPr lang="id-ID" sz="2400" noProof="0" dirty="0" smtClean="0"/>
              <a:t>Canadian Psychologist</a:t>
            </a:r>
          </a:p>
          <a:p>
            <a:pPr lvl="1" eaLnBrk="1" hangingPunct="1">
              <a:lnSpc>
                <a:spcPct val="90000"/>
              </a:lnSpc>
            </a:pPr>
            <a:r>
              <a:rPr lang="id-ID" sz="2400" i="1" noProof="0" dirty="0" smtClean="0">
                <a:sym typeface="Wingdings" pitchFamily="2" charset="2"/>
              </a:rPr>
              <a:t>Modelling/ observational learning</a:t>
            </a:r>
          </a:p>
          <a:p>
            <a:pPr lvl="1" eaLnBrk="1" hangingPunct="1">
              <a:lnSpc>
                <a:spcPct val="90000"/>
              </a:lnSpc>
            </a:pPr>
            <a:r>
              <a:rPr lang="id-ID" sz="2400" noProof="0" dirty="0" smtClean="0">
                <a:sym typeface="Wingdings" pitchFamily="2" charset="2"/>
              </a:rPr>
              <a:t>Penel:</a:t>
            </a:r>
            <a:r>
              <a:rPr lang="id-ID" sz="2400" i="1" noProof="0" dirty="0" smtClean="0">
                <a:sym typeface="Wingdings" pitchFamily="2" charset="2"/>
              </a:rPr>
              <a:t> Self efficacy</a:t>
            </a:r>
            <a:endParaRPr lang="id-ID" sz="2400" i="1" noProof="0" dirty="0" smtClean="0"/>
          </a:p>
          <a:p>
            <a:pPr eaLnBrk="1" hangingPunct="1">
              <a:lnSpc>
                <a:spcPct val="90000"/>
              </a:lnSpc>
            </a:pPr>
            <a:r>
              <a:rPr lang="id-ID" noProof="0" dirty="0" smtClean="0"/>
              <a:t>Walter Mischel </a:t>
            </a:r>
          </a:p>
          <a:p>
            <a:pPr lvl="1" eaLnBrk="1" hangingPunct="1">
              <a:lnSpc>
                <a:spcPct val="90000"/>
              </a:lnSpc>
            </a:pPr>
            <a:r>
              <a:rPr lang="id-ID" sz="2400" noProof="0" dirty="0" smtClean="0">
                <a:sym typeface="Wingdings" pitchFamily="2" charset="2"/>
              </a:rPr>
              <a:t>American-Austrian Psychologist</a:t>
            </a:r>
          </a:p>
          <a:p>
            <a:pPr lvl="1" eaLnBrk="1" hangingPunct="1">
              <a:lnSpc>
                <a:spcPct val="90000"/>
              </a:lnSpc>
            </a:pPr>
            <a:r>
              <a:rPr lang="id-ID" sz="2400" i="1" noProof="0" dirty="0" smtClean="0">
                <a:sym typeface="Wingdings" pitchFamily="2" charset="2"/>
              </a:rPr>
              <a:t>Expectancy value theory</a:t>
            </a:r>
          </a:p>
          <a:p>
            <a:pPr lvl="1" eaLnBrk="1" hangingPunct="1">
              <a:lnSpc>
                <a:spcPct val="90000"/>
              </a:lnSpc>
            </a:pPr>
            <a:r>
              <a:rPr lang="id-ID" sz="2400" noProof="0" dirty="0" smtClean="0">
                <a:sym typeface="Wingdings" pitchFamily="2" charset="2"/>
              </a:rPr>
              <a:t>Penel: </a:t>
            </a:r>
            <a:r>
              <a:rPr lang="id-ID" sz="2400" i="1" noProof="0" dirty="0" smtClean="0">
                <a:sym typeface="Wingdings" pitchFamily="2" charset="2"/>
              </a:rPr>
              <a:t>self control, self regulatory</a:t>
            </a:r>
            <a:endParaRPr lang="id-ID" sz="2400" noProof="0" dirty="0" smtClean="0"/>
          </a:p>
          <a:p>
            <a:pPr eaLnBrk="1" hangingPunct="1">
              <a:lnSpc>
                <a:spcPct val="90000"/>
              </a:lnSpc>
            </a:pPr>
            <a:r>
              <a:rPr lang="id-ID" noProof="0" dirty="0" smtClean="0"/>
              <a:t>Julian Rotter </a:t>
            </a:r>
          </a:p>
          <a:p>
            <a:pPr lvl="1" eaLnBrk="1" hangingPunct="1">
              <a:lnSpc>
                <a:spcPct val="90000"/>
              </a:lnSpc>
            </a:pPr>
            <a:r>
              <a:rPr lang="id-ID" sz="2400" noProof="0" dirty="0" smtClean="0">
                <a:sym typeface="Wingdings" pitchFamily="2" charset="2"/>
              </a:rPr>
              <a:t>American psychologist</a:t>
            </a:r>
          </a:p>
          <a:p>
            <a:pPr lvl="1" eaLnBrk="1" hangingPunct="1">
              <a:lnSpc>
                <a:spcPct val="90000"/>
              </a:lnSpc>
            </a:pPr>
            <a:r>
              <a:rPr lang="id-ID" sz="2400" i="1" noProof="0" dirty="0" smtClean="0">
                <a:sym typeface="Wingdings" pitchFamily="2" charset="2"/>
              </a:rPr>
              <a:t>Social learning theory</a:t>
            </a:r>
          </a:p>
          <a:p>
            <a:pPr lvl="1" eaLnBrk="1" hangingPunct="1">
              <a:lnSpc>
                <a:spcPct val="90000"/>
              </a:lnSpc>
            </a:pPr>
            <a:r>
              <a:rPr lang="id-ID" sz="2400" noProof="0" dirty="0" smtClean="0">
                <a:sym typeface="Wingdings" pitchFamily="2" charset="2"/>
              </a:rPr>
              <a:t>Penel: </a:t>
            </a:r>
            <a:r>
              <a:rPr lang="id-ID" sz="2400" i="1" noProof="0" dirty="0" smtClean="0">
                <a:sym typeface="Wingdings" pitchFamily="2" charset="2"/>
              </a:rPr>
              <a:t>locus of control</a:t>
            </a:r>
            <a:endParaRPr lang="id-ID" sz="2400" noProof="0" dirty="0" smtClean="0"/>
          </a:p>
          <a:p>
            <a:pPr eaLnBrk="1" hangingPunct="1">
              <a:lnSpc>
                <a:spcPct val="90000"/>
              </a:lnSpc>
            </a:pPr>
            <a:endParaRPr lang="id-ID" noProof="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533400"/>
            <a:ext cx="8229600" cy="884238"/>
          </a:xfrm>
        </p:spPr>
        <p:txBody>
          <a:bodyPr>
            <a:normAutofit/>
          </a:bodyPr>
          <a:lstStyle/>
          <a:p>
            <a:pPr eaLnBrk="1" hangingPunct="1">
              <a:defRPr/>
            </a:pPr>
            <a:r>
              <a:rPr lang="id-ID" sz="3600" noProof="0" dirty="0" smtClean="0"/>
              <a:t>Tujuan terapi dlm contoh kasus depresi</a:t>
            </a:r>
            <a:endParaRPr lang="id-ID" sz="3600" noProof="0" dirty="0" smtClean="0"/>
          </a:p>
        </p:txBody>
      </p:sp>
      <p:sp>
        <p:nvSpPr>
          <p:cNvPr id="13315" name="Rectangle 3"/>
          <p:cNvSpPr>
            <a:spLocks noGrp="1" noChangeArrowheads="1"/>
          </p:cNvSpPr>
          <p:nvPr>
            <p:ph idx="1"/>
          </p:nvPr>
        </p:nvSpPr>
        <p:spPr/>
        <p:txBody>
          <a:bodyPr/>
          <a:lstStyle/>
          <a:p>
            <a:pPr eaLnBrk="1" hangingPunct="1">
              <a:lnSpc>
                <a:spcPct val="90000"/>
              </a:lnSpc>
            </a:pPr>
            <a:r>
              <a:rPr lang="id-ID" sz="2800" noProof="0" dirty="0" smtClean="0"/>
              <a:t>Mengajak klien untuk menentang pikiran (dan emosi) yg salah (negatif) dengan menampilkan bukti-bukti yg bertentangan dengan keyakinan (yg salah/negatif) mereka tentang masalah yg dihadapi.</a:t>
            </a:r>
          </a:p>
          <a:p>
            <a:pPr eaLnBrk="1" hangingPunct="1">
              <a:lnSpc>
                <a:spcPct val="90000"/>
              </a:lnSpc>
            </a:pPr>
            <a:r>
              <a:rPr lang="id-ID" sz="2800" dirty="0" smtClean="0"/>
              <a:t>Terapis diharapkan mampu menolong klien untuk mencari keyakinan yg sifatnya dogmatis dlm diri klien dan secara kuatmencoba membantu menguranginya.</a:t>
            </a:r>
          </a:p>
          <a:p>
            <a:pPr eaLnBrk="1" hangingPunct="1">
              <a:lnSpc>
                <a:spcPct val="90000"/>
              </a:lnSpc>
            </a:pPr>
            <a:r>
              <a:rPr lang="id-ID" sz="2800" noProof="0" dirty="0" smtClean="0"/>
              <a:t>Terapis harus waspada terhadap munculnya pemikiran yg tiba-tiba, yg mungkin dapat dipergunakan untuk merubah mereka.</a:t>
            </a:r>
            <a:endParaRPr lang="id-ID" sz="2800" noProof="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609600"/>
            <a:ext cx="8229600" cy="808038"/>
          </a:xfrm>
        </p:spPr>
        <p:txBody>
          <a:bodyPr>
            <a:normAutofit/>
          </a:bodyPr>
          <a:lstStyle/>
          <a:p>
            <a:pPr eaLnBrk="1" hangingPunct="1">
              <a:defRPr/>
            </a:pPr>
            <a:r>
              <a:rPr lang="id-ID" noProof="0" dirty="0" smtClean="0"/>
              <a:t>Social Cognitif Theory (SCT)</a:t>
            </a:r>
            <a:endParaRPr lang="id-ID" noProof="0" dirty="0" smtClean="0"/>
          </a:p>
        </p:txBody>
      </p:sp>
      <p:sp>
        <p:nvSpPr>
          <p:cNvPr id="4099" name="Rectangle 3"/>
          <p:cNvSpPr>
            <a:spLocks noGrp="1" noChangeArrowheads="1"/>
          </p:cNvSpPr>
          <p:nvPr>
            <p:ph idx="1"/>
          </p:nvPr>
        </p:nvSpPr>
        <p:spPr/>
        <p:txBody>
          <a:bodyPr/>
          <a:lstStyle/>
          <a:p>
            <a:pPr eaLnBrk="1" hangingPunct="1">
              <a:lnSpc>
                <a:spcPct val="90000"/>
              </a:lnSpc>
            </a:pPr>
            <a:r>
              <a:rPr lang="id-ID" noProof="0" dirty="0" smtClean="0"/>
              <a:t>Social Cognitive Theory, sebelumnya dikenal dg istilah Social Learning Theory </a:t>
            </a:r>
          </a:p>
          <a:p>
            <a:pPr eaLnBrk="1" hangingPunct="1">
              <a:lnSpc>
                <a:spcPct val="90000"/>
              </a:lnSpc>
            </a:pPr>
            <a:r>
              <a:rPr lang="id-ID" noProof="0" dirty="0" smtClean="0"/>
              <a:t>T.L. dihasilkan dari interaksi manusia dan lingkungannya </a:t>
            </a:r>
            <a:r>
              <a:rPr lang="id-ID" noProof="0" dirty="0" smtClean="0">
                <a:sym typeface="Wingdings" pitchFamily="2" charset="2"/>
              </a:rPr>
              <a:t> </a:t>
            </a:r>
            <a:r>
              <a:rPr lang="id-ID" i="1" noProof="0" dirty="0" smtClean="0">
                <a:sym typeface="Wingdings" pitchFamily="2" charset="2"/>
              </a:rPr>
              <a:t>reciprocal determinism</a:t>
            </a:r>
            <a:endParaRPr lang="id-ID" i="1" noProof="0" dirty="0" smtClean="0"/>
          </a:p>
          <a:p>
            <a:pPr eaLnBrk="1" hangingPunct="1">
              <a:lnSpc>
                <a:spcPct val="90000"/>
              </a:lnSpc>
              <a:buFontTx/>
              <a:buNone/>
            </a:pPr>
            <a:r>
              <a:rPr lang="id-ID" noProof="0" dirty="0" smtClean="0"/>
              <a:t>	</a:t>
            </a:r>
          </a:p>
          <a:p>
            <a:pPr eaLnBrk="1" hangingPunct="1">
              <a:lnSpc>
                <a:spcPct val="90000"/>
              </a:lnSpc>
              <a:buFontTx/>
              <a:buNone/>
            </a:pPr>
            <a:r>
              <a:rPr lang="id-ID" noProof="0" dirty="0" smtClean="0"/>
              <a:t>		</a:t>
            </a:r>
          </a:p>
          <a:p>
            <a:pPr lvl="1" eaLnBrk="1" hangingPunct="1">
              <a:lnSpc>
                <a:spcPct val="90000"/>
              </a:lnSpc>
              <a:buFontTx/>
              <a:buNone/>
            </a:pPr>
            <a:r>
              <a:rPr lang="id-ID" noProof="0" dirty="0" smtClean="0"/>
              <a:t>				B (</a:t>
            </a:r>
            <a:r>
              <a:rPr lang="id-ID" i="1" noProof="0" dirty="0" smtClean="0"/>
              <a:t>Behavior</a:t>
            </a:r>
            <a:r>
              <a:rPr lang="id-ID" noProof="0" dirty="0" smtClean="0"/>
              <a:t>)</a:t>
            </a:r>
          </a:p>
          <a:p>
            <a:pPr lvl="1" eaLnBrk="1" hangingPunct="1">
              <a:lnSpc>
                <a:spcPct val="90000"/>
              </a:lnSpc>
              <a:buFontTx/>
              <a:buNone/>
            </a:pPr>
            <a:r>
              <a:rPr lang="id-ID" noProof="0" dirty="0" smtClean="0"/>
              <a:t>				P (</a:t>
            </a:r>
            <a:r>
              <a:rPr lang="id-ID" i="1" noProof="0" dirty="0" smtClean="0"/>
              <a:t>Person-Personality</a:t>
            </a:r>
            <a:r>
              <a:rPr lang="id-ID" noProof="0" dirty="0" smtClean="0"/>
              <a:t>)</a:t>
            </a:r>
          </a:p>
          <a:p>
            <a:pPr lvl="1" eaLnBrk="1" hangingPunct="1">
              <a:lnSpc>
                <a:spcPct val="90000"/>
              </a:lnSpc>
              <a:buFontTx/>
              <a:buNone/>
            </a:pPr>
            <a:r>
              <a:rPr lang="id-ID" noProof="0" dirty="0" smtClean="0"/>
              <a:t>				E (</a:t>
            </a:r>
            <a:r>
              <a:rPr lang="id-ID" i="1" noProof="0" dirty="0" smtClean="0"/>
              <a:t>Environment</a:t>
            </a:r>
            <a:r>
              <a:rPr lang="id-ID" noProof="0" dirty="0" smtClean="0"/>
              <a:t>)</a:t>
            </a:r>
            <a:endParaRPr lang="id-ID" noProof="0" dirty="0" smtClean="0"/>
          </a:p>
        </p:txBody>
      </p:sp>
      <p:sp>
        <p:nvSpPr>
          <p:cNvPr id="4100" name="Text Box 4"/>
          <p:cNvSpPr txBox="1">
            <a:spLocks noChangeArrowheads="1"/>
          </p:cNvSpPr>
          <p:nvPr/>
        </p:nvSpPr>
        <p:spPr bwMode="auto">
          <a:xfrm>
            <a:off x="1368425" y="3733800"/>
            <a:ext cx="2517775" cy="650875"/>
          </a:xfrm>
          <a:prstGeom prst="rect">
            <a:avLst/>
          </a:prstGeom>
          <a:noFill/>
          <a:ln w="9525">
            <a:solidFill>
              <a:schemeClr val="tx1"/>
            </a:solidFill>
            <a:miter lim="800000"/>
            <a:headEnd/>
            <a:tailEnd/>
          </a:ln>
        </p:spPr>
        <p:txBody>
          <a:bodyPr>
            <a:spAutoFit/>
          </a:bodyPr>
          <a:lstStyle/>
          <a:p>
            <a:r>
              <a:rPr lang="en-US" sz="3600"/>
              <a:t>B = f (P, 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533400"/>
            <a:ext cx="8229600" cy="884238"/>
          </a:xfrm>
        </p:spPr>
        <p:txBody>
          <a:bodyPr/>
          <a:lstStyle/>
          <a:p>
            <a:pPr eaLnBrk="1" hangingPunct="1">
              <a:defRPr/>
            </a:pPr>
            <a:r>
              <a:rPr lang="id-ID" noProof="0" dirty="0" smtClean="0"/>
              <a:t>Pertanyaan terkait SCT</a:t>
            </a:r>
            <a:endParaRPr lang="id-ID" noProof="0" dirty="0" smtClean="0"/>
          </a:p>
        </p:txBody>
      </p:sp>
      <p:sp>
        <p:nvSpPr>
          <p:cNvPr id="5123" name="Rectangle 3"/>
          <p:cNvSpPr>
            <a:spLocks noGrp="1" noChangeArrowheads="1"/>
          </p:cNvSpPr>
          <p:nvPr>
            <p:ph idx="1"/>
          </p:nvPr>
        </p:nvSpPr>
        <p:spPr/>
        <p:txBody>
          <a:bodyPr/>
          <a:lstStyle/>
          <a:p>
            <a:pPr eaLnBrk="1" hangingPunct="1">
              <a:lnSpc>
                <a:spcPct val="90000"/>
              </a:lnSpc>
            </a:pPr>
            <a:r>
              <a:rPr lang="id-ID" noProof="0" dirty="0" smtClean="0"/>
              <a:t>Seberapa konsisten Tingkah Laku seseorang dari situasi ke situasi lainnya??</a:t>
            </a:r>
          </a:p>
          <a:p>
            <a:pPr eaLnBrk="1" hangingPunct="1">
              <a:lnSpc>
                <a:spcPct val="90000"/>
              </a:lnSpc>
            </a:pPr>
            <a:r>
              <a:rPr lang="id-ID" noProof="0" dirty="0" smtClean="0"/>
              <a:t>Bagaimana peran </a:t>
            </a:r>
            <a:r>
              <a:rPr lang="id-ID" i="1" noProof="0" dirty="0" smtClean="0"/>
              <a:t>reinforcement</a:t>
            </a:r>
            <a:r>
              <a:rPr lang="id-ID" noProof="0" dirty="0" smtClean="0"/>
              <a:t> dlm proses belajar??</a:t>
            </a:r>
          </a:p>
          <a:p>
            <a:pPr eaLnBrk="1" hangingPunct="1">
              <a:lnSpc>
                <a:spcPct val="90000"/>
              </a:lnSpc>
            </a:pPr>
            <a:r>
              <a:rPr lang="id-ID" noProof="0" dirty="0" smtClean="0"/>
              <a:t>Seberapa penting ‘</a:t>
            </a:r>
            <a:r>
              <a:rPr lang="id-ID" i="1" noProof="0" dirty="0" smtClean="0"/>
              <a:t>Role Model</a:t>
            </a:r>
            <a:r>
              <a:rPr lang="id-ID" noProof="0" dirty="0" smtClean="0"/>
              <a:t>’ bagi perkembangan kepribadian??</a:t>
            </a:r>
          </a:p>
          <a:p>
            <a:pPr eaLnBrk="1" hangingPunct="1">
              <a:lnSpc>
                <a:spcPct val="90000"/>
              </a:lnSpc>
            </a:pPr>
            <a:r>
              <a:rPr lang="id-ID" noProof="0" dirty="0" smtClean="0"/>
              <a:t>Seberapa penting ‘keyakinan seseorang tentang kemampuannya’ terkait dg motivasi &amp; performansinya??</a:t>
            </a:r>
          </a:p>
          <a:p>
            <a:pPr eaLnBrk="1" hangingPunct="1">
              <a:lnSpc>
                <a:spcPct val="90000"/>
              </a:lnSpc>
            </a:pPr>
            <a:endParaRPr lang="id-ID" noProof="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609600"/>
            <a:ext cx="8229600" cy="808038"/>
          </a:xfrm>
        </p:spPr>
        <p:txBody>
          <a:bodyPr/>
          <a:lstStyle/>
          <a:p>
            <a:pPr eaLnBrk="1" hangingPunct="1">
              <a:defRPr/>
            </a:pPr>
            <a:r>
              <a:rPr lang="id-ID" noProof="0" dirty="0" smtClean="0"/>
              <a:t>Penekanan SCT</a:t>
            </a:r>
            <a:endParaRPr lang="id-ID" noProof="0" dirty="0" smtClean="0"/>
          </a:p>
        </p:txBody>
      </p:sp>
      <p:sp>
        <p:nvSpPr>
          <p:cNvPr id="6147" name="Rectangle 3"/>
          <p:cNvSpPr>
            <a:spLocks noGrp="1" noChangeArrowheads="1"/>
          </p:cNvSpPr>
          <p:nvPr>
            <p:ph idx="1"/>
          </p:nvPr>
        </p:nvSpPr>
        <p:spPr/>
        <p:txBody>
          <a:bodyPr/>
          <a:lstStyle/>
          <a:p>
            <a:pPr eaLnBrk="1" hangingPunct="1"/>
            <a:r>
              <a:rPr lang="id-ID" noProof="0" dirty="0" smtClean="0"/>
              <a:t>Manusia adalah aktif</a:t>
            </a:r>
          </a:p>
          <a:p>
            <a:pPr eaLnBrk="1" hangingPunct="1"/>
            <a:r>
              <a:rPr lang="id-ID" dirty="0" smtClean="0"/>
              <a:t>A</a:t>
            </a:r>
            <a:r>
              <a:rPr lang="id-ID" noProof="0" dirty="0" smtClean="0"/>
              <a:t>sal </a:t>
            </a:r>
            <a:r>
              <a:rPr lang="id-ID" noProof="0" dirty="0" smtClean="0"/>
              <a:t>usul perilaku</a:t>
            </a:r>
          </a:p>
          <a:p>
            <a:pPr eaLnBrk="1" hangingPunct="1"/>
            <a:r>
              <a:rPr lang="id-ID" noProof="0" dirty="0" smtClean="0"/>
              <a:t>Proses kognitif </a:t>
            </a:r>
          </a:p>
          <a:p>
            <a:pPr eaLnBrk="1" hangingPunct="1"/>
            <a:r>
              <a:rPr lang="id-ID" noProof="0" dirty="0" smtClean="0"/>
              <a:t>Tingkah laku sebagai </a:t>
            </a:r>
            <a:r>
              <a:rPr lang="id-ID" noProof="0" dirty="0" smtClean="0"/>
              <a:t>situasi khusus (tertentu)</a:t>
            </a:r>
          </a:p>
          <a:p>
            <a:pPr eaLnBrk="1" hangingPunct="1"/>
            <a:r>
              <a:rPr lang="id-ID" noProof="0" dirty="0" smtClean="0"/>
              <a:t>Penelitian yg sistematis</a:t>
            </a:r>
          </a:p>
          <a:p>
            <a:pPr eaLnBrk="1" hangingPunct="1"/>
            <a:r>
              <a:rPr lang="id-ID" noProof="0" dirty="0" smtClean="0"/>
              <a:t>Belajar pola perilaku yg kompleks tanpa kehadiran </a:t>
            </a:r>
            <a:r>
              <a:rPr lang="id-ID" i="1" noProof="0" dirty="0" smtClean="0"/>
              <a:t>rewards</a:t>
            </a:r>
            <a:r>
              <a:rPr lang="id-ID" noProof="0"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609600"/>
            <a:ext cx="8229600" cy="808038"/>
          </a:xfrm>
        </p:spPr>
        <p:txBody>
          <a:bodyPr/>
          <a:lstStyle/>
          <a:p>
            <a:pPr eaLnBrk="1" hangingPunct="1">
              <a:defRPr/>
            </a:pPr>
            <a:r>
              <a:rPr lang="id-ID" noProof="0" dirty="0" smtClean="0"/>
              <a:t>Pandangan ttg manusia</a:t>
            </a:r>
            <a:endParaRPr lang="id-ID" noProof="0" dirty="0" smtClean="0"/>
          </a:p>
        </p:txBody>
      </p:sp>
      <p:sp>
        <p:nvSpPr>
          <p:cNvPr id="7171" name="Rectangle 3"/>
          <p:cNvSpPr>
            <a:spLocks noGrp="1" noChangeArrowheads="1"/>
          </p:cNvSpPr>
          <p:nvPr>
            <p:ph idx="1"/>
          </p:nvPr>
        </p:nvSpPr>
        <p:spPr/>
        <p:txBody>
          <a:bodyPr/>
          <a:lstStyle/>
          <a:p>
            <a:pPr eaLnBrk="1" hangingPunct="1"/>
            <a:r>
              <a:rPr lang="id-ID" noProof="0" dirty="0" smtClean="0"/>
              <a:t>Manusia adalah aktif, menggunakan proses kognitif utk merepresentasikan kejadian-kejadian, mengantisipasi kejadian yg akan datang, memilih arah tindakan, dan menularkan/menyampaikan pd orang lain. </a:t>
            </a:r>
            <a:endParaRPr lang="id-ID" noProof="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609600"/>
            <a:ext cx="8229600" cy="808038"/>
          </a:xfrm>
        </p:spPr>
        <p:txBody>
          <a:bodyPr/>
          <a:lstStyle/>
          <a:p>
            <a:pPr eaLnBrk="1" hangingPunct="1">
              <a:defRPr/>
            </a:pPr>
            <a:r>
              <a:rPr lang="id-ID" noProof="0" dirty="0" smtClean="0"/>
              <a:t>Struktur Kepribadian</a:t>
            </a:r>
            <a:endParaRPr lang="id-ID" noProof="0" dirty="0" smtClean="0"/>
          </a:p>
        </p:txBody>
      </p:sp>
      <p:sp>
        <p:nvSpPr>
          <p:cNvPr id="8195" name="Rectangle 3"/>
          <p:cNvSpPr>
            <a:spLocks noGrp="1" noChangeArrowheads="1"/>
          </p:cNvSpPr>
          <p:nvPr>
            <p:ph idx="1"/>
          </p:nvPr>
        </p:nvSpPr>
        <p:spPr/>
        <p:txBody>
          <a:bodyPr/>
          <a:lstStyle/>
          <a:p>
            <a:pPr eaLnBrk="1" hangingPunct="1"/>
            <a:r>
              <a:rPr lang="id-ID" sz="2800" i="1" noProof="0" dirty="0" smtClean="0"/>
              <a:t>Expectancies-beliefs; standards; goals; self-efficacy beliefs. </a:t>
            </a:r>
          </a:p>
          <a:p>
            <a:pPr lvl="1" eaLnBrk="1" hangingPunct="1"/>
            <a:r>
              <a:rPr lang="id-ID" sz="2400" noProof="0" dirty="0" smtClean="0"/>
              <a:t>Harapan dan keyakinan </a:t>
            </a:r>
            <a:r>
              <a:rPr lang="id-ID" sz="2400" noProof="0" dirty="0" smtClean="0">
                <a:sym typeface="Wingdings" pitchFamily="2" charset="2"/>
              </a:rPr>
              <a:t> </a:t>
            </a:r>
            <a:r>
              <a:rPr lang="id-ID" sz="2400" i="1" noProof="0" dirty="0" smtClean="0"/>
              <a:t>If.... than expectancies.</a:t>
            </a:r>
          </a:p>
          <a:p>
            <a:pPr lvl="1" eaLnBrk="1" hangingPunct="1"/>
            <a:r>
              <a:rPr lang="id-ID" sz="2400" i="1" noProof="0" dirty="0" smtClean="0"/>
              <a:t>The self  &amp; Self Efficacy Beliefs</a:t>
            </a:r>
          </a:p>
          <a:p>
            <a:pPr lvl="1" eaLnBrk="1" hangingPunct="1"/>
            <a:r>
              <a:rPr lang="id-ID" sz="2400" i="1" noProof="0" dirty="0" smtClean="0"/>
              <a:t>Competencies – skills</a:t>
            </a:r>
          </a:p>
          <a:p>
            <a:pPr lvl="2" eaLnBrk="1" hangingPunct="1"/>
            <a:r>
              <a:rPr lang="id-ID" sz="2000" i="1" noProof="0" dirty="0" smtClean="0"/>
              <a:t>The person’s ability to solve problems &amp; cope with the problems of life.</a:t>
            </a:r>
          </a:p>
          <a:p>
            <a:pPr lvl="2" eaLnBrk="1" hangingPunct="1"/>
            <a:r>
              <a:rPr lang="id-ID" sz="2000" i="1" noProof="0" dirty="0" smtClean="0"/>
              <a:t>Thingking about life problems &amp; behavioral skills in enacting </a:t>
            </a:r>
            <a:r>
              <a:rPr lang="id-ID" sz="2000" noProof="0" dirty="0" smtClean="0"/>
              <a:t>(menetapkan) </a:t>
            </a:r>
            <a:r>
              <a:rPr lang="id-ID" sz="2000" i="1" noProof="0" dirty="0" smtClean="0"/>
              <a:t>solutions to them.</a:t>
            </a:r>
            <a:r>
              <a:rPr lang="id-ID" sz="2000" noProof="0" dirty="0" smtClean="0"/>
              <a:t> </a:t>
            </a:r>
          </a:p>
          <a:p>
            <a:pPr lvl="1" eaLnBrk="1" hangingPunct="1"/>
            <a:r>
              <a:rPr lang="id-ID" sz="2400" i="1" noProof="0" dirty="0" smtClean="0"/>
              <a:t>Goals</a:t>
            </a:r>
            <a:r>
              <a:rPr lang="id-ID" sz="2400" i="1" noProof="0" dirty="0" smtClean="0">
                <a:sym typeface="Wingdings" pitchFamily="2" charset="2"/>
              </a:rPr>
              <a:t> t</a:t>
            </a:r>
            <a:r>
              <a:rPr lang="id-ID" sz="2400" i="1" noProof="0" dirty="0" smtClean="0"/>
              <a:t>he ability of people to anticipate the future and be self-motivated.</a:t>
            </a:r>
            <a:endParaRPr lang="id-ID" sz="2400" i="1" noProof="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defRPr/>
            </a:pPr>
            <a:endParaRPr lang="id-ID" noProof="0" smtClean="0"/>
          </a:p>
        </p:txBody>
      </p:sp>
      <p:sp>
        <p:nvSpPr>
          <p:cNvPr id="9219" name="Rectangle 3"/>
          <p:cNvSpPr>
            <a:spLocks noGrp="1" noChangeArrowheads="1"/>
          </p:cNvSpPr>
          <p:nvPr>
            <p:ph idx="1"/>
          </p:nvPr>
        </p:nvSpPr>
        <p:spPr/>
        <p:txBody>
          <a:bodyPr/>
          <a:lstStyle/>
          <a:p>
            <a:pPr eaLnBrk="1" hangingPunct="1"/>
            <a:r>
              <a:rPr lang="id-ID" i="1" noProof="0" dirty="0" smtClean="0"/>
              <a:t>Self-efficacy</a:t>
            </a:r>
          </a:p>
          <a:p>
            <a:pPr lvl="1" eaLnBrk="1" hangingPunct="1"/>
            <a:r>
              <a:rPr lang="id-ID" noProof="0" dirty="0" smtClean="0">
                <a:sym typeface="Wingdings" pitchFamily="2" charset="2"/>
              </a:rPr>
              <a:t>persepsi thd kemampuan diri sendiri utk mengatasi situasi tertentu (‘rasa yakin mampu’)</a:t>
            </a:r>
          </a:p>
          <a:p>
            <a:pPr lvl="1" eaLnBrk="1" hangingPunct="1"/>
            <a:r>
              <a:rPr lang="id-ID" noProof="0" dirty="0" smtClean="0">
                <a:sym typeface="Wingdings" pitchFamily="2" charset="2"/>
              </a:rPr>
              <a:t>berkaitan dg keputusan seseorang mengenai kemampuannya utk bertindak dlm suatu tugas atau situasi tertentu. </a:t>
            </a:r>
            <a:endParaRPr lang="id-ID" noProof="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533400"/>
            <a:ext cx="8229600" cy="884238"/>
          </a:xfrm>
        </p:spPr>
        <p:txBody>
          <a:bodyPr/>
          <a:lstStyle/>
          <a:p>
            <a:pPr eaLnBrk="1" hangingPunct="1">
              <a:defRPr/>
            </a:pPr>
            <a:r>
              <a:rPr lang="id-ID" noProof="0" dirty="0" smtClean="0"/>
              <a:t>Proses dlm Kepribadian</a:t>
            </a:r>
            <a:endParaRPr lang="id-ID" noProof="0" dirty="0" smtClean="0"/>
          </a:p>
        </p:txBody>
      </p:sp>
      <p:sp>
        <p:nvSpPr>
          <p:cNvPr id="10243" name="Rectangle 3"/>
          <p:cNvSpPr>
            <a:spLocks noGrp="1" noChangeArrowheads="1"/>
          </p:cNvSpPr>
          <p:nvPr>
            <p:ph idx="1"/>
          </p:nvPr>
        </p:nvSpPr>
        <p:spPr/>
        <p:txBody>
          <a:bodyPr/>
          <a:lstStyle/>
          <a:p>
            <a:pPr eaLnBrk="1" hangingPunct="1">
              <a:lnSpc>
                <a:spcPct val="90000"/>
              </a:lnSpc>
            </a:pPr>
            <a:r>
              <a:rPr lang="id-ID" sz="2800" i="1" noProof="0" dirty="0" smtClean="0"/>
              <a:t>Observational learning; vicarious conditioning; symbolic processes, self-evaluative and self-regulatory processes (standards). </a:t>
            </a:r>
          </a:p>
          <a:p>
            <a:pPr eaLnBrk="1" hangingPunct="1">
              <a:lnSpc>
                <a:spcPct val="90000"/>
              </a:lnSpc>
            </a:pPr>
            <a:r>
              <a:rPr lang="id-ID" sz="2800" noProof="0" dirty="0" smtClean="0"/>
              <a:t>Penting: </a:t>
            </a:r>
          </a:p>
          <a:p>
            <a:pPr lvl="1" eaLnBrk="1" hangingPunct="1">
              <a:lnSpc>
                <a:spcPct val="90000"/>
              </a:lnSpc>
            </a:pPr>
            <a:r>
              <a:rPr lang="id-ID" sz="2400" i="1" noProof="0" dirty="0" smtClean="0"/>
              <a:t>Goals, Standards, and self-regulation </a:t>
            </a:r>
          </a:p>
          <a:p>
            <a:pPr lvl="2" eaLnBrk="1" hangingPunct="1">
              <a:lnSpc>
                <a:spcPct val="90000"/>
              </a:lnSpc>
            </a:pPr>
            <a:r>
              <a:rPr lang="id-ID" sz="2000" i="1" noProof="0" dirty="0" smtClean="0"/>
              <a:t>Internal standards &amp; self reinforcement</a:t>
            </a:r>
          </a:p>
          <a:p>
            <a:pPr lvl="1" eaLnBrk="1" hangingPunct="1">
              <a:lnSpc>
                <a:spcPct val="90000"/>
              </a:lnSpc>
            </a:pPr>
            <a:r>
              <a:rPr lang="id-ID" sz="2400" i="1" noProof="0" dirty="0" smtClean="0"/>
              <a:t>Self efficacy and Performance</a:t>
            </a:r>
          </a:p>
          <a:p>
            <a:pPr lvl="2" eaLnBrk="1" hangingPunct="1">
              <a:lnSpc>
                <a:spcPct val="90000"/>
              </a:lnSpc>
            </a:pPr>
            <a:r>
              <a:rPr lang="id-ID" sz="2000" i="1" noProof="0" dirty="0" smtClean="0"/>
              <a:t>Selection </a:t>
            </a:r>
            <a:r>
              <a:rPr lang="id-ID" sz="2000" i="1" noProof="0" dirty="0" smtClean="0">
                <a:sym typeface="Wingdings" pitchFamily="2" charset="2"/>
              </a:rPr>
              <a:t> goals</a:t>
            </a:r>
            <a:endParaRPr lang="id-ID" sz="2000" i="1" noProof="0" dirty="0" smtClean="0"/>
          </a:p>
          <a:p>
            <a:pPr lvl="2" eaLnBrk="1" hangingPunct="1">
              <a:lnSpc>
                <a:spcPct val="90000"/>
              </a:lnSpc>
            </a:pPr>
            <a:r>
              <a:rPr lang="id-ID" sz="2000" i="1" noProof="0" dirty="0" smtClean="0"/>
              <a:t>Effort, persistence, performance </a:t>
            </a:r>
            <a:r>
              <a:rPr lang="id-ID" sz="2000" i="1" noProof="0" dirty="0" smtClean="0">
                <a:sym typeface="Wingdings" pitchFamily="2" charset="2"/>
              </a:rPr>
              <a:t> show greater</a:t>
            </a:r>
            <a:endParaRPr lang="id-ID" sz="2000" i="1" noProof="0" dirty="0" smtClean="0"/>
          </a:p>
          <a:p>
            <a:pPr lvl="2" eaLnBrk="1" hangingPunct="1">
              <a:lnSpc>
                <a:spcPct val="90000"/>
              </a:lnSpc>
            </a:pPr>
            <a:r>
              <a:rPr lang="id-ID" sz="2000" i="1" noProof="0" dirty="0" smtClean="0"/>
              <a:t>Emotion </a:t>
            </a:r>
            <a:r>
              <a:rPr lang="id-ID" sz="2000" i="1" noProof="0" dirty="0" smtClean="0">
                <a:sym typeface="Wingdings" pitchFamily="2" charset="2"/>
              </a:rPr>
              <a:t> better mood</a:t>
            </a:r>
            <a:endParaRPr lang="id-ID" sz="2000" i="1" noProof="0" dirty="0" smtClean="0"/>
          </a:p>
          <a:p>
            <a:pPr lvl="2" eaLnBrk="1" hangingPunct="1">
              <a:lnSpc>
                <a:spcPct val="90000"/>
              </a:lnSpc>
            </a:pPr>
            <a:r>
              <a:rPr lang="id-ID" sz="2000" i="1" noProof="0" dirty="0" smtClean="0"/>
              <a:t>Coping </a:t>
            </a:r>
            <a:r>
              <a:rPr lang="id-ID" sz="2000" i="1" noProof="0" dirty="0" smtClean="0">
                <a:sym typeface="Wingdings" pitchFamily="2" charset="2"/>
              </a:rPr>
              <a:t> stress &amp; disappointments </a:t>
            </a:r>
            <a:r>
              <a:rPr lang="id-ID" sz="2000" noProof="0" dirty="0" smtClean="0">
                <a:sym typeface="Wingdings" pitchFamily="2" charset="2"/>
              </a:rPr>
              <a:t>(kekecewaaan)</a:t>
            </a:r>
            <a:endParaRPr lang="id-ID" sz="2000" noProof="0" dirty="0" smtClean="0"/>
          </a:p>
          <a:p>
            <a:pPr lvl="1" eaLnBrk="1" hangingPunct="1">
              <a:lnSpc>
                <a:spcPct val="90000"/>
              </a:lnSpc>
              <a:buFontTx/>
              <a:buNone/>
            </a:pPr>
            <a:endParaRPr lang="id-ID" sz="2400" i="1" noProof="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293</TotalTime>
  <Words>958</Words>
  <Application>Microsoft Office PowerPoint</Application>
  <PresentationFormat>On-screen Show (4:3)</PresentationFormat>
  <Paragraphs>113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Office Theme</vt:lpstr>
      <vt:lpstr>Social Cognitive Theory</vt:lpstr>
      <vt:lpstr>Tokohnya</vt:lpstr>
      <vt:lpstr>Social Cognitif Theory (SCT)</vt:lpstr>
      <vt:lpstr>Pertanyaan terkait SCT</vt:lpstr>
      <vt:lpstr>Penekanan SCT</vt:lpstr>
      <vt:lpstr>Pandangan ttg manusia</vt:lpstr>
      <vt:lpstr>Struktur Kepribadian</vt:lpstr>
      <vt:lpstr>Slide 8</vt:lpstr>
      <vt:lpstr>Proses dlm Kepribadian</vt:lpstr>
      <vt:lpstr>Slide 10</vt:lpstr>
      <vt:lpstr>Slide 11</vt:lpstr>
      <vt:lpstr>Pertumbuhan &amp; Perkembangan kepribadian</vt:lpstr>
      <vt:lpstr>Hasil penelitian</vt:lpstr>
      <vt:lpstr>Terjadinya Patologi</vt:lpstr>
      <vt:lpstr>Terjadinya Patologi</vt:lpstr>
      <vt:lpstr>Contoh psikopatologi</vt:lpstr>
      <vt:lpstr>Slide 17</vt:lpstr>
      <vt:lpstr>Terapi / Perubahan T.L </vt:lpstr>
      <vt:lpstr>Penekanan Cognitive Behavior Therapy</vt:lpstr>
      <vt:lpstr>Tujuan terapi dlm contoh kasus depresi</vt:lpstr>
    </vt:vector>
  </TitlesOfParts>
  <Company>Univ. INDONUSA Esa Unggul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Cognitive Theory</dc:title>
  <dc:creator>wien</dc:creator>
  <cp:lastModifiedBy>user</cp:lastModifiedBy>
  <cp:revision>18</cp:revision>
  <dcterms:created xsi:type="dcterms:W3CDTF">2008-03-31T01:55:39Z</dcterms:created>
  <dcterms:modified xsi:type="dcterms:W3CDTF">2017-12-04T02:33:36Z</dcterms:modified>
</cp:coreProperties>
</file>