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6" r:id="rId2"/>
    <p:sldId id="365" r:id="rId3"/>
    <p:sldId id="389" r:id="rId4"/>
    <p:sldId id="380" r:id="rId5"/>
    <p:sldId id="379" r:id="rId6"/>
    <p:sldId id="382" r:id="rId7"/>
    <p:sldId id="381" r:id="rId8"/>
    <p:sldId id="369" r:id="rId9"/>
    <p:sldId id="370" r:id="rId10"/>
    <p:sldId id="371" r:id="rId11"/>
    <p:sldId id="372" r:id="rId12"/>
    <p:sldId id="373" r:id="rId13"/>
    <p:sldId id="383" r:id="rId14"/>
    <p:sldId id="384" r:id="rId15"/>
    <p:sldId id="377" r:id="rId16"/>
    <p:sldId id="376" r:id="rId17"/>
    <p:sldId id="378" r:id="rId18"/>
    <p:sldId id="385" r:id="rId19"/>
    <p:sldId id="386" r:id="rId20"/>
    <p:sldId id="387" r:id="rId21"/>
    <p:sldId id="388" r:id="rId22"/>
    <p:sldId id="374" r:id="rId23"/>
    <p:sldId id="37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70" d="100"/>
          <a:sy n="70" d="100"/>
        </p:scale>
        <p:origin x="-132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9A283-0421-48AD-9981-BA626FCCEF5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F2246E3A-D55C-42EC-B334-D99EA63EB124}">
      <dgm:prSet phldrT="[Text]"/>
      <dgm:spPr/>
      <dgm:t>
        <a:bodyPr/>
        <a:lstStyle/>
        <a:p>
          <a:r>
            <a:rPr lang="id-ID" dirty="0" smtClean="0"/>
            <a:t>Kunci pembedanya adalah:</a:t>
          </a:r>
          <a:endParaRPr lang="id-ID" dirty="0"/>
        </a:p>
      </dgm:t>
    </dgm:pt>
    <dgm:pt modelId="{BAC44F33-BC22-4856-9337-ABB6AB510E99}" type="parTrans" cxnId="{645C8351-334B-4AA5-BE5D-5F89CE48F068}">
      <dgm:prSet/>
      <dgm:spPr/>
      <dgm:t>
        <a:bodyPr/>
        <a:lstStyle/>
        <a:p>
          <a:endParaRPr lang="id-ID"/>
        </a:p>
      </dgm:t>
    </dgm:pt>
    <dgm:pt modelId="{71D21873-C00C-4737-9A69-27E18D7EFC7F}" type="sibTrans" cxnId="{645C8351-334B-4AA5-BE5D-5F89CE48F068}">
      <dgm:prSet/>
      <dgm:spPr/>
      <dgm:t>
        <a:bodyPr/>
        <a:lstStyle/>
        <a:p>
          <a:endParaRPr lang="id-ID"/>
        </a:p>
      </dgm:t>
    </dgm:pt>
    <dgm:pt modelId="{B54C83B1-627B-41A3-B999-4CA1608D58FF}">
      <dgm:prSet phldrT="[Text]" custT="1"/>
      <dgm:spPr/>
      <dgm:t>
        <a:bodyPr/>
        <a:lstStyle/>
        <a:p>
          <a:endParaRPr lang="id-ID" sz="1900" dirty="0" smtClean="0"/>
        </a:p>
        <a:p>
          <a:r>
            <a:rPr lang="id-ID" sz="2400" dirty="0" smtClean="0"/>
            <a:t>Problem Focused Coping:</a:t>
          </a:r>
        </a:p>
        <a:p>
          <a:r>
            <a:rPr lang="id-ID" sz="2000" dirty="0" smtClean="0"/>
            <a:t>upaya menangani masalah dg mengubah fitur situasi yg menekan.</a:t>
          </a:r>
        </a:p>
        <a:p>
          <a:endParaRPr lang="id-ID" sz="1900" dirty="0"/>
        </a:p>
      </dgm:t>
    </dgm:pt>
    <dgm:pt modelId="{9EE1C0B1-4117-494F-AF91-A5DEB41DB03A}" type="parTrans" cxnId="{33AF1E87-8B53-4D1D-BC12-28D797A20717}">
      <dgm:prSet/>
      <dgm:spPr/>
      <dgm:t>
        <a:bodyPr/>
        <a:lstStyle/>
        <a:p>
          <a:endParaRPr lang="id-ID"/>
        </a:p>
      </dgm:t>
    </dgm:pt>
    <dgm:pt modelId="{0947CE48-78E9-4573-8D34-94D9A3986438}" type="sibTrans" cxnId="{33AF1E87-8B53-4D1D-BC12-28D797A20717}">
      <dgm:prSet/>
      <dgm:spPr/>
      <dgm:t>
        <a:bodyPr/>
        <a:lstStyle/>
        <a:p>
          <a:endParaRPr lang="id-ID"/>
        </a:p>
      </dgm:t>
    </dgm:pt>
    <dgm:pt modelId="{2AA58698-F713-4968-A6CA-16B0D31571A0}">
      <dgm:prSet phldrT="[Text]" custT="1"/>
      <dgm:spPr/>
      <dgm:t>
        <a:bodyPr/>
        <a:lstStyle/>
        <a:p>
          <a:r>
            <a:rPr lang="id-ID" sz="2400" dirty="0" smtClean="0"/>
            <a:t>Emotion Focused Coping:</a:t>
          </a:r>
        </a:p>
        <a:p>
          <a:r>
            <a:rPr lang="id-ID" sz="2000" dirty="0" smtClean="0"/>
            <a:t>berjuang memperbaiki kondisi emosional internalnya. </a:t>
          </a:r>
          <a:endParaRPr lang="id-ID" sz="2000" dirty="0"/>
        </a:p>
      </dgm:t>
    </dgm:pt>
    <dgm:pt modelId="{945F35FB-063A-4721-BDC3-35D4FEB376F6}" type="parTrans" cxnId="{8BE21870-18FE-464D-8452-626D569C6C23}">
      <dgm:prSet/>
      <dgm:spPr/>
      <dgm:t>
        <a:bodyPr/>
        <a:lstStyle/>
        <a:p>
          <a:endParaRPr lang="id-ID"/>
        </a:p>
      </dgm:t>
    </dgm:pt>
    <dgm:pt modelId="{4B948133-0A8A-44E4-A322-18D2D598B110}" type="sibTrans" cxnId="{8BE21870-18FE-464D-8452-626D569C6C23}">
      <dgm:prSet/>
      <dgm:spPr/>
      <dgm:t>
        <a:bodyPr/>
        <a:lstStyle/>
        <a:p>
          <a:endParaRPr lang="id-ID"/>
        </a:p>
      </dgm:t>
    </dgm:pt>
    <dgm:pt modelId="{89561FA2-3D12-4B3E-B5BA-296B56678E95}" type="pres">
      <dgm:prSet presAssocID="{E0C9A283-0421-48AD-9981-BA626FCCEF57}" presName="composite" presStyleCnt="0">
        <dgm:presLayoutVars>
          <dgm:chMax val="1"/>
          <dgm:dir/>
          <dgm:resizeHandles val="exact"/>
        </dgm:presLayoutVars>
      </dgm:prSet>
      <dgm:spPr/>
    </dgm:pt>
    <dgm:pt modelId="{C6B89375-5F74-4241-8D7C-1175E7184486}" type="pres">
      <dgm:prSet presAssocID="{F2246E3A-D55C-42EC-B334-D99EA63EB124}" presName="roof" presStyleLbl="dkBgShp" presStyleIdx="0" presStyleCnt="2"/>
      <dgm:spPr/>
    </dgm:pt>
    <dgm:pt modelId="{02A87449-E98E-4711-B0D0-DEA69AB8B8FA}" type="pres">
      <dgm:prSet presAssocID="{F2246E3A-D55C-42EC-B334-D99EA63EB124}" presName="pillars" presStyleCnt="0"/>
      <dgm:spPr/>
    </dgm:pt>
    <dgm:pt modelId="{EF909517-5228-4ADF-BDEA-DA2EF005B630}" type="pres">
      <dgm:prSet presAssocID="{F2246E3A-D55C-42EC-B334-D99EA63EB124}" presName="pillar1" presStyleLbl="node1" presStyleIdx="0" presStyleCnt="2" custScaleY="100328">
        <dgm:presLayoutVars>
          <dgm:bulletEnabled val="1"/>
        </dgm:presLayoutVars>
      </dgm:prSet>
      <dgm:spPr/>
      <dgm:t>
        <a:bodyPr/>
        <a:lstStyle/>
        <a:p>
          <a:endParaRPr lang="id-ID"/>
        </a:p>
      </dgm:t>
    </dgm:pt>
    <dgm:pt modelId="{F13149B9-65D0-4199-BC9F-D8B416AA5C37}" type="pres">
      <dgm:prSet presAssocID="{2AA58698-F713-4968-A6CA-16B0D31571A0}" presName="pillarX" presStyleLbl="node1" presStyleIdx="1" presStyleCnt="2">
        <dgm:presLayoutVars>
          <dgm:bulletEnabled val="1"/>
        </dgm:presLayoutVars>
      </dgm:prSet>
      <dgm:spPr/>
      <dgm:t>
        <a:bodyPr/>
        <a:lstStyle/>
        <a:p>
          <a:endParaRPr lang="id-ID"/>
        </a:p>
      </dgm:t>
    </dgm:pt>
    <dgm:pt modelId="{3BA7249D-7E86-4F09-9651-449B13AAD09E}" type="pres">
      <dgm:prSet presAssocID="{F2246E3A-D55C-42EC-B334-D99EA63EB124}" presName="base" presStyleLbl="dkBgShp" presStyleIdx="1" presStyleCnt="2"/>
      <dgm:spPr/>
    </dgm:pt>
  </dgm:ptLst>
  <dgm:cxnLst>
    <dgm:cxn modelId="{645C8351-334B-4AA5-BE5D-5F89CE48F068}" srcId="{E0C9A283-0421-48AD-9981-BA626FCCEF57}" destId="{F2246E3A-D55C-42EC-B334-D99EA63EB124}" srcOrd="0" destOrd="0" parTransId="{BAC44F33-BC22-4856-9337-ABB6AB510E99}" sibTransId="{71D21873-C00C-4737-9A69-27E18D7EFC7F}"/>
    <dgm:cxn modelId="{33AF1E87-8B53-4D1D-BC12-28D797A20717}" srcId="{F2246E3A-D55C-42EC-B334-D99EA63EB124}" destId="{B54C83B1-627B-41A3-B999-4CA1608D58FF}" srcOrd="0" destOrd="0" parTransId="{9EE1C0B1-4117-494F-AF91-A5DEB41DB03A}" sibTransId="{0947CE48-78E9-4573-8D34-94D9A3986438}"/>
    <dgm:cxn modelId="{9DD28878-7409-40EE-966F-F2C63ED1CD28}" type="presOf" srcId="{F2246E3A-D55C-42EC-B334-D99EA63EB124}" destId="{C6B89375-5F74-4241-8D7C-1175E7184486}" srcOrd="0" destOrd="0" presId="urn:microsoft.com/office/officeart/2005/8/layout/hList3"/>
    <dgm:cxn modelId="{6F190487-1EA6-4D3C-B5A7-2F62B81A6D24}" type="presOf" srcId="{E0C9A283-0421-48AD-9981-BA626FCCEF57}" destId="{89561FA2-3D12-4B3E-B5BA-296B56678E95}" srcOrd="0" destOrd="0" presId="urn:microsoft.com/office/officeart/2005/8/layout/hList3"/>
    <dgm:cxn modelId="{2324C316-468F-47AD-85B5-FB7FA127F6F7}" type="presOf" srcId="{2AA58698-F713-4968-A6CA-16B0D31571A0}" destId="{F13149B9-65D0-4199-BC9F-D8B416AA5C37}" srcOrd="0" destOrd="0" presId="urn:microsoft.com/office/officeart/2005/8/layout/hList3"/>
    <dgm:cxn modelId="{8BE21870-18FE-464D-8452-626D569C6C23}" srcId="{F2246E3A-D55C-42EC-B334-D99EA63EB124}" destId="{2AA58698-F713-4968-A6CA-16B0D31571A0}" srcOrd="1" destOrd="0" parTransId="{945F35FB-063A-4721-BDC3-35D4FEB376F6}" sibTransId="{4B948133-0A8A-44E4-A322-18D2D598B110}"/>
    <dgm:cxn modelId="{3E95B716-CFA8-43FA-8EF4-485E5774E601}" type="presOf" srcId="{B54C83B1-627B-41A3-B999-4CA1608D58FF}" destId="{EF909517-5228-4ADF-BDEA-DA2EF005B630}" srcOrd="0" destOrd="0" presId="urn:microsoft.com/office/officeart/2005/8/layout/hList3"/>
    <dgm:cxn modelId="{94B9FA07-BD07-4FE1-A73F-44FBFA0E1BEC}" type="presParOf" srcId="{89561FA2-3D12-4B3E-B5BA-296B56678E95}" destId="{C6B89375-5F74-4241-8D7C-1175E7184486}" srcOrd="0" destOrd="0" presId="urn:microsoft.com/office/officeart/2005/8/layout/hList3"/>
    <dgm:cxn modelId="{CBDCA429-5596-4505-808C-97403F60917B}" type="presParOf" srcId="{89561FA2-3D12-4B3E-B5BA-296B56678E95}" destId="{02A87449-E98E-4711-B0D0-DEA69AB8B8FA}" srcOrd="1" destOrd="0" presId="urn:microsoft.com/office/officeart/2005/8/layout/hList3"/>
    <dgm:cxn modelId="{82A68DE0-366A-45A5-B788-080CD4021EBF}" type="presParOf" srcId="{02A87449-E98E-4711-B0D0-DEA69AB8B8FA}" destId="{EF909517-5228-4ADF-BDEA-DA2EF005B630}" srcOrd="0" destOrd="0" presId="urn:microsoft.com/office/officeart/2005/8/layout/hList3"/>
    <dgm:cxn modelId="{11103346-A017-4B93-BB17-AE853662E2AB}" type="presParOf" srcId="{02A87449-E98E-4711-B0D0-DEA69AB8B8FA}" destId="{F13149B9-65D0-4199-BC9F-D8B416AA5C37}" srcOrd="1" destOrd="0" presId="urn:microsoft.com/office/officeart/2005/8/layout/hList3"/>
    <dgm:cxn modelId="{4675697E-C62B-4A66-A468-8BEA5F4EDA3C}" type="presParOf" srcId="{89561FA2-3D12-4B3E-B5BA-296B56678E95}" destId="{3BA7249D-7E86-4F09-9651-449B13AAD09E}" srcOrd="2" destOrd="0" presId="urn:microsoft.com/office/officeart/2005/8/layout/hList3"/>
  </dgm:cxnLst>
  <dgm:bg/>
  <dgm:whole/>
</dgm:dataModel>
</file>

<file path=ppt/diagrams/data2.xml><?xml version="1.0" encoding="utf-8"?>
<dgm:dataModel xmlns:dgm="http://schemas.openxmlformats.org/drawingml/2006/diagram" xmlns:a="http://schemas.openxmlformats.org/drawingml/2006/main">
  <dgm:ptLst>
    <dgm:pt modelId="{41E4D4C2-0F1E-463E-85A9-35B293167B8E}" type="doc">
      <dgm:prSet loTypeId="urn:microsoft.com/office/officeart/2005/8/layout/chart3" loCatId="cycle" qsTypeId="urn:microsoft.com/office/officeart/2005/8/quickstyle/simple1" qsCatId="simple" csTypeId="urn:microsoft.com/office/officeart/2005/8/colors/accent1_2" csCatId="accent1" phldr="1"/>
      <dgm:spPr/>
    </dgm:pt>
    <dgm:pt modelId="{8E49BB33-4F66-4BCC-B8B1-6634A87948EC}">
      <dgm:prSet phldrT="[Text]"/>
      <dgm:spPr/>
      <dgm:t>
        <a:bodyPr/>
        <a:lstStyle/>
        <a:p>
          <a:endParaRPr lang="id-ID" dirty="0"/>
        </a:p>
      </dgm:t>
    </dgm:pt>
    <dgm:pt modelId="{66120F76-C9AD-479E-A2C0-4B075CE6D3C1}" type="parTrans" cxnId="{70CE63CF-890D-494B-8F24-10F011611C89}">
      <dgm:prSet/>
      <dgm:spPr/>
      <dgm:t>
        <a:bodyPr/>
        <a:lstStyle/>
        <a:p>
          <a:endParaRPr lang="id-ID"/>
        </a:p>
      </dgm:t>
    </dgm:pt>
    <dgm:pt modelId="{DA7BFF24-1711-4B80-8A10-E4072D9A790B}" type="sibTrans" cxnId="{70CE63CF-890D-494B-8F24-10F011611C89}">
      <dgm:prSet/>
      <dgm:spPr/>
      <dgm:t>
        <a:bodyPr/>
        <a:lstStyle/>
        <a:p>
          <a:endParaRPr lang="id-ID"/>
        </a:p>
      </dgm:t>
    </dgm:pt>
    <dgm:pt modelId="{0DB487BC-27F2-4DC4-9893-834433D28FBA}">
      <dgm:prSet phldrT="[Text]"/>
      <dgm:spPr/>
      <dgm:t>
        <a:bodyPr/>
        <a:lstStyle/>
        <a:p>
          <a:r>
            <a:rPr lang="id-ID" dirty="0" smtClean="0"/>
            <a:t>Kehidupan selalu mengandung kesengsaraan</a:t>
          </a:r>
          <a:endParaRPr lang="id-ID" dirty="0"/>
        </a:p>
      </dgm:t>
    </dgm:pt>
    <dgm:pt modelId="{5664037E-89F9-408A-B79F-1AD285B469C6}" type="parTrans" cxnId="{6DF89054-0470-417C-9C9E-A9937F3A721D}">
      <dgm:prSet/>
      <dgm:spPr/>
      <dgm:t>
        <a:bodyPr/>
        <a:lstStyle/>
        <a:p>
          <a:endParaRPr lang="id-ID"/>
        </a:p>
      </dgm:t>
    </dgm:pt>
    <dgm:pt modelId="{40415406-140E-4327-BC76-81F5CF032C93}" type="sibTrans" cxnId="{6DF89054-0470-417C-9C9E-A9937F3A721D}">
      <dgm:prSet/>
      <dgm:spPr/>
      <dgm:t>
        <a:bodyPr/>
        <a:lstStyle/>
        <a:p>
          <a:endParaRPr lang="id-ID"/>
        </a:p>
      </dgm:t>
    </dgm:pt>
    <dgm:pt modelId="{E1A3BCE2-2D02-45A0-B950-30A7ECF57684}">
      <dgm:prSet phldrT="[Text]"/>
      <dgm:spPr/>
      <dgm:t>
        <a:bodyPr/>
        <a:lstStyle/>
        <a:p>
          <a:r>
            <a:rPr lang="id-ID" dirty="0" smtClean="0"/>
            <a:t>“Saya tidak layak, tidak diinginkan, hina”</a:t>
          </a:r>
          <a:endParaRPr lang="id-ID" dirty="0"/>
        </a:p>
      </dgm:t>
    </dgm:pt>
    <dgm:pt modelId="{9E9B7316-8911-4F23-80EC-ABF939701729}" type="parTrans" cxnId="{EAF326F1-E52E-4263-9755-6F73A91D8CB4}">
      <dgm:prSet/>
      <dgm:spPr/>
      <dgm:t>
        <a:bodyPr/>
        <a:lstStyle/>
        <a:p>
          <a:endParaRPr lang="id-ID"/>
        </a:p>
      </dgm:t>
    </dgm:pt>
    <dgm:pt modelId="{07E81EB6-54CE-4EC2-BEBE-0BE662E1F25D}" type="sibTrans" cxnId="{EAF326F1-E52E-4263-9755-6F73A91D8CB4}">
      <dgm:prSet/>
      <dgm:spPr/>
      <dgm:t>
        <a:bodyPr/>
        <a:lstStyle/>
        <a:p>
          <a:endParaRPr lang="id-ID"/>
        </a:p>
      </dgm:t>
    </dgm:pt>
    <dgm:pt modelId="{5C961914-10E6-4F90-A1D6-7DC165C8DAD6}" type="pres">
      <dgm:prSet presAssocID="{41E4D4C2-0F1E-463E-85A9-35B293167B8E}" presName="compositeShape" presStyleCnt="0">
        <dgm:presLayoutVars>
          <dgm:chMax val="7"/>
          <dgm:dir/>
          <dgm:resizeHandles val="exact"/>
        </dgm:presLayoutVars>
      </dgm:prSet>
      <dgm:spPr/>
    </dgm:pt>
    <dgm:pt modelId="{01B4BF65-3961-4436-9DCB-BAD5CAEF7C02}" type="pres">
      <dgm:prSet presAssocID="{41E4D4C2-0F1E-463E-85A9-35B293167B8E}" presName="wedge1" presStyleLbl="node1" presStyleIdx="0" presStyleCnt="3" custLinFactNeighborX="1765" custLinFactNeighborY="-151"/>
      <dgm:spPr/>
      <dgm:t>
        <a:bodyPr/>
        <a:lstStyle/>
        <a:p>
          <a:endParaRPr lang="id-ID"/>
        </a:p>
      </dgm:t>
    </dgm:pt>
    <dgm:pt modelId="{3B638256-F52D-42D0-9808-EEDD337335C3}" type="pres">
      <dgm:prSet presAssocID="{41E4D4C2-0F1E-463E-85A9-35B293167B8E}" presName="wedge1Tx" presStyleLbl="node1" presStyleIdx="0" presStyleCnt="3">
        <dgm:presLayoutVars>
          <dgm:chMax val="0"/>
          <dgm:chPref val="0"/>
          <dgm:bulletEnabled val="1"/>
        </dgm:presLayoutVars>
      </dgm:prSet>
      <dgm:spPr/>
      <dgm:t>
        <a:bodyPr/>
        <a:lstStyle/>
        <a:p>
          <a:endParaRPr lang="id-ID"/>
        </a:p>
      </dgm:t>
    </dgm:pt>
    <dgm:pt modelId="{2FBE8988-7010-475D-A753-A533CF956E67}" type="pres">
      <dgm:prSet presAssocID="{41E4D4C2-0F1E-463E-85A9-35B293167B8E}" presName="wedge2" presStyleLbl="node1" presStyleIdx="1" presStyleCnt="3"/>
      <dgm:spPr/>
    </dgm:pt>
    <dgm:pt modelId="{21A316AF-5098-4134-BA33-CA96704C22E5}" type="pres">
      <dgm:prSet presAssocID="{41E4D4C2-0F1E-463E-85A9-35B293167B8E}" presName="wedge2Tx" presStyleLbl="node1" presStyleIdx="1" presStyleCnt="3">
        <dgm:presLayoutVars>
          <dgm:chMax val="0"/>
          <dgm:chPref val="0"/>
          <dgm:bulletEnabled val="1"/>
        </dgm:presLayoutVars>
      </dgm:prSet>
      <dgm:spPr/>
    </dgm:pt>
    <dgm:pt modelId="{905E4AAA-129E-4646-83D2-8BB2E6813700}" type="pres">
      <dgm:prSet presAssocID="{41E4D4C2-0F1E-463E-85A9-35B293167B8E}" presName="wedge3" presStyleLbl="node1" presStyleIdx="2" presStyleCnt="3" custScaleX="101286"/>
      <dgm:spPr/>
    </dgm:pt>
    <dgm:pt modelId="{A92A4D9B-D377-49F0-B588-C4992973A96A}" type="pres">
      <dgm:prSet presAssocID="{41E4D4C2-0F1E-463E-85A9-35B293167B8E}" presName="wedge3Tx" presStyleLbl="node1" presStyleIdx="2" presStyleCnt="3">
        <dgm:presLayoutVars>
          <dgm:chMax val="0"/>
          <dgm:chPref val="0"/>
          <dgm:bulletEnabled val="1"/>
        </dgm:presLayoutVars>
      </dgm:prSet>
      <dgm:spPr/>
    </dgm:pt>
  </dgm:ptLst>
  <dgm:cxnLst>
    <dgm:cxn modelId="{70CE63CF-890D-494B-8F24-10F011611C89}" srcId="{41E4D4C2-0F1E-463E-85A9-35B293167B8E}" destId="{8E49BB33-4F66-4BCC-B8B1-6634A87948EC}" srcOrd="0" destOrd="0" parTransId="{66120F76-C9AD-479E-A2C0-4B075CE6D3C1}" sibTransId="{DA7BFF24-1711-4B80-8A10-E4072D9A790B}"/>
    <dgm:cxn modelId="{BBBFF80A-F990-4AD5-8D49-F357838A65B8}" type="presOf" srcId="{0DB487BC-27F2-4DC4-9893-834433D28FBA}" destId="{21A316AF-5098-4134-BA33-CA96704C22E5}" srcOrd="1" destOrd="0" presId="urn:microsoft.com/office/officeart/2005/8/layout/chart3"/>
    <dgm:cxn modelId="{262F64E7-6AC8-4F7D-8E02-251946927565}" type="presOf" srcId="{0DB487BC-27F2-4DC4-9893-834433D28FBA}" destId="{2FBE8988-7010-475D-A753-A533CF956E67}" srcOrd="0" destOrd="0" presId="urn:microsoft.com/office/officeart/2005/8/layout/chart3"/>
    <dgm:cxn modelId="{EAF326F1-E52E-4263-9755-6F73A91D8CB4}" srcId="{41E4D4C2-0F1E-463E-85A9-35B293167B8E}" destId="{E1A3BCE2-2D02-45A0-B950-30A7ECF57684}" srcOrd="2" destOrd="0" parTransId="{9E9B7316-8911-4F23-80EC-ABF939701729}" sibTransId="{07E81EB6-54CE-4EC2-BEBE-0BE662E1F25D}"/>
    <dgm:cxn modelId="{265B4154-6A16-4156-A542-D18BBF3A8B3A}" type="presOf" srcId="{8E49BB33-4F66-4BCC-B8B1-6634A87948EC}" destId="{3B638256-F52D-42D0-9808-EEDD337335C3}" srcOrd="1" destOrd="0" presId="urn:microsoft.com/office/officeart/2005/8/layout/chart3"/>
    <dgm:cxn modelId="{128C461E-B918-479F-BFA0-D36F264C1460}" type="presOf" srcId="{E1A3BCE2-2D02-45A0-B950-30A7ECF57684}" destId="{A92A4D9B-D377-49F0-B588-C4992973A96A}" srcOrd="1" destOrd="0" presId="urn:microsoft.com/office/officeart/2005/8/layout/chart3"/>
    <dgm:cxn modelId="{6DF89054-0470-417C-9C9E-A9937F3A721D}" srcId="{41E4D4C2-0F1E-463E-85A9-35B293167B8E}" destId="{0DB487BC-27F2-4DC4-9893-834433D28FBA}" srcOrd="1" destOrd="0" parTransId="{5664037E-89F9-408A-B79F-1AD285B469C6}" sibTransId="{40415406-140E-4327-BC76-81F5CF032C93}"/>
    <dgm:cxn modelId="{5AD5A5D1-CA9D-4CC5-A394-E21BEF01591D}" type="presOf" srcId="{41E4D4C2-0F1E-463E-85A9-35B293167B8E}" destId="{5C961914-10E6-4F90-A1D6-7DC165C8DAD6}" srcOrd="0" destOrd="0" presId="urn:microsoft.com/office/officeart/2005/8/layout/chart3"/>
    <dgm:cxn modelId="{BF5711F0-A5A3-47B9-BBC4-D0B8F4C6C334}" type="presOf" srcId="{E1A3BCE2-2D02-45A0-B950-30A7ECF57684}" destId="{905E4AAA-129E-4646-83D2-8BB2E6813700}" srcOrd="0" destOrd="0" presId="urn:microsoft.com/office/officeart/2005/8/layout/chart3"/>
    <dgm:cxn modelId="{BABF80EA-C0BC-4AE4-9BD5-31648EE08B68}" type="presOf" srcId="{8E49BB33-4F66-4BCC-B8B1-6634A87948EC}" destId="{01B4BF65-3961-4436-9DCB-BAD5CAEF7C02}" srcOrd="0" destOrd="0" presId="urn:microsoft.com/office/officeart/2005/8/layout/chart3"/>
    <dgm:cxn modelId="{AE6E17B8-650C-4B22-93AE-BCA048D094A3}" type="presParOf" srcId="{5C961914-10E6-4F90-A1D6-7DC165C8DAD6}" destId="{01B4BF65-3961-4436-9DCB-BAD5CAEF7C02}" srcOrd="0" destOrd="0" presId="urn:microsoft.com/office/officeart/2005/8/layout/chart3"/>
    <dgm:cxn modelId="{1C5C1C64-99F3-47EA-8B00-A5EBC510DD1A}" type="presParOf" srcId="{5C961914-10E6-4F90-A1D6-7DC165C8DAD6}" destId="{3B638256-F52D-42D0-9808-EEDD337335C3}" srcOrd="1" destOrd="0" presId="urn:microsoft.com/office/officeart/2005/8/layout/chart3"/>
    <dgm:cxn modelId="{7DA62FEA-03FB-4CC8-A1A4-0CB1AE039A37}" type="presParOf" srcId="{5C961914-10E6-4F90-A1D6-7DC165C8DAD6}" destId="{2FBE8988-7010-475D-A753-A533CF956E67}" srcOrd="2" destOrd="0" presId="urn:microsoft.com/office/officeart/2005/8/layout/chart3"/>
    <dgm:cxn modelId="{3348C72E-37A6-4478-A0D2-44F9136C9BD7}" type="presParOf" srcId="{5C961914-10E6-4F90-A1D6-7DC165C8DAD6}" destId="{21A316AF-5098-4134-BA33-CA96704C22E5}" srcOrd="3" destOrd="0" presId="urn:microsoft.com/office/officeart/2005/8/layout/chart3"/>
    <dgm:cxn modelId="{94645BBF-17F8-4B18-9436-BABA497894D9}" type="presParOf" srcId="{5C961914-10E6-4F90-A1D6-7DC165C8DAD6}" destId="{905E4AAA-129E-4646-83D2-8BB2E6813700}" srcOrd="4" destOrd="0" presId="urn:microsoft.com/office/officeart/2005/8/layout/chart3"/>
    <dgm:cxn modelId="{3F18470E-25BC-4673-8B46-9D5F1CC22423}" type="presParOf" srcId="{5C961914-10E6-4F90-A1D6-7DC165C8DAD6}" destId="{A92A4D9B-D377-49F0-B588-C4992973A96A}" srcOrd="5" destOrd="0" presId="urn:microsoft.com/office/officeart/2005/8/layout/chart3"/>
  </dgm:cxnLst>
  <dgm:bg/>
  <dgm:whole/>
</dgm:dataModel>
</file>

<file path=ppt/diagrams/data3.xml><?xml version="1.0" encoding="utf-8"?>
<dgm:dataModel xmlns:dgm="http://schemas.openxmlformats.org/drawingml/2006/diagram" xmlns:a="http://schemas.openxmlformats.org/drawingml/2006/main">
  <dgm:ptLst>
    <dgm:pt modelId="{FB5E8F0E-F94B-4225-A57B-E25BDF01EC8F}" type="doc">
      <dgm:prSet loTypeId="urn:microsoft.com/office/officeart/2005/8/layout/venn1" loCatId="relationship" qsTypeId="urn:microsoft.com/office/officeart/2005/8/quickstyle/simple1" qsCatId="simple" csTypeId="urn:microsoft.com/office/officeart/2005/8/colors/accent1_2" csCatId="accent1" phldr="1"/>
      <dgm:spPr/>
    </dgm:pt>
    <dgm:pt modelId="{4A3453EF-84E9-4657-B08B-5F6533CA54AD}">
      <dgm:prSet custT="1"/>
      <dgm:spPr/>
      <dgm:t>
        <a:bodyPr/>
        <a:lstStyle/>
        <a:p>
          <a:r>
            <a:rPr lang="id-ID" sz="1800" dirty="0" smtClean="0"/>
            <a:t>“Saya tidak layak, tidak diinginkan, hina”</a:t>
          </a:r>
          <a:endParaRPr lang="id-ID" sz="1800" dirty="0"/>
        </a:p>
      </dgm:t>
    </dgm:pt>
    <dgm:pt modelId="{E380FE45-CE7D-44EB-8248-D61AA3186C9E}" type="parTrans" cxnId="{4C40DDAF-EB35-4C7F-9229-9738F2AE8E0A}">
      <dgm:prSet/>
      <dgm:spPr/>
      <dgm:t>
        <a:bodyPr/>
        <a:lstStyle/>
        <a:p>
          <a:endParaRPr lang="id-ID"/>
        </a:p>
      </dgm:t>
    </dgm:pt>
    <dgm:pt modelId="{9DDE4FD5-102F-4FF8-A2D2-129BB088EA80}" type="sibTrans" cxnId="{4C40DDAF-EB35-4C7F-9229-9738F2AE8E0A}">
      <dgm:prSet/>
      <dgm:spPr/>
      <dgm:t>
        <a:bodyPr/>
        <a:lstStyle/>
        <a:p>
          <a:endParaRPr lang="id-ID"/>
        </a:p>
      </dgm:t>
    </dgm:pt>
    <dgm:pt modelId="{1CCC1F91-569A-4F77-93BE-D4449FC52B79}">
      <dgm:prSet custT="1"/>
      <dgm:spPr/>
      <dgm:t>
        <a:bodyPr/>
        <a:lstStyle/>
        <a:p>
          <a:r>
            <a:rPr lang="id-ID" sz="1800" dirty="0" smtClean="0"/>
            <a:t>“Kehidupan selalu mengandung kesengsaraan”</a:t>
          </a:r>
          <a:endParaRPr lang="id-ID" sz="1800" dirty="0"/>
        </a:p>
      </dgm:t>
    </dgm:pt>
    <dgm:pt modelId="{3643394A-005E-499F-BDC9-D0A19F1A51D0}" type="parTrans" cxnId="{9A4B3A8F-37BA-494A-A339-036193B6C72C}">
      <dgm:prSet/>
      <dgm:spPr/>
      <dgm:t>
        <a:bodyPr/>
        <a:lstStyle/>
        <a:p>
          <a:endParaRPr lang="id-ID"/>
        </a:p>
      </dgm:t>
    </dgm:pt>
    <dgm:pt modelId="{FAA952C8-18DB-4414-BEE8-0BAA65C3DF60}" type="sibTrans" cxnId="{9A4B3A8F-37BA-494A-A339-036193B6C72C}">
      <dgm:prSet/>
      <dgm:spPr/>
      <dgm:t>
        <a:bodyPr/>
        <a:lstStyle/>
        <a:p>
          <a:endParaRPr lang="id-ID"/>
        </a:p>
      </dgm:t>
    </dgm:pt>
    <dgm:pt modelId="{A567B0CA-3FDE-432B-8777-590ABCD21078}">
      <dgm:prSet custT="1"/>
      <dgm:spPr/>
      <dgm:t>
        <a:bodyPr/>
        <a:lstStyle/>
        <a:p>
          <a:r>
            <a:rPr lang="id-ID" sz="1800" dirty="0" smtClean="0"/>
            <a:t>“Lingkungan terlalu menuntut saya dan kehidupan menghadirkan perlawanan yg konstan atas diri saya”</a:t>
          </a:r>
          <a:endParaRPr lang="id-ID" sz="1800" dirty="0"/>
        </a:p>
      </dgm:t>
    </dgm:pt>
    <dgm:pt modelId="{DBA1C190-9FB7-4B3C-8003-E8C4FB651B53}" type="parTrans" cxnId="{9579805A-8720-4B1C-9C7E-85F953622A6F}">
      <dgm:prSet/>
      <dgm:spPr/>
      <dgm:t>
        <a:bodyPr/>
        <a:lstStyle/>
        <a:p>
          <a:endParaRPr lang="id-ID"/>
        </a:p>
      </dgm:t>
    </dgm:pt>
    <dgm:pt modelId="{FB9B67C5-EECA-4624-921C-FF2A00E08864}" type="sibTrans" cxnId="{9579805A-8720-4B1C-9C7E-85F953622A6F}">
      <dgm:prSet/>
      <dgm:spPr/>
      <dgm:t>
        <a:bodyPr/>
        <a:lstStyle/>
        <a:p>
          <a:endParaRPr lang="id-ID"/>
        </a:p>
      </dgm:t>
    </dgm:pt>
    <dgm:pt modelId="{EA3FD46F-48EF-4583-B888-92DFEA806507}" type="pres">
      <dgm:prSet presAssocID="{FB5E8F0E-F94B-4225-A57B-E25BDF01EC8F}" presName="compositeShape" presStyleCnt="0">
        <dgm:presLayoutVars>
          <dgm:chMax val="7"/>
          <dgm:dir/>
          <dgm:resizeHandles val="exact"/>
        </dgm:presLayoutVars>
      </dgm:prSet>
      <dgm:spPr/>
    </dgm:pt>
    <dgm:pt modelId="{9202A53E-B3EC-4BB1-BAF1-B5C38E66F157}" type="pres">
      <dgm:prSet presAssocID="{4A3453EF-84E9-4657-B08B-5F6533CA54AD}" presName="circ1" presStyleLbl="vennNode1" presStyleIdx="0" presStyleCnt="3"/>
      <dgm:spPr/>
    </dgm:pt>
    <dgm:pt modelId="{57178214-5D39-4848-B5C8-3214C7EF92F8}" type="pres">
      <dgm:prSet presAssocID="{4A3453EF-84E9-4657-B08B-5F6533CA54AD}" presName="circ1Tx" presStyleLbl="revTx" presStyleIdx="0" presStyleCnt="0">
        <dgm:presLayoutVars>
          <dgm:chMax val="0"/>
          <dgm:chPref val="0"/>
          <dgm:bulletEnabled val="1"/>
        </dgm:presLayoutVars>
      </dgm:prSet>
      <dgm:spPr/>
    </dgm:pt>
    <dgm:pt modelId="{DA7BB71E-FC66-4112-A971-1681B756020E}" type="pres">
      <dgm:prSet presAssocID="{A567B0CA-3FDE-432B-8777-590ABCD21078}" presName="circ2" presStyleLbl="vennNode1" presStyleIdx="1" presStyleCnt="3" custScaleX="101807"/>
      <dgm:spPr/>
    </dgm:pt>
    <dgm:pt modelId="{F42B0BD7-F5F4-46CD-A547-A6A05EFDF064}" type="pres">
      <dgm:prSet presAssocID="{A567B0CA-3FDE-432B-8777-590ABCD21078}" presName="circ2Tx" presStyleLbl="revTx" presStyleIdx="0" presStyleCnt="0">
        <dgm:presLayoutVars>
          <dgm:chMax val="0"/>
          <dgm:chPref val="0"/>
          <dgm:bulletEnabled val="1"/>
        </dgm:presLayoutVars>
      </dgm:prSet>
      <dgm:spPr/>
    </dgm:pt>
    <dgm:pt modelId="{8D929E07-8940-46E3-B2A5-81BEF06ABF28}" type="pres">
      <dgm:prSet presAssocID="{1CCC1F91-569A-4F77-93BE-D4449FC52B79}" presName="circ3" presStyleLbl="vennNode1" presStyleIdx="2" presStyleCnt="3"/>
      <dgm:spPr/>
    </dgm:pt>
    <dgm:pt modelId="{90A1FDE1-01DC-46EF-9003-D6D9293FC795}" type="pres">
      <dgm:prSet presAssocID="{1CCC1F91-569A-4F77-93BE-D4449FC52B79}" presName="circ3Tx" presStyleLbl="revTx" presStyleIdx="0" presStyleCnt="0">
        <dgm:presLayoutVars>
          <dgm:chMax val="0"/>
          <dgm:chPref val="0"/>
          <dgm:bulletEnabled val="1"/>
        </dgm:presLayoutVars>
      </dgm:prSet>
      <dgm:spPr/>
    </dgm:pt>
  </dgm:ptLst>
  <dgm:cxnLst>
    <dgm:cxn modelId="{9579805A-8720-4B1C-9C7E-85F953622A6F}" srcId="{FB5E8F0E-F94B-4225-A57B-E25BDF01EC8F}" destId="{A567B0CA-3FDE-432B-8777-590ABCD21078}" srcOrd="1" destOrd="0" parTransId="{DBA1C190-9FB7-4B3C-8003-E8C4FB651B53}" sibTransId="{FB9B67C5-EECA-4624-921C-FF2A00E08864}"/>
    <dgm:cxn modelId="{9647EE2C-8F66-4D42-AECF-120CB283E7D4}" type="presOf" srcId="{1CCC1F91-569A-4F77-93BE-D4449FC52B79}" destId="{8D929E07-8940-46E3-B2A5-81BEF06ABF28}" srcOrd="0" destOrd="0" presId="urn:microsoft.com/office/officeart/2005/8/layout/venn1"/>
    <dgm:cxn modelId="{4C40DDAF-EB35-4C7F-9229-9738F2AE8E0A}" srcId="{FB5E8F0E-F94B-4225-A57B-E25BDF01EC8F}" destId="{4A3453EF-84E9-4657-B08B-5F6533CA54AD}" srcOrd="0" destOrd="0" parTransId="{E380FE45-CE7D-44EB-8248-D61AA3186C9E}" sibTransId="{9DDE4FD5-102F-4FF8-A2D2-129BB088EA80}"/>
    <dgm:cxn modelId="{7598ECBD-60EE-40F2-9AEF-4E20B7933682}" type="presOf" srcId="{4A3453EF-84E9-4657-B08B-5F6533CA54AD}" destId="{57178214-5D39-4848-B5C8-3214C7EF92F8}" srcOrd="1" destOrd="0" presId="urn:microsoft.com/office/officeart/2005/8/layout/venn1"/>
    <dgm:cxn modelId="{51498ED5-AAA7-4935-ACDE-12BB0EDEDA69}" type="presOf" srcId="{FB5E8F0E-F94B-4225-A57B-E25BDF01EC8F}" destId="{EA3FD46F-48EF-4583-B888-92DFEA806507}" srcOrd="0" destOrd="0" presId="urn:microsoft.com/office/officeart/2005/8/layout/venn1"/>
    <dgm:cxn modelId="{9A4B3A8F-37BA-494A-A339-036193B6C72C}" srcId="{FB5E8F0E-F94B-4225-A57B-E25BDF01EC8F}" destId="{1CCC1F91-569A-4F77-93BE-D4449FC52B79}" srcOrd="2" destOrd="0" parTransId="{3643394A-005E-499F-BDC9-D0A19F1A51D0}" sibTransId="{FAA952C8-18DB-4414-BEE8-0BAA65C3DF60}"/>
    <dgm:cxn modelId="{FDF59D06-DB25-4F4A-824C-4DE7F3BDEDD5}" type="presOf" srcId="{4A3453EF-84E9-4657-B08B-5F6533CA54AD}" destId="{9202A53E-B3EC-4BB1-BAF1-B5C38E66F157}" srcOrd="0" destOrd="0" presId="urn:microsoft.com/office/officeart/2005/8/layout/venn1"/>
    <dgm:cxn modelId="{F614AC4C-4587-4647-A973-1D5878E17A75}" type="presOf" srcId="{A567B0CA-3FDE-432B-8777-590ABCD21078}" destId="{F42B0BD7-F5F4-46CD-A547-A6A05EFDF064}" srcOrd="1" destOrd="0" presId="urn:microsoft.com/office/officeart/2005/8/layout/venn1"/>
    <dgm:cxn modelId="{A41340F6-7B68-4F0D-A8AA-962349A68FB4}" type="presOf" srcId="{A567B0CA-3FDE-432B-8777-590ABCD21078}" destId="{DA7BB71E-FC66-4112-A971-1681B756020E}" srcOrd="0" destOrd="0" presId="urn:microsoft.com/office/officeart/2005/8/layout/venn1"/>
    <dgm:cxn modelId="{FC2B94BF-3255-4114-BDF9-FDFDDD482BE9}" type="presOf" srcId="{1CCC1F91-569A-4F77-93BE-D4449FC52B79}" destId="{90A1FDE1-01DC-46EF-9003-D6D9293FC795}" srcOrd="1" destOrd="0" presId="urn:microsoft.com/office/officeart/2005/8/layout/venn1"/>
    <dgm:cxn modelId="{6B730EA4-B2D7-4114-A2A3-F5042FB27602}" type="presParOf" srcId="{EA3FD46F-48EF-4583-B888-92DFEA806507}" destId="{9202A53E-B3EC-4BB1-BAF1-B5C38E66F157}" srcOrd="0" destOrd="0" presId="urn:microsoft.com/office/officeart/2005/8/layout/venn1"/>
    <dgm:cxn modelId="{E3A95F8F-B877-41C3-9F93-D993C912F262}" type="presParOf" srcId="{EA3FD46F-48EF-4583-B888-92DFEA806507}" destId="{57178214-5D39-4848-B5C8-3214C7EF92F8}" srcOrd="1" destOrd="0" presId="urn:microsoft.com/office/officeart/2005/8/layout/venn1"/>
    <dgm:cxn modelId="{D5DA8D27-7A6E-4B48-88E9-D1B45B3CC720}" type="presParOf" srcId="{EA3FD46F-48EF-4583-B888-92DFEA806507}" destId="{DA7BB71E-FC66-4112-A971-1681B756020E}" srcOrd="2" destOrd="0" presId="urn:microsoft.com/office/officeart/2005/8/layout/venn1"/>
    <dgm:cxn modelId="{FB150E78-7D4E-4D04-9015-50A6B5AEC605}" type="presParOf" srcId="{EA3FD46F-48EF-4583-B888-92DFEA806507}" destId="{F42B0BD7-F5F4-46CD-A547-A6A05EFDF064}" srcOrd="3" destOrd="0" presId="urn:microsoft.com/office/officeart/2005/8/layout/venn1"/>
    <dgm:cxn modelId="{87667D8A-7F86-468D-9E74-3D33A2B47698}" type="presParOf" srcId="{EA3FD46F-48EF-4583-B888-92DFEA806507}" destId="{8D929E07-8940-46E3-B2A5-81BEF06ABF28}" srcOrd="4" destOrd="0" presId="urn:microsoft.com/office/officeart/2005/8/layout/venn1"/>
    <dgm:cxn modelId="{20625B2B-CED8-4B70-9414-3ABB398719A4}" type="presParOf" srcId="{EA3FD46F-48EF-4583-B888-92DFEA806507}" destId="{90A1FDE1-01DC-46EF-9003-D6D9293FC795}" srcOrd="5"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22</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6470923-B58C-49EA-B25B-17DD72755D5F}" type="slidenum">
              <a:rPr lang="id-ID" smtClean="0"/>
              <a:pPr>
                <a:defRPr/>
              </a:pPr>
              <a:t>23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22262"/>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10000"/>
            <a:ext cx="5638800" cy="769441"/>
          </a:xfrm>
          <a:prstGeom prst="rect">
            <a:avLst/>
          </a:prstGeom>
          <a:noFill/>
          <a:ln w="9525">
            <a:noFill/>
            <a:miter lim="800000"/>
            <a:headEnd/>
            <a:tailEnd/>
          </a:ln>
        </p:spPr>
        <p:txBody>
          <a:bodyPr>
            <a:spAutoFit/>
          </a:bodyPr>
          <a:lstStyle/>
          <a:p>
            <a:pPr algn="ctr"/>
            <a:r>
              <a:rPr lang="id-ID" sz="2400" b="1" dirty="0" smtClean="0">
                <a:solidFill>
                  <a:schemeClr val="bg1"/>
                </a:solidFill>
              </a:rPr>
              <a:t>TEORI SOSIAL-KOGNITIF:</a:t>
            </a:r>
            <a:endParaRPr lang="id-ID" sz="2000" b="1" dirty="0" smtClean="0">
              <a:solidFill>
                <a:schemeClr val="bg1"/>
              </a:solidFill>
            </a:endParaRPr>
          </a:p>
          <a:p>
            <a:pPr algn="ctr"/>
            <a:r>
              <a:rPr lang="id-ID" sz="2000" b="1" smtClean="0">
                <a:solidFill>
                  <a:schemeClr val="bg1"/>
                </a:solidFill>
              </a:rPr>
              <a:t>PERLUASAN, APLIKASI &amp; EVALUASI</a:t>
            </a: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Coping stres</a:t>
            </a:r>
            <a:endParaRPr lang="id-ID" sz="3200"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Ada berbagai cara yg berbeda dalam menghadapi situasi stres.</a:t>
            </a:r>
          </a:p>
        </p:txBody>
      </p:sp>
      <p:graphicFrame>
        <p:nvGraphicFramePr>
          <p:cNvPr id="5" name="Diagram 4"/>
          <p:cNvGraphicFramePr/>
          <p:nvPr/>
        </p:nvGraphicFramePr>
        <p:xfrm>
          <a:off x="914400" y="2514600"/>
          <a:ext cx="7543800" cy="2946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Patologi &amp; Perubahan</a:t>
            </a:r>
            <a:endParaRPr lang="id-ID" sz="3200" dirty="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pPr>
              <a:buNone/>
            </a:pPr>
            <a:r>
              <a:rPr lang="id-ID" sz="2200" dirty="0" smtClean="0">
                <a:latin typeface="Arial" charset="0"/>
                <a:cs typeface="Arial" charset="0"/>
              </a:rPr>
              <a:t> </a:t>
            </a:r>
            <a:endParaRPr lang="id-ID" sz="2200" dirty="0" smtClean="0">
              <a:latin typeface="Arial" charset="0"/>
              <a:cs typeface="Arial" charset="0"/>
            </a:endParaRPr>
          </a:p>
        </p:txBody>
      </p:sp>
      <p:sp>
        <p:nvSpPr>
          <p:cNvPr id="5" name="Horizontal Scroll 4"/>
          <p:cNvSpPr/>
          <p:nvPr/>
        </p:nvSpPr>
        <p:spPr>
          <a:xfrm>
            <a:off x="914400" y="1295400"/>
            <a:ext cx="7315200" cy="480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latin typeface="Arial" charset="0"/>
                <a:cs typeface="Arial" charset="0"/>
              </a:rPr>
              <a:t>Aliran pemrosesan informasi kognitif berpendapat bahwa psikopatologi bersumber dari kognisi maladaptif yg tidak realistis. </a:t>
            </a:r>
            <a:endParaRPr lang="id-ID" sz="2400" dirty="0" smtClean="0">
              <a:latin typeface="Arial" charset="0"/>
              <a:cs typeface="Arial" charset="0"/>
            </a:endParaRPr>
          </a:p>
          <a:p>
            <a:endParaRPr lang="id-ID" sz="2400" dirty="0" smtClean="0">
              <a:latin typeface="Arial" charset="0"/>
              <a:cs typeface="Arial" charset="0"/>
            </a:endParaRPr>
          </a:p>
          <a:p>
            <a:r>
              <a:rPr lang="id-ID" sz="2400" dirty="0" smtClean="0">
                <a:latin typeface="Arial" charset="0"/>
                <a:cs typeface="Arial" charset="0"/>
              </a:rPr>
              <a:t>Oleh </a:t>
            </a:r>
            <a:r>
              <a:rPr lang="id-ID" sz="2400" dirty="0" smtClean="0">
                <a:latin typeface="Arial" charset="0"/>
                <a:cs typeface="Arial" charset="0"/>
              </a:rPr>
              <a:t>karena itu, terapi harus mengandung upaya untuk mengubah penyimpangan kognitif itu dan menggantikannya dg kognisi yg lebih realistis dan adaptif.</a:t>
            </a: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Terapi Rasional-Emotif dari Albert Ellis </a:t>
            </a:r>
            <a:endParaRPr lang="id-ID"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Albert Ellis adalah mantan psikoanalis yg mengembangkan sistem terapi pengubah kepribadian yg dikenal dg </a:t>
            </a:r>
            <a:r>
              <a:rPr lang="id-ID" sz="2200" i="1" dirty="0" smtClean="0">
                <a:latin typeface="Arial" charset="0"/>
                <a:cs typeface="Arial" charset="0"/>
              </a:rPr>
              <a:t>Rational Emotive Therapy </a:t>
            </a:r>
            <a:r>
              <a:rPr lang="id-ID" sz="2200" dirty="0" smtClean="0">
                <a:latin typeface="Arial" charset="0"/>
                <a:cs typeface="Arial" charset="0"/>
              </a:rPr>
              <a:t>(RET)</a:t>
            </a:r>
            <a:r>
              <a:rPr lang="id-ID" sz="2200" i="1" dirty="0" smtClean="0">
                <a:latin typeface="Arial" charset="0"/>
                <a:cs typeface="Arial" charset="0"/>
              </a:rPr>
              <a:t>.</a:t>
            </a:r>
          </a:p>
          <a:p>
            <a:endParaRPr lang="id-ID" sz="2200" dirty="0" smtClean="0">
              <a:latin typeface="Arial" charset="0"/>
              <a:cs typeface="Arial" charset="0"/>
            </a:endParaRPr>
          </a:p>
        </p:txBody>
      </p:sp>
      <p:sp>
        <p:nvSpPr>
          <p:cNvPr id="5" name="Flowchart: Alternate Process 4"/>
          <p:cNvSpPr/>
          <p:nvPr/>
        </p:nvSpPr>
        <p:spPr>
          <a:xfrm>
            <a:off x="838200" y="2895600"/>
            <a:ext cx="7620000" cy="2743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latin typeface="Arial" charset="0"/>
                <a:cs typeface="Arial" charset="0"/>
              </a:rPr>
              <a:t>Menurut Ellis, penyebab masalah psikologis adalah keyakinan irasional atau pernyataan irasional yg kita buat untuk diri kita sendiri bahwa kita harus melakukan sesuatu, bahwa kita harus merasakan sesuatu, bahwa kita adalah tipe individu tertentu, dan bahwa kita tidak dapat melakukan sesuatu terhadap perasaan atau situasi kita dalam kehidupan.</a:t>
            </a:r>
          </a:p>
          <a:p>
            <a:pPr algn="ctr"/>
            <a:endParaRPr lang="id-ID"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28575"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Kognisi maladaptif apa yg dimiliki individu? </a:t>
            </a:r>
            <a:endParaRPr lang="id-ID"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Ada beberapa kemungkinan:</a:t>
            </a:r>
          </a:p>
          <a:p>
            <a:endParaRPr lang="id-ID" sz="2200" dirty="0" smtClean="0">
              <a:latin typeface="Arial" charset="0"/>
              <a:cs typeface="Arial" charset="0"/>
            </a:endParaRPr>
          </a:p>
        </p:txBody>
      </p:sp>
      <p:sp>
        <p:nvSpPr>
          <p:cNvPr id="5" name="Flowchart: Punched Tape 4"/>
          <p:cNvSpPr/>
          <p:nvPr/>
        </p:nvSpPr>
        <p:spPr>
          <a:xfrm>
            <a:off x="914400" y="3886200"/>
            <a:ext cx="7315200" cy="2286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Penalaran yg keliru:</a:t>
            </a:r>
          </a:p>
          <a:p>
            <a:pPr algn="ctr"/>
            <a:r>
              <a:rPr lang="id-ID" dirty="0" smtClean="0"/>
              <a:t>“Jika usaha saya gagal, saya pasti tidak kompeten”</a:t>
            </a:r>
          </a:p>
          <a:p>
            <a:pPr algn="ctr"/>
            <a:r>
              <a:rPr lang="id-ID" dirty="0" smtClean="0"/>
              <a:t>“Mereka tidak merespons sesuai dengan harapan saya, pasti mereka tidak memedulikan saya”</a:t>
            </a:r>
          </a:p>
          <a:p>
            <a:pPr algn="ctr"/>
            <a:endParaRPr lang="id-ID" dirty="0"/>
          </a:p>
        </p:txBody>
      </p:sp>
      <p:sp>
        <p:nvSpPr>
          <p:cNvPr id="6" name="Flowchart: Punched Tape 5"/>
          <p:cNvSpPr/>
          <p:nvPr/>
        </p:nvSpPr>
        <p:spPr>
          <a:xfrm>
            <a:off x="838200" y="1981200"/>
            <a:ext cx="7315200" cy="20574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Keyakinan irasional: </a:t>
            </a:r>
          </a:p>
          <a:p>
            <a:pPr algn="ctr"/>
            <a:r>
              <a:rPr lang="id-ID" dirty="0" smtClean="0"/>
              <a:t>“Jika hal yg baik terjadi, pasti sebentar lagi akan datang hal yg buruk”.</a:t>
            </a:r>
          </a:p>
          <a:p>
            <a:pPr algn="ctr"/>
            <a:r>
              <a:rPr lang="id-ID" dirty="0" smtClean="0"/>
              <a:t>“Jika saya mengekspresikan keyakinan saya, yg lain pasti menolak saya”</a:t>
            </a:r>
            <a:endParaRPr lang="id-ID"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12292" name="Content Placeholder 5"/>
          <p:cNvSpPr>
            <a:spLocks noGrp="1"/>
          </p:cNvSpPr>
          <p:nvPr>
            <p:ph idx="1"/>
          </p:nvPr>
        </p:nvSpPr>
        <p:spPr>
          <a:xfrm>
            <a:off x="457200" y="838200"/>
            <a:ext cx="8229600" cy="5287963"/>
          </a:xfrm>
        </p:spPr>
        <p:txBody>
          <a:bodyPr/>
          <a:lstStyle/>
          <a:p>
            <a:endParaRPr lang="id-ID" sz="2200" dirty="0" smtClean="0">
              <a:latin typeface="Arial" charset="0"/>
              <a:cs typeface="Arial" charset="0"/>
            </a:endParaRPr>
          </a:p>
        </p:txBody>
      </p:sp>
      <p:sp>
        <p:nvSpPr>
          <p:cNvPr id="5" name="Flowchart: Alternate Process 4"/>
          <p:cNvSpPr/>
          <p:nvPr/>
        </p:nvSpPr>
        <p:spPr>
          <a:xfrm>
            <a:off x="990600" y="1600200"/>
            <a:ext cx="7620000" cy="1524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Ekspektasi disfungsional:</a:t>
            </a:r>
          </a:p>
          <a:p>
            <a:pPr algn="ctr"/>
            <a:r>
              <a:rPr lang="id-ID" sz="2000" dirty="0" smtClean="0"/>
              <a:t>“Jika sesuatu bisa menjadi salah bagi saya, maka hal tersebut akan terjadi. Musibah di depan saya”</a:t>
            </a:r>
            <a:endParaRPr lang="id-ID" sz="2000" dirty="0"/>
          </a:p>
        </p:txBody>
      </p:sp>
      <p:sp>
        <p:nvSpPr>
          <p:cNvPr id="6" name="Flowchart: Alternate Process 5"/>
          <p:cNvSpPr/>
          <p:nvPr/>
        </p:nvSpPr>
        <p:spPr>
          <a:xfrm>
            <a:off x="1066800" y="3581400"/>
            <a:ext cx="76200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Pandangan diri negatif:</a:t>
            </a:r>
          </a:p>
          <a:p>
            <a:pPr algn="ctr"/>
            <a:r>
              <a:rPr lang="id-ID" sz="2000" dirty="0" smtClean="0"/>
              <a:t>“Saya selalu merasa orang lain lebih baik dari saya”</a:t>
            </a:r>
          </a:p>
          <a:p>
            <a:pPr algn="ctr"/>
            <a:r>
              <a:rPr lang="id-ID" sz="2000" dirty="0" smtClean="0"/>
              <a:t>“Tidak satu pun yang pernah saya lakukan benar”</a:t>
            </a:r>
            <a:endParaRPr lang="id-ID" sz="20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152400"/>
          </a:xfrm>
        </p:spPr>
        <p:txBody>
          <a:bodyPr/>
          <a:lstStyle/>
          <a:p>
            <a:pPr>
              <a:spcBef>
                <a:spcPct val="50000"/>
              </a:spcBef>
            </a:pPr>
            <a:endParaRPr lang="id-ID" sz="3200" dirty="0" smtClean="0">
              <a:latin typeface="Arial" charset="0"/>
              <a:cs typeface="Arial" charset="0"/>
            </a:endParaRPr>
          </a:p>
        </p:txBody>
      </p:sp>
      <p:sp>
        <p:nvSpPr>
          <p:cNvPr id="16388" name="Content Placeholder 5"/>
          <p:cNvSpPr>
            <a:spLocks noGrp="1"/>
          </p:cNvSpPr>
          <p:nvPr>
            <p:ph idx="1"/>
          </p:nvPr>
        </p:nvSpPr>
        <p:spPr>
          <a:xfrm>
            <a:off x="457200" y="1143000"/>
            <a:ext cx="8229600" cy="4983163"/>
          </a:xfrm>
        </p:spPr>
        <p:txBody>
          <a:bodyPr/>
          <a:lstStyle/>
          <a:p>
            <a:endParaRPr lang="id-ID" sz="2200" dirty="0" smtClean="0">
              <a:latin typeface="Arial" charset="0"/>
              <a:cs typeface="Arial" charset="0"/>
            </a:endParaRPr>
          </a:p>
        </p:txBody>
      </p:sp>
      <p:sp>
        <p:nvSpPr>
          <p:cNvPr id="5" name="Flowchart: Punched Tape 4"/>
          <p:cNvSpPr/>
          <p:nvPr/>
        </p:nvSpPr>
        <p:spPr>
          <a:xfrm>
            <a:off x="762000" y="1371600"/>
            <a:ext cx="7696200" cy="2209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Atribusi maladaltif:</a:t>
            </a:r>
          </a:p>
          <a:p>
            <a:pPr algn="ctr"/>
            <a:r>
              <a:rPr lang="id-ID" dirty="0" smtClean="0"/>
              <a:t>“Saya peserta ujian yg buruk karena saya seorang yg gugup”</a:t>
            </a:r>
          </a:p>
          <a:p>
            <a:pPr algn="ctr"/>
            <a:r>
              <a:rPr lang="id-ID" dirty="0" smtClean="0"/>
              <a:t>“Jika say amenang maka itu adalah keberuntungan; ketika saya kalah, maka itu adalah saya yg sebenarnya”</a:t>
            </a:r>
            <a:endParaRPr lang="id-ID" dirty="0"/>
          </a:p>
        </p:txBody>
      </p:sp>
      <p:sp>
        <p:nvSpPr>
          <p:cNvPr id="6" name="Flowchart: Punched Tape 5"/>
          <p:cNvSpPr/>
          <p:nvPr/>
        </p:nvSpPr>
        <p:spPr>
          <a:xfrm>
            <a:off x="762000" y="3581400"/>
            <a:ext cx="7696200" cy="2286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Distori Ingatan:</a:t>
            </a:r>
          </a:p>
          <a:p>
            <a:pPr algn="ctr"/>
            <a:r>
              <a:rPr lang="id-ID" dirty="0" smtClean="0"/>
              <a:t>“Saat ini, kehidupan adalah sesuatu yg mengerikan dan akan terus begini”</a:t>
            </a:r>
          </a:p>
          <a:p>
            <a:pPr algn="ctr"/>
            <a:r>
              <a:rPr lang="id-ID" dirty="0" smtClean="0"/>
              <a:t>“Saya tidak pernah sukses”</a:t>
            </a:r>
            <a:endParaRPr lang="id-ID"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304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15364" name="Content Placeholder 5"/>
          <p:cNvSpPr>
            <a:spLocks noGrp="1"/>
          </p:cNvSpPr>
          <p:nvPr>
            <p:ph idx="1"/>
          </p:nvPr>
        </p:nvSpPr>
        <p:spPr>
          <a:xfrm>
            <a:off x="457200" y="990600"/>
            <a:ext cx="8229600" cy="5135563"/>
          </a:xfrm>
        </p:spPr>
        <p:txBody>
          <a:bodyPr/>
          <a:lstStyle/>
          <a:p>
            <a:endParaRPr lang="id-ID" sz="2200" dirty="0" smtClean="0">
              <a:latin typeface="Arial" charset="0"/>
              <a:cs typeface="Arial" charset="0"/>
            </a:endParaRPr>
          </a:p>
        </p:txBody>
      </p:sp>
      <p:sp>
        <p:nvSpPr>
          <p:cNvPr id="5" name="Flowchart: Alternate Process 4"/>
          <p:cNvSpPr/>
          <p:nvPr/>
        </p:nvSpPr>
        <p:spPr>
          <a:xfrm>
            <a:off x="1066800" y="1447800"/>
            <a:ext cx="73152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Perhatian maladaptif:</a:t>
            </a:r>
          </a:p>
          <a:p>
            <a:pPr algn="ctr"/>
            <a:r>
              <a:rPr lang="id-ID" dirty="0" smtClean="0"/>
              <a:t>“Yang bisa saya pikirkan hanyalah seberapa buruk jika saya gagal”</a:t>
            </a:r>
          </a:p>
          <a:p>
            <a:pPr algn="ctr"/>
            <a:r>
              <a:rPr lang="id-ID" dirty="0" smtClean="0"/>
              <a:t>“Lebih baik tidak memikirkan apa pun,  lagi pula tidak ada yg dapat Anda lakukan”</a:t>
            </a:r>
            <a:endParaRPr lang="id-ID" dirty="0"/>
          </a:p>
        </p:txBody>
      </p:sp>
      <p:sp>
        <p:nvSpPr>
          <p:cNvPr id="6" name="Flowchart: Alternate Process 5"/>
          <p:cNvSpPr/>
          <p:nvPr/>
        </p:nvSpPr>
        <p:spPr>
          <a:xfrm>
            <a:off x="1066800" y="3505200"/>
            <a:ext cx="73152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Strategi pembelaan diri:</a:t>
            </a:r>
          </a:p>
          <a:p>
            <a:pPr algn="ctr"/>
            <a:r>
              <a:rPr lang="id-ID" dirty="0" smtClean="0"/>
              <a:t>“Saya melakukannya sebelum yg lain”</a:t>
            </a:r>
          </a:p>
          <a:p>
            <a:pPr algn="ctr"/>
            <a:r>
              <a:rPr lang="id-ID" dirty="0" smtClean="0"/>
              <a:t>“Saya akan menolak orang lain sebelum mereka menolak saya dan kemudian mencari tahu apakah orang-orang masih menyukai saya”</a:t>
            </a:r>
            <a:endParaRPr lang="id-ID"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Kognisi-kognisi di atas mengilustrasikan jenis kognisi yg menciptakan perasaan problematis dan situasi bagi orang-orang.</a:t>
            </a:r>
          </a:p>
          <a:p>
            <a:endParaRPr lang="id-ID" sz="2200" dirty="0" smtClean="0">
              <a:latin typeface="Arial" charset="0"/>
              <a:cs typeface="Arial" charset="0"/>
            </a:endParaRPr>
          </a:p>
          <a:p>
            <a:r>
              <a:rPr lang="id-ID" sz="2200" dirty="0" smtClean="0">
                <a:latin typeface="Arial" charset="0"/>
                <a:cs typeface="Arial" charset="0"/>
              </a:rPr>
              <a:t>Melalui penggunaan logika, argumen, bujukan, hinaan, atau humor, sebuah upaya dibuat untuk mengubah keyakinan irasional yg menyebabkan kesulitan.</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457200" y="685800"/>
            <a:ext cx="8229600" cy="990600"/>
          </a:xfrm>
        </p:spPr>
        <p:txBody>
          <a:bodyPr/>
          <a:lstStyle/>
          <a:p>
            <a:pPr>
              <a:spcBef>
                <a:spcPct val="50000"/>
              </a:spcBef>
            </a:pPr>
            <a:r>
              <a:rPr lang="id-ID" sz="3200" dirty="0" smtClean="0">
                <a:latin typeface="Arial" charset="0"/>
                <a:cs typeface="Arial" charset="0"/>
              </a:rPr>
              <a:t>Terapi Kognitif untuk Depresi </a:t>
            </a:r>
            <a:br>
              <a:rPr lang="id-ID" sz="3200" dirty="0" smtClean="0">
                <a:latin typeface="Arial" charset="0"/>
                <a:cs typeface="Arial" charset="0"/>
              </a:rPr>
            </a:br>
            <a:r>
              <a:rPr lang="id-ID" sz="3200" dirty="0" smtClean="0">
                <a:latin typeface="Arial" charset="0"/>
                <a:cs typeface="Arial" charset="0"/>
              </a:rPr>
              <a:t>dari Aaron Beck</a:t>
            </a:r>
            <a:endParaRPr lang="id-ID" sz="3200" dirty="0" smtClean="0">
              <a:latin typeface="Arial" charset="0"/>
              <a:cs typeface="Arial" charset="0"/>
            </a:endParaRPr>
          </a:p>
        </p:txBody>
      </p:sp>
      <p:sp>
        <p:nvSpPr>
          <p:cNvPr id="3076" name="Content Placeholder 5"/>
          <p:cNvSpPr>
            <a:spLocks noGrp="1"/>
          </p:cNvSpPr>
          <p:nvPr>
            <p:ph idx="1"/>
          </p:nvPr>
        </p:nvSpPr>
        <p:spPr>
          <a:xfrm>
            <a:off x="457200" y="2057400"/>
            <a:ext cx="8229600" cy="4068763"/>
          </a:xfrm>
        </p:spPr>
        <p:txBody>
          <a:bodyPr/>
          <a:lstStyle/>
          <a:p>
            <a:r>
              <a:rPr lang="id-ID" sz="2200" dirty="0" smtClean="0">
                <a:latin typeface="Arial" charset="0"/>
                <a:cs typeface="Arial" charset="0"/>
              </a:rPr>
              <a:t>Aaron Beck adalah mantan psikoanalis yg kecewa dg teknik psikoanalitis, kemudian mengembangkan pendekatan kognitif.</a:t>
            </a:r>
          </a:p>
          <a:p>
            <a:endParaRPr lang="id-ID" sz="2200" dirty="0" smtClean="0">
              <a:latin typeface="Arial" charset="0"/>
              <a:cs typeface="Arial" charset="0"/>
            </a:endParaRPr>
          </a:p>
        </p:txBody>
      </p:sp>
      <p:sp>
        <p:nvSpPr>
          <p:cNvPr id="5" name="Flowchart: Punched Tape 4"/>
          <p:cNvSpPr/>
          <p:nvPr/>
        </p:nvSpPr>
        <p:spPr>
          <a:xfrm>
            <a:off x="914400" y="2895600"/>
            <a:ext cx="7010400" cy="3048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Menurut Beck:</a:t>
            </a:r>
          </a:p>
          <a:p>
            <a:pPr algn="ctr"/>
            <a:r>
              <a:rPr lang="id-ID" sz="2400" dirty="0" smtClean="0"/>
              <a:t>Gangguan psikologis dikarenakan pemikiran otomatis, asumsi disfungsional, dan pernyatan diri yg negatif.</a:t>
            </a:r>
            <a:endParaRPr lang="id-ID" sz="240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endParaRPr lang="id-ID" sz="2200" dirty="0" smtClean="0">
              <a:latin typeface="Arial" charset="0"/>
              <a:cs typeface="Arial" charset="0"/>
            </a:endParaRPr>
          </a:p>
        </p:txBody>
      </p:sp>
      <p:sp>
        <p:nvSpPr>
          <p:cNvPr id="5" name="Oval 4"/>
          <p:cNvSpPr/>
          <p:nvPr/>
        </p:nvSpPr>
        <p:spPr>
          <a:xfrm>
            <a:off x="457200" y="609600"/>
            <a:ext cx="77724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t>Model Depresi kognitif Beck:</a:t>
            </a:r>
          </a:p>
          <a:p>
            <a:pPr algn="ctr"/>
            <a:r>
              <a:rPr lang="id-ID" sz="2400" dirty="0" smtClean="0"/>
              <a:t>Menekankan bahwa orang yg depresi keliru mengevaluasi pengalaman yg sedang berlangsung dan yg telah berlangsung, yg menyebabkan pandangan terhadap diri sendiri menjadi pecundang, pandangan terhadap dunia sebagai tempat yg membuat frustrasi, dan pandangan tentang masa depan sebagai yg suram.</a:t>
            </a:r>
            <a:endParaRPr lang="id-ID" sz="24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4100" name="Content Placeholder 5"/>
          <p:cNvSpPr>
            <a:spLocks noGrp="1"/>
          </p:cNvSpPr>
          <p:nvPr>
            <p:ph idx="1"/>
          </p:nvPr>
        </p:nvSpPr>
        <p:spPr>
          <a:xfrm>
            <a:off x="457200" y="1066800"/>
            <a:ext cx="8229600" cy="5059363"/>
          </a:xfrm>
        </p:spPr>
        <p:txBody>
          <a:bodyPr/>
          <a:lstStyle/>
          <a:p>
            <a:r>
              <a:rPr lang="id-ID" sz="2800" dirty="0" smtClean="0">
                <a:latin typeface="Arial" charset="0"/>
                <a:cs typeface="Arial" charset="0"/>
              </a:rPr>
              <a:t>Banyak riset pada tradisi sosial kognitif yg telah mengeksplorasi tiga komponen kognitif kepribadian: keyakinan, tujuan, dan standar evaluatif</a:t>
            </a:r>
            <a:r>
              <a:rPr lang="id-ID" sz="2800" dirty="0" smtClean="0">
                <a:latin typeface="Arial" charset="0"/>
                <a:cs typeface="Arial" charset="0"/>
              </a:rPr>
              <a:t>.</a:t>
            </a:r>
          </a:p>
          <a:p>
            <a:pPr lvl="1"/>
            <a:r>
              <a:rPr lang="id-ID" sz="2400" dirty="0" smtClean="0">
                <a:latin typeface="Arial" charset="0"/>
                <a:cs typeface="Arial" charset="0"/>
              </a:rPr>
              <a:t>Riset ttg keyakinan: mencakup riset pd peran generalisasi kognitif ttg diri &amp; skema diri.</a:t>
            </a:r>
          </a:p>
          <a:p>
            <a:pPr lvl="1"/>
            <a:r>
              <a:rPr lang="id-ID" sz="2400" dirty="0" smtClean="0">
                <a:latin typeface="Arial" charset="0"/>
                <a:cs typeface="Arial" charset="0"/>
              </a:rPr>
              <a:t>Riset ttg tujuan: mengeksplorasi perbedaan tipe tujuan.</a:t>
            </a:r>
          </a:p>
          <a:p>
            <a:pPr lvl="1"/>
            <a:r>
              <a:rPr lang="id-ID" sz="2400" dirty="0" smtClean="0">
                <a:latin typeface="Arial" charset="0"/>
                <a:cs typeface="Arial" charset="0"/>
              </a:rPr>
              <a:t>Riset ttg standar evaluatif: mengeksplorasi diskrepanasi antara pandangan individu berkaitan dg diri aktual &amp; standar yg merepresentasikan ideal vs kewajiban atau keharusan.</a:t>
            </a: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contoh</a:t>
            </a:r>
            <a:endParaRPr lang="id-ID" sz="3200" dirty="0" smtClean="0">
              <a:latin typeface="Arial" charset="0"/>
              <a:cs typeface="Arial" charset="0"/>
            </a:endParaRPr>
          </a:p>
        </p:txBody>
      </p:sp>
      <p:graphicFrame>
        <p:nvGraphicFramePr>
          <p:cNvPr id="5" name="Content Placeholder 4"/>
          <p:cNvGraphicFramePr>
            <a:graphicFrameLocks noGrp="1"/>
          </p:cNvGraphicFramePr>
          <p:nvPr>
            <p:ph idx="1"/>
          </p:nvPr>
        </p:nvGraphicFramePr>
        <p:xfrm>
          <a:off x="457200" y="1447800"/>
          <a:ext cx="8229600" cy="4602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contoh</a:t>
            </a:r>
            <a:endParaRPr lang="id-ID" sz="3200" dirty="0" smtClean="0">
              <a:latin typeface="Arial" charset="0"/>
              <a:cs typeface="Arial" charset="0"/>
            </a:endParaRPr>
          </a:p>
        </p:txBody>
      </p:sp>
      <p:graphicFrame>
        <p:nvGraphicFramePr>
          <p:cNvPr id="7" name="Content Placeholder 6"/>
          <p:cNvGraphicFramePr>
            <a:graphicFrameLocks noGrp="1"/>
          </p:cNvGraphicFramePr>
          <p:nvPr>
            <p:ph idx="1"/>
          </p:nvPr>
        </p:nvGraphicFramePr>
        <p:xfrm>
          <a:off x="457200" y="1295400"/>
          <a:ext cx="8686800" cy="48307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Evaluasi </a:t>
            </a:r>
            <a:endParaRPr lang="id-ID"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Sekilas teori sosial kognitif</a:t>
            </a:r>
          </a:p>
          <a:p>
            <a:endParaRPr lang="id-ID" sz="2200" dirty="0" smtClean="0">
              <a:latin typeface="Arial" charset="0"/>
              <a:cs typeface="Arial" charset="0"/>
            </a:endParaRPr>
          </a:p>
        </p:txBody>
      </p:sp>
      <p:graphicFrame>
        <p:nvGraphicFramePr>
          <p:cNvPr id="6" name="Table 5"/>
          <p:cNvGraphicFramePr>
            <a:graphicFrameLocks noGrp="1"/>
          </p:cNvGraphicFramePr>
          <p:nvPr/>
        </p:nvGraphicFramePr>
        <p:xfrm>
          <a:off x="685801" y="2133600"/>
          <a:ext cx="8077200" cy="3749040"/>
        </p:xfrm>
        <a:graphic>
          <a:graphicData uri="http://schemas.openxmlformats.org/drawingml/2006/table">
            <a:tbl>
              <a:tblPr firstRow="1" bandRow="1">
                <a:tableStyleId>{5C22544A-7EE6-4342-B048-85BDC9FD1C3A}</a:tableStyleId>
              </a:tblPr>
              <a:tblGrid>
                <a:gridCol w="1373124"/>
                <a:gridCol w="1979675"/>
                <a:gridCol w="1905000"/>
                <a:gridCol w="1411449"/>
                <a:gridCol w="1407952"/>
              </a:tblGrid>
              <a:tr h="0">
                <a:tc>
                  <a:txBody>
                    <a:bodyPr/>
                    <a:lstStyle/>
                    <a:p>
                      <a:r>
                        <a:rPr lang="id-ID" dirty="0" smtClean="0"/>
                        <a:t>Struktur</a:t>
                      </a:r>
                      <a:endParaRPr lang="id-ID" dirty="0"/>
                    </a:p>
                  </a:txBody>
                  <a:tcPr/>
                </a:tc>
                <a:tc>
                  <a:txBody>
                    <a:bodyPr/>
                    <a:lstStyle/>
                    <a:p>
                      <a:r>
                        <a:rPr lang="id-ID" dirty="0" smtClean="0"/>
                        <a:t>Proses</a:t>
                      </a:r>
                      <a:endParaRPr lang="id-ID" dirty="0"/>
                    </a:p>
                  </a:txBody>
                  <a:tcPr/>
                </a:tc>
                <a:tc>
                  <a:txBody>
                    <a:bodyPr/>
                    <a:lstStyle/>
                    <a:p>
                      <a:r>
                        <a:rPr lang="id-ID" dirty="0" smtClean="0"/>
                        <a:t>Pertumbuhan &amp; Perkemb.</a:t>
                      </a:r>
                      <a:endParaRPr lang="id-ID" dirty="0"/>
                    </a:p>
                  </a:txBody>
                  <a:tcPr/>
                </a:tc>
                <a:tc>
                  <a:txBody>
                    <a:bodyPr/>
                    <a:lstStyle/>
                    <a:p>
                      <a:r>
                        <a:rPr lang="id-ID" dirty="0" smtClean="0"/>
                        <a:t>Patologi</a:t>
                      </a:r>
                      <a:endParaRPr lang="id-ID" dirty="0"/>
                    </a:p>
                  </a:txBody>
                  <a:tcPr/>
                </a:tc>
                <a:tc>
                  <a:txBody>
                    <a:bodyPr/>
                    <a:lstStyle/>
                    <a:p>
                      <a:r>
                        <a:rPr lang="id-ID" dirty="0" smtClean="0"/>
                        <a:t>Perubahan</a:t>
                      </a:r>
                      <a:endParaRPr lang="id-ID" dirty="0"/>
                    </a:p>
                  </a:txBody>
                  <a:tcPr/>
                </a:tc>
              </a:tr>
              <a:tr h="370840">
                <a:tc>
                  <a:txBody>
                    <a:bodyPr/>
                    <a:lstStyle/>
                    <a:p>
                      <a:r>
                        <a:rPr lang="id-ID" dirty="0" smtClean="0"/>
                        <a:t>Kompetensi, keyakinan, tujuan,</a:t>
                      </a:r>
                      <a:r>
                        <a:rPr lang="id-ID" baseline="0" dirty="0" smtClean="0"/>
                        <a:t> s</a:t>
                      </a:r>
                      <a:r>
                        <a:rPr lang="id-ID" dirty="0" smtClean="0"/>
                        <a:t>tandar, evaluatif.</a:t>
                      </a:r>
                      <a:endParaRPr lang="id-ID" dirty="0"/>
                    </a:p>
                  </a:txBody>
                  <a:tcPr/>
                </a:tc>
                <a:tc>
                  <a:txBody>
                    <a:bodyPr/>
                    <a:lstStyle/>
                    <a:p>
                      <a:r>
                        <a:rPr lang="id-ID" dirty="0" smtClean="0"/>
                        <a:t>Sistem pemrosesan kognitif dan afektif berfungsi dalam interaksi resiprokal ddg lingkungan, terutama dalam motivasi regulasi diri pembelajaran</a:t>
                      </a:r>
                      <a:r>
                        <a:rPr lang="id-ID" baseline="0" dirty="0" smtClean="0"/>
                        <a:t> terobservasi dan kontrol diri.</a:t>
                      </a:r>
                      <a:endParaRPr lang="id-ID" dirty="0"/>
                    </a:p>
                  </a:txBody>
                  <a:tcPr/>
                </a:tc>
                <a:tc>
                  <a:txBody>
                    <a:bodyPr/>
                    <a:lstStyle/>
                    <a:p>
                      <a:r>
                        <a:rPr lang="id-ID" dirty="0" smtClean="0"/>
                        <a:t>Pembelajaran sosial melalui observasi</a:t>
                      </a:r>
                      <a:r>
                        <a:rPr lang="id-ID" baseline="0" dirty="0" smtClean="0"/>
                        <a:t> dan pengalaman langsung; perkembangan penilaian kecakapan diri dan standar bagi regulasi diri.</a:t>
                      </a:r>
                      <a:endParaRPr lang="id-ID" dirty="0"/>
                    </a:p>
                  </a:txBody>
                  <a:tcPr/>
                </a:tc>
                <a:tc>
                  <a:txBody>
                    <a:bodyPr/>
                    <a:lstStyle/>
                    <a:p>
                      <a:r>
                        <a:rPr lang="id-ID" dirty="0" smtClean="0"/>
                        <a:t>Pola respons yg dipelajari; masalah dalam kecakapan diri.</a:t>
                      </a:r>
                      <a:endParaRPr lang="id-ID" dirty="0"/>
                    </a:p>
                  </a:txBody>
                  <a:tcPr/>
                </a:tc>
                <a:tc>
                  <a:txBody>
                    <a:bodyPr/>
                    <a:lstStyle/>
                    <a:p>
                      <a:r>
                        <a:rPr lang="id-ID" dirty="0" smtClean="0"/>
                        <a:t>Pemodelan, penguasaan terbimbing; peningkatan kecakatan diri.</a:t>
                      </a:r>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2286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14340" name="Content Placeholder 5"/>
          <p:cNvSpPr>
            <a:spLocks noGrp="1"/>
          </p:cNvSpPr>
          <p:nvPr>
            <p:ph idx="1"/>
          </p:nvPr>
        </p:nvSpPr>
        <p:spPr>
          <a:xfrm>
            <a:off x="457200" y="1066800"/>
            <a:ext cx="8229600" cy="5059363"/>
          </a:xfrm>
        </p:spPr>
        <p:txBody>
          <a:bodyPr/>
          <a:lstStyle/>
          <a:p>
            <a:r>
              <a:rPr lang="id-ID" sz="2200" dirty="0" smtClean="0">
                <a:latin typeface="Arial" charset="0"/>
                <a:cs typeface="Arial" charset="0"/>
              </a:rPr>
              <a:t>Kelebihan dan kekurangan teori Sosial Kognitif</a:t>
            </a:r>
            <a:endParaRPr lang="id-ID" sz="2200" dirty="0" smtClean="0">
              <a:latin typeface="Arial" charset="0"/>
              <a:cs typeface="Arial" charset="0"/>
            </a:endParaRPr>
          </a:p>
        </p:txBody>
      </p:sp>
      <p:graphicFrame>
        <p:nvGraphicFramePr>
          <p:cNvPr id="5" name="Table 4"/>
          <p:cNvGraphicFramePr>
            <a:graphicFrameLocks noGrp="1"/>
          </p:cNvGraphicFramePr>
          <p:nvPr/>
        </p:nvGraphicFramePr>
        <p:xfrm>
          <a:off x="762000" y="1600200"/>
          <a:ext cx="7696200" cy="4028440"/>
        </p:xfrm>
        <a:graphic>
          <a:graphicData uri="http://schemas.openxmlformats.org/drawingml/2006/table">
            <a:tbl>
              <a:tblPr firstRow="1" bandRow="1">
                <a:tableStyleId>{5C22544A-7EE6-4342-B048-85BDC9FD1C3A}</a:tableStyleId>
              </a:tblPr>
              <a:tblGrid>
                <a:gridCol w="3848100"/>
                <a:gridCol w="3848100"/>
              </a:tblGrid>
              <a:tr h="370840">
                <a:tc>
                  <a:txBody>
                    <a:bodyPr/>
                    <a:lstStyle/>
                    <a:p>
                      <a:r>
                        <a:rPr lang="id-ID" dirty="0" smtClean="0"/>
                        <a:t>Kekuatan</a:t>
                      </a:r>
                      <a:endParaRPr lang="id-ID" dirty="0"/>
                    </a:p>
                  </a:txBody>
                  <a:tcPr/>
                </a:tc>
                <a:tc>
                  <a:txBody>
                    <a:bodyPr/>
                    <a:lstStyle/>
                    <a:p>
                      <a:r>
                        <a:rPr lang="id-ID" dirty="0" smtClean="0"/>
                        <a:t>Kelemahan</a:t>
                      </a:r>
                      <a:endParaRPr lang="id-ID" dirty="0"/>
                    </a:p>
                  </a:txBody>
                  <a:tcPr/>
                </a:tc>
              </a:tr>
              <a:tr h="370840">
                <a:tc>
                  <a:txBody>
                    <a:bodyPr/>
                    <a:lstStyle/>
                    <a:p>
                      <a:pPr marL="342900" indent="-342900">
                        <a:buAutoNum type="arabicPeriod"/>
                      </a:pPr>
                      <a:r>
                        <a:rPr lang="id-ID" dirty="0" smtClean="0"/>
                        <a:t>Memiliki rekam riset yg mengesankan.</a:t>
                      </a:r>
                    </a:p>
                    <a:p>
                      <a:pPr marL="342900" indent="-342900">
                        <a:buAutoNum type="arabicPeriod"/>
                      </a:pPr>
                      <a:r>
                        <a:rPr lang="id-ID" dirty="0" smtClean="0"/>
                        <a:t>Mempertimbangkan fenomena</a:t>
                      </a:r>
                      <a:r>
                        <a:rPr lang="id-ID" baseline="0" dirty="0" smtClean="0"/>
                        <a:t> yg penting.</a:t>
                      </a:r>
                    </a:p>
                    <a:p>
                      <a:pPr marL="342900" indent="-342900">
                        <a:buAutoNum type="arabicPeriod"/>
                      </a:pPr>
                      <a:r>
                        <a:rPr lang="id-ID" baseline="0" dirty="0" smtClean="0"/>
                        <a:t>Menunjukkan perkembangan dan elaborasi yg konsisten sebagai sebuah teori.</a:t>
                      </a:r>
                    </a:p>
                    <a:p>
                      <a:pPr marL="342900" indent="-342900">
                        <a:buAutoNum type="arabicPeriod"/>
                      </a:pPr>
                      <a:r>
                        <a:rPr lang="id-ID" baseline="0" dirty="0" smtClean="0"/>
                        <a:t>Memfokuskan perhatian terhadap isu teoretis penting.</a:t>
                      </a:r>
                      <a:endParaRPr lang="id-ID" dirty="0"/>
                    </a:p>
                  </a:txBody>
                  <a:tcPr/>
                </a:tc>
                <a:tc>
                  <a:txBody>
                    <a:bodyPr/>
                    <a:lstStyle/>
                    <a:p>
                      <a:pPr marL="342900" indent="-342900">
                        <a:buAutoNum type="arabicPeriod"/>
                      </a:pPr>
                      <a:r>
                        <a:rPr lang="id-ID" dirty="0" smtClean="0"/>
                        <a:t>Bukan sebuah teori yg sistematis dan utuh.</a:t>
                      </a:r>
                    </a:p>
                    <a:p>
                      <a:pPr marL="342900" indent="-342900">
                        <a:buAutoNum type="arabicPeriod"/>
                      </a:pPr>
                      <a:r>
                        <a:rPr lang="id-ID" dirty="0" smtClean="0"/>
                        <a:t>Mengandung potensi masalah yg berkaitan dg penggunaan </a:t>
                      </a:r>
                      <a:r>
                        <a:rPr lang="id-ID" i="1" dirty="0" smtClean="0"/>
                        <a:t>self -report </a:t>
                      </a:r>
                      <a:r>
                        <a:rPr lang="id-ID" i="0" dirty="0" smtClean="0"/>
                        <a:t>verbal.</a:t>
                      </a:r>
                    </a:p>
                    <a:p>
                      <a:pPr marL="342900" indent="-342900">
                        <a:buAutoNum type="arabicPeriod"/>
                      </a:pPr>
                      <a:r>
                        <a:rPr lang="id-ID" i="0" dirty="0" smtClean="0"/>
                        <a:t>Mensyaratkan eksplorasi dan pengembangan lebih lanjut di beberapa bidang (misalnya, motivasi, afek, sistem properti organisasi kepribadian).</a:t>
                      </a:r>
                    </a:p>
                    <a:p>
                      <a:pPr marL="342900" indent="-342900">
                        <a:buAutoNum type="arabicPeriod"/>
                      </a:pPr>
                      <a:r>
                        <a:rPr lang="id-ID" i="0" dirty="0" smtClean="0"/>
                        <a:t>Menghadirkan</a:t>
                      </a:r>
                      <a:r>
                        <a:rPr lang="id-ID" i="0" baseline="0" dirty="0" smtClean="0"/>
                        <a:t> temuan berkaitan dengan terapi yg tentatif bukan konklusif.</a:t>
                      </a:r>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800" dirty="0" smtClean="0">
                <a:latin typeface="Arial" charset="0"/>
                <a:cs typeface="Arial" charset="0"/>
              </a:rPr>
              <a:t>Riset pada bidang sosial kognitif telah membuktikan bahwa pemikiran individu tentang penyebab peristiwa kehidupan penting atau atribusi tentang peristiwa tersebut, memengaruhi motivasi dan reaksi emosional secara signifikan.</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Aplikasi Klinis</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Teori sosial kognitif menolak model simtom medis. Lebih menekankan pada pembelajaran disfungsional perilaku, ekspektansi, standar penilaian, dan yg paling penting adalah keyakinan akan kecakapan diri.</a:t>
            </a:r>
            <a:endParaRPr lang="id-ID" sz="2200" dirty="0" smtClean="0">
              <a:latin typeface="Arial" charset="0"/>
              <a:cs typeface="Arial" charset="0"/>
            </a:endParaRPr>
          </a:p>
        </p:txBody>
      </p:sp>
      <p:sp>
        <p:nvSpPr>
          <p:cNvPr id="6" name="Horizontal Scroll 5"/>
          <p:cNvSpPr/>
          <p:nvPr/>
        </p:nvSpPr>
        <p:spPr>
          <a:xfrm>
            <a:off x="685800" y="3200400"/>
            <a:ext cx="7620000" cy="2743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id-ID" sz="2400" dirty="0" smtClean="0">
                <a:latin typeface="Arial" charset="0"/>
                <a:cs typeface="Arial" charset="0"/>
              </a:rPr>
              <a:t>Tidak ada teori atau teknik tunggal terapi kognitif. Ada banyak pendekatan yg berbeda. </a:t>
            </a:r>
            <a:endParaRPr lang="id-ID" sz="2400" dirty="0" smtClean="0">
              <a:latin typeface="Arial" charset="0"/>
              <a:cs typeface="Arial" charset="0"/>
            </a:endParaRPr>
          </a:p>
          <a:p>
            <a:pPr marL="0" indent="0">
              <a:buNone/>
            </a:pPr>
            <a:endParaRPr lang="id-ID" sz="2400" dirty="0" smtClean="0">
              <a:latin typeface="Arial" charset="0"/>
              <a:cs typeface="Arial" charset="0"/>
            </a:endParaRPr>
          </a:p>
          <a:p>
            <a:pPr marL="0" indent="0">
              <a:buNone/>
            </a:pPr>
            <a:r>
              <a:rPr lang="id-ID" sz="2400" dirty="0" smtClean="0">
                <a:latin typeface="Arial" charset="0"/>
                <a:cs typeface="Arial" charset="0"/>
              </a:rPr>
              <a:t>Seringkali </a:t>
            </a:r>
            <a:r>
              <a:rPr lang="id-ID" sz="2400" dirty="0" smtClean="0">
                <a:latin typeface="Arial" charset="0"/>
                <a:cs typeface="Arial" charset="0"/>
              </a:rPr>
              <a:t>terapi dibuat untuk masalah tertentu, yg memiliki beberapa persamaan asumsi.</a:t>
            </a: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1524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6" name="Flowchart: Alternate Process 5"/>
          <p:cNvSpPr/>
          <p:nvPr/>
        </p:nvSpPr>
        <p:spPr>
          <a:xfrm>
            <a:off x="762000" y="990600"/>
            <a:ext cx="7696200" cy="2438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buFont typeface="+mj-lt"/>
              <a:buAutoNum type="arabicPeriod"/>
            </a:pPr>
            <a:r>
              <a:rPr lang="id-ID" sz="2400" dirty="0" smtClean="0">
                <a:latin typeface="Arial" charset="0"/>
                <a:cs typeface="Arial" charset="0"/>
              </a:rPr>
              <a:t>Kognisi (</a:t>
            </a:r>
            <a:r>
              <a:rPr lang="id-ID" sz="2400" dirty="0" smtClean="0">
                <a:latin typeface="Arial" charset="0"/>
                <a:cs typeface="Arial" charset="0"/>
              </a:rPr>
              <a:t>atribusi, keyakinan, ingatan berkaitan dg </a:t>
            </a:r>
            <a:r>
              <a:rPr lang="id-ID" sz="2400" i="1" dirty="0" smtClean="0">
                <a:latin typeface="Arial" charset="0"/>
                <a:cs typeface="Arial" charset="0"/>
              </a:rPr>
              <a:t>Self </a:t>
            </a:r>
            <a:r>
              <a:rPr lang="id-ID" sz="2400" dirty="0" smtClean="0">
                <a:latin typeface="Arial" charset="0"/>
                <a:cs typeface="Arial" charset="0"/>
              </a:rPr>
              <a:t>dan </a:t>
            </a:r>
            <a:r>
              <a:rPr lang="id-ID" sz="2400" i="1" dirty="0" smtClean="0">
                <a:latin typeface="Arial" charset="0"/>
                <a:cs typeface="Arial" charset="0"/>
              </a:rPr>
              <a:t>others</a:t>
            </a:r>
            <a:r>
              <a:rPr lang="id-ID" sz="2400" dirty="0" smtClean="0">
                <a:latin typeface="Arial" charset="0"/>
                <a:cs typeface="Arial" charset="0"/>
              </a:rPr>
              <a:t>) dipandang sebagai hal penting dalam menentukan perasaan dan perilaku. Dengan demikian, ada ketertarikan kepada apa </a:t>
            </a:r>
            <a:r>
              <a:rPr lang="id-ID" sz="2400" dirty="0" smtClean="0">
                <a:latin typeface="Arial" charset="0"/>
                <a:cs typeface="Arial" charset="0"/>
              </a:rPr>
              <a:t>yang </a:t>
            </a:r>
            <a:r>
              <a:rPr lang="id-ID" sz="2400" dirty="0" smtClean="0">
                <a:latin typeface="Arial" charset="0"/>
                <a:cs typeface="Arial" charset="0"/>
              </a:rPr>
              <a:t>dipikirkan dan dinyatakan orang tentang diri mereka sendiri.</a:t>
            </a:r>
            <a:endParaRPr lang="id-ID" sz="2400" dirty="0" smtClean="0">
              <a:latin typeface="Arial" charset="0"/>
              <a:cs typeface="Arial" charset="0"/>
            </a:endParaRPr>
          </a:p>
        </p:txBody>
      </p:sp>
      <p:sp>
        <p:nvSpPr>
          <p:cNvPr id="8" name="Content Placeholder 7"/>
          <p:cNvSpPr>
            <a:spLocks noGrp="1"/>
          </p:cNvSpPr>
          <p:nvPr>
            <p:ph idx="1"/>
          </p:nvPr>
        </p:nvSpPr>
        <p:spPr>
          <a:xfrm>
            <a:off x="457200" y="3581400"/>
            <a:ext cx="8229600" cy="2544763"/>
          </a:xfrm>
        </p:spPr>
        <p:txBody>
          <a:bodyPr/>
          <a:lstStyle/>
          <a:p>
            <a:pPr>
              <a:buNone/>
            </a:pPr>
            <a:r>
              <a:rPr lang="id-ID" dirty="0" smtClean="0"/>
              <a:t> </a:t>
            </a:r>
            <a:endParaRPr lang="id-ID" dirty="0"/>
          </a:p>
        </p:txBody>
      </p:sp>
      <p:sp>
        <p:nvSpPr>
          <p:cNvPr id="9" name="Flowchart: Alternate Process 8"/>
          <p:cNvSpPr/>
          <p:nvPr/>
        </p:nvSpPr>
        <p:spPr>
          <a:xfrm>
            <a:off x="685800" y="3810000"/>
            <a:ext cx="7848600" cy="2133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2"/>
            </a:pPr>
            <a:r>
              <a:rPr lang="id-ID" sz="2400" dirty="0" smtClean="0">
                <a:latin typeface="Arial" charset="0"/>
                <a:cs typeface="Arial" charset="0"/>
              </a:rPr>
              <a:t>Kognisi perhatian cenderung spesifik kepada situasi atau kategori situasi, walaupun nilai penting beberapa ekspektasi dan keyakinan yg digeneralisasi juga diakui.</a:t>
            </a: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2286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3076" name="Content Placeholder 5"/>
          <p:cNvSpPr>
            <a:spLocks noGrp="1"/>
          </p:cNvSpPr>
          <p:nvPr>
            <p:ph idx="1"/>
          </p:nvPr>
        </p:nvSpPr>
        <p:spPr>
          <a:xfrm>
            <a:off x="457200" y="1066800"/>
            <a:ext cx="8229600" cy="5059363"/>
          </a:xfrm>
        </p:spPr>
        <p:txBody>
          <a:bodyPr/>
          <a:lstStyle/>
          <a:p>
            <a:r>
              <a:rPr lang="id-ID" sz="2200" dirty="0" smtClean="0">
                <a:latin typeface="Arial" charset="0"/>
                <a:cs typeface="Arial" charset="0"/>
              </a:rPr>
              <a:t> </a:t>
            </a:r>
            <a:endParaRPr lang="id-ID" sz="2200" dirty="0" smtClean="0">
              <a:latin typeface="Arial" charset="0"/>
              <a:cs typeface="Arial" charset="0"/>
            </a:endParaRPr>
          </a:p>
        </p:txBody>
      </p:sp>
      <p:sp>
        <p:nvSpPr>
          <p:cNvPr id="7" name="Flowchart: Punched Tape 6"/>
          <p:cNvSpPr/>
          <p:nvPr/>
        </p:nvSpPr>
        <p:spPr>
          <a:xfrm>
            <a:off x="914400" y="3200400"/>
            <a:ext cx="7696200" cy="2667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4"/>
            </a:pPr>
            <a:r>
              <a:rPr lang="id-ID" dirty="0" smtClean="0">
                <a:latin typeface="Arial" charset="0"/>
                <a:cs typeface="Arial" charset="0"/>
              </a:rPr>
              <a:t>Kognisi maladaptif menimbulkan perasaan dan perilaku problematis, dan hal ini pada gilirannya mengarah kepada kognisi problematis lebih jauh lagi. Dengan demikian, siklus </a:t>
            </a:r>
            <a:r>
              <a:rPr lang="id-ID" i="1" dirty="0" smtClean="0">
                <a:latin typeface="Arial" charset="0"/>
                <a:cs typeface="Arial" charset="0"/>
              </a:rPr>
              <a:t>self-fullfilling </a:t>
            </a:r>
            <a:r>
              <a:rPr lang="id-ID" dirty="0" smtClean="0">
                <a:latin typeface="Arial" charset="0"/>
                <a:cs typeface="Arial" charset="0"/>
              </a:rPr>
              <a:t>bisa terbentuk ketika seseorang bertindak untuk mengkonfirmasi dan mempertahankan keyakinannya yg terganggu.</a:t>
            </a:r>
            <a:endParaRPr lang="id-ID" dirty="0" smtClean="0">
              <a:latin typeface="Arial" charset="0"/>
              <a:cs typeface="Arial" charset="0"/>
            </a:endParaRPr>
          </a:p>
        </p:txBody>
      </p:sp>
      <p:sp>
        <p:nvSpPr>
          <p:cNvPr id="8" name="Flowchart: Punched Tape 7"/>
          <p:cNvSpPr/>
          <p:nvPr/>
        </p:nvSpPr>
        <p:spPr>
          <a:xfrm>
            <a:off x="990600" y="762000"/>
            <a:ext cx="7696200" cy="24384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buFont typeface="+mj-lt"/>
              <a:buAutoNum type="arabicPeriod" startAt="3"/>
            </a:pPr>
            <a:r>
              <a:rPr lang="id-ID" dirty="0" smtClean="0">
                <a:latin typeface="Arial" charset="0"/>
                <a:cs typeface="Arial" charset="0"/>
              </a:rPr>
              <a:t>Psikopatologi dipandang muncul dari maladaptif kognisi yg terganggu dan tidak benar, yg berkaitan dg </a:t>
            </a:r>
            <a:r>
              <a:rPr lang="id-ID" i="1" dirty="0" smtClean="0">
                <a:latin typeface="Arial" charset="0"/>
                <a:cs typeface="Arial" charset="0"/>
              </a:rPr>
              <a:t>self, </a:t>
            </a:r>
            <a:r>
              <a:rPr lang="id-ID" dirty="0" smtClean="0">
                <a:latin typeface="Arial" charset="0"/>
                <a:cs typeface="Arial" charset="0"/>
              </a:rPr>
              <a:t>orang lain dan peristiwa di dunia. Bentuk patologi yg berbeda dipandang sebagai akibat dari kognisi atau cara memproses informasi yg berbeda.</a:t>
            </a:r>
            <a:endParaRPr lang="id-ID"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304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3076" name="Content Placeholder 5"/>
          <p:cNvSpPr>
            <a:spLocks noGrp="1"/>
          </p:cNvSpPr>
          <p:nvPr>
            <p:ph idx="1"/>
          </p:nvPr>
        </p:nvSpPr>
        <p:spPr>
          <a:xfrm>
            <a:off x="457200" y="914400"/>
            <a:ext cx="8229600" cy="5211763"/>
          </a:xfrm>
        </p:spPr>
        <p:txBody>
          <a:bodyPr/>
          <a:lstStyle/>
          <a:p>
            <a:pPr>
              <a:buNone/>
            </a:pPr>
            <a:r>
              <a:rPr lang="id-ID" sz="2200" dirty="0" smtClean="0">
                <a:latin typeface="Arial" charset="0"/>
                <a:cs typeface="Arial" charset="0"/>
              </a:rPr>
              <a:t>  </a:t>
            </a:r>
            <a:endParaRPr lang="id-ID" sz="2200" dirty="0" smtClean="0">
              <a:latin typeface="Arial" charset="0"/>
              <a:cs typeface="Arial" charset="0"/>
            </a:endParaRPr>
          </a:p>
        </p:txBody>
      </p:sp>
      <p:sp>
        <p:nvSpPr>
          <p:cNvPr id="5" name="Flowchart: Card 4"/>
          <p:cNvSpPr/>
          <p:nvPr/>
        </p:nvSpPr>
        <p:spPr>
          <a:xfrm>
            <a:off x="685800" y="1143000"/>
            <a:ext cx="7848600" cy="1981200"/>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buFont typeface="+mj-lt"/>
              <a:buAutoNum type="arabicPeriod" startAt="5"/>
            </a:pPr>
            <a:r>
              <a:rPr lang="id-ID" dirty="0" smtClean="0">
                <a:latin typeface="Arial" charset="0"/>
                <a:cs typeface="Arial" charset="0"/>
              </a:rPr>
              <a:t>Terapi kognitif mencakup upaya kolaboratif antara terapis dan pasien untuk menentukan kognisi mana yg terganggu dan maladaptif mana yg menciptakan masalah dan kemudian menggantinya dengan kognisi lain yg lebih realistis dan adaptif. Pendekatan terapeutik cenderung aktif, terstruktur, dan fokus pada masa kini.</a:t>
            </a:r>
            <a:endParaRPr lang="id-ID" dirty="0" smtClean="0">
              <a:latin typeface="Arial" charset="0"/>
              <a:cs typeface="Arial" charset="0"/>
            </a:endParaRPr>
          </a:p>
        </p:txBody>
      </p:sp>
      <p:sp>
        <p:nvSpPr>
          <p:cNvPr id="6" name="Flowchart: Card 5"/>
          <p:cNvSpPr/>
          <p:nvPr/>
        </p:nvSpPr>
        <p:spPr>
          <a:xfrm>
            <a:off x="685800" y="3581400"/>
            <a:ext cx="7848600" cy="2362200"/>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6"/>
            </a:pPr>
            <a:r>
              <a:rPr lang="id-ID" dirty="0" smtClean="0">
                <a:latin typeface="Arial" charset="0"/>
                <a:cs typeface="Arial" charset="0"/>
              </a:rPr>
              <a:t>Berlawanan dg pendekatan lain, pendekatan kognitif tidak melihat bawah sadar sebagai sesuatu yg penting, kecuali sebagai ketidaksadaran pasien akan cara berpikir rutin mereka akan diri mereka sendiri dan kehidupan. Lebih jauh lagi, terdapat penekanan pada perubahan dalam kognisi problematis tertentu dibandingkan kepada perubahan kepribadian global.</a:t>
            </a:r>
            <a:endParaRPr lang="id-ID"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Stres &amp; Coping</a:t>
            </a: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Lazarus (1990) mengatakan bahwa stres psikologis tergantung kepada kognisi yg berhubungan dg orang dan lingkungan.</a:t>
            </a:r>
          </a:p>
          <a:p>
            <a:endParaRPr lang="id-ID" sz="2200" dirty="0" smtClean="0">
              <a:latin typeface="Arial" charset="0"/>
              <a:cs typeface="Arial" charset="0"/>
            </a:endParaRPr>
          </a:p>
        </p:txBody>
      </p:sp>
      <p:sp>
        <p:nvSpPr>
          <p:cNvPr id="5" name="Flowchart: Punched Tape 4"/>
          <p:cNvSpPr/>
          <p:nvPr/>
        </p:nvSpPr>
        <p:spPr>
          <a:xfrm>
            <a:off x="838200" y="2590800"/>
            <a:ext cx="7162800" cy="2743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200" dirty="0" smtClean="0"/>
              <a:t>Stres dipandang sebagai hal yg terjadi ketika individu memandang situasi sebagai yg membebani atau melampaui sumber dayanya dan membahayakan kesejahteraan atau kebahagiaan.</a:t>
            </a:r>
            <a:endParaRPr lang="id-ID" sz="22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Dalam stres, ada dua penilaian kognitif (</a:t>
            </a:r>
            <a:r>
              <a:rPr lang="id-ID" sz="2200" i="1" dirty="0" smtClean="0">
                <a:latin typeface="Arial" charset="0"/>
                <a:cs typeface="Arial" charset="0"/>
              </a:rPr>
              <a:t>cognitive appraisal</a:t>
            </a:r>
            <a:r>
              <a:rPr lang="id-ID" sz="2200" dirty="0" smtClean="0">
                <a:latin typeface="Arial" charset="0"/>
                <a:cs typeface="Arial" charset="0"/>
              </a:rPr>
              <a:t>).</a:t>
            </a:r>
            <a:endParaRPr lang="id-ID" sz="2200" dirty="0" smtClean="0">
              <a:latin typeface="Arial" charset="0"/>
              <a:cs typeface="Arial" charset="0"/>
            </a:endParaRPr>
          </a:p>
        </p:txBody>
      </p:sp>
      <p:graphicFrame>
        <p:nvGraphicFramePr>
          <p:cNvPr id="5" name="Table 4"/>
          <p:cNvGraphicFramePr>
            <a:graphicFrameLocks noGrp="1"/>
          </p:cNvGraphicFramePr>
          <p:nvPr/>
        </p:nvGraphicFramePr>
        <p:xfrm>
          <a:off x="1066800" y="2209800"/>
          <a:ext cx="7315200" cy="347980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id-ID" dirty="0" smtClean="0"/>
                        <a:t>Penilaian Primer</a:t>
                      </a:r>
                      <a:endParaRPr lang="id-ID" dirty="0"/>
                    </a:p>
                  </a:txBody>
                  <a:tcPr/>
                </a:tc>
                <a:tc>
                  <a:txBody>
                    <a:bodyPr/>
                    <a:lstStyle/>
                    <a:p>
                      <a:r>
                        <a:rPr lang="id-ID" dirty="0" smtClean="0"/>
                        <a:t>Penilaian Sekunder</a:t>
                      </a:r>
                      <a:endParaRPr lang="id-ID" dirty="0"/>
                    </a:p>
                  </a:txBody>
                  <a:tcPr/>
                </a:tc>
              </a:tr>
              <a:tr h="370840">
                <a:tc>
                  <a:txBody>
                    <a:bodyPr/>
                    <a:lstStyle/>
                    <a:p>
                      <a:r>
                        <a:rPr lang="id-ID" dirty="0" smtClean="0"/>
                        <a:t>Individu mengevaluasi apakah ada keuntungan yg didapat,</a:t>
                      </a:r>
                      <a:r>
                        <a:rPr lang="id-ID" baseline="0" dirty="0" smtClean="0"/>
                        <a:t> apakah ada ancaman atau bahaya. </a:t>
                      </a:r>
                    </a:p>
                    <a:p>
                      <a:endParaRPr lang="id-ID" baseline="0" dirty="0" smtClean="0"/>
                    </a:p>
                    <a:p>
                      <a:r>
                        <a:rPr lang="id-ID" baseline="0" dirty="0" smtClean="0"/>
                        <a:t>Misal: </a:t>
                      </a:r>
                    </a:p>
                    <a:p>
                      <a:r>
                        <a:rPr lang="id-ID" baseline="0" dirty="0" smtClean="0"/>
                        <a:t>Apakah terdapat potensi bahaya atau keuntungan bagi harga diri?</a:t>
                      </a:r>
                    </a:p>
                    <a:p>
                      <a:r>
                        <a:rPr lang="id-ID" baseline="0" dirty="0" smtClean="0"/>
                        <a:t>Apakah kesehatan individu atau yg dicintainya berada dlm resiko?</a:t>
                      </a:r>
                      <a:endParaRPr lang="id-ID" dirty="0"/>
                    </a:p>
                  </a:txBody>
                  <a:tcPr/>
                </a:tc>
                <a:tc>
                  <a:txBody>
                    <a:bodyPr/>
                    <a:lstStyle/>
                    <a:p>
                      <a:r>
                        <a:rPr lang="id-ID" dirty="0" smtClean="0"/>
                        <a:t>Individu mengevaluasi apa  (jika memang ada), yg dapat dilakukan untuk mengatasi bahaya,</a:t>
                      </a:r>
                      <a:r>
                        <a:rPr lang="id-ID" baseline="0" dirty="0" smtClean="0"/>
                        <a:t> mencegahnya dan meningkatkan prospek untuk keuntungan. </a:t>
                      </a:r>
                    </a:p>
                    <a:p>
                      <a:endParaRPr lang="id-ID" baseline="0" dirty="0" smtClean="0"/>
                    </a:p>
                    <a:p>
                      <a:r>
                        <a:rPr lang="id-ID" baseline="0" dirty="0" smtClean="0"/>
                        <a:t>Penilaian sekunder mencakup evaluasi sumber daya individu untuk menghadapi bahaya atau kerugian potensial atau keuntungan yg dievaluasi pd tahap penilaian primer.</a:t>
                      </a:r>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1320</Words>
  <Application>Microsoft Office PowerPoint</Application>
  <PresentationFormat>On-screen Show (4:3)</PresentationFormat>
  <Paragraphs>144</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 </vt:lpstr>
      <vt:lpstr>Slide 3</vt:lpstr>
      <vt:lpstr>Aplikasi Klinis</vt:lpstr>
      <vt:lpstr> </vt:lpstr>
      <vt:lpstr> </vt:lpstr>
      <vt:lpstr> </vt:lpstr>
      <vt:lpstr>Stres &amp; Coping</vt:lpstr>
      <vt:lpstr>Slide 9</vt:lpstr>
      <vt:lpstr>Coping stres</vt:lpstr>
      <vt:lpstr>Patologi &amp; Perubahan</vt:lpstr>
      <vt:lpstr>Terapi Rasional-Emotif dari Albert Ellis </vt:lpstr>
      <vt:lpstr>Kognisi maladaptif apa yg dimiliki individu? </vt:lpstr>
      <vt:lpstr> </vt:lpstr>
      <vt:lpstr>Slide 15</vt:lpstr>
      <vt:lpstr> </vt:lpstr>
      <vt:lpstr>Slide 17</vt:lpstr>
      <vt:lpstr>Terapi Kognitif untuk Depresi  dari Aaron Beck</vt:lpstr>
      <vt:lpstr>Slide 19</vt:lpstr>
      <vt:lpstr>contoh</vt:lpstr>
      <vt:lpstr>contoh</vt:lpstr>
      <vt:lpstr>Evaluasi </vt:lpstr>
      <vt:lpstr>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227</cp:revision>
  <dcterms:created xsi:type="dcterms:W3CDTF">2010-08-24T06:47:44Z</dcterms:created>
  <dcterms:modified xsi:type="dcterms:W3CDTF">2017-12-11T07:24:17Z</dcterms:modified>
</cp:coreProperties>
</file>