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6" r:id="rId2"/>
    <p:sldId id="375" r:id="rId3"/>
    <p:sldId id="376" r:id="rId4"/>
    <p:sldId id="374" r:id="rId5"/>
    <p:sldId id="377" r:id="rId6"/>
    <p:sldId id="335" r:id="rId7"/>
    <p:sldId id="365" r:id="rId8"/>
    <p:sldId id="366" r:id="rId9"/>
    <p:sldId id="367" r:id="rId10"/>
    <p:sldId id="368" r:id="rId11"/>
    <p:sldId id="371" r:id="rId12"/>
    <p:sldId id="372" r:id="rId13"/>
    <p:sldId id="373" r:id="rId14"/>
    <p:sldId id="3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70" d="100"/>
          <a:sy n="70" d="100"/>
        </p:scale>
        <p:origin x="-131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18/12/2017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14</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12/18/2017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12/18/2017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12/18/2017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12/18/2017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12/18/2017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12/18/2017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12/18/2017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22262"/>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810000"/>
            <a:ext cx="5638800" cy="1077218"/>
          </a:xfrm>
          <a:prstGeom prst="rect">
            <a:avLst/>
          </a:prstGeom>
          <a:noFill/>
          <a:ln w="9525">
            <a:noFill/>
            <a:miter lim="800000"/>
            <a:headEnd/>
            <a:tailEnd/>
          </a:ln>
        </p:spPr>
        <p:txBody>
          <a:bodyPr>
            <a:spAutoFit/>
          </a:bodyPr>
          <a:lstStyle/>
          <a:p>
            <a:pPr algn="ctr"/>
            <a:r>
              <a:rPr lang="id-ID" sz="2400" b="1" dirty="0" smtClean="0">
                <a:solidFill>
                  <a:schemeClr val="bg1"/>
                </a:solidFill>
              </a:rPr>
              <a:t>KEPRIBADIAN DALAM KONTEKS:</a:t>
            </a:r>
          </a:p>
          <a:p>
            <a:pPr algn="ctr"/>
            <a:r>
              <a:rPr lang="id-ID" sz="2000" b="1" smtClean="0">
                <a:solidFill>
                  <a:schemeClr val="bg1"/>
                </a:solidFill>
              </a:rPr>
              <a:t>HUBUNGAN INTERPERSONAL, PERKEMBANGAN, KULTUR</a:t>
            </a: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Keprib dlm </a:t>
            </a:r>
            <a:r>
              <a:rPr lang="id-ID" sz="3200" smtClean="0">
                <a:latin typeface="Arial" charset="0"/>
                <a:cs typeface="Arial" charset="0"/>
              </a:rPr>
              <a:t>konteks kultur</a:t>
            </a:r>
            <a:endParaRPr lang="id-ID"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lvl="0"/>
            <a:r>
              <a:rPr lang="id-ID" sz="2400" dirty="0" smtClean="0"/>
              <a:t>Riset terhadap kepribadian dan kultur menunjukkan bagaimana makna kepribadian dan makna diri dapat bervariasi dari satu kultur ke kultur yang lain; perbedaan besar mencakup penafsiran diri independen vs. interdependen.</a:t>
            </a:r>
          </a:p>
          <a:p>
            <a:pPr lvl="0"/>
            <a:r>
              <a:rPr lang="id-ID" sz="2400" dirty="0" smtClean="0"/>
              <a:t>Berbagai prinsip dari teori sosial kognitif telah diaplikasikan guna menghasilkan perubahan sosial berskala besar. Riset juga mengaplikasikan teknik </a:t>
            </a:r>
            <a:r>
              <a:rPr lang="id-ID" sz="2400" i="1" dirty="0" smtClean="0"/>
              <a:t>modeling </a:t>
            </a:r>
            <a:r>
              <a:rPr lang="id-ID" sz="2400" dirty="0" smtClean="0"/>
              <a:t>untuk meningkatkan tingkat melek huruf dan pencegahan HIV/AIDS.</a:t>
            </a:r>
          </a:p>
          <a:p>
            <a:endParaRPr lang="id-ID" sz="2200" dirty="0" smtClean="0">
              <a:latin typeface="Arial" charset="0"/>
              <a:cs typeface="Arial" charset="0"/>
            </a:endParaRPr>
          </a:p>
          <a:p>
            <a:pPr lvl="0"/>
            <a:endParaRPr lang="id-ID"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Konsep-konsep penting</a:t>
            </a:r>
          </a:p>
        </p:txBody>
      </p:sp>
      <p:sp>
        <p:nvSpPr>
          <p:cNvPr id="10244" name="Content Placeholder 5"/>
          <p:cNvSpPr>
            <a:spLocks noGrp="1"/>
          </p:cNvSpPr>
          <p:nvPr>
            <p:ph idx="1"/>
          </p:nvPr>
        </p:nvSpPr>
        <p:spPr>
          <a:xfrm>
            <a:off x="457200" y="1524000"/>
            <a:ext cx="8229600" cy="4602163"/>
          </a:xfrm>
        </p:spPr>
        <p:txBody>
          <a:bodyPr/>
          <a:lstStyle/>
          <a:p>
            <a:r>
              <a:rPr lang="id-ID" sz="2400" i="1" dirty="0" smtClean="0"/>
              <a:t>Independent vs. Interdependent construals of self. </a:t>
            </a:r>
            <a:r>
              <a:rPr lang="id-ID" sz="2400" dirty="0" smtClean="0"/>
              <a:t>Alternatif keyakinan implisit tentang konsep diri di mana sang diri dipandang memiliki serangkaian kualitas psikologis yang berbeda dengan orang lain (diri independen) atau dipandang berdasarkan kerangkan peran dalam keluarga, sosial, dan hubungan komunitas (diri interdependen). </a:t>
            </a:r>
          </a:p>
          <a:p>
            <a:r>
              <a:rPr lang="id-ID" sz="2400" i="1" dirty="0" smtClean="0"/>
              <a:t>Defensive pessimism. </a:t>
            </a:r>
            <a:r>
              <a:rPr lang="id-ID" sz="2400" dirty="0" smtClean="0"/>
              <a:t>Strategi </a:t>
            </a:r>
            <a:r>
              <a:rPr lang="id-ID" sz="2400" i="1" dirty="0" smtClean="0"/>
              <a:t>coping </a:t>
            </a:r>
            <a:r>
              <a:rPr lang="id-ID" sz="2400" dirty="0" smtClean="0"/>
              <a:t>di mana individu menggunakan pemikiran negatif sebagai cara untuk menghadapi stres.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r>
              <a:rPr lang="id-ID" sz="2400" i="1" dirty="0" smtClean="0"/>
              <a:t>Hot vs. cool attentional focus. </a:t>
            </a:r>
            <a:r>
              <a:rPr lang="id-ID" sz="2400" dirty="0" smtClean="0"/>
              <a:t>Pemfokusan pemikiran seseorang pada aspek situasi atau stimulus yang membangkitkan secara emosional (</a:t>
            </a:r>
            <a:r>
              <a:rPr lang="id-ID" sz="2400" i="1" dirty="0" smtClean="0"/>
              <a:t>hot</a:t>
            </a:r>
            <a:r>
              <a:rPr lang="id-ID" sz="2400" dirty="0" smtClean="0"/>
              <a:t>) dan yang kurang membangkitkan (</a:t>
            </a:r>
            <a:r>
              <a:rPr lang="id-ID" sz="2400" i="1" dirty="0" smtClean="0"/>
              <a:t>cool</a:t>
            </a:r>
            <a:r>
              <a:rPr lang="id-ID" sz="2400" dirty="0" smtClean="0"/>
              <a:t>).</a:t>
            </a:r>
          </a:p>
          <a:p>
            <a:r>
              <a:rPr lang="id-ID" sz="2400" i="1" dirty="0" smtClean="0"/>
              <a:t>Knowledge-and-appraisal personality architecture (KAPA). </a:t>
            </a:r>
            <a:r>
              <a:rPr lang="id-ID" sz="2400" dirty="0" smtClean="0"/>
              <a:t>Analisis teoretis arsitektur kepribadian yang membedakan dua aspek kognisi dalam fungsi personalitas: pengetahuan jangka panjang dan penilaian dinamis terhadap makna pertemua bagi diri.</a:t>
            </a:r>
          </a:p>
          <a:p>
            <a:r>
              <a:rPr lang="id-ID" sz="2400" i="1" dirty="0" smtClean="0"/>
              <a:t>Optimism. </a:t>
            </a:r>
            <a:r>
              <a:rPr lang="id-ID" sz="2400" dirty="0" smtClean="0"/>
              <a:t>Strategi </a:t>
            </a:r>
            <a:r>
              <a:rPr lang="id-ID" sz="2400" i="1" dirty="0" smtClean="0"/>
              <a:t>coping </a:t>
            </a:r>
            <a:r>
              <a:rPr lang="id-ID" sz="2400" dirty="0" smtClean="0"/>
              <a:t>dengan menghadirkan ekspektasi relatif realistis tentang kemampuan seseorang.</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400" i="1" dirty="0" smtClean="0"/>
              <a:t>Personality architecture. </a:t>
            </a:r>
            <a:r>
              <a:rPr lang="id-ID" sz="2400" dirty="0" smtClean="0"/>
              <a:t>Istilah yang menggambarkan desain keseluruhan dan karakteristik pengoperasian sistem-sistem psikologis yang mendasari fungsi kepribadian.</a:t>
            </a:r>
          </a:p>
          <a:p>
            <a:r>
              <a:rPr lang="id-ID" sz="2400" i="1" dirty="0" smtClean="0"/>
              <a:t>Rejection sensitivity. </a:t>
            </a:r>
            <a:r>
              <a:rPr lang="id-ID" sz="2400" dirty="0" smtClean="0"/>
              <a:t>Gaya berpikir yang ditandai dengan ekspektasi cemas akan penolakan dalam hubungan interpersonal.</a:t>
            </a:r>
          </a:p>
          <a:p>
            <a:r>
              <a:rPr lang="id-ID" sz="2400" i="1" dirty="0" smtClean="0"/>
              <a:t>Socioemotional selectivity theory. </a:t>
            </a:r>
            <a:r>
              <a:rPr lang="id-ID" sz="2400" dirty="0" smtClean="0"/>
              <a:t>Analisis teoretis yang dilakukan oleh Castenten menguji cara motivasi sosial bergeser di sepanjang rentang usia.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Presentasi Kelompok</a:t>
            </a:r>
          </a:p>
        </p:txBody>
      </p:sp>
      <p:sp>
        <p:nvSpPr>
          <p:cNvPr id="9220"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Analisa kepribadian terhadap tokoh tertentu, menggunakan pendekatan/teori kepribadian yang sudah dipelajari.</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447800"/>
            <a:ext cx="8229600" cy="4678363"/>
          </a:xfrm>
        </p:spPr>
        <p:txBody>
          <a:bodyPr/>
          <a:lstStyle/>
          <a:p>
            <a:r>
              <a:rPr lang="id-ID" sz="1800" i="1" dirty="0" smtClean="0"/>
              <a:t>“Saya berharap seperti Anda. Anda selalu optimistik tentang segala sesuatu”.</a:t>
            </a:r>
            <a:endParaRPr lang="id-ID" sz="1800" dirty="0" smtClean="0"/>
          </a:p>
          <a:p>
            <a:pPr>
              <a:buNone/>
            </a:pPr>
            <a:r>
              <a:rPr lang="id-ID" sz="1800" i="1" dirty="0" smtClean="0"/>
              <a:t>*	“</a:t>
            </a:r>
            <a:r>
              <a:rPr lang="id-ID" sz="1800" i="1" dirty="0" smtClean="0"/>
              <a:t>Yah, Saya baru saja putus dari Peter”.</a:t>
            </a:r>
            <a:endParaRPr lang="id-ID" sz="1800" dirty="0" smtClean="0"/>
          </a:p>
          <a:p>
            <a:r>
              <a:rPr lang="id-ID" sz="1800" i="1" dirty="0" smtClean="0"/>
              <a:t>“Waduh, apa yang terjadi?”</a:t>
            </a:r>
            <a:endParaRPr lang="id-ID" sz="1800" dirty="0" smtClean="0"/>
          </a:p>
          <a:p>
            <a:pPr>
              <a:buNone/>
            </a:pPr>
            <a:r>
              <a:rPr lang="id-ID" sz="1800" i="1" dirty="0" smtClean="0"/>
              <a:t>*	“</a:t>
            </a:r>
            <a:r>
              <a:rPr lang="id-ID" sz="1800" i="1" dirty="0" smtClean="0"/>
              <a:t>Begini, saya yakin bahwa dia ingin putus dengan saya, jadi saya tantang dia untuk itu, dan kami bertengkar hebat”.</a:t>
            </a:r>
            <a:endParaRPr lang="id-ID" sz="1800" dirty="0" smtClean="0"/>
          </a:p>
          <a:p>
            <a:r>
              <a:rPr lang="id-ID" sz="1800" i="1" dirty="0" smtClean="0"/>
              <a:t>“Apa yang membuat Anda berpikir bahwa Anda sudah putus?”</a:t>
            </a:r>
            <a:endParaRPr lang="id-ID" sz="1800" dirty="0" smtClean="0"/>
          </a:p>
          <a:p>
            <a:pPr>
              <a:buNone/>
            </a:pPr>
            <a:r>
              <a:rPr lang="id-ID" sz="1800" i="1" dirty="0" smtClean="0"/>
              <a:t>*	“</a:t>
            </a:r>
            <a:r>
              <a:rPr lang="id-ID" sz="1800" i="1" dirty="0" smtClean="0"/>
              <a:t>Bukankah itu yang selalu terjadi, bukan?”</a:t>
            </a:r>
            <a:endParaRPr lang="id-ID" sz="1800" dirty="0" smtClean="0"/>
          </a:p>
          <a:p>
            <a:r>
              <a:rPr lang="id-ID" sz="1800" i="1" dirty="0" smtClean="0"/>
              <a:t>“Tidak, maksud saya, saya telah bersama Sam selama dua tahun, dan saya yakin bahwa saya dan dia selalu bersama”.</a:t>
            </a:r>
            <a:endParaRPr lang="id-ID" sz="1800" dirty="0" smtClean="0"/>
          </a:p>
          <a:p>
            <a:pPr>
              <a:buNone/>
            </a:pPr>
            <a:r>
              <a:rPr lang="id-ID" sz="1800" i="1" dirty="0" smtClean="0"/>
              <a:t>*	“</a:t>
            </a:r>
            <a:r>
              <a:rPr lang="id-ID" sz="1800" i="1" dirty="0" smtClean="0"/>
              <a:t>Jadi saya pikir Anda orang yang optimistis. Kecuali nilai aneh yang Anda dapat ketika ujian”.</a:t>
            </a:r>
            <a:endParaRPr lang="id-ID" sz="1800" dirty="0" smtClean="0"/>
          </a:p>
          <a:p>
            <a:r>
              <a:rPr lang="id-ID" sz="1800" i="1" dirty="0" smtClean="0"/>
              <a:t>“Saya beritahukan kepada Anda. Saya akan gagal pada ujian akhir kelas kepribadian ini”.</a:t>
            </a:r>
            <a:endParaRPr lang="id-ID" sz="1800" dirty="0" smtClean="0"/>
          </a:p>
          <a:p>
            <a:pPr>
              <a:buNone/>
            </a:pPr>
            <a:r>
              <a:rPr lang="id-ID" sz="1800" i="1" dirty="0" smtClean="0"/>
              <a:t>*	“</a:t>
            </a:r>
            <a:r>
              <a:rPr lang="id-ID" sz="1800" i="1" dirty="0" smtClean="0"/>
              <a:t>Itu konyol. Anda bilang demikian sebelum ujian pertengahan semester dan Anda </a:t>
            </a:r>
            <a:r>
              <a:rPr lang="id-ID" sz="1800" i="1" dirty="0" smtClean="0"/>
              <a:t>dapat </a:t>
            </a:r>
            <a:r>
              <a:rPr lang="id-ID" sz="1800" i="1" dirty="0" smtClean="0"/>
              <a:t>A”.</a:t>
            </a:r>
            <a:endParaRPr lang="id-ID" sz="1800" dirty="0" smtClean="0"/>
          </a:p>
          <a:p>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Apakah kedua orang itu “optimistis”? Apakah keduanya “pesimistis”? Atau mungkin ada pelajaran lebih dalam untuk dipelajari dari dialog itu?</a:t>
            </a:r>
          </a:p>
          <a:p>
            <a:r>
              <a:rPr lang="id-ID" sz="2400" dirty="0" smtClean="0"/>
              <a:t>Bagi banyak psikolog kepribadian kontemporer, pelajarannya adalah kepribadian harus dipahami “dalam konteks”. Kita belajar tentang kepribadian seseorang ketika kita mengobservasi mereka berinteraksi dengan situasi sosial – “konteks” – kehidupan mereka. Bahkan ketika dua orang dalam dialog tersebut “optimistis moderat”, karakterisasi ini tidak bercerita banyak tentang perbedaan dalam kepribadian mereka. </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Pemahaman yang lebih dalam hanya dapat diraih jika seseorang mengeksplor bagaimana mereka mengahdapi berbagai situasi yang berbeda dalam kehidupan mereka. </a:t>
            </a:r>
            <a:endParaRPr lang="id-ID" sz="2400" dirty="0" smtClean="0"/>
          </a:p>
          <a:p>
            <a:r>
              <a:rPr lang="id-ID" sz="2400" dirty="0" smtClean="0"/>
              <a:t>Karakteristik </a:t>
            </a:r>
            <a:r>
              <a:rPr lang="id-ID" sz="2400" dirty="0" smtClean="0"/>
              <a:t>alamiah keunikan mereka dan perbedaan antara  mereka tidak dapat diungkap dengan mencerabut kepribadian mereka dari konteks kehidupan mereka – misalnya, dengan menanyakan kepada mereka bagaimana kecenderungan mereka bertindak secara general, terlepas dari konteks, atau dengan meminta mereka memecahkan masalah di laboratorium yang tidak berkorelasi dengan kehidupan sehari-hari mereka</a:t>
            </a:r>
            <a:r>
              <a:rPr lang="id-ID" sz="2400" dirty="0" smtClean="0"/>
              <a:t>.</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Sebaliknya, kita hanya dapat memahami </a:t>
            </a:r>
            <a:r>
              <a:rPr lang="id-ID" sz="2400" i="1" dirty="0" smtClean="0"/>
              <a:t>siapa </a:t>
            </a:r>
            <a:r>
              <a:rPr lang="id-ID" sz="2400" dirty="0" smtClean="0"/>
              <a:t> mereka dengan menanyakan </a:t>
            </a:r>
            <a:r>
              <a:rPr lang="id-ID" sz="2400" i="1" dirty="0" smtClean="0"/>
              <a:t>di mana </a:t>
            </a:r>
            <a:r>
              <a:rPr lang="id-ID" sz="2400" dirty="0" smtClean="0"/>
              <a:t>mereka ketika mereka menunjukkan pola pengalaman dan tindakan berbeda yang </a:t>
            </a:r>
            <a:r>
              <a:rPr lang="id-ID" sz="2400" dirty="0" smtClean="0"/>
              <a:t>merupakan </a:t>
            </a:r>
            <a:r>
              <a:rPr lang="id-ID" sz="2400" dirty="0" smtClean="0"/>
              <a:t>tanda dari kepribadian mereka</a:t>
            </a:r>
            <a:r>
              <a:rPr lang="id-ID" sz="2400" dirty="0" smtClean="0"/>
              <a:t>.</a:t>
            </a:r>
          </a:p>
          <a:p>
            <a:r>
              <a:rPr lang="id-ID" sz="2400" dirty="0" smtClean="0"/>
              <a:t>Pertanyaannya adalah mengapa psikolog kepribadian tertarik dengan konteks sosial? Ketertarikan tersebut bukan karena mereka “psikolog sosial tertutup” atau “psikolog tertutup”. Sebaliknya, ketertarikan tersebut – sebagian besar – didorong oleh pertimbangan yang berbeda. Fungsi kepribadian mencakup proses konstruksi makna. Individu mencerna – dengan kata lain, membangun makna dari – peristiwa sosial dan personal yang mereka temui.</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Keprib dlm konteks hub.Interpersonal</a:t>
            </a:r>
          </a:p>
        </p:txBody>
      </p:sp>
      <p:sp>
        <p:nvSpPr>
          <p:cNvPr id="3076" name="Content Placeholder 5"/>
          <p:cNvSpPr>
            <a:spLocks noGrp="1"/>
          </p:cNvSpPr>
          <p:nvPr>
            <p:ph idx="1"/>
          </p:nvPr>
        </p:nvSpPr>
        <p:spPr>
          <a:xfrm>
            <a:off x="457200" y="1524000"/>
            <a:ext cx="8229600" cy="4602163"/>
          </a:xfrm>
        </p:spPr>
        <p:txBody>
          <a:bodyPr/>
          <a:lstStyle/>
          <a:p>
            <a:pPr lvl="0"/>
            <a:r>
              <a:rPr lang="id-ID" sz="2400" dirty="0" smtClean="0"/>
              <a:t>Riset kontemporer menunjukkan bagaimana kepribadian dapat dipahami dengan menguji interaksi antara person dan konteks dimana mereka tinggal. </a:t>
            </a:r>
          </a:p>
          <a:p>
            <a:pPr lvl="0"/>
            <a:r>
              <a:rPr lang="id-ID" sz="2400" dirty="0" smtClean="0"/>
              <a:t>Contohnya adalah hubungan interpersonal, dimana konteks hubungan romantis dipandang menimbulkan pemikiran negatif, pesimistis, dan defensif di antara kelompok orang yang memiliki sensitivitas penolakan dalam kepribadiannya.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400" dirty="0" smtClean="0"/>
              <a:t>Riset lain menunjukkan bagaimana individu mungkin mentransfer pemikiran dan perasaan dari hubungan masa lalu ke pasangan baru.</a:t>
            </a:r>
          </a:p>
          <a:p>
            <a:pPr lvl="0"/>
            <a:r>
              <a:rPr lang="id-ID" sz="2400" dirty="0" smtClean="0"/>
              <a:t>Riset atas strategi </a:t>
            </a:r>
            <a:r>
              <a:rPr lang="id-ID" sz="2400" i="1" dirty="0" smtClean="0"/>
              <a:t>coping </a:t>
            </a:r>
            <a:r>
              <a:rPr lang="id-ID" sz="2400" dirty="0" smtClean="0"/>
              <a:t>dengan optimisme dan pesimisme defensif menunjukkan bagaimana individu bisa jadi menghindari tekanan sosial yang sama dengan strategi yang amat berbeda – walaupun terkadang sama efektifnya – yang mencakup gaya berpikir optimistik vs. pesimistik.</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pPr lvl="0"/>
            <a:r>
              <a:rPr lang="id-ID" sz="2400" dirty="0" smtClean="0"/>
              <a:t>Riset terhadap koherensi pengetahuan, penilaian, dan koherensi lintas situasional mengilustrasikan bagaimana aspek pengetahuan yang ada dapat bekerja pada konteks yang tampak beragam, dan dengan demikian menghasilkan penilaian diri yang konsisten dalam </a:t>
            </a:r>
            <a:r>
              <a:rPr lang="id-ID" sz="2400" i="1" dirty="0" smtClean="0"/>
              <a:t>setting</a:t>
            </a:r>
            <a:r>
              <a:rPr lang="id-ID" sz="2400" dirty="0" smtClean="0"/>
              <a:t> yang berbeda.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Keprib dlm konteks perkembangan</a:t>
            </a:r>
          </a:p>
        </p:txBody>
      </p:sp>
      <p:sp>
        <p:nvSpPr>
          <p:cNvPr id="6148" name="Content Placeholder 5"/>
          <p:cNvSpPr>
            <a:spLocks noGrp="1"/>
          </p:cNvSpPr>
          <p:nvPr>
            <p:ph idx="1"/>
          </p:nvPr>
        </p:nvSpPr>
        <p:spPr>
          <a:xfrm>
            <a:off x="457200" y="1524000"/>
            <a:ext cx="8229600" cy="4602163"/>
          </a:xfrm>
        </p:spPr>
        <p:txBody>
          <a:bodyPr/>
          <a:lstStyle/>
          <a:p>
            <a:pPr lvl="0"/>
            <a:r>
              <a:rPr lang="id-ID" sz="2400" dirty="0" smtClean="0"/>
              <a:t>Studi terhadap perkembangan kepribadian dalam konteks mengilustrasikan bagaimana situasi sosioekonomi dapat memengaruhi perkembangan kepribadian. </a:t>
            </a:r>
          </a:p>
          <a:p>
            <a:pPr lvl="0"/>
            <a:r>
              <a:rPr lang="id-ID" sz="2400" dirty="0" smtClean="0"/>
              <a:t>Temuannya mencakup riset yang menunjukkan bagaimana karakteristik kepribadian yang ada dapat memiliki implikasi yang berbeda bagi perkembangan dalam konteks kemakmuran ekonomi vs. kemiskinan.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TotalTime>
  <Words>751</Words>
  <Application>Microsoft Office PowerPoint</Application>
  <PresentationFormat>On-screen Show (4:3)</PresentationFormat>
  <Paragraphs>55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Keprib dlm konteks hub.Interpersonal</vt:lpstr>
      <vt:lpstr>Slide 7</vt:lpstr>
      <vt:lpstr>Slide 8</vt:lpstr>
      <vt:lpstr>Keprib dlm konteks perkembangan</vt:lpstr>
      <vt:lpstr>Keprib dlm konteks kultur</vt:lpstr>
      <vt:lpstr>Konsep-konsep penting</vt:lpstr>
      <vt:lpstr>Slide 12</vt:lpstr>
      <vt:lpstr>Slide 13</vt:lpstr>
      <vt:lpstr>Presentasi Kelompok</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219</cp:revision>
  <dcterms:created xsi:type="dcterms:W3CDTF">2010-08-24T06:47:44Z</dcterms:created>
  <dcterms:modified xsi:type="dcterms:W3CDTF">2017-12-18T15:07:48Z</dcterms:modified>
</cp:coreProperties>
</file>