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316" r:id="rId2"/>
    <p:sldId id="384" r:id="rId3"/>
    <p:sldId id="385" r:id="rId4"/>
    <p:sldId id="335" r:id="rId5"/>
    <p:sldId id="380" r:id="rId6"/>
    <p:sldId id="381" r:id="rId7"/>
    <p:sldId id="379" r:id="rId8"/>
    <p:sldId id="383"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992" autoAdjust="0"/>
    <p:restoredTop sz="93190" autoAdjust="0"/>
  </p:normalViewPr>
  <p:slideViewPr>
    <p:cSldViewPr>
      <p:cViewPr>
        <p:scale>
          <a:sx n="70" d="100"/>
          <a:sy n="70" d="100"/>
        </p:scale>
        <p:origin x="-1314" y="3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BBAD9994-8B66-42A9-843D-4EDD41EEFC37}" type="datetimeFigureOut">
              <a:rPr lang="id-ID"/>
              <a:pPr>
                <a:defRPr/>
              </a:pPr>
              <a:t>18/12/2017</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F3D63DFF-B590-44B9-9E8F-00F9905D4A27}" type="slidenum">
              <a:rPr lang="id-ID"/>
              <a:pPr>
                <a:defRPr/>
              </a:pPr>
              <a:t>‹#›</a:t>
            </a:fld>
            <a:endParaRPr lang="id-ID"/>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1CA52EA2-B26A-4DCA-B03B-0A57599F80EE}" type="slidenum">
              <a:rPr lang="id-ID" smtClean="0"/>
              <a:pPr>
                <a:defRPr/>
              </a:pPr>
              <a:t>2</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1CA52EA2-B26A-4DCA-B03B-0A57599F80EE}" type="slidenum">
              <a:rPr lang="id-ID" smtClean="0"/>
              <a:pPr>
                <a:defRPr/>
              </a:pPr>
              <a:t>3</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1CA52EA2-B26A-4DCA-B03B-0A57599F80EE}" type="slidenum">
              <a:rPr lang="id-ID" smtClean="0"/>
              <a:pPr>
                <a:defRPr/>
              </a:pPr>
              <a:t>4</a:t>
            </a:fld>
            <a:endParaRPr 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1CA52EA2-B26A-4DCA-B03B-0A57599F80EE}" type="slidenum">
              <a:rPr lang="id-ID" smtClean="0"/>
              <a:pPr>
                <a:defRPr/>
              </a:pPr>
              <a:t>5</a:t>
            </a:fld>
            <a:endParaRPr lang="id-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1CA52EA2-B26A-4DCA-B03B-0A57599F80EE}" type="slidenum">
              <a:rPr lang="id-ID" smtClean="0"/>
              <a:pPr>
                <a:defRPr/>
              </a:pPr>
              <a:t>6</a:t>
            </a:fld>
            <a:endParaRPr lang="id-ID"/>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1CA52EA2-B26A-4DCA-B03B-0A57599F80EE}" type="slidenum">
              <a:rPr lang="id-ID" smtClean="0"/>
              <a:pPr>
                <a:defRPr/>
              </a:pPr>
              <a:t>7</a:t>
            </a:fld>
            <a:endParaRPr lang="id-ID"/>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42EA8F09-C3FF-439F-ABBA-DFEA7E10416E}" type="slidenum">
              <a:rPr lang="id-ID" smtClean="0"/>
              <a:pPr>
                <a:defRPr/>
              </a:pPr>
              <a:t>8</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FCE25E3-F110-4F3F-95A7-6D9C98FA1E12}" type="datetime1">
              <a:rPr lang="en-US"/>
              <a:pPr>
                <a:defRPr/>
              </a:pPr>
              <a:t>12/18/2017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F72B481-A8E9-4DAF-BEDA-F10E840064F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FCBCFF2-B325-4AB9-9DAD-4DF8EB695E31}" type="datetime1">
              <a:rPr lang="en-US"/>
              <a:pPr>
                <a:defRPr/>
              </a:pPr>
              <a:t>12/18/2017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2D6902F-9E75-418D-90DB-543D546187B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EE0DC59-1520-45A5-A302-0F0015187563}" type="datetime1">
              <a:rPr lang="en-US"/>
              <a:pPr>
                <a:defRPr/>
              </a:pPr>
              <a:t>12/18/2017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016A1D6-F776-47F5-A482-2E4731E6489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F1E11BD-187E-41CF-8D23-40FEB69E13BE}" type="datetime1">
              <a:rPr lang="en-US"/>
              <a:pPr>
                <a:defRPr/>
              </a:pPr>
              <a:t>12/18/2017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F977640-66DD-42A4-8A01-F31C5BE8586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B858FC9-9E47-420A-A260-E021AEA43134}" type="datetime1">
              <a:rPr lang="en-US"/>
              <a:pPr>
                <a:defRPr/>
              </a:pPr>
              <a:t>12/18/2017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61FA8C5-378E-4F19-832C-C7736A2FC6E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ADA95F6-359C-49CD-AF61-B97177C09FF1}" type="datetime1">
              <a:rPr lang="en-US"/>
              <a:pPr>
                <a:defRPr/>
              </a:pPr>
              <a:t>12/18/2017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F3AD7CF-5B4E-4B94-BBA4-37D5E4CE29C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9A9A1491-92DC-494C-B2E9-6AD2DA42430E}" type="datetime1">
              <a:rPr lang="en-US"/>
              <a:pPr>
                <a:defRPr/>
              </a:pPr>
              <a:t>12/18/2017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4A5EE42-2A33-44D2-AB36-04E0F72C56A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35B90D1-3439-47CF-A960-AFE7076A4449}" type="datetime1">
              <a:rPr lang="en-US"/>
              <a:pPr>
                <a:defRPr/>
              </a:pPr>
              <a:t>12/18/2017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6E5B86C-FA6E-4157-9BBA-F4FFE33FD9F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6E1D6B6-B74F-47CC-A6DB-67086F6E1006}" type="datetime1">
              <a:rPr lang="en-US"/>
              <a:pPr>
                <a:defRPr/>
              </a:pPr>
              <a:t>12/18/2017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28EDACA-6DBA-4838-8D60-FD435A871E8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A92ED30-2511-4EDB-84D1-7623725E25B5}" type="datetime1">
              <a:rPr lang="en-US"/>
              <a:pPr>
                <a:defRPr/>
              </a:pPr>
              <a:t>12/18/2017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F51C48A-639A-4654-9CBB-79980C6765E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69483CF-E6BF-4B2D-B579-F86FAE75D4D0}" type="datetime1">
              <a:rPr lang="en-US"/>
              <a:pPr>
                <a:defRPr/>
              </a:pPr>
              <a:t>12/18/2017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A996401-F507-4367-BA2F-AD58952E062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3FE48D91-91F1-4CEB-982F-0C0FE00241F5}" type="datetime1">
              <a:rPr lang="en-US"/>
              <a:pPr>
                <a:defRPr/>
              </a:pPr>
              <a:t>12/18/2017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400">
                <a:solidFill>
                  <a:schemeClr val="tx1"/>
                </a:solidFill>
                <a:latin typeface="+mn-lt"/>
              </a:defRPr>
            </a:lvl1pPr>
          </a:lstStyle>
          <a:p>
            <a:pPr>
              <a:defRPr/>
            </a:pPr>
            <a:fld id="{4E04CCB9-7BB7-4521-9C44-9C86662B55E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cstate="print"/>
          <a:srcRect l="1051" r="800" b="504"/>
          <a:stretch>
            <a:fillRect/>
          </a:stretch>
        </p:blipFill>
        <p:spPr bwMode="auto">
          <a:xfrm>
            <a:off x="0" y="322262"/>
            <a:ext cx="9144000" cy="6840538"/>
          </a:xfrm>
          <a:prstGeom prst="rect">
            <a:avLst/>
          </a:prstGeom>
          <a:noFill/>
          <a:ln w="9525">
            <a:noFill/>
            <a:miter lim="800000"/>
            <a:headEnd/>
            <a:tailEnd/>
          </a:ln>
        </p:spPr>
      </p:pic>
      <p:sp>
        <p:nvSpPr>
          <p:cNvPr id="2051" name="TextBox 1"/>
          <p:cNvSpPr txBox="1">
            <a:spLocks noChangeArrowheads="1"/>
          </p:cNvSpPr>
          <p:nvPr/>
        </p:nvSpPr>
        <p:spPr bwMode="auto">
          <a:xfrm>
            <a:off x="3124200" y="3810000"/>
            <a:ext cx="5638800" cy="830997"/>
          </a:xfrm>
          <a:prstGeom prst="rect">
            <a:avLst/>
          </a:prstGeom>
          <a:noFill/>
          <a:ln w="9525">
            <a:noFill/>
            <a:miter lim="800000"/>
            <a:headEnd/>
            <a:tailEnd/>
          </a:ln>
        </p:spPr>
        <p:txBody>
          <a:bodyPr>
            <a:spAutoFit/>
          </a:bodyPr>
          <a:lstStyle/>
          <a:p>
            <a:pPr algn="ctr"/>
            <a:r>
              <a:rPr lang="id-ID" sz="2400" b="1" smtClean="0">
                <a:solidFill>
                  <a:schemeClr val="bg1"/>
                </a:solidFill>
              </a:rPr>
              <a:t>TINJAUAN ATAS TEORI, PENILAIAN DAN RISET KEPRIBADIAN</a:t>
            </a:r>
            <a:endParaRPr lang="en-US" sz="2000" b="1" dirty="0">
              <a:solidFill>
                <a:schemeClr val="bg1"/>
              </a:solidFill>
            </a:endParaRP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3075" name="Title 5"/>
          <p:cNvSpPr>
            <a:spLocks noGrp="1"/>
          </p:cNvSpPr>
          <p:nvPr>
            <p:ph type="title"/>
          </p:nvPr>
        </p:nvSpPr>
        <p:spPr>
          <a:xfrm>
            <a:off x="533400" y="685800"/>
            <a:ext cx="8229600" cy="685800"/>
          </a:xfrm>
        </p:spPr>
        <p:txBody>
          <a:bodyPr/>
          <a:lstStyle/>
          <a:p>
            <a:pPr>
              <a:spcBef>
                <a:spcPct val="50000"/>
              </a:spcBef>
            </a:pPr>
            <a:endParaRPr lang="id-ID" sz="3200" dirty="0" smtClean="0">
              <a:latin typeface="Arial" charset="0"/>
              <a:cs typeface="Arial" charset="0"/>
            </a:endParaRPr>
          </a:p>
        </p:txBody>
      </p:sp>
      <p:sp>
        <p:nvSpPr>
          <p:cNvPr id="3076" name="Content Placeholder 5"/>
          <p:cNvSpPr>
            <a:spLocks noGrp="1"/>
          </p:cNvSpPr>
          <p:nvPr>
            <p:ph idx="1"/>
          </p:nvPr>
        </p:nvSpPr>
        <p:spPr>
          <a:xfrm>
            <a:off x="457200" y="1524000"/>
            <a:ext cx="8229600" cy="4602163"/>
          </a:xfrm>
        </p:spPr>
        <p:txBody>
          <a:bodyPr/>
          <a:lstStyle/>
          <a:p>
            <a:r>
              <a:rPr lang="id-ID" sz="2400" dirty="0" smtClean="0"/>
              <a:t>Anda mungkin berpikir bahwa banyak teori sebagai kepingan dari </a:t>
            </a:r>
            <a:r>
              <a:rPr lang="id-ID" sz="2400" i="1" dirty="0" smtClean="0"/>
              <a:t>puzzle </a:t>
            </a:r>
            <a:r>
              <a:rPr lang="id-ID" sz="2400" dirty="0" smtClean="0"/>
              <a:t>rumit yang kita sebut kepribadian. Mari kita sedikit mundur </a:t>
            </a:r>
            <a:r>
              <a:rPr lang="id-ID" sz="2400" dirty="0" smtClean="0"/>
              <a:t>dan memerhatikan </a:t>
            </a:r>
            <a:r>
              <a:rPr lang="id-ID" sz="2400" dirty="0" smtClean="0"/>
              <a:t>bagaimana semua kepingan ini dapat pas satu dengan yang lain. </a:t>
            </a:r>
            <a:endParaRPr lang="id-ID" sz="2400" dirty="0" smtClean="0"/>
          </a:p>
          <a:p>
            <a:r>
              <a:rPr lang="id-ID" sz="2400" dirty="0" smtClean="0"/>
              <a:t>Akhirnya</a:t>
            </a:r>
            <a:r>
              <a:rPr lang="id-ID" sz="2400" dirty="0" smtClean="0"/>
              <a:t>, mungkin ada beberapa cara berbeda </a:t>
            </a:r>
            <a:r>
              <a:rPr lang="id-ID" sz="2400" dirty="0" smtClean="0"/>
              <a:t>menyatukan </a:t>
            </a:r>
            <a:r>
              <a:rPr lang="id-ID" sz="2400" dirty="0" smtClean="0"/>
              <a:t>kepingan </a:t>
            </a:r>
            <a:r>
              <a:rPr lang="id-ID" sz="2400" i="1" dirty="0" smtClean="0"/>
              <a:t>puzzle </a:t>
            </a:r>
            <a:r>
              <a:rPr lang="id-ID" sz="2400" dirty="0" smtClean="0"/>
              <a:t>tersebut. Oleh karena itu, tujuan kita adalah memperdalam pemahaman akan isu tersebut dalam riset kepribadian. </a:t>
            </a:r>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3075" name="Title 5"/>
          <p:cNvSpPr>
            <a:spLocks noGrp="1"/>
          </p:cNvSpPr>
          <p:nvPr>
            <p:ph type="title"/>
          </p:nvPr>
        </p:nvSpPr>
        <p:spPr>
          <a:xfrm>
            <a:off x="533400" y="685800"/>
            <a:ext cx="8229600" cy="685800"/>
          </a:xfrm>
        </p:spPr>
        <p:txBody>
          <a:bodyPr/>
          <a:lstStyle/>
          <a:p>
            <a:pPr>
              <a:spcBef>
                <a:spcPct val="50000"/>
              </a:spcBef>
            </a:pPr>
            <a:endParaRPr lang="id-ID" sz="3200" dirty="0" smtClean="0">
              <a:latin typeface="Arial" charset="0"/>
              <a:cs typeface="Arial" charset="0"/>
            </a:endParaRPr>
          </a:p>
        </p:txBody>
      </p:sp>
      <p:sp>
        <p:nvSpPr>
          <p:cNvPr id="3076" name="Content Placeholder 5"/>
          <p:cNvSpPr>
            <a:spLocks noGrp="1"/>
          </p:cNvSpPr>
          <p:nvPr>
            <p:ph idx="1"/>
          </p:nvPr>
        </p:nvSpPr>
        <p:spPr>
          <a:xfrm>
            <a:off x="457200" y="1524000"/>
            <a:ext cx="8229600" cy="4602163"/>
          </a:xfrm>
        </p:spPr>
        <p:txBody>
          <a:bodyPr/>
          <a:lstStyle/>
          <a:p>
            <a:r>
              <a:rPr lang="id-ID" sz="2400" dirty="0" smtClean="0"/>
              <a:t>Melalui </a:t>
            </a:r>
            <a:r>
              <a:rPr lang="id-ID" sz="2400" dirty="0" smtClean="0"/>
              <a:t>proses kontras dan perbandingan, kita mencoba lebih mengapresiasi berbagai teori yang telah dipaparkan. </a:t>
            </a:r>
            <a:endParaRPr lang="id-ID" sz="2400" dirty="0" smtClean="0"/>
          </a:p>
          <a:p>
            <a:r>
              <a:rPr lang="id-ID" sz="2400" dirty="0" smtClean="0"/>
              <a:t>Pertama</a:t>
            </a:r>
            <a:r>
              <a:rPr lang="id-ID" sz="2400" dirty="0" smtClean="0"/>
              <a:t>, kita kembali ke beberapa isu yang memecah teoretikus kepribadian. Yang kedua, kita hadirkan sekilas pandangan konsep yang digunakan tiap teori untuk menjelaskan apa, bagaimana, dan mengapa perilaku manusia. Akhirnya, kita kembali mencermati hubungan antara teori, penilaian, dan riset.  </a:t>
            </a: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3075" name="Title 5"/>
          <p:cNvSpPr>
            <a:spLocks noGrp="1"/>
          </p:cNvSpPr>
          <p:nvPr>
            <p:ph type="title"/>
          </p:nvPr>
        </p:nvSpPr>
        <p:spPr>
          <a:xfrm>
            <a:off x="533400" y="685800"/>
            <a:ext cx="8229600" cy="685800"/>
          </a:xfrm>
        </p:spPr>
        <p:txBody>
          <a:bodyPr/>
          <a:lstStyle/>
          <a:p>
            <a:pPr>
              <a:spcBef>
                <a:spcPct val="50000"/>
              </a:spcBef>
            </a:pPr>
            <a:endParaRPr lang="id-ID" sz="3200" smtClean="0">
              <a:latin typeface="Arial" charset="0"/>
              <a:cs typeface="Arial" charset="0"/>
            </a:endParaRPr>
          </a:p>
        </p:txBody>
      </p:sp>
      <p:sp>
        <p:nvSpPr>
          <p:cNvPr id="3076" name="Content Placeholder 5"/>
          <p:cNvSpPr>
            <a:spLocks noGrp="1"/>
          </p:cNvSpPr>
          <p:nvPr>
            <p:ph idx="1"/>
          </p:nvPr>
        </p:nvSpPr>
        <p:spPr>
          <a:xfrm>
            <a:off x="457200" y="1524000"/>
            <a:ext cx="8229600" cy="4602163"/>
          </a:xfrm>
        </p:spPr>
        <p:txBody>
          <a:bodyPr/>
          <a:lstStyle/>
          <a:p>
            <a:pPr lvl="0"/>
            <a:r>
              <a:rPr lang="id-ID" sz="2400" dirty="0" smtClean="0"/>
              <a:t>Teori kepribadian berulang kali berhadapan dengan masalah dasar, solusi bagi masalah ini menentukan karakteristik dasar teori tersebut. </a:t>
            </a:r>
            <a:endParaRPr lang="id-ID" sz="2400" dirty="0" smtClean="0"/>
          </a:p>
          <a:p>
            <a:pPr lvl="0"/>
            <a:r>
              <a:rPr lang="id-ID" sz="2400" dirty="0" smtClean="0"/>
              <a:t>Isunya </a:t>
            </a:r>
            <a:r>
              <a:rPr lang="id-ID" sz="2400" dirty="0" smtClean="0"/>
              <a:t>adalah pandangan filosofis tentang individu; hubungan antara penyebab perilaku internal dan eksternal; konsistensi di berbagai situasi dan waktu; kesatuan perilaku dan konsep diri; konsep bawah sadar; hubungan di antara kognisi, afek, dan perilaku lahir; dan nilai penting masa lalu, masa kini, dan masa depan. </a:t>
            </a: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3075" name="Title 5"/>
          <p:cNvSpPr>
            <a:spLocks noGrp="1"/>
          </p:cNvSpPr>
          <p:nvPr>
            <p:ph type="title"/>
          </p:nvPr>
        </p:nvSpPr>
        <p:spPr>
          <a:xfrm>
            <a:off x="533400" y="685800"/>
            <a:ext cx="8229600" cy="685800"/>
          </a:xfrm>
        </p:spPr>
        <p:txBody>
          <a:bodyPr/>
          <a:lstStyle/>
          <a:p>
            <a:pPr>
              <a:spcBef>
                <a:spcPct val="50000"/>
              </a:spcBef>
            </a:pPr>
            <a:endParaRPr lang="id-ID" sz="3200" smtClean="0">
              <a:latin typeface="Arial" charset="0"/>
              <a:cs typeface="Arial" charset="0"/>
            </a:endParaRPr>
          </a:p>
        </p:txBody>
      </p:sp>
      <p:sp>
        <p:nvSpPr>
          <p:cNvPr id="3076" name="Content Placeholder 5"/>
          <p:cNvSpPr>
            <a:spLocks noGrp="1"/>
          </p:cNvSpPr>
          <p:nvPr>
            <p:ph idx="1"/>
          </p:nvPr>
        </p:nvSpPr>
        <p:spPr>
          <a:xfrm>
            <a:off x="457200" y="1524000"/>
            <a:ext cx="8229600" cy="4602163"/>
          </a:xfrm>
        </p:spPr>
        <p:txBody>
          <a:bodyPr/>
          <a:lstStyle/>
          <a:p>
            <a:pPr lvl="0"/>
            <a:r>
              <a:rPr lang="id-ID" sz="2400" dirty="0" smtClean="0"/>
              <a:t>Semua </a:t>
            </a:r>
            <a:r>
              <a:rPr lang="id-ID" sz="2400" dirty="0" smtClean="0"/>
              <a:t>teori kepribadian mencoba mengorganisir apa yang diketahui dan meningkatkan pengetahuan kita akan apa-apa yang belum diketahui. </a:t>
            </a:r>
            <a:endParaRPr lang="id-ID" sz="2400" dirty="0" smtClean="0"/>
          </a:p>
          <a:p>
            <a:pPr lvl="0"/>
            <a:r>
              <a:rPr lang="id-ID" sz="2400" dirty="0" smtClean="0"/>
              <a:t>Dalam </a:t>
            </a:r>
            <a:r>
              <a:rPr lang="id-ID" sz="2400" dirty="0" smtClean="0"/>
              <a:t>melakukan hal tersebut, teori-teori tersebut menggunakan konsep yang berkaitan dengan bidang berikut ini: struktur, proses, pertumbuhan dan perkembangan, psikopatologi, dan perubahan kepribadian. </a:t>
            </a:r>
            <a:endParaRPr lang="id-ID" sz="2400" dirty="0" smtClean="0"/>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3075" name="Title 5"/>
          <p:cNvSpPr>
            <a:spLocks noGrp="1"/>
          </p:cNvSpPr>
          <p:nvPr>
            <p:ph type="title"/>
          </p:nvPr>
        </p:nvSpPr>
        <p:spPr>
          <a:xfrm>
            <a:off x="533400" y="685800"/>
            <a:ext cx="8229600" cy="685800"/>
          </a:xfrm>
        </p:spPr>
        <p:txBody>
          <a:bodyPr/>
          <a:lstStyle/>
          <a:p>
            <a:pPr>
              <a:spcBef>
                <a:spcPct val="50000"/>
              </a:spcBef>
            </a:pPr>
            <a:endParaRPr lang="id-ID" sz="3200" smtClean="0">
              <a:latin typeface="Arial" charset="0"/>
              <a:cs typeface="Arial" charset="0"/>
            </a:endParaRPr>
          </a:p>
        </p:txBody>
      </p:sp>
      <p:sp>
        <p:nvSpPr>
          <p:cNvPr id="3076" name="Content Placeholder 5"/>
          <p:cNvSpPr>
            <a:spLocks noGrp="1"/>
          </p:cNvSpPr>
          <p:nvPr>
            <p:ph idx="1"/>
          </p:nvPr>
        </p:nvSpPr>
        <p:spPr>
          <a:xfrm>
            <a:off x="457200" y="1524000"/>
            <a:ext cx="8229600" cy="4602163"/>
          </a:xfrm>
        </p:spPr>
        <p:txBody>
          <a:bodyPr/>
          <a:lstStyle/>
          <a:p>
            <a:r>
              <a:rPr lang="id-ID" sz="2400" dirty="0" smtClean="0"/>
              <a:t>Berbagai teori yang telah dibahas dapat dibandingkan dalam kerangka konsep yang ditekankan dalam masing-masing bidang ini.</a:t>
            </a:r>
          </a:p>
          <a:p>
            <a:pPr lvl="0"/>
            <a:r>
              <a:rPr lang="id-ID" sz="2400" dirty="0" smtClean="0"/>
              <a:t>Pendekatan </a:t>
            </a:r>
            <a:r>
              <a:rPr lang="id-ID" sz="2400" dirty="0" smtClean="0"/>
              <a:t>multilevel disarankan dalam rangka mengintegrasikan temuan dari </a:t>
            </a:r>
            <a:r>
              <a:rPr lang="id-ID" sz="2400" i="1" dirty="0" smtClean="0"/>
              <a:t>neuroscience </a:t>
            </a:r>
            <a:r>
              <a:rPr lang="id-ID" sz="2400" dirty="0" smtClean="0"/>
              <a:t>dan ilmu biologi lain ke dalam penjelasan lebih tradisional psikologi kepribadian.</a:t>
            </a: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3075" name="Title 5"/>
          <p:cNvSpPr>
            <a:spLocks noGrp="1"/>
          </p:cNvSpPr>
          <p:nvPr>
            <p:ph type="title"/>
          </p:nvPr>
        </p:nvSpPr>
        <p:spPr>
          <a:xfrm>
            <a:off x="533400" y="685800"/>
            <a:ext cx="8229600" cy="685800"/>
          </a:xfrm>
        </p:spPr>
        <p:txBody>
          <a:bodyPr/>
          <a:lstStyle/>
          <a:p>
            <a:pPr>
              <a:spcBef>
                <a:spcPct val="50000"/>
              </a:spcBef>
            </a:pPr>
            <a:endParaRPr lang="id-ID" sz="3200" smtClean="0">
              <a:latin typeface="Arial" charset="0"/>
              <a:cs typeface="Arial" charset="0"/>
            </a:endParaRPr>
          </a:p>
        </p:txBody>
      </p:sp>
      <p:sp>
        <p:nvSpPr>
          <p:cNvPr id="3076" name="Content Placeholder 5"/>
          <p:cNvSpPr>
            <a:spLocks noGrp="1"/>
          </p:cNvSpPr>
          <p:nvPr>
            <p:ph idx="1"/>
          </p:nvPr>
        </p:nvSpPr>
        <p:spPr>
          <a:xfrm>
            <a:off x="457200" y="1524000"/>
            <a:ext cx="8229600" cy="4602163"/>
          </a:xfrm>
        </p:spPr>
        <p:txBody>
          <a:bodyPr/>
          <a:lstStyle/>
          <a:p>
            <a:r>
              <a:rPr lang="id-ID" sz="2400" dirty="0" smtClean="0"/>
              <a:t>Sekali lagi ditegaskan bahwa teori, penilaian, dan riset pada umumnya berkaitan erat satu dengan yang lain, di mana observasi yang berbeda menghasilkan teori yang berbeda yang pada gilirannya mengindikasikan pendekatan berbeda untuk menilai dan meriset.</a:t>
            </a:r>
          </a:p>
          <a:p>
            <a:pPr lvl="0"/>
            <a:r>
              <a:rPr lang="id-ID" sz="2400" dirty="0" smtClean="0"/>
              <a:t>Diisyaratkan </a:t>
            </a:r>
            <a:r>
              <a:rPr lang="id-ID" sz="2400" dirty="0" smtClean="0"/>
              <a:t>bahwa tiap teori yang dihadirkan dalam teks ini mempresentasikan kepingan dari totalitas kompleks kepribadian.</a:t>
            </a: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arsil\Desktop\Smartcreative2.jpg"/>
          <p:cNvPicPr>
            <a:picLocks noChangeAspect="1" noChangeArrowheads="1"/>
          </p:cNvPicPr>
          <p:nvPr/>
        </p:nvPicPr>
        <p:blipFill>
          <a:blip r:embed="rId3" cstate="print"/>
          <a:srcRect/>
          <a:stretch>
            <a:fillRect/>
          </a:stretch>
        </p:blipFill>
        <p:spPr bwMode="auto">
          <a:xfrm>
            <a:off x="0" y="0"/>
            <a:ext cx="9172575" cy="6858000"/>
          </a:xfrm>
          <a:prstGeom prst="rect">
            <a:avLst/>
          </a:prstGeom>
          <a:noFill/>
          <a:ln w="9525">
            <a:noFill/>
            <a:miter lim="800000"/>
            <a:headEnd/>
            <a:tailEnd/>
          </a:ln>
        </p:spPr>
      </p:pic>
      <p:sp>
        <p:nvSpPr>
          <p:cNvPr id="9219"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Presentasi Kelompok</a:t>
            </a:r>
          </a:p>
        </p:txBody>
      </p:sp>
      <p:sp>
        <p:nvSpPr>
          <p:cNvPr id="9220" name="Content Placeholder 5"/>
          <p:cNvSpPr>
            <a:spLocks noGrp="1"/>
          </p:cNvSpPr>
          <p:nvPr>
            <p:ph idx="1"/>
          </p:nvPr>
        </p:nvSpPr>
        <p:spPr>
          <a:xfrm>
            <a:off x="457200" y="1524000"/>
            <a:ext cx="8229600" cy="4602163"/>
          </a:xfrm>
        </p:spPr>
        <p:txBody>
          <a:bodyPr/>
          <a:lstStyle/>
          <a:p>
            <a:r>
              <a:rPr lang="id-ID" sz="2200" dirty="0" smtClean="0">
                <a:latin typeface="Arial" charset="0"/>
                <a:cs typeface="Arial" charset="0"/>
              </a:rPr>
              <a:t>Analisa kepribadian terhadap tokoh tertentu, menggunakan pendekatan/teori kepribadian yang sudah dipelajari.</a:t>
            </a: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1209</TotalTime>
  <Words>372</Words>
  <Application>Microsoft Office PowerPoint</Application>
  <PresentationFormat>On-screen Show (4:3)</PresentationFormat>
  <Paragraphs>22</Paragraphs>
  <Slides>8</Slides>
  <Notes>7</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Slide 1</vt:lpstr>
      <vt:lpstr>Slide 2</vt:lpstr>
      <vt:lpstr>Slide 3</vt:lpstr>
      <vt:lpstr>Slide 4</vt:lpstr>
      <vt:lpstr>Slide 5</vt:lpstr>
      <vt:lpstr>Slide 6</vt:lpstr>
      <vt:lpstr>Slide 7</vt:lpstr>
      <vt:lpstr>Presentasi Kelompok</vt:lpstr>
    </vt:vector>
  </TitlesOfParts>
  <Company>signDesign Communications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user</cp:lastModifiedBy>
  <cp:revision>217</cp:revision>
  <dcterms:created xsi:type="dcterms:W3CDTF">2010-08-24T06:47:44Z</dcterms:created>
  <dcterms:modified xsi:type="dcterms:W3CDTF">2017-12-18T15:10:33Z</dcterms:modified>
</cp:coreProperties>
</file>