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legacyDocTextInfo.bin" ContentType="application/vnd.ms-office.legacyDocTextInfo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426" r:id="rId2"/>
    <p:sldId id="436" r:id="rId3"/>
    <p:sldId id="438" r:id="rId4"/>
    <p:sldId id="400" r:id="rId5"/>
    <p:sldId id="401" r:id="rId6"/>
    <p:sldId id="402" r:id="rId7"/>
    <p:sldId id="403" r:id="rId8"/>
    <p:sldId id="404" r:id="rId9"/>
    <p:sldId id="405" r:id="rId10"/>
    <p:sldId id="429" r:id="rId11"/>
    <p:sldId id="427" r:id="rId12"/>
    <p:sldId id="430" r:id="rId13"/>
    <p:sldId id="432" r:id="rId14"/>
    <p:sldId id="423" r:id="rId15"/>
    <p:sldId id="406" r:id="rId16"/>
    <p:sldId id="407" r:id="rId17"/>
    <p:sldId id="433" r:id="rId18"/>
    <p:sldId id="424" r:id="rId19"/>
    <p:sldId id="410" r:id="rId20"/>
    <p:sldId id="425" r:id="rId21"/>
    <p:sldId id="409" r:id="rId22"/>
    <p:sldId id="413" r:id="rId23"/>
    <p:sldId id="414" r:id="rId24"/>
    <p:sldId id="411" r:id="rId25"/>
    <p:sldId id="415" r:id="rId26"/>
    <p:sldId id="417" r:id="rId27"/>
    <p:sldId id="421" r:id="rId28"/>
    <p:sldId id="434" r:id="rId29"/>
    <p:sldId id="435" r:id="rId30"/>
    <p:sldId id="408" r:id="rId31"/>
    <p:sldId id="439" r:id="rId32"/>
    <p:sldId id="44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71" autoAdjust="0"/>
    <p:restoredTop sz="93220" autoAdjust="0"/>
  </p:normalViewPr>
  <p:slideViewPr>
    <p:cSldViewPr>
      <p:cViewPr>
        <p:scale>
          <a:sx n="60" d="100"/>
          <a:sy n="60" d="100"/>
        </p:scale>
        <p:origin x="-159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06/relationships/legacyDocTextInfo" Target="legacyDocTextInfo.bin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AD9994-8B66-42A9-843D-4EDD41EEFC37}" type="datetimeFigureOut">
              <a:rPr lang="id-ID"/>
              <a:pPr>
                <a:defRPr/>
              </a:pPr>
              <a:t>27/09/2017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D63DFF-B590-44B9-9E8F-00F9905D4A2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470923-B58C-49EA-B25B-17DD72755D5F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470923-B58C-49EA-B25B-17DD72755D5F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470923-B58C-49EA-B25B-17DD72755D5F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80DAF-88FA-440E-94BE-3EF966A93205}" type="slidenum">
              <a:rPr lang="en-US"/>
              <a:pPr/>
              <a:t>14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5A763D-2377-497D-B286-CB371D14DDCD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0CD2F9-C36A-494D-BE84-944A467C84D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0CD2F9-C36A-494D-BE84-944A467C84D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02F41B-86E5-4B3A-BC31-4F665E49E8C6}" type="slidenum">
              <a:rPr lang="en-US"/>
              <a:pPr/>
              <a:t>18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863EBD-71FB-4DAD-9103-5E5111440FDF}" type="slidenum">
              <a:rPr lang="en-US"/>
              <a:pPr/>
              <a:t>20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4D64B-086D-4C3A-98C2-0C9E3D82CC17}" type="slidenum">
              <a:rPr lang="en-US"/>
              <a:pPr/>
              <a:t>3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CD8CF0-6AA5-4B4B-8628-6C4E44E797C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  <a:noFill/>
          <a:ln w="9525"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470923-B58C-49EA-B25B-17DD72755D5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5A763D-2377-497D-B286-CB371D14DDCD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0CD2F9-C36A-494D-BE84-944A467C84D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470923-B58C-49EA-B25B-17DD72755D5F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470923-B58C-49EA-B25B-17DD72755D5F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A4E3E-83B2-42B9-BA4A-75204054935C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B481-A8E9-4DAF-BEDA-F10E84006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17F00-261B-419B-812A-DB9AD62ED2D5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6902F-9E75-418D-90DB-543D54618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B7E33-27F7-444E-9AFA-9F14637F5E26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A1D6-F776-47F5-A482-2E4731E64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554" y="228600"/>
            <a:ext cx="749104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500554" y="1524001"/>
            <a:ext cx="7491046" cy="4714875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72A57-A67B-4639-BCE2-2AE4FE72DA3C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AA5C-24CA-4769-96E2-B0574CD11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2625" y="609600"/>
            <a:ext cx="8080375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42F01-3FE0-4629-A2C5-D7F2700EA711}" type="datetime1">
              <a:rPr lang="en-US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Seminar "Anak yang Bermain, Anak yang Cerdas"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2BBB9D6-4D81-45E0-9E0B-17DD29BF2718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CB0A4-3527-482A-8883-473AB53BD460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7640-66DD-42A4-8A01-F31C5BE85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CFE51-9A85-42A2-87CF-8D53874ACF90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A8C5-378E-4F19-832C-C7736A2F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A0560-7FAC-4987-80B9-7EA2183DA962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D7CF-5B4E-4B94-BBA4-37D5E4CE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249FF-7A00-487C-9274-AC70FF05E02C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EE42-2A33-44D2-AB36-04E0F72C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797AF-0707-4091-983B-C19F4295B539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B86C-FA6E-4157-9BBA-F4FFE33FD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A5C25-6681-44A8-9BF1-DBD2534CD97F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EDACA-6DBA-4838-8D60-FD435A871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A5C4-F849-4DCA-9AE0-6359536A6AA9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C48A-639A-4654-9CBB-79980C676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39668-D3BB-4552-A363-BE19A6AF279C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6401-F507-4367-BA2F-AD58952E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51EF84-619B-46F2-8999-570F3AAB51D4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E04CCB9-7BB7-4521-9C44-9C86662B5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4116388"/>
            <a:ext cx="563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Teori &amp; Konsep Psikoanalisis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FBA603-8FC9-4C91-882A-E63FB615BE57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2B481-A8E9-4DAF-BEDA-F10E840064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</a:t>
            </a:r>
            <a:r>
              <a:rPr lang="en-US" dirty="0" err="1" smtClean="0"/>
              <a:t>prib</a:t>
            </a:r>
            <a:r>
              <a:rPr lang="en-US" dirty="0" smtClean="0"/>
              <a:t>/201</a:t>
            </a:r>
            <a:r>
              <a:rPr lang="id-ID" dirty="0" smtClean="0"/>
              <a:t>7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i="1" dirty="0" smtClean="0">
                <a:latin typeface="Arial" charset="0"/>
                <a:cs typeface="Arial" charset="0"/>
              </a:rPr>
              <a:t>Instinct </a:t>
            </a:r>
            <a:r>
              <a:rPr lang="id-ID" sz="3200" dirty="0" smtClean="0">
                <a:latin typeface="Arial" charset="0"/>
                <a:cs typeface="Arial" charset="0"/>
              </a:rPr>
              <a:t>(Insting)</a:t>
            </a:r>
            <a:endParaRPr lang="id-ID" sz="3200" i="1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sz="2600" i="1" dirty="0" smtClean="0"/>
              <a:t>1. 	Life &amp; Death Instinct. </a:t>
            </a:r>
          </a:p>
          <a:p>
            <a:pPr lvl="1"/>
            <a:r>
              <a:rPr lang="id-ID" sz="2200" dirty="0" smtClean="0"/>
              <a:t>Sumber dari semua energi psikis adalah kondisi terbangkitkan dalam tubuh yg mencari pengekspresian dan pengurangan tegangan (= </a:t>
            </a:r>
            <a:r>
              <a:rPr lang="id-ID" sz="2200" i="1" dirty="0" smtClean="0"/>
              <a:t>instink </a:t>
            </a:r>
            <a:r>
              <a:rPr lang="id-ID" sz="2200" dirty="0" smtClean="0"/>
              <a:t>atau </a:t>
            </a:r>
            <a:r>
              <a:rPr lang="id-ID" sz="2200" i="1" dirty="0" smtClean="0"/>
              <a:t>drives</a:t>
            </a:r>
            <a:r>
              <a:rPr lang="id-ID" sz="2200" dirty="0" smtClean="0"/>
              <a:t>)</a:t>
            </a:r>
            <a:r>
              <a:rPr lang="id-ID" sz="2200" i="1" dirty="0" smtClean="0"/>
              <a:t>.</a:t>
            </a:r>
            <a:r>
              <a:rPr lang="id-ID" sz="2200" dirty="0" smtClean="0"/>
              <a:t> </a:t>
            </a:r>
          </a:p>
          <a:p>
            <a:pPr lvl="1"/>
            <a:r>
              <a:rPr lang="id-ID" sz="2200" dirty="0" smtClean="0"/>
              <a:t>Konsep berkembang: dari </a:t>
            </a:r>
            <a:r>
              <a:rPr lang="id-ID" sz="2200" i="1" dirty="0" smtClean="0"/>
              <a:t>ego instinct </a:t>
            </a:r>
            <a:r>
              <a:rPr lang="id-ID" sz="2200" i="1" dirty="0" smtClean="0">
                <a:sym typeface="Wingdings" pitchFamily="2" charset="2"/>
              </a:rPr>
              <a:t> sexual instinct  life instinct &amp; death instinct.</a:t>
            </a:r>
          </a:p>
          <a:p>
            <a:pPr lvl="1"/>
            <a:r>
              <a:rPr lang="id-ID" sz="2200" b="1" i="1" dirty="0" smtClean="0">
                <a:sym typeface="Wingdings" pitchFamily="2" charset="2"/>
              </a:rPr>
              <a:t>Life instinct</a:t>
            </a:r>
            <a:r>
              <a:rPr lang="id-ID" sz="2200" dirty="0" smtClean="0">
                <a:sym typeface="Wingdings" pitchFamily="2" charset="2"/>
              </a:rPr>
              <a:t>:</a:t>
            </a:r>
            <a:r>
              <a:rPr lang="id-ID" sz="2400" dirty="0" smtClean="0">
                <a:sym typeface="Wingdings" pitchFamily="2" charset="2"/>
              </a:rPr>
              <a:t> </a:t>
            </a:r>
            <a:r>
              <a:rPr lang="id-ID" sz="2000" dirty="0" smtClean="0">
                <a:sym typeface="Wingdings" pitchFamily="2" charset="2"/>
              </a:rPr>
              <a:t>k</a:t>
            </a:r>
            <a:r>
              <a:rPr lang="id-ID" sz="2000" dirty="0" smtClean="0"/>
              <a:t>onsep Freud untuk dorongan atau sumber energi (libido) yang diarahkan untuk kelanggengan hidup dan gratifikasi (kepuasan) seksual. </a:t>
            </a:r>
            <a:r>
              <a:rPr lang="id-ID" sz="2000" dirty="0" smtClean="0">
                <a:solidFill>
                  <a:srgbClr val="00B0F0"/>
                </a:solidFill>
              </a:rPr>
              <a:t>Tujuan utk hidup</a:t>
            </a:r>
            <a:r>
              <a:rPr lang="id-ID" sz="2000" i="1" dirty="0" smtClean="0">
                <a:solidFill>
                  <a:srgbClr val="00B0F0"/>
                </a:solidFill>
                <a:sym typeface="Wingdings" pitchFamily="2" charset="2"/>
              </a:rPr>
              <a:t>. </a:t>
            </a:r>
            <a:r>
              <a:rPr lang="id-ID" sz="2000" dirty="0" smtClean="0">
                <a:solidFill>
                  <a:srgbClr val="00B0F0"/>
                </a:solidFill>
                <a:sym typeface="Wingdings" pitchFamily="2" charset="2"/>
              </a:rPr>
              <a:t>Energinya = </a:t>
            </a:r>
            <a:r>
              <a:rPr lang="id-ID" sz="2000" i="1" dirty="0" smtClean="0">
                <a:solidFill>
                  <a:srgbClr val="00B0F0"/>
                </a:solidFill>
                <a:sym typeface="Wingdings" pitchFamily="2" charset="2"/>
              </a:rPr>
              <a:t>libido  Eros</a:t>
            </a:r>
            <a:r>
              <a:rPr lang="id-ID" sz="2000" i="1" dirty="0" smtClean="0">
                <a:sym typeface="Wingdings" pitchFamily="2" charset="2"/>
              </a:rPr>
              <a:t>.</a:t>
            </a:r>
          </a:p>
          <a:p>
            <a:pPr lvl="1"/>
            <a:r>
              <a:rPr lang="id-ID" sz="2000" b="1" i="1" dirty="0" smtClean="0">
                <a:sym typeface="Wingdings" pitchFamily="2" charset="2"/>
              </a:rPr>
              <a:t>Death instinct</a:t>
            </a:r>
            <a:r>
              <a:rPr lang="id-ID" sz="2000" i="1" dirty="0" smtClean="0">
                <a:sym typeface="Wingdings" pitchFamily="2" charset="2"/>
              </a:rPr>
              <a:t>: </a:t>
            </a:r>
            <a:r>
              <a:rPr lang="id-ID" sz="2000" dirty="0" smtClean="0">
                <a:sym typeface="Wingdings" pitchFamily="2" charset="2"/>
              </a:rPr>
              <a:t>k</a:t>
            </a:r>
            <a:r>
              <a:rPr lang="id-ID" sz="2000" dirty="0" smtClean="0"/>
              <a:t>onsep Freud tentang dorongan atau sumber energi yang diarahkan kepada kematian atau kembali pada kondisi inorganis. </a:t>
            </a:r>
            <a:r>
              <a:rPr lang="id-ID" sz="2000" dirty="0" smtClean="0">
                <a:solidFill>
                  <a:srgbClr val="00B0F0"/>
                </a:solidFill>
              </a:rPr>
              <a:t>T</a:t>
            </a:r>
            <a:r>
              <a:rPr lang="id-ID" sz="2000" dirty="0" smtClean="0">
                <a:solidFill>
                  <a:srgbClr val="00B0F0"/>
                </a:solidFill>
                <a:sym typeface="Wingdings" pitchFamily="2" charset="2"/>
              </a:rPr>
              <a:t>ujuan utk mati/kondisi kematian.  Energinya= instink agresi  </a:t>
            </a:r>
            <a:r>
              <a:rPr lang="id-ID" sz="2000" i="1" dirty="0" smtClean="0">
                <a:solidFill>
                  <a:srgbClr val="00B0F0"/>
                </a:solidFill>
                <a:sym typeface="Wingdings" pitchFamily="2" charset="2"/>
              </a:rPr>
              <a:t>Thanatos</a:t>
            </a:r>
            <a:r>
              <a:rPr lang="id-ID" sz="2000" dirty="0" smtClean="0">
                <a:solidFill>
                  <a:srgbClr val="00B0F0"/>
                </a:solidFill>
                <a:sym typeface="Wingdings" pitchFamily="2" charset="2"/>
              </a:rPr>
              <a:t>.</a:t>
            </a:r>
            <a:endParaRPr lang="id-ID" sz="2000" dirty="0" smtClean="0">
              <a:solidFill>
                <a:srgbClr val="00B0F0"/>
              </a:solidFill>
            </a:endParaRPr>
          </a:p>
          <a:p>
            <a:endParaRPr lang="id-ID" sz="26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5CBCD3-08FD-406C-BF37-783370BA29F6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600" dirty="0" smtClean="0"/>
              <a:t>Teori tentang naluri &amp; kehidupan psikis tsb mempunyai konsekuensi penting dalam praktek psikoanalisis. </a:t>
            </a:r>
          </a:p>
          <a:p>
            <a:endParaRPr lang="id-ID" sz="2600" dirty="0" smtClean="0"/>
          </a:p>
          <a:p>
            <a:r>
              <a:rPr lang="id-ID" sz="2600" dirty="0" smtClean="0"/>
              <a:t>Konflik tidak lagi dianalisis sebagai pertentangan antar naluri, tetapi sebagai pertahanan Ego terhadap dorongan-dorongan naluriah, dimana agresivitas mempunyai tempat penting sama dg seksualitas dalam menyebabkan neurosis. </a:t>
            </a:r>
          </a:p>
          <a:p>
            <a:endParaRPr lang="id-ID" sz="2600" dirty="0" smtClean="0">
              <a:latin typeface="Arial" charset="0"/>
              <a:cs typeface="Arial" charset="0"/>
            </a:endParaRPr>
          </a:p>
          <a:p>
            <a:endParaRPr lang="id-ID" sz="26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2497F3-E21A-4384-BB26-94F9992C4791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600" i="1" dirty="0" smtClean="0">
                <a:latin typeface="Arial" charset="0"/>
                <a:cs typeface="Arial" charset="0"/>
              </a:rPr>
              <a:t>The dynamics of functioning</a:t>
            </a:r>
          </a:p>
          <a:p>
            <a:pPr lvl="1"/>
            <a:r>
              <a:rPr lang="id-ID" sz="2200" dirty="0" smtClean="0">
                <a:latin typeface="Arial" charset="0"/>
                <a:cs typeface="Arial" charset="0"/>
              </a:rPr>
              <a:t>Apa yg dapat terjadi pd insting seseorang?</a:t>
            </a:r>
          </a:p>
          <a:p>
            <a:pPr lvl="2"/>
            <a:r>
              <a:rPr lang="id-ID" sz="1800" dirty="0" smtClean="0">
                <a:latin typeface="Arial" charset="0"/>
                <a:cs typeface="Arial" charset="0"/>
              </a:rPr>
              <a:t>tertahan ekspresinya</a:t>
            </a:r>
          </a:p>
          <a:p>
            <a:pPr lvl="2"/>
            <a:r>
              <a:rPr lang="id-ID" sz="1800" dirty="0" smtClean="0">
                <a:latin typeface="Arial" charset="0"/>
                <a:cs typeface="Arial" charset="0"/>
              </a:rPr>
              <a:t>diekspresikan dg modifikasi</a:t>
            </a:r>
          </a:p>
          <a:p>
            <a:pPr lvl="2"/>
            <a:r>
              <a:rPr lang="id-ID" sz="1800" dirty="0" smtClean="0">
                <a:latin typeface="Arial" charset="0"/>
                <a:cs typeface="Arial" charset="0"/>
              </a:rPr>
              <a:t>diekspresikan tanpa modifikasi</a:t>
            </a:r>
          </a:p>
          <a:p>
            <a:pPr lvl="2"/>
            <a:r>
              <a:rPr lang="id-ID" sz="1800" dirty="0" smtClean="0">
                <a:latin typeface="Arial" charset="0"/>
                <a:cs typeface="Arial" charset="0"/>
              </a:rPr>
              <a:t>atau kombinasi satu &amp; yg lainnya.</a:t>
            </a:r>
          </a:p>
          <a:p>
            <a:pPr lvl="1"/>
            <a:r>
              <a:rPr lang="id-ID" sz="2200" dirty="0" smtClean="0">
                <a:latin typeface="Arial" charset="0"/>
                <a:cs typeface="Arial" charset="0"/>
              </a:rPr>
              <a:t>Misal: </a:t>
            </a:r>
          </a:p>
          <a:p>
            <a:pPr lvl="2"/>
            <a:r>
              <a:rPr lang="id-ID" sz="1800" dirty="0" smtClean="0">
                <a:latin typeface="Arial" charset="0"/>
                <a:cs typeface="Arial" charset="0"/>
              </a:rPr>
              <a:t>Afeksi </a:t>
            </a:r>
            <a:r>
              <a:rPr lang="id-ID" sz="1800" dirty="0" smtClean="0">
                <a:latin typeface="Arial" charset="0"/>
                <a:cs typeface="Arial" charset="0"/>
                <a:sym typeface="Wingdings" pitchFamily="2" charset="2"/>
              </a:rPr>
              <a:t> mungkin merupakan modifikasi ekspresi dari sexual insting.</a:t>
            </a:r>
          </a:p>
          <a:p>
            <a:pPr lvl="2"/>
            <a:r>
              <a:rPr lang="id-ID" sz="1800" dirty="0" smtClean="0">
                <a:latin typeface="Arial" charset="0"/>
                <a:cs typeface="Arial" charset="0"/>
                <a:sym typeface="Wingdings" pitchFamily="2" charset="2"/>
              </a:rPr>
              <a:t>Sarkasme (berkata kasar) mungkin modifikasi dari insting agresi.</a:t>
            </a:r>
          </a:p>
          <a:p>
            <a:pPr lvl="2"/>
            <a:r>
              <a:rPr lang="id-ID" sz="1800" dirty="0" smtClean="0">
                <a:latin typeface="Arial" charset="0"/>
                <a:cs typeface="Arial" charset="0"/>
              </a:rPr>
              <a:t>Objek insting bisa jg diubah atau diganti (</a:t>
            </a:r>
            <a:r>
              <a:rPr lang="id-ID" sz="1800" i="1" dirty="0" smtClean="0">
                <a:latin typeface="Arial" charset="0"/>
                <a:cs typeface="Arial" charset="0"/>
              </a:rPr>
              <a:t>displaced</a:t>
            </a:r>
            <a:r>
              <a:rPr lang="id-ID" sz="1800" dirty="0" smtClean="0">
                <a:latin typeface="Arial" charset="0"/>
                <a:cs typeface="Arial" charset="0"/>
              </a:rPr>
              <a:t>). Misal: rasa cinta pd ibu </a:t>
            </a:r>
            <a:r>
              <a:rPr lang="id-ID" sz="1800" dirty="0" smtClean="0">
                <a:latin typeface="Arial" charset="0"/>
                <a:cs typeface="Arial" charset="0"/>
                <a:sym typeface="Wingdings" pitchFamily="2" charset="2"/>
              </a:rPr>
              <a:t> rasa cinta pd istri, pd anak, atau pd hewan peliharaan, dll. </a:t>
            </a:r>
            <a:r>
              <a:rPr lang="id-ID" sz="18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endParaRPr lang="id-ID" sz="1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B3AFAB-F05D-4AA6-AAD5-60A03D2D2C77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600" i="1" dirty="0" smtClean="0">
                <a:latin typeface="Arial" charset="0"/>
                <a:cs typeface="Arial" charset="0"/>
              </a:rPr>
              <a:t>Anxiety &amp; Mechanism of Defense.</a:t>
            </a:r>
          </a:p>
          <a:p>
            <a:pPr lvl="1"/>
            <a:r>
              <a:rPr lang="id-ID" sz="2200" dirty="0" smtClean="0">
                <a:latin typeface="Arial" charset="0"/>
                <a:cs typeface="Arial" charset="0"/>
              </a:rPr>
              <a:t>Saling mempengaruhi antara pengekspresian dan hambatan ekspresi insting, mendasari aspek dinamika dari teori psikoanalisa. </a:t>
            </a:r>
          </a:p>
          <a:p>
            <a:pPr lvl="1"/>
            <a:r>
              <a:rPr lang="id-ID" sz="2200" dirty="0" smtClean="0">
                <a:latin typeface="Arial" charset="0"/>
                <a:cs typeface="Arial" charset="0"/>
              </a:rPr>
              <a:t>Kunci dari konsep ini adalah kecemasan (</a:t>
            </a:r>
            <a:r>
              <a:rPr lang="id-ID" sz="2200" i="1" dirty="0" smtClean="0">
                <a:latin typeface="Arial" charset="0"/>
                <a:cs typeface="Arial" charset="0"/>
              </a:rPr>
              <a:t>anxiety). </a:t>
            </a:r>
          </a:p>
          <a:p>
            <a:pPr lvl="1"/>
            <a:r>
              <a:rPr lang="id-ID" sz="2200" i="1" dirty="0" smtClean="0">
                <a:latin typeface="Arial" charset="0"/>
                <a:cs typeface="Arial" charset="0"/>
              </a:rPr>
              <a:t>Anxiety</a:t>
            </a:r>
            <a:r>
              <a:rPr lang="id-ID" sz="2200" dirty="0" smtClean="0">
                <a:latin typeface="Arial" charset="0"/>
                <a:cs typeface="Arial" charset="0"/>
              </a:rPr>
              <a:t>: pengalaman emosional yg menyakitkan yg merepresentasikan ancaman atau kondisi bahaya bagi individu.</a:t>
            </a:r>
            <a:endParaRPr lang="id-ID" sz="2200" i="1" dirty="0" smtClean="0">
              <a:latin typeface="Arial" charset="0"/>
              <a:cs typeface="Arial" charset="0"/>
            </a:endParaRPr>
          </a:p>
          <a:p>
            <a:endParaRPr lang="id-ID" sz="2600" dirty="0" smtClean="0">
              <a:latin typeface="Arial" charset="0"/>
              <a:cs typeface="Arial" charset="0"/>
            </a:endParaRPr>
          </a:p>
          <a:p>
            <a:endParaRPr lang="id-ID" sz="2600" i="1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05FEB8-34CF-4C62-A74D-79CB4F49994A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36"/>
          <p:cNvSpPr>
            <a:spLocks noChangeArrowheads="1"/>
          </p:cNvSpPr>
          <p:nvPr/>
        </p:nvSpPr>
        <p:spPr bwMode="auto">
          <a:xfrm>
            <a:off x="2286000" y="1676400"/>
            <a:ext cx="4267200" cy="4267200"/>
          </a:xfrm>
          <a:prstGeom prst="rect">
            <a:avLst/>
          </a:prstGeom>
          <a:solidFill>
            <a:schemeClr val="accent2"/>
          </a:soli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d-ID" sz="1800" b="1">
              <a:solidFill>
                <a:srgbClr val="CC00FF"/>
              </a:solidFill>
              <a:latin typeface="Trebuchet MS" pitchFamily="34" charset="0"/>
            </a:endParaRPr>
          </a:p>
        </p:txBody>
      </p:sp>
      <p:sp>
        <p:nvSpPr>
          <p:cNvPr id="2060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491046" cy="434975"/>
          </a:xfrm>
        </p:spPr>
        <p:txBody>
          <a:bodyPr/>
          <a:lstStyle/>
          <a:p>
            <a:pPr eaLnBrk="1" hangingPunct="1"/>
            <a:r>
              <a:rPr lang="id-ID" sz="3600" b="1" dirty="0" smtClean="0"/>
              <a:t>Proses Kecemasan</a:t>
            </a:r>
            <a:endParaRPr lang="en-US" sz="3600" b="1" dirty="0" smtClean="0"/>
          </a:p>
        </p:txBody>
      </p:sp>
      <p:graphicFrame>
        <p:nvGraphicFramePr>
          <p:cNvPr id="2050" name="Diagram 11"/>
          <p:cNvGraphicFramePr>
            <a:graphicFrameLocks/>
          </p:cNvGraphicFramePr>
          <p:nvPr>
            <p:ph idx="1"/>
          </p:nvPr>
        </p:nvGraphicFramePr>
        <p:xfrm>
          <a:off x="762000" y="1752600"/>
          <a:ext cx="7702062" cy="3657600"/>
        </p:xfrm>
        <a:graphic>
          <a:graphicData uri="http://schemas.openxmlformats.org/drawingml/2006/compatibility">
            <com:legacyDrawing xmlns:com="http://schemas.openxmlformats.org/drawingml/2006/compatibility" spid="_x0000_s121858"/>
          </a:graphicData>
        </a:graphic>
      </p:graphicFrame>
      <p:sp>
        <p:nvSpPr>
          <p:cNvPr id="2061" name="Text Box 19"/>
          <p:cNvSpPr txBox="1">
            <a:spLocks noChangeArrowheads="1"/>
          </p:cNvSpPr>
          <p:nvPr/>
        </p:nvSpPr>
        <p:spPr bwMode="auto">
          <a:xfrm>
            <a:off x="3962400" y="1905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800000"/>
                </a:solidFill>
                <a:latin typeface="Trebuchet MS" pitchFamily="34" charset="0"/>
              </a:rPr>
              <a:t>EGO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 rot="3300000">
            <a:off x="3009425" y="4119617"/>
            <a:ext cx="592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ID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 rot="17936038">
            <a:off x="5075177" y="4061391"/>
            <a:ext cx="1681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SUPEREGO</a:t>
            </a:r>
          </a:p>
        </p:txBody>
      </p:sp>
      <p:sp>
        <p:nvSpPr>
          <p:cNvPr id="2064" name="Line 24"/>
          <p:cNvSpPr>
            <a:spLocks noChangeShapeType="1"/>
          </p:cNvSpPr>
          <p:nvPr/>
        </p:nvSpPr>
        <p:spPr bwMode="auto">
          <a:xfrm>
            <a:off x="3886200" y="4953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2065" name="Line 25"/>
          <p:cNvSpPr>
            <a:spLocks noChangeShapeType="1"/>
          </p:cNvSpPr>
          <p:nvPr/>
        </p:nvSpPr>
        <p:spPr bwMode="auto">
          <a:xfrm flipH="1">
            <a:off x="4724400" y="4953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2066" name="Line 28"/>
          <p:cNvSpPr>
            <a:spLocks noChangeShapeType="1"/>
          </p:cNvSpPr>
          <p:nvPr/>
        </p:nvSpPr>
        <p:spPr bwMode="auto">
          <a:xfrm flipH="1">
            <a:off x="3352800" y="2209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2067" name="Line 30"/>
          <p:cNvSpPr>
            <a:spLocks noChangeShapeType="1"/>
          </p:cNvSpPr>
          <p:nvPr/>
        </p:nvSpPr>
        <p:spPr bwMode="auto">
          <a:xfrm flipV="1">
            <a:off x="2971800" y="2895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2068" name="Line 32"/>
          <p:cNvSpPr>
            <a:spLocks noChangeShapeType="1"/>
          </p:cNvSpPr>
          <p:nvPr/>
        </p:nvSpPr>
        <p:spPr bwMode="auto">
          <a:xfrm>
            <a:off x="5486400" y="2209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2069" name="Line 33"/>
          <p:cNvSpPr>
            <a:spLocks noChangeShapeType="1"/>
          </p:cNvSpPr>
          <p:nvPr/>
        </p:nvSpPr>
        <p:spPr bwMode="auto">
          <a:xfrm flipH="1" flipV="1">
            <a:off x="5867400" y="2895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2070" name="Oval 34"/>
          <p:cNvSpPr>
            <a:spLocks noChangeArrowheads="1"/>
          </p:cNvSpPr>
          <p:nvPr/>
        </p:nvSpPr>
        <p:spPr bwMode="auto">
          <a:xfrm>
            <a:off x="3810000" y="2819400"/>
            <a:ext cx="1600200" cy="1600200"/>
          </a:xfrm>
          <a:prstGeom prst="ellipse">
            <a:avLst/>
          </a:prstGeom>
          <a:solidFill>
            <a:srgbClr val="FD3F0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3886200" y="3200400"/>
            <a:ext cx="1524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Area of Conflicting demand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AE5DEC-8552-4490-8402-DA54EFB9F015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AAA5C-24CA-4769-96E2-B0574CD11A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chemeClr val="hlink"/>
                </a:solidFill>
              </a:rPr>
              <a:t>Jenis Kecemasan (</a:t>
            </a:r>
            <a:r>
              <a:rPr lang="id-ID" i="1" dirty="0" smtClean="0">
                <a:solidFill>
                  <a:schemeClr val="hlink"/>
                </a:solidFill>
              </a:rPr>
              <a:t>anxiety</a:t>
            </a:r>
            <a:r>
              <a:rPr lang="id-ID" dirty="0" smtClean="0">
                <a:solidFill>
                  <a:schemeClr val="hlink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id-ID" i="1" dirty="0" smtClean="0">
                <a:solidFill>
                  <a:schemeClr val="hlink"/>
                </a:solidFill>
              </a:rPr>
              <a:t>Reality anxiety</a:t>
            </a:r>
            <a:r>
              <a:rPr lang="id-ID" dirty="0" smtClean="0"/>
              <a:t> </a:t>
            </a:r>
          </a:p>
          <a:p>
            <a:pPr lvl="2" eaLnBrk="1" hangingPunct="1">
              <a:defRPr/>
            </a:pPr>
            <a:r>
              <a:rPr lang="id-ID" dirty="0" smtClean="0">
                <a:sym typeface="Wingdings" pitchFamily="2" charset="2"/>
              </a:rPr>
              <a:t>Kecemasan thd bahaya-bahaya yg nyata.</a:t>
            </a:r>
            <a:endParaRPr lang="id-ID" dirty="0" smtClean="0"/>
          </a:p>
          <a:p>
            <a:pPr lvl="1" eaLnBrk="1" hangingPunct="1">
              <a:defRPr/>
            </a:pPr>
            <a:r>
              <a:rPr lang="id-ID" i="1" dirty="0" smtClean="0">
                <a:solidFill>
                  <a:schemeClr val="hlink"/>
                </a:solidFill>
              </a:rPr>
              <a:t>Neurotic anxiety</a:t>
            </a:r>
          </a:p>
          <a:p>
            <a:pPr lvl="2" eaLnBrk="1" hangingPunct="1">
              <a:defRPr/>
            </a:pPr>
            <a:r>
              <a:rPr lang="id-ID" dirty="0" smtClean="0"/>
              <a:t>Kecemasan thd hal-hal yg dibayangkan (krn pengalaman traumatis). </a:t>
            </a:r>
          </a:p>
          <a:p>
            <a:pPr lvl="1" eaLnBrk="1" hangingPunct="1">
              <a:defRPr/>
            </a:pPr>
            <a:r>
              <a:rPr lang="id-ID" i="1" dirty="0" smtClean="0">
                <a:solidFill>
                  <a:schemeClr val="hlink"/>
                </a:solidFill>
              </a:rPr>
              <a:t>Moral anxiety</a:t>
            </a:r>
          </a:p>
          <a:p>
            <a:pPr lvl="2" eaLnBrk="1" hangingPunct="1">
              <a:defRPr/>
            </a:pPr>
            <a:r>
              <a:rPr lang="id-ID" dirty="0" smtClean="0"/>
              <a:t>Kecemasan krn melanggar nilai-nilai moral.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CC5F6-7C3A-44B7-8A1D-D68627C882BC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2800" i="1" dirty="0" smtClean="0">
                <a:solidFill>
                  <a:schemeClr val="hlink"/>
                </a:solidFill>
              </a:rPr>
              <a:t>Defense Mechanism</a:t>
            </a:r>
            <a:r>
              <a:rPr lang="id-ID" sz="4800" i="1" dirty="0" smtClean="0">
                <a:solidFill>
                  <a:schemeClr val="hlink"/>
                </a:solidFill>
              </a:rPr>
              <a:t/>
            </a:r>
            <a:br>
              <a:rPr lang="id-ID" sz="4800" i="1" dirty="0" smtClean="0">
                <a:solidFill>
                  <a:schemeClr val="hlink"/>
                </a:solidFill>
              </a:rPr>
            </a:br>
            <a:endParaRPr lang="id-ID" sz="2000" dirty="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i="1" dirty="0" smtClean="0">
                <a:latin typeface="Arial" charset="0"/>
                <a:cs typeface="Arial" charset="0"/>
              </a:rPr>
              <a:t>Defense Mechanism: </a:t>
            </a:r>
            <a:r>
              <a:rPr lang="id-ID" sz="2200" dirty="0" smtClean="0">
                <a:latin typeface="Arial" charset="0"/>
                <a:cs typeface="Arial" charset="0"/>
              </a:rPr>
              <a:t>k</a:t>
            </a:r>
            <a:r>
              <a:rPr lang="id-ID" sz="2400" dirty="0" smtClean="0"/>
              <a:t>onsep Freud tentang strategi mental yang digunakan seseorang untuk meredakan kecemasan. Mekanisme ini berfungsi untuk menyingkirkan pemikiran, keinginan atau perasaan dari kesadaran.</a:t>
            </a:r>
            <a:r>
              <a:rPr lang="id-ID" sz="2200" i="1" dirty="0" smtClean="0">
                <a:latin typeface="Arial" charset="0"/>
                <a:cs typeface="Arial" charset="0"/>
              </a:rPr>
              <a:t> </a:t>
            </a:r>
          </a:p>
          <a:p>
            <a:pPr lvl="1"/>
            <a:r>
              <a:rPr lang="id-ID" sz="1800" i="1" dirty="0" smtClean="0">
                <a:latin typeface="Arial" charset="0"/>
                <a:cs typeface="Arial" charset="0"/>
              </a:rPr>
              <a:t>Anxiety </a:t>
            </a:r>
            <a:r>
              <a:rPr lang="id-ID" sz="1800" dirty="0" smtClean="0">
                <a:latin typeface="Arial" charset="0"/>
                <a:cs typeface="Arial" charset="0"/>
              </a:rPr>
              <a:t>atau kecemasan adalah kondisi menyakitkan dimana individu tidak mampu mentoleransinya dalam waktu yg lama. 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Mengapa individu tidak terlihat cemas?  Krn individu mengembangkan </a:t>
            </a:r>
            <a:r>
              <a:rPr lang="id-ID" sz="1800" i="1" dirty="0" smtClean="0">
                <a:latin typeface="Arial" charset="0"/>
                <a:cs typeface="Arial" charset="0"/>
              </a:rPr>
              <a:t>defense mechanism </a:t>
            </a:r>
            <a:r>
              <a:rPr lang="id-ID" sz="1800" dirty="0" smtClean="0">
                <a:latin typeface="Arial" charset="0"/>
                <a:cs typeface="Arial" charset="0"/>
              </a:rPr>
              <a:t>untuk melawan kecemasannya.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Reaksi terhadap kecemasan dg menggunakan ego tak sadar.</a:t>
            </a:r>
          </a:p>
          <a:p>
            <a:pPr lvl="1"/>
            <a:endParaRPr lang="id-ID" sz="1800" i="1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Secara tidak sadar individu mengembangkan cara-cara untuk mengubah kenyataan dan mengeluarkan perasaan dari kesadaran sehingga tidak merasakan kecemasan.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B4929E-F7A4-4B01-A59F-D71A72421B90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2000" dirty="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defRPr/>
            </a:pPr>
            <a:r>
              <a:rPr lang="id-ID" sz="2000" dirty="0" smtClean="0"/>
              <a:t>Cara-cara </a:t>
            </a:r>
            <a:r>
              <a:rPr lang="id-ID" sz="2000" i="1" dirty="0" smtClean="0"/>
              <a:t>Mechanism of Defense: </a:t>
            </a:r>
          </a:p>
          <a:p>
            <a:pPr lvl="1" eaLnBrk="1" hangingPunct="1">
              <a:defRPr/>
            </a:pPr>
            <a:r>
              <a:rPr lang="id-ID" sz="1600" i="1" dirty="0" smtClean="0"/>
              <a:t>Projection</a:t>
            </a:r>
          </a:p>
          <a:p>
            <a:pPr lvl="1" eaLnBrk="1" hangingPunct="1">
              <a:defRPr/>
            </a:pPr>
            <a:r>
              <a:rPr lang="id-ID" sz="1600" i="1" dirty="0" smtClean="0"/>
              <a:t>Denial</a:t>
            </a:r>
          </a:p>
          <a:p>
            <a:pPr lvl="1" eaLnBrk="1" hangingPunct="1">
              <a:defRPr/>
            </a:pPr>
            <a:r>
              <a:rPr lang="id-ID" sz="1600" i="1" dirty="0" smtClean="0"/>
              <a:t>Displacement</a:t>
            </a:r>
          </a:p>
          <a:p>
            <a:pPr lvl="1" eaLnBrk="1" hangingPunct="1">
              <a:defRPr/>
            </a:pPr>
            <a:r>
              <a:rPr lang="id-ID" sz="1600" i="1" dirty="0" smtClean="0"/>
              <a:t>Sublimation</a:t>
            </a:r>
          </a:p>
          <a:p>
            <a:pPr lvl="1" eaLnBrk="1" hangingPunct="1">
              <a:defRPr/>
            </a:pPr>
            <a:r>
              <a:rPr lang="id-ID" sz="1600" i="1" dirty="0" smtClean="0"/>
              <a:t>Repression</a:t>
            </a:r>
          </a:p>
          <a:p>
            <a:pPr lvl="1" eaLnBrk="1" hangingPunct="1">
              <a:defRPr/>
            </a:pPr>
            <a:r>
              <a:rPr lang="id-ID" sz="1600" i="1" dirty="0" smtClean="0"/>
              <a:t>Fantasy</a:t>
            </a:r>
          </a:p>
          <a:p>
            <a:pPr lvl="1" eaLnBrk="1" hangingPunct="1">
              <a:defRPr/>
            </a:pPr>
            <a:r>
              <a:rPr lang="id-ID" sz="1600" i="1" dirty="0" smtClean="0"/>
              <a:t>Identification</a:t>
            </a:r>
          </a:p>
          <a:p>
            <a:pPr lvl="1" eaLnBrk="1" hangingPunct="1">
              <a:defRPr/>
            </a:pPr>
            <a:r>
              <a:rPr lang="id-ID" sz="1600" i="1" dirty="0" smtClean="0"/>
              <a:t>Reaction Formation</a:t>
            </a:r>
          </a:p>
          <a:p>
            <a:pPr lvl="1" eaLnBrk="1" hangingPunct="1">
              <a:defRPr/>
            </a:pPr>
            <a:r>
              <a:rPr lang="id-ID" sz="1600" i="1" dirty="0" smtClean="0"/>
              <a:t>Rationalization</a:t>
            </a:r>
          </a:p>
          <a:p>
            <a:pPr lvl="1" eaLnBrk="1" hangingPunct="1">
              <a:defRPr/>
            </a:pPr>
            <a:r>
              <a:rPr lang="id-ID" sz="1600" i="1" dirty="0" smtClean="0"/>
              <a:t>Regression</a:t>
            </a:r>
          </a:p>
          <a:p>
            <a:pPr lvl="1" eaLnBrk="1" hangingPunct="1">
              <a:defRPr/>
            </a:pPr>
            <a:r>
              <a:rPr lang="id-ID" sz="1600" i="1" dirty="0" smtClean="0"/>
              <a:t>Fixation</a:t>
            </a:r>
          </a:p>
          <a:p>
            <a:pPr lvl="1" eaLnBrk="1" hangingPunct="1">
              <a:defRPr/>
            </a:pPr>
            <a:r>
              <a:rPr lang="id-ID" sz="1600" i="1" dirty="0" smtClean="0"/>
              <a:t>Intelectualization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BA81D7-397A-4E8F-A7D2-E7EAF29DD984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82" name="Rectangle 26"/>
          <p:cNvSpPr>
            <a:spLocks noChangeArrowheads="1"/>
          </p:cNvSpPr>
          <p:nvPr/>
        </p:nvSpPr>
        <p:spPr bwMode="auto">
          <a:xfrm>
            <a:off x="0" y="1524000"/>
            <a:ext cx="9144000" cy="3429000"/>
          </a:xfrm>
          <a:prstGeom prst="rect">
            <a:avLst/>
          </a:prstGeom>
          <a:solidFill>
            <a:schemeClr val="folHlink"/>
          </a:solidFill>
          <a:ln w="762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d-ID" sz="1800">
              <a:solidFill>
                <a:schemeClr val="folHlink"/>
              </a:solidFill>
              <a:latin typeface="Comic Sans MS" pitchFamily="66" charset="0"/>
            </a:endParaRPr>
          </a:p>
        </p:txBody>
      </p:sp>
      <p:pic>
        <p:nvPicPr>
          <p:cNvPr id="96264" name="Picture 8" descr="j02856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667000"/>
            <a:ext cx="1707174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5" name="Picture 9" descr="j02938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6054" y="2667000"/>
            <a:ext cx="1737946" cy="14335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96266" name="Line 10"/>
          <p:cNvSpPr>
            <a:spLocks noChangeShapeType="1"/>
          </p:cNvSpPr>
          <p:nvPr/>
        </p:nvSpPr>
        <p:spPr bwMode="auto">
          <a:xfrm flipV="1">
            <a:off x="1524000" y="3429000"/>
            <a:ext cx="5867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96270" name="AutoShape 14"/>
          <p:cNvSpPr>
            <a:spLocks noChangeArrowheads="1"/>
          </p:cNvSpPr>
          <p:nvPr/>
        </p:nvSpPr>
        <p:spPr bwMode="auto">
          <a:xfrm>
            <a:off x="3810000" y="3810000"/>
            <a:ext cx="2362200" cy="685800"/>
          </a:xfrm>
          <a:prstGeom prst="curvedUpArrow">
            <a:avLst>
              <a:gd name="adj1" fmla="val 74630"/>
              <a:gd name="adj2" fmla="val 149259"/>
              <a:gd name="adj3" fmla="val 33333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6275" name="AutoShape 19"/>
          <p:cNvSpPr>
            <a:spLocks noChangeArrowheads="1"/>
          </p:cNvSpPr>
          <p:nvPr/>
        </p:nvSpPr>
        <p:spPr bwMode="auto">
          <a:xfrm>
            <a:off x="2209800" y="1600200"/>
            <a:ext cx="1981200" cy="955675"/>
          </a:xfrm>
          <a:prstGeom prst="cloudCallout">
            <a:avLst>
              <a:gd name="adj1" fmla="val 28528"/>
              <a:gd name="adj2" fmla="val 93852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id-ID" sz="1800">
              <a:latin typeface="Comic Sans MS" pitchFamily="66" charset="0"/>
            </a:endParaRPr>
          </a:p>
        </p:txBody>
      </p:sp>
      <p:sp>
        <p:nvSpPr>
          <p:cNvPr id="96267" name="AutoShape 11"/>
          <p:cNvSpPr>
            <a:spLocks noChangeArrowheads="1"/>
          </p:cNvSpPr>
          <p:nvPr/>
        </p:nvSpPr>
        <p:spPr bwMode="auto">
          <a:xfrm>
            <a:off x="2819400" y="2667000"/>
            <a:ext cx="1981200" cy="1706563"/>
          </a:xfrm>
          <a:prstGeom prst="irregularSeal1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3124200" y="3276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Comic Sans MS" pitchFamily="66" charset="0"/>
              </a:rPr>
              <a:t>BARRIER</a:t>
            </a:r>
          </a:p>
        </p:txBody>
      </p:sp>
      <p:sp>
        <p:nvSpPr>
          <p:cNvPr id="96276" name="Text Box 20"/>
          <p:cNvSpPr txBox="1">
            <a:spLocks noChangeArrowheads="1"/>
          </p:cNvSpPr>
          <p:nvPr/>
        </p:nvSpPr>
        <p:spPr bwMode="auto">
          <a:xfrm>
            <a:off x="2438400" y="1828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3366"/>
                </a:solidFill>
                <a:latin typeface="Comic Sans MS" pitchFamily="66" charset="0"/>
              </a:rPr>
              <a:t>imagine…</a:t>
            </a:r>
          </a:p>
        </p:txBody>
      </p:sp>
      <p:sp>
        <p:nvSpPr>
          <p:cNvPr id="96281" name="Freeform 25"/>
          <p:cNvSpPr>
            <a:spLocks/>
          </p:cNvSpPr>
          <p:nvPr/>
        </p:nvSpPr>
        <p:spPr bwMode="auto">
          <a:xfrm>
            <a:off x="4343400" y="1828800"/>
            <a:ext cx="1028700" cy="1319212"/>
          </a:xfrm>
          <a:custGeom>
            <a:avLst/>
            <a:gdLst>
              <a:gd name="T0" fmla="*/ 91 w 531"/>
              <a:gd name="T1" fmla="*/ 744 h 744"/>
              <a:gd name="T2" fmla="*/ 54 w 531"/>
              <a:gd name="T3" fmla="*/ 698 h 744"/>
              <a:gd name="T4" fmla="*/ 45 w 531"/>
              <a:gd name="T5" fmla="*/ 662 h 744"/>
              <a:gd name="T6" fmla="*/ 27 w 531"/>
              <a:gd name="T7" fmla="*/ 634 h 744"/>
              <a:gd name="T8" fmla="*/ 0 w 531"/>
              <a:gd name="T9" fmla="*/ 506 h 744"/>
              <a:gd name="T10" fmla="*/ 118 w 531"/>
              <a:gd name="T11" fmla="*/ 278 h 744"/>
              <a:gd name="T12" fmla="*/ 256 w 531"/>
              <a:gd name="T13" fmla="*/ 333 h 744"/>
              <a:gd name="T14" fmla="*/ 201 w 531"/>
              <a:gd name="T15" fmla="*/ 461 h 744"/>
              <a:gd name="T16" fmla="*/ 155 w 531"/>
              <a:gd name="T17" fmla="*/ 516 h 744"/>
              <a:gd name="T18" fmla="*/ 109 w 531"/>
              <a:gd name="T19" fmla="*/ 506 h 744"/>
              <a:gd name="T20" fmla="*/ 100 w 531"/>
              <a:gd name="T21" fmla="*/ 461 h 744"/>
              <a:gd name="T22" fmla="*/ 128 w 531"/>
              <a:gd name="T23" fmla="*/ 296 h 744"/>
              <a:gd name="T24" fmla="*/ 256 w 531"/>
              <a:gd name="T25" fmla="*/ 40 h 744"/>
              <a:gd name="T26" fmla="*/ 320 w 531"/>
              <a:gd name="T27" fmla="*/ 4 h 744"/>
              <a:gd name="T28" fmla="*/ 484 w 531"/>
              <a:gd name="T29" fmla="*/ 49 h 744"/>
              <a:gd name="T30" fmla="*/ 512 w 531"/>
              <a:gd name="T31" fmla="*/ 95 h 744"/>
              <a:gd name="T32" fmla="*/ 530 w 531"/>
              <a:gd name="T33" fmla="*/ 122 h 7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31"/>
              <a:gd name="T52" fmla="*/ 0 h 744"/>
              <a:gd name="T53" fmla="*/ 531 w 531"/>
              <a:gd name="T54" fmla="*/ 744 h 74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31" h="744">
                <a:moveTo>
                  <a:pt x="91" y="744"/>
                </a:moveTo>
                <a:cubicBezTo>
                  <a:pt x="80" y="728"/>
                  <a:pt x="63" y="716"/>
                  <a:pt x="54" y="698"/>
                </a:cubicBezTo>
                <a:cubicBezTo>
                  <a:pt x="48" y="687"/>
                  <a:pt x="50" y="673"/>
                  <a:pt x="45" y="662"/>
                </a:cubicBezTo>
                <a:cubicBezTo>
                  <a:pt x="41" y="652"/>
                  <a:pt x="33" y="643"/>
                  <a:pt x="27" y="634"/>
                </a:cubicBezTo>
                <a:cubicBezTo>
                  <a:pt x="18" y="591"/>
                  <a:pt x="8" y="549"/>
                  <a:pt x="0" y="506"/>
                </a:cubicBezTo>
                <a:cubicBezTo>
                  <a:pt x="10" y="371"/>
                  <a:pt x="0" y="337"/>
                  <a:pt x="118" y="278"/>
                </a:cubicBezTo>
                <a:cubicBezTo>
                  <a:pt x="190" y="284"/>
                  <a:pt x="233" y="267"/>
                  <a:pt x="256" y="333"/>
                </a:cubicBezTo>
                <a:cubicBezTo>
                  <a:pt x="244" y="378"/>
                  <a:pt x="232" y="425"/>
                  <a:pt x="201" y="461"/>
                </a:cubicBezTo>
                <a:cubicBezTo>
                  <a:pt x="142" y="532"/>
                  <a:pt x="200" y="446"/>
                  <a:pt x="155" y="516"/>
                </a:cubicBezTo>
                <a:cubicBezTo>
                  <a:pt x="140" y="513"/>
                  <a:pt x="120" y="517"/>
                  <a:pt x="109" y="506"/>
                </a:cubicBezTo>
                <a:cubicBezTo>
                  <a:pt x="98" y="495"/>
                  <a:pt x="100" y="476"/>
                  <a:pt x="100" y="461"/>
                </a:cubicBezTo>
                <a:cubicBezTo>
                  <a:pt x="100" y="399"/>
                  <a:pt x="108" y="351"/>
                  <a:pt x="128" y="296"/>
                </a:cubicBezTo>
                <a:cubicBezTo>
                  <a:pt x="138" y="223"/>
                  <a:pt x="182" y="77"/>
                  <a:pt x="256" y="40"/>
                </a:cubicBezTo>
                <a:cubicBezTo>
                  <a:pt x="302" y="17"/>
                  <a:pt x="281" y="29"/>
                  <a:pt x="320" y="4"/>
                </a:cubicBezTo>
                <a:cubicBezTo>
                  <a:pt x="453" y="14"/>
                  <a:pt x="411" y="0"/>
                  <a:pt x="484" y="49"/>
                </a:cubicBezTo>
                <a:cubicBezTo>
                  <a:pt x="509" y="125"/>
                  <a:pt x="474" y="35"/>
                  <a:pt x="512" y="95"/>
                </a:cubicBezTo>
                <a:cubicBezTo>
                  <a:pt x="531" y="125"/>
                  <a:pt x="509" y="122"/>
                  <a:pt x="530" y="1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96277" name="AutoShape 21"/>
          <p:cNvSpPr>
            <a:spLocks noChangeArrowheads="1"/>
          </p:cNvSpPr>
          <p:nvPr/>
        </p:nvSpPr>
        <p:spPr bwMode="auto">
          <a:xfrm>
            <a:off x="5257800" y="2743200"/>
            <a:ext cx="1143000" cy="1066800"/>
          </a:xfrm>
          <a:prstGeom prst="cube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6278" name="AutoShape 22"/>
          <p:cNvSpPr>
            <a:spLocks noChangeArrowheads="1"/>
          </p:cNvSpPr>
          <p:nvPr/>
        </p:nvSpPr>
        <p:spPr bwMode="auto">
          <a:xfrm>
            <a:off x="5257800" y="1981200"/>
            <a:ext cx="762000" cy="596900"/>
          </a:xfrm>
          <a:prstGeom prst="smileyFace">
            <a:avLst>
              <a:gd name="adj" fmla="val 4653"/>
            </a:avLst>
          </a:prstGeom>
          <a:solidFill>
            <a:srgbClr val="F0FC0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6285" name="Text Box 29"/>
          <p:cNvSpPr txBox="1">
            <a:spLocks noChangeArrowheads="1"/>
          </p:cNvSpPr>
          <p:nvPr/>
        </p:nvSpPr>
        <p:spPr bwMode="auto">
          <a:xfrm>
            <a:off x="5257800" y="32004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800000"/>
                </a:solidFill>
                <a:latin typeface="Comic Sans MS" pitchFamily="66" charset="0"/>
              </a:rPr>
              <a:t>rational</a:t>
            </a:r>
          </a:p>
        </p:txBody>
      </p:sp>
      <p:sp>
        <p:nvSpPr>
          <p:cNvPr id="96286" name="Text Box 30"/>
          <p:cNvSpPr txBox="1">
            <a:spLocks noChangeArrowheads="1"/>
          </p:cNvSpPr>
          <p:nvPr/>
        </p:nvSpPr>
        <p:spPr bwMode="auto">
          <a:xfrm>
            <a:off x="3505200" y="4419600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omic Sans MS" pitchFamily="66" charset="0"/>
              </a:rPr>
              <a:t>Anxiety</a:t>
            </a:r>
          </a:p>
        </p:txBody>
      </p:sp>
      <p:sp>
        <p:nvSpPr>
          <p:cNvPr id="96287" name="Text Box 31"/>
          <p:cNvSpPr txBox="1">
            <a:spLocks noChangeArrowheads="1"/>
          </p:cNvSpPr>
          <p:nvPr/>
        </p:nvSpPr>
        <p:spPr bwMode="auto">
          <a:xfrm>
            <a:off x="533400" y="4267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latin typeface="Comic Sans MS" pitchFamily="66" charset="0"/>
              </a:rPr>
              <a:t>Impulses drives</a:t>
            </a:r>
          </a:p>
        </p:txBody>
      </p:sp>
      <p:sp>
        <p:nvSpPr>
          <p:cNvPr id="96288" name="Text Box 32"/>
          <p:cNvSpPr txBox="1">
            <a:spLocks noChangeArrowheads="1"/>
          </p:cNvSpPr>
          <p:nvPr/>
        </p:nvSpPr>
        <p:spPr bwMode="auto">
          <a:xfrm>
            <a:off x="685800" y="2286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latin typeface="Comic Sans MS" pitchFamily="66" charset="0"/>
              </a:rPr>
              <a:t>wishes</a:t>
            </a:r>
          </a:p>
        </p:txBody>
      </p:sp>
      <p:sp>
        <p:nvSpPr>
          <p:cNvPr id="96289" name="Text Box 33"/>
          <p:cNvSpPr txBox="1">
            <a:spLocks noChangeArrowheads="1"/>
          </p:cNvSpPr>
          <p:nvPr/>
        </p:nvSpPr>
        <p:spPr bwMode="auto">
          <a:xfrm>
            <a:off x="7696200" y="2438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omic Sans MS" pitchFamily="66" charset="0"/>
              </a:rPr>
              <a:t>goals</a:t>
            </a:r>
          </a:p>
        </p:txBody>
      </p:sp>
      <p:sp>
        <p:nvSpPr>
          <p:cNvPr id="96290" name="Line 34"/>
          <p:cNvSpPr>
            <a:spLocks noChangeShapeType="1"/>
          </p:cNvSpPr>
          <p:nvPr/>
        </p:nvSpPr>
        <p:spPr bwMode="auto">
          <a:xfrm>
            <a:off x="2057400" y="1524000"/>
            <a:ext cx="0" cy="34290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6291" name="Line 35"/>
          <p:cNvSpPr>
            <a:spLocks noChangeShapeType="1"/>
          </p:cNvSpPr>
          <p:nvPr/>
        </p:nvSpPr>
        <p:spPr bwMode="auto">
          <a:xfrm>
            <a:off x="6858000" y="1524000"/>
            <a:ext cx="0" cy="34290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1839953" y="457200"/>
            <a:ext cx="522611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4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Defence Mechanism</a:t>
            </a:r>
            <a:endParaRPr lang="en-US" sz="40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041DFD-99DF-4BEA-9C51-6FEBD2E340C3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EDACA-6DBA-4838-8D60-FD435A871E8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6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6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6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6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6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6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6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6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6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6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6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6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6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6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6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6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6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82" grpId="0" animBg="1"/>
      <p:bldP spid="96266" grpId="0" animBg="1"/>
      <p:bldP spid="96270" grpId="0" animBg="1"/>
      <p:bldP spid="96275" grpId="0" animBg="1"/>
      <p:bldP spid="96267" grpId="0" animBg="1"/>
      <p:bldP spid="96268" grpId="0"/>
      <p:bldP spid="96276" grpId="0"/>
      <p:bldP spid="96281" grpId="0" animBg="1"/>
      <p:bldP spid="96277" grpId="0" animBg="1"/>
      <p:bldP spid="96278" grpId="0" animBg="1"/>
      <p:bldP spid="96285" grpId="0"/>
      <p:bldP spid="96286" grpId="0"/>
      <p:bldP spid="96287" grpId="0"/>
      <p:bldP spid="96288" grpId="0"/>
      <p:bldP spid="96289" grpId="0"/>
      <p:bldP spid="96290" grpId="0" animBg="1"/>
      <p:bldP spid="9629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chemeClr val="hlink"/>
                </a:solidFill>
              </a:rPr>
              <a:t>Pertumbuhan &amp; Perkembangan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602163"/>
          </a:xfrm>
        </p:spPr>
        <p:txBody>
          <a:bodyPr/>
          <a:lstStyle/>
          <a:p>
            <a:r>
              <a:rPr lang="id-ID" sz="2200" i="1" dirty="0" smtClean="0">
                <a:latin typeface="Arial" charset="0"/>
                <a:cs typeface="Arial" charset="0"/>
              </a:rPr>
              <a:t>The Development of Thinking Process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Teori psikoanalisa fokus pd perubahan dari berpikir </a:t>
            </a:r>
            <a:r>
              <a:rPr lang="id-ID" sz="1800" i="1" dirty="0" smtClean="0">
                <a:latin typeface="Arial" charset="0"/>
                <a:cs typeface="Arial" charset="0"/>
              </a:rPr>
              <a:t>primary thinking </a:t>
            </a:r>
            <a:r>
              <a:rPr lang="id-ID" sz="1800" dirty="0" smtClean="0">
                <a:latin typeface="Arial" charset="0"/>
                <a:cs typeface="Arial" charset="0"/>
              </a:rPr>
              <a:t>ke berpikir </a:t>
            </a:r>
            <a:r>
              <a:rPr lang="id-ID" sz="1800" i="1" dirty="0" smtClean="0">
                <a:latin typeface="Arial" charset="0"/>
                <a:cs typeface="Arial" charset="0"/>
              </a:rPr>
              <a:t>secondary thinking.</a:t>
            </a:r>
            <a:endParaRPr lang="id-ID" sz="1800" dirty="0" smtClean="0">
              <a:latin typeface="Arial" charset="0"/>
              <a:cs typeface="Arial" charset="0"/>
            </a:endParaRPr>
          </a:p>
          <a:p>
            <a:pPr lvl="1"/>
            <a:r>
              <a:rPr lang="id-ID" sz="1800" i="1" dirty="0" smtClean="0">
                <a:latin typeface="Arial" charset="0"/>
                <a:cs typeface="Arial" charset="0"/>
              </a:rPr>
              <a:t>Primary thinking</a:t>
            </a:r>
            <a:r>
              <a:rPr lang="id-ID" sz="1800" dirty="0" smtClean="0">
                <a:latin typeface="Arial" charset="0"/>
                <a:cs typeface="Arial" charset="0"/>
              </a:rPr>
              <a:t>:</a:t>
            </a:r>
          </a:p>
          <a:p>
            <a:pPr lvl="2"/>
            <a:r>
              <a:rPr lang="id-ID" sz="1400" dirty="0" smtClean="0">
                <a:latin typeface="Arial" charset="0"/>
                <a:cs typeface="Arial" charset="0"/>
              </a:rPr>
              <a:t>Bahasa </a:t>
            </a:r>
            <a:r>
              <a:rPr lang="id-ID" sz="1400" i="1" dirty="0" smtClean="0">
                <a:latin typeface="Arial" charset="0"/>
                <a:cs typeface="Arial" charset="0"/>
              </a:rPr>
              <a:t>unconscious</a:t>
            </a:r>
            <a:r>
              <a:rPr lang="id-ID" sz="1400" dirty="0" smtClean="0">
                <a:latin typeface="Arial" charset="0"/>
                <a:cs typeface="Arial" charset="0"/>
              </a:rPr>
              <a:t>, dimana kenyataan dan fantasi tidak dapat dibedakan. Misal: dlm mimpi.</a:t>
            </a:r>
          </a:p>
          <a:p>
            <a:pPr lvl="2"/>
            <a:r>
              <a:rPr lang="id-ID" sz="1400" dirty="0" smtClean="0">
                <a:latin typeface="Arial" charset="0"/>
                <a:cs typeface="Arial" charset="0"/>
              </a:rPr>
              <a:t>Analog dg </a:t>
            </a:r>
            <a:r>
              <a:rPr lang="id-ID" sz="1400" i="1" dirty="0" smtClean="0">
                <a:latin typeface="Arial" charset="0"/>
                <a:cs typeface="Arial" charset="0"/>
              </a:rPr>
              <a:t>experiential thinking: </a:t>
            </a:r>
            <a:r>
              <a:rPr lang="id-ID" sz="1400" dirty="0" smtClean="0">
                <a:latin typeface="Arial" charset="0"/>
                <a:cs typeface="Arial" charset="0"/>
              </a:rPr>
              <a:t>berpikir holistik, konkret, dipengaruhi oleh beban emosi.</a:t>
            </a:r>
          </a:p>
          <a:p>
            <a:pPr lvl="2"/>
            <a:r>
              <a:rPr lang="id-ID" sz="1400" dirty="0" smtClean="0">
                <a:latin typeface="Arial" charset="0"/>
                <a:cs typeface="Arial" charset="0"/>
              </a:rPr>
              <a:t>Sering digunakan dlm situasi interpersonal utk empati atau intuisi.</a:t>
            </a:r>
          </a:p>
          <a:p>
            <a:pPr lvl="1"/>
            <a:r>
              <a:rPr lang="id-ID" sz="1800" i="1" dirty="0" smtClean="0">
                <a:latin typeface="Arial" charset="0"/>
                <a:cs typeface="Arial" charset="0"/>
              </a:rPr>
              <a:t>Secondary thinking</a:t>
            </a:r>
            <a:r>
              <a:rPr lang="id-ID" sz="1800" dirty="0" smtClean="0">
                <a:latin typeface="Arial" charset="0"/>
                <a:cs typeface="Arial" charset="0"/>
              </a:rPr>
              <a:t>: </a:t>
            </a:r>
          </a:p>
          <a:p>
            <a:pPr lvl="2"/>
            <a:r>
              <a:rPr lang="id-ID" sz="1400" dirty="0" smtClean="0">
                <a:latin typeface="Arial" charset="0"/>
                <a:cs typeface="Arial" charset="0"/>
              </a:rPr>
              <a:t>Bahasa </a:t>
            </a:r>
            <a:r>
              <a:rPr lang="id-ID" sz="1400" i="1" dirty="0" smtClean="0">
                <a:latin typeface="Arial" charset="0"/>
                <a:cs typeface="Arial" charset="0"/>
              </a:rPr>
              <a:t>conscious </a:t>
            </a:r>
            <a:r>
              <a:rPr lang="id-ID" sz="1400" dirty="0" smtClean="0">
                <a:latin typeface="Arial" charset="0"/>
                <a:cs typeface="Arial" charset="0"/>
              </a:rPr>
              <a:t>dan </a:t>
            </a:r>
            <a:r>
              <a:rPr lang="id-ID" sz="1400" i="1" dirty="0" smtClean="0">
                <a:latin typeface="Arial" charset="0"/>
                <a:cs typeface="Arial" charset="0"/>
              </a:rPr>
              <a:t>relity testing.</a:t>
            </a:r>
          </a:p>
          <a:p>
            <a:pPr lvl="2"/>
            <a:r>
              <a:rPr lang="id-ID" sz="1400" dirty="0" smtClean="0">
                <a:latin typeface="Arial" charset="0"/>
                <a:cs typeface="Arial" charset="0"/>
              </a:rPr>
              <a:t>Analog dg </a:t>
            </a:r>
            <a:r>
              <a:rPr lang="id-ID" sz="1400" i="1" dirty="0" smtClean="0">
                <a:latin typeface="Arial" charset="0"/>
                <a:cs typeface="Arial" charset="0"/>
              </a:rPr>
              <a:t>rational thinking: </a:t>
            </a:r>
            <a:r>
              <a:rPr lang="id-ID" sz="1400" dirty="0" smtClean="0">
                <a:latin typeface="Arial" charset="0"/>
                <a:cs typeface="Arial" charset="0"/>
              </a:rPr>
              <a:t>berpikir lebih abstrak, analitis, mengikuti aturan-aturan logis dan fakta-fakta.</a:t>
            </a:r>
          </a:p>
          <a:p>
            <a:pPr lvl="2"/>
            <a:r>
              <a:rPr lang="id-ID" sz="1400" dirty="0" smtClean="0">
                <a:latin typeface="Arial" charset="0"/>
                <a:cs typeface="Arial" charset="0"/>
              </a:rPr>
              <a:t>Sering digunakan dlm penyelesian problem-problem matematis.</a:t>
            </a:r>
            <a:endParaRPr lang="id-ID" sz="1800" dirty="0" smtClean="0">
              <a:latin typeface="Arial" charset="0"/>
              <a:cs typeface="Arial" charset="0"/>
            </a:endParaRPr>
          </a:p>
          <a:p>
            <a:pPr lvl="1"/>
            <a:r>
              <a:rPr lang="id-ID" sz="1800" i="1" dirty="0" smtClean="0">
                <a:latin typeface="Arial" charset="0"/>
                <a:cs typeface="Arial" charset="0"/>
              </a:rPr>
              <a:t>Primary &amp; secondary thinking </a:t>
            </a:r>
            <a:r>
              <a:rPr lang="id-ID" sz="1800" dirty="0" smtClean="0">
                <a:latin typeface="Arial" charset="0"/>
                <a:cs typeface="Arial" charset="0"/>
              </a:rPr>
              <a:t>berkembang paralel dg perkembangan ego dan superego.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Konflik dapat terjadi antara apa yg dirasa dan yg diketahui.</a:t>
            </a:r>
          </a:p>
          <a:p>
            <a:endParaRPr lang="id-ID" sz="2200" i="1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66BC5B-AE96-4B90-B186-4E1CB395D97E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  <a:tabLst>
                <a:tab pos="5295900" algn="l"/>
              </a:tabLst>
            </a:pPr>
            <a:r>
              <a:rPr lang="id-ID" sz="3200" dirty="0" smtClean="0">
                <a:latin typeface="Arial" charset="0"/>
                <a:cs typeface="Arial" charset="0"/>
              </a:rPr>
              <a:t>Kemampuan Akhir yang Diharapkan: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id-ID" sz="2800" dirty="0" smtClean="0"/>
              <a:t>Mahasiswa mampu memahami prinsip dasar pendekatan psikodinamis (teori Freud) terhadap kepribadian, berdasarkan: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400" dirty="0" smtClean="0"/>
              <a:t>Struktur pembentuk kepribadian.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400" dirty="0" smtClean="0"/>
              <a:t>Proses / dinamika yang terjadi.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400" dirty="0" smtClean="0"/>
              <a:t>Pertumbuhan &amp; perkembangan kepribadian.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200" dirty="0" smtClean="0">
                <a:latin typeface="Arial" charset="0"/>
                <a:cs typeface="Arial" charset="0"/>
              </a:rPr>
              <a:t>Kondisi psikopatologi.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200" dirty="0" smtClean="0">
                <a:latin typeface="Arial" charset="0"/>
                <a:cs typeface="Arial" charset="0"/>
              </a:rPr>
              <a:t>Perubahan kepribadian.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08EAD5-4B52-48C4-BBA9-E1A10AD8908C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48358" y="1614488"/>
            <a:ext cx="8534400" cy="4405312"/>
            <a:chOff x="-156" y="480"/>
            <a:chExt cx="5824" cy="2775"/>
          </a:xfrm>
        </p:grpSpPr>
        <p:sp>
          <p:nvSpPr>
            <p:cNvPr id="31747" name="Line 6"/>
            <p:cNvSpPr>
              <a:spLocks noChangeShapeType="1"/>
            </p:cNvSpPr>
            <p:nvPr/>
          </p:nvSpPr>
          <p:spPr bwMode="auto">
            <a:xfrm flipV="1">
              <a:off x="1352" y="240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48" name="Line 7"/>
            <p:cNvSpPr>
              <a:spLocks noChangeShapeType="1"/>
            </p:cNvSpPr>
            <p:nvPr/>
          </p:nvSpPr>
          <p:spPr bwMode="auto">
            <a:xfrm>
              <a:off x="312" y="2976"/>
              <a:ext cx="1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49" name="Line 8"/>
            <p:cNvSpPr>
              <a:spLocks noChangeShapeType="1"/>
            </p:cNvSpPr>
            <p:nvPr/>
          </p:nvSpPr>
          <p:spPr bwMode="auto">
            <a:xfrm>
              <a:off x="1352" y="2400"/>
              <a:ext cx="1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0" name="Line 9"/>
            <p:cNvSpPr>
              <a:spLocks noChangeShapeType="1"/>
            </p:cNvSpPr>
            <p:nvPr/>
          </p:nvSpPr>
          <p:spPr bwMode="auto">
            <a:xfrm>
              <a:off x="2392" y="1824"/>
              <a:ext cx="1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1" name="Line 10"/>
            <p:cNvSpPr>
              <a:spLocks noChangeShapeType="1"/>
            </p:cNvSpPr>
            <p:nvPr/>
          </p:nvSpPr>
          <p:spPr bwMode="auto">
            <a:xfrm>
              <a:off x="3432" y="1248"/>
              <a:ext cx="1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2" name="Line 11"/>
            <p:cNvSpPr>
              <a:spLocks noChangeShapeType="1"/>
            </p:cNvSpPr>
            <p:nvPr/>
          </p:nvSpPr>
          <p:spPr bwMode="auto">
            <a:xfrm>
              <a:off x="4472" y="672"/>
              <a:ext cx="1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3" name="Line 13"/>
            <p:cNvSpPr>
              <a:spLocks noChangeShapeType="1"/>
            </p:cNvSpPr>
            <p:nvPr/>
          </p:nvSpPr>
          <p:spPr bwMode="auto">
            <a:xfrm flipV="1">
              <a:off x="2392" y="182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4" name="Line 14"/>
            <p:cNvSpPr>
              <a:spLocks noChangeShapeType="1"/>
            </p:cNvSpPr>
            <p:nvPr/>
          </p:nvSpPr>
          <p:spPr bwMode="auto">
            <a:xfrm flipV="1">
              <a:off x="3432" y="124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5" name="Line 15"/>
            <p:cNvSpPr>
              <a:spLocks noChangeShapeType="1"/>
            </p:cNvSpPr>
            <p:nvPr/>
          </p:nvSpPr>
          <p:spPr bwMode="auto">
            <a:xfrm flipV="1">
              <a:off x="4472" y="67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6" name="Text Box 16"/>
            <p:cNvSpPr txBox="1">
              <a:spLocks noChangeArrowheads="1"/>
            </p:cNvSpPr>
            <p:nvPr/>
          </p:nvSpPr>
          <p:spPr bwMode="auto">
            <a:xfrm>
              <a:off x="312" y="2784"/>
              <a:ext cx="9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solidFill>
                    <a:schemeClr val="bg2"/>
                  </a:solidFill>
                  <a:latin typeface="Comic Sans MS" pitchFamily="66" charset="0"/>
                </a:rPr>
                <a:t>ORAL</a:t>
              </a:r>
            </a:p>
          </p:txBody>
        </p:sp>
        <p:sp>
          <p:nvSpPr>
            <p:cNvPr id="31757" name="Text Box 17"/>
            <p:cNvSpPr txBox="1">
              <a:spLocks noChangeArrowheads="1"/>
            </p:cNvSpPr>
            <p:nvPr/>
          </p:nvSpPr>
          <p:spPr bwMode="auto">
            <a:xfrm>
              <a:off x="1404" y="2208"/>
              <a:ext cx="9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3BC57D"/>
                  </a:solidFill>
                  <a:latin typeface="Comic Sans MS" pitchFamily="66" charset="0"/>
                </a:rPr>
                <a:t>ANAL</a:t>
              </a:r>
            </a:p>
          </p:txBody>
        </p:sp>
        <p:sp>
          <p:nvSpPr>
            <p:cNvPr id="31758" name="Text Box 18"/>
            <p:cNvSpPr txBox="1">
              <a:spLocks noChangeArrowheads="1"/>
            </p:cNvSpPr>
            <p:nvPr/>
          </p:nvSpPr>
          <p:spPr bwMode="auto">
            <a:xfrm>
              <a:off x="2444" y="1632"/>
              <a:ext cx="8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solidFill>
                    <a:schemeClr val="tx2"/>
                  </a:solidFill>
                  <a:latin typeface="Comic Sans MS" pitchFamily="66" charset="0"/>
                </a:rPr>
                <a:t>PHALLIC</a:t>
              </a:r>
            </a:p>
          </p:txBody>
        </p:sp>
        <p:sp>
          <p:nvSpPr>
            <p:cNvPr id="31759" name="Text Box 19"/>
            <p:cNvSpPr txBox="1">
              <a:spLocks noChangeArrowheads="1"/>
            </p:cNvSpPr>
            <p:nvPr/>
          </p:nvSpPr>
          <p:spPr bwMode="auto">
            <a:xfrm>
              <a:off x="3432" y="1056"/>
              <a:ext cx="9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LATENT</a:t>
              </a:r>
            </a:p>
          </p:txBody>
        </p:sp>
        <p:sp>
          <p:nvSpPr>
            <p:cNvPr id="31760" name="Text Box 20"/>
            <p:cNvSpPr txBox="1">
              <a:spLocks noChangeArrowheads="1"/>
            </p:cNvSpPr>
            <p:nvPr/>
          </p:nvSpPr>
          <p:spPr bwMode="auto">
            <a:xfrm>
              <a:off x="4472" y="480"/>
              <a:ext cx="9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CC00FF"/>
                  </a:solidFill>
                  <a:latin typeface="Comic Sans MS" pitchFamily="66" charset="0"/>
                </a:rPr>
                <a:t>GENITHAL</a:t>
              </a:r>
            </a:p>
          </p:txBody>
        </p:sp>
        <p:sp>
          <p:nvSpPr>
            <p:cNvPr id="31761" name="Text Box 21"/>
            <p:cNvSpPr txBox="1">
              <a:spLocks noChangeArrowheads="1"/>
            </p:cNvSpPr>
            <p:nvPr/>
          </p:nvSpPr>
          <p:spPr bwMode="auto">
            <a:xfrm>
              <a:off x="260" y="3024"/>
              <a:ext cx="8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dirty="0">
                  <a:latin typeface="Comic Sans MS" pitchFamily="66" charset="0"/>
                </a:rPr>
                <a:t>(0-18 </a:t>
              </a:r>
              <a:r>
                <a:rPr lang="id-ID" dirty="0" smtClean="0">
                  <a:latin typeface="Comic Sans MS" pitchFamily="66" charset="0"/>
                </a:rPr>
                <a:t>bln</a:t>
              </a:r>
              <a:r>
                <a:rPr lang="en-US" sz="1800" dirty="0" smtClean="0">
                  <a:latin typeface="Comic Sans MS" pitchFamily="66" charset="0"/>
                </a:rPr>
                <a:t>)</a:t>
              </a:r>
              <a:endParaRPr lang="en-US" sz="1800" dirty="0">
                <a:latin typeface="Comic Sans MS" pitchFamily="66" charset="0"/>
              </a:endParaRPr>
            </a:p>
          </p:txBody>
        </p:sp>
        <p:sp>
          <p:nvSpPr>
            <p:cNvPr id="31762" name="Text Box 25"/>
            <p:cNvSpPr txBox="1">
              <a:spLocks noChangeArrowheads="1"/>
            </p:cNvSpPr>
            <p:nvPr/>
          </p:nvSpPr>
          <p:spPr bwMode="auto">
            <a:xfrm>
              <a:off x="1300" y="2496"/>
              <a:ext cx="1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dirty="0">
                  <a:latin typeface="Comic Sans MS" pitchFamily="66" charset="0"/>
                </a:rPr>
                <a:t>(18 </a:t>
              </a:r>
              <a:r>
                <a:rPr lang="id-ID" dirty="0" smtClean="0">
                  <a:latin typeface="Comic Sans MS" pitchFamily="66" charset="0"/>
                </a:rPr>
                <a:t>bln </a:t>
              </a:r>
              <a:r>
                <a:rPr lang="en-US" sz="1800" dirty="0" smtClean="0">
                  <a:latin typeface="Comic Sans MS" pitchFamily="66" charset="0"/>
                </a:rPr>
                <a:t>–3 </a:t>
              </a:r>
              <a:r>
                <a:rPr lang="id-ID" sz="1800" dirty="0" smtClean="0">
                  <a:latin typeface="Comic Sans MS" pitchFamily="66" charset="0"/>
                </a:rPr>
                <a:t>th</a:t>
              </a:r>
              <a:r>
                <a:rPr lang="en-US" sz="1800" dirty="0" smtClean="0">
                  <a:latin typeface="Comic Sans MS" pitchFamily="66" charset="0"/>
                </a:rPr>
                <a:t>)</a:t>
              </a:r>
              <a:endParaRPr lang="en-US" sz="1800" dirty="0">
                <a:latin typeface="Comic Sans MS" pitchFamily="66" charset="0"/>
              </a:endParaRPr>
            </a:p>
          </p:txBody>
        </p:sp>
        <p:sp>
          <p:nvSpPr>
            <p:cNvPr id="31763" name="Text Box 26"/>
            <p:cNvSpPr txBox="1">
              <a:spLocks noChangeArrowheads="1"/>
            </p:cNvSpPr>
            <p:nvPr/>
          </p:nvSpPr>
          <p:spPr bwMode="auto">
            <a:xfrm>
              <a:off x="2444" y="1872"/>
              <a:ext cx="12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dirty="0">
                  <a:latin typeface="Comic Sans MS" pitchFamily="66" charset="0"/>
                </a:rPr>
                <a:t>3-7 </a:t>
              </a:r>
              <a:r>
                <a:rPr lang="id-ID" dirty="0" smtClean="0">
                  <a:latin typeface="Comic Sans MS" pitchFamily="66" charset="0"/>
                </a:rPr>
                <a:t>th</a:t>
              </a:r>
              <a:endParaRPr lang="en-US" sz="1800" dirty="0">
                <a:latin typeface="Comic Sans MS" pitchFamily="66" charset="0"/>
              </a:endParaRPr>
            </a:p>
          </p:txBody>
        </p:sp>
        <p:sp>
          <p:nvSpPr>
            <p:cNvPr id="31764" name="Text Box 27"/>
            <p:cNvSpPr txBox="1">
              <a:spLocks noChangeArrowheads="1"/>
            </p:cNvSpPr>
            <p:nvPr/>
          </p:nvSpPr>
          <p:spPr bwMode="auto">
            <a:xfrm>
              <a:off x="3484" y="1296"/>
              <a:ext cx="8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dirty="0">
                  <a:latin typeface="Comic Sans MS" pitchFamily="66" charset="0"/>
                </a:rPr>
                <a:t>7-12 </a:t>
              </a:r>
              <a:r>
                <a:rPr lang="id-ID" dirty="0" smtClean="0">
                  <a:latin typeface="Comic Sans MS" pitchFamily="66" charset="0"/>
                </a:rPr>
                <a:t>th</a:t>
              </a:r>
              <a:endParaRPr lang="en-US" sz="1800" dirty="0">
                <a:latin typeface="Comic Sans MS" pitchFamily="66" charset="0"/>
              </a:endParaRPr>
            </a:p>
          </p:txBody>
        </p:sp>
        <p:sp>
          <p:nvSpPr>
            <p:cNvPr id="31765" name="Text Box 28"/>
            <p:cNvSpPr txBox="1">
              <a:spLocks noChangeArrowheads="1"/>
            </p:cNvSpPr>
            <p:nvPr/>
          </p:nvSpPr>
          <p:spPr bwMode="auto">
            <a:xfrm>
              <a:off x="4524" y="720"/>
              <a:ext cx="11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Comic Sans MS" pitchFamily="66" charset="0"/>
                </a:rPr>
                <a:t>Puberty-Adolescence</a:t>
              </a:r>
            </a:p>
          </p:txBody>
        </p:sp>
        <p:sp>
          <p:nvSpPr>
            <p:cNvPr id="31766" name="AutoShape 30"/>
            <p:cNvSpPr>
              <a:spLocks noChangeArrowheads="1"/>
            </p:cNvSpPr>
            <p:nvPr/>
          </p:nvSpPr>
          <p:spPr bwMode="auto">
            <a:xfrm rot="-2040450">
              <a:off x="23" y="802"/>
              <a:ext cx="4397" cy="925"/>
            </a:xfrm>
            <a:custGeom>
              <a:avLst/>
              <a:gdLst>
                <a:gd name="T0" fmla="*/ 3298 w 21600"/>
                <a:gd name="T1" fmla="*/ 0 h 21600"/>
                <a:gd name="T2" fmla="*/ 0 w 21600"/>
                <a:gd name="T3" fmla="*/ 463 h 21600"/>
                <a:gd name="T4" fmla="*/ 3298 w 21600"/>
                <a:gd name="T5" fmla="*/ 925 h 21600"/>
                <a:gd name="T6" fmla="*/ 4397 w 21600"/>
                <a:gd name="T7" fmla="*/ 463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394 h 21600"/>
                <a:gd name="T14" fmla="*/ 18898 w 21600"/>
                <a:gd name="T15" fmla="*/ 162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1767" name="Text Box 29"/>
            <p:cNvSpPr txBox="1">
              <a:spLocks noChangeArrowheads="1"/>
            </p:cNvSpPr>
            <p:nvPr/>
          </p:nvSpPr>
          <p:spPr bwMode="auto">
            <a:xfrm rot="-2056805">
              <a:off x="-156" y="1248"/>
              <a:ext cx="45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2407F9"/>
                  </a:solidFill>
                  <a:latin typeface="Trebuchet MS" pitchFamily="34" charset="0"/>
                </a:rPr>
                <a:t>THE PSYCHOSEXUAL DEVELOPMENTAL STAGES</a:t>
              </a:r>
            </a:p>
          </p:txBody>
        </p:sp>
      </p:grp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4A7AF6-1BC1-4092-BD4A-5920CC34F7D7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EDACA-6DBA-4838-8D60-FD435A871E8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14400" y="609600"/>
            <a:ext cx="40206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2200" i="1" dirty="0" smtClean="0"/>
              <a:t> The Development of Instincts</a:t>
            </a:r>
            <a:endParaRPr lang="id-ID" sz="2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Tahap Oral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200" dirty="0" smtClean="0"/>
              <a:t>Pusat rangsangan, sensitivitas, energi adalah di mulut.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200" dirty="0" smtClean="0">
                <a:solidFill>
                  <a:schemeClr val="hlink"/>
                </a:solidFill>
              </a:rPr>
              <a:t>Kepuasan awal terjadi dlm pemberian makanan, mengisap jempol, dan gerakan mulut lainnya yg dilakukan bayi.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200" dirty="0" smtClean="0">
                <a:solidFill>
                  <a:schemeClr val="hlink"/>
                </a:solidFill>
              </a:rPr>
              <a:t>Mengisap merupakan kegiatan yg paling penting pd tahap kehidupan bayi.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200" dirty="0" smtClean="0">
                <a:solidFill>
                  <a:schemeClr val="hlink"/>
                </a:solidFill>
              </a:rPr>
              <a:t>Ibu menjadi objek cinta yg pertama. Bayi merasakan cinta atau kebenciannya sejalan dg diberikannya ASI atau tidak. </a:t>
            </a:r>
            <a:endParaRPr lang="id-ID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d-ID" sz="2000" dirty="0" smtClean="0"/>
              <a:t>Fiksasi pd tahap ini disebut ‘fiksasi oral’. Fiksasi tsb kadang2 terjadi jika bayi tdk disusui scr alamiah.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200" dirty="0" smtClean="0">
                <a:solidFill>
                  <a:schemeClr val="hlink"/>
                </a:solidFill>
              </a:rPr>
              <a:t>Pd kehidupan orang dewasa: jejak oralitas terlihat pd aktivitas berikut: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solidFill>
                  <a:schemeClr val="hlink"/>
                </a:solidFill>
              </a:rPr>
              <a:t>Mengisap jari, permen karet, pena, pensil, kuku dll.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solidFill>
                  <a:schemeClr val="hlink"/>
                </a:solidFill>
              </a:rPr>
              <a:t>Merokok, makan berlebihan, minum berlebihan, dll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solidFill>
                  <a:schemeClr val="hlink"/>
                </a:solidFill>
              </a:rPr>
              <a:t>Mencium, merasakan kebutuhan konstan untuk dicintai.</a:t>
            </a:r>
          </a:p>
          <a:p>
            <a:pPr eaLnBrk="1" hangingPunct="1">
              <a:lnSpc>
                <a:spcPct val="80000"/>
              </a:lnSpc>
              <a:defRPr/>
            </a:pPr>
            <a:endParaRPr lang="id-ID" sz="2400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id-ID" sz="1800" dirty="0" smtClean="0">
              <a:solidFill>
                <a:schemeClr val="hlink"/>
              </a:solidFill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287B22-FCE2-40F8-904D-F58AB71771F1}" type="datetime1">
              <a:rPr lang="en-US" smtClean="0"/>
              <a:pPr>
                <a:defRPr/>
              </a:pPr>
              <a:t>9/27/2017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Tahap Anal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600" dirty="0" smtClean="0"/>
              <a:t>Kepuasan terletak di area anal (anus / pembuangan)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600" dirty="0" smtClean="0">
                <a:solidFill>
                  <a:schemeClr val="hlink"/>
                </a:solidFill>
              </a:rPr>
              <a:t>Pd tahap ini dimulainya pembiasaan sosial yg sebenarnya (</a:t>
            </a:r>
            <a:r>
              <a:rPr lang="id-ID" sz="2600" i="1" dirty="0" smtClean="0">
                <a:solidFill>
                  <a:schemeClr val="hlink"/>
                </a:solidFill>
              </a:rPr>
              <a:t>toilet training</a:t>
            </a:r>
            <a:r>
              <a:rPr lang="id-ID" sz="2600" dirty="0" smtClean="0">
                <a:solidFill>
                  <a:schemeClr val="hlink"/>
                </a:solidFill>
              </a:rPr>
              <a:t>). Anak memperoleh pujian krn ‘bersih’ dan melakukan hal2 yg benar. Di satu sisi, rasa bersalah &amp; jijik yg represif muncul ketika anak melakukan ‘kesalahan’. Fiksasi (keterpakuan) pd tahap ini bisa terwujud dlm 2 bentuk 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i="1" dirty="0" smtClean="0"/>
              <a:t>Anal expulsiveness</a:t>
            </a:r>
            <a:r>
              <a:rPr lang="id-ID" sz="2000" dirty="0" smtClean="0"/>
              <a:t>, merupakan akibat dari produksi kotoran yg sembarangan. Orang dewasa yg terpaku pd tahap ini seringkali tidak rapi/berantakan &amp; anti sosial.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i="1" dirty="0" smtClean="0"/>
              <a:t>Anal retentiveness</a:t>
            </a:r>
            <a:r>
              <a:rPr lang="id-ID" sz="2000" dirty="0" smtClean="0"/>
              <a:t>, merupakan kelanjutan dari penahanan keluarnya kotoran. Orang dewasa yg terpaku pd tahap ini sangat bersih, teratur &amp; kompromistis.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600" dirty="0" smtClean="0">
                <a:solidFill>
                  <a:schemeClr val="hlink"/>
                </a:solidFill>
              </a:rPr>
              <a:t>Penolakan orang tua pada tahap ini kelak bisa menghasilkan obsesi neurotik thd kotoran &amp; kebersihan.</a:t>
            </a:r>
          </a:p>
          <a:p>
            <a:endParaRPr lang="id-ID" sz="24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9F63D8-7AB0-45C0-A5F4-25CA36526F5D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Tahap Phalik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600" dirty="0" smtClean="0"/>
              <a:t>Perasaan nikmat terletak di area genital.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600" dirty="0" smtClean="0">
                <a:solidFill>
                  <a:schemeClr val="hlink"/>
                </a:solidFill>
              </a:rPr>
              <a:t>Bagi anak laki-laki, terjadi perkembangan keinginan utk mengadakan kontak seksual dg ibunya, dlm hal ini keinginan tsb berupa pencarian perhatian &amp; cinta dari ibu. Pd saat yg sama, anak laki-laki tsb sadar bahwa ayah adalah ‘rival’nya. Akan tetapi krn ayahnya lebih besar &amp; kuat, ia takut dikastrasi. Anak lelaki dapat menghindari kecemasan kastrasi ini melalui ‘identifikasi’ dg ayahnya. Proses tsb disebut sbg </a:t>
            </a:r>
            <a:r>
              <a:rPr lang="id-ID" sz="2600" i="1" dirty="0" smtClean="0">
                <a:solidFill>
                  <a:schemeClr val="hlink"/>
                </a:solidFill>
              </a:rPr>
              <a:t>Oedipus Complex.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600" dirty="0" smtClean="0"/>
              <a:t>Menurut Freud, proses serupa terjadi pd anak perempuan yg disebabkan oleh </a:t>
            </a:r>
            <a:r>
              <a:rPr lang="id-ID" sz="2600" i="1" dirty="0" smtClean="0"/>
              <a:t>penis envy </a:t>
            </a:r>
            <a:r>
              <a:rPr lang="id-ID" sz="2600" dirty="0" smtClean="0"/>
              <a:t>(iri thd alat kelamin laki-laki). Anak perempuan akan mencintai ayahnya &amp; mengidentifikasi ibunya.</a:t>
            </a:r>
          </a:p>
          <a:p>
            <a:endParaRPr lang="id-ID" sz="26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BE98F1-B25E-4812-A841-27141788791D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Tahap Laten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600" dirty="0" smtClean="0"/>
              <a:t>Pd periode ini instink seksual tidak tampak (tersembunyi). Energi seksual tersublimasikan dlm bentuk pencarian yg lain, misalnya belajar berbagai ketrampilan di sekolah (berwujud prestasi).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E462B5-32EA-4B00-ADD6-28AB3D464ED3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Tahap Genital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defRPr/>
            </a:pPr>
            <a:r>
              <a:rPr lang="id-ID" sz="2600" dirty="0" smtClean="0"/>
              <a:t>Dg meningkatnya perkembangan ke masa pubertas, tekanan seksual meningkat scr dramatis. Organ reproduksi kedua seks telah matang.</a:t>
            </a:r>
          </a:p>
          <a:p>
            <a:pPr eaLnBrk="1" hangingPunct="1">
              <a:defRPr/>
            </a:pPr>
            <a:r>
              <a:rPr lang="id-ID" sz="2600" dirty="0" smtClean="0">
                <a:solidFill>
                  <a:schemeClr val="hlink"/>
                </a:solidFill>
              </a:rPr>
              <a:t>Instink seksual pd periode ini tertuju kepada objek seksual yg sesungguhnya (lawan jenis di luar keluarganya). </a:t>
            </a:r>
          </a:p>
          <a:p>
            <a:endParaRPr lang="id-ID" sz="26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646B2E-3682-446F-8924-1F41A671CF6D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chemeClr val="hlink"/>
                </a:solidFill>
              </a:rPr>
              <a:t>Psikopatologi</a:t>
            </a:r>
            <a:br>
              <a:rPr lang="id-ID" sz="3200" dirty="0" smtClean="0">
                <a:solidFill>
                  <a:schemeClr val="hlink"/>
                </a:solidFill>
              </a:rPr>
            </a:b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>
                <a:solidFill>
                  <a:schemeClr val="hlink"/>
                </a:solidFill>
              </a:rPr>
              <a:t>Akibat fiksasi (kegagalan perkembangan) pd 5 th pertama kehidupan, memunculkan 3 tipe kepribadian psikopatologi.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d-ID" sz="2200" i="1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200" i="1" dirty="0" smtClean="0">
                <a:solidFill>
                  <a:schemeClr val="hlink"/>
                </a:solidFill>
              </a:rPr>
              <a:t>The Oral Personality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id-ID" sz="2000" dirty="0" smtClean="0">
                <a:sym typeface="Wingdings" pitchFamily="2" charset="2"/>
              </a:rPr>
              <a:t>Penuntut, tidak sabar, iri, cemburu, penuh kemarahan, depresi (</a:t>
            </a:r>
            <a:r>
              <a:rPr lang="id-ID" sz="2000" i="1" dirty="0" smtClean="0">
                <a:sym typeface="Wingdings" pitchFamily="2" charset="2"/>
              </a:rPr>
              <a:t>feels empty</a:t>
            </a:r>
            <a:r>
              <a:rPr lang="id-ID" sz="2000" dirty="0" smtClean="0">
                <a:sym typeface="Wingdings" pitchFamily="2" charset="2"/>
              </a:rPr>
              <a:t>), penuh ketidakpercayaan, pesimistik.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id-ID" sz="2000" dirty="0" smtClean="0"/>
              <a:t>Narsistik: hanya tertarik pd dirinya sendiri &amp; tdk memiliki pengenalan yg jelas pd orang lain sbg orang yg sungguh2 ada.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id-ID" sz="2000" dirty="0" smtClean="0"/>
              <a:t>Orang lain terlihat hanya dalam hal apa yg mereka dapat berikan.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id-ID" sz="2000" dirty="0" smtClean="0"/>
              <a:t>Selalu meminta sesuatu: dg cara sopan, memohon, atau agresif.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d-ID" sz="2000" dirty="0" smtClean="0">
              <a:sym typeface="Wingdings" pitchFamily="2" charset="2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id-ID" sz="20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EA09AB-AD01-4024-8F36-CCF4AD156CE5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i="1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r>
              <a:rPr lang="id-ID" sz="2200" i="1" dirty="0" smtClean="0">
                <a:solidFill>
                  <a:schemeClr val="hlink"/>
                </a:solidFill>
              </a:rPr>
              <a:t>The Anal Personality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id-ID" sz="2000" dirty="0" smtClean="0"/>
              <a:t>Kaku; berjuang utk menguasai &amp; mengontrol; terpaku pd ‘mesti’ dan ‘harus’, kesenangan &amp; kepemilikan; menghamburkan kecemasan; </a:t>
            </a:r>
            <a:r>
              <a:rPr lang="id-ID" sz="2000" i="1" dirty="0" smtClean="0"/>
              <a:t>lost control; </a:t>
            </a:r>
            <a:r>
              <a:rPr lang="id-ID" sz="2000" dirty="0" smtClean="0"/>
              <a:t>terpaku pada apakah menyerah atau membangkang.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id-ID" sz="2000" dirty="0" smtClean="0"/>
              <a:t>Dpt dikenali dari </a:t>
            </a:r>
            <a:r>
              <a:rPr lang="id-ID" sz="2000" i="1" dirty="0" smtClean="0"/>
              <a:t>anal triad, </a:t>
            </a:r>
            <a:r>
              <a:rPr lang="id-ID" sz="2000" dirty="0" smtClean="0"/>
              <a:t>yaitu keterpakuan pd</a:t>
            </a:r>
            <a:r>
              <a:rPr lang="id-ID" sz="2000" i="1" dirty="0" smtClean="0"/>
              <a:t>: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id-ID" sz="1600" i="1" dirty="0" smtClean="0"/>
              <a:t>Ordeliness &amp; cleanliness</a:t>
            </a:r>
            <a:r>
              <a:rPr lang="id-ID" sz="1600" dirty="0" smtClean="0"/>
              <a:t> (keteraturan &amp; kebersihan)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id-ID" sz="1600" i="1" dirty="0" smtClean="0"/>
              <a:t>Parsimony &amp; stinginess </a:t>
            </a:r>
            <a:r>
              <a:rPr lang="id-ID" sz="1600" dirty="0" smtClean="0"/>
              <a:t>(hemat &amp; kikir)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id-ID" sz="1600" i="1" dirty="0" smtClean="0"/>
              <a:t>Obstinacy</a:t>
            </a:r>
            <a:r>
              <a:rPr lang="id-ID" sz="1600" dirty="0" smtClean="0"/>
              <a:t> (keras kepala)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id-ID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200" i="1" dirty="0" smtClean="0">
                <a:solidFill>
                  <a:schemeClr val="hlink"/>
                </a:solidFill>
              </a:rPr>
              <a:t>The Phallic Personality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id-ID" sz="2000" dirty="0" smtClean="0"/>
              <a:t>Laki-laki </a:t>
            </a:r>
            <a:r>
              <a:rPr lang="id-ID" sz="2000" dirty="0" smtClean="0">
                <a:sym typeface="Wingdings" pitchFamily="2" charset="2"/>
              </a:rPr>
              <a:t> </a:t>
            </a:r>
            <a:r>
              <a:rPr lang="id-ID" sz="2000" dirty="0" smtClean="0"/>
              <a:t>eksibisionis; kompetitif; berjuang utk sukses; menekankan utk mjd maskulin, </a:t>
            </a:r>
            <a:r>
              <a:rPr lang="id-ID" sz="2000" i="1" dirty="0" smtClean="0"/>
              <a:t>macho</a:t>
            </a:r>
            <a:r>
              <a:rPr lang="id-ID" sz="2000" dirty="0" smtClean="0"/>
              <a:t>, kuat.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id-ID" sz="2000" dirty="0" smtClean="0">
                <a:sym typeface="Wingdings" pitchFamily="2" charset="2"/>
              </a:rPr>
              <a:t>Wanita  naif, menawan, eksibisionis, genit.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FE6C1-EDC9-4CA3-89C2-F2E4A98A47D1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i="1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defRPr/>
            </a:pPr>
            <a:r>
              <a:rPr lang="id-ID" sz="2400" dirty="0" smtClean="0"/>
              <a:t>Kunci kesuksesan pd 3 fase penting:</a:t>
            </a:r>
          </a:p>
          <a:p>
            <a:pPr lvl="1" eaLnBrk="1" hangingPunct="1">
              <a:defRPr/>
            </a:pPr>
            <a:r>
              <a:rPr lang="id-ID" sz="1800" dirty="0" smtClean="0">
                <a:latin typeface="Arial" charset="0"/>
                <a:cs typeface="Arial" charset="0"/>
              </a:rPr>
              <a:t>Fase oral: ‘</a:t>
            </a:r>
            <a:r>
              <a:rPr lang="id-ID" sz="1800" i="1" dirty="0" smtClean="0">
                <a:latin typeface="Arial" charset="0"/>
                <a:cs typeface="Arial" charset="0"/>
              </a:rPr>
              <a:t>i get</a:t>
            </a:r>
            <a:r>
              <a:rPr lang="id-ID" sz="1800" dirty="0" smtClean="0">
                <a:latin typeface="Arial" charset="0"/>
                <a:cs typeface="Arial" charset="0"/>
              </a:rPr>
              <a:t>’</a:t>
            </a:r>
          </a:p>
          <a:p>
            <a:pPr lvl="1" eaLnBrk="1" hangingPunct="1">
              <a:defRPr/>
            </a:pPr>
            <a:r>
              <a:rPr lang="id-ID" sz="1800" dirty="0" smtClean="0">
                <a:latin typeface="Arial" charset="0"/>
                <a:cs typeface="Arial" charset="0"/>
              </a:rPr>
              <a:t>Fase anal: ‘</a:t>
            </a:r>
            <a:r>
              <a:rPr lang="id-ID" sz="1800" i="1" dirty="0" smtClean="0">
                <a:latin typeface="Arial" charset="0"/>
                <a:cs typeface="Arial" charset="0"/>
              </a:rPr>
              <a:t>i control</a:t>
            </a:r>
            <a:r>
              <a:rPr lang="id-ID" sz="1800" dirty="0" smtClean="0">
                <a:latin typeface="Arial" charset="0"/>
                <a:cs typeface="Arial" charset="0"/>
              </a:rPr>
              <a:t>’</a:t>
            </a:r>
          </a:p>
          <a:p>
            <a:pPr lvl="1" eaLnBrk="1" hangingPunct="1">
              <a:defRPr/>
            </a:pPr>
            <a:r>
              <a:rPr lang="id-ID" sz="1800" dirty="0" smtClean="0">
                <a:latin typeface="Arial" charset="0"/>
                <a:cs typeface="Arial" charset="0"/>
              </a:rPr>
              <a:t>Fase phalik: ‘</a:t>
            </a:r>
            <a:r>
              <a:rPr lang="id-ID" sz="1800" i="1" dirty="0" smtClean="0">
                <a:latin typeface="Arial" charset="0"/>
                <a:cs typeface="Arial" charset="0"/>
              </a:rPr>
              <a:t>i am a man’ </a:t>
            </a:r>
            <a:r>
              <a:rPr lang="id-ID" sz="1800" dirty="0" smtClean="0">
                <a:latin typeface="Arial" charset="0"/>
                <a:cs typeface="Arial" charset="0"/>
              </a:rPr>
              <a:t>atau ‘</a:t>
            </a:r>
            <a:r>
              <a:rPr lang="id-ID" sz="1800" i="1" dirty="0" smtClean="0">
                <a:latin typeface="Arial" charset="0"/>
                <a:cs typeface="Arial" charset="0"/>
              </a:rPr>
              <a:t>i am a woman</a:t>
            </a:r>
            <a:r>
              <a:rPr lang="id-ID" sz="1800" dirty="0" smtClean="0">
                <a:latin typeface="Arial" charset="0"/>
                <a:cs typeface="Arial" charset="0"/>
              </a:rPr>
              <a:t>’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7E439D-8A97-4107-AE05-09DA45134B8A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i="1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defRPr/>
            </a:pPr>
            <a:r>
              <a:rPr lang="id-ID" sz="2400" dirty="0" smtClean="0"/>
              <a:t>Conflict &amp; Defense</a:t>
            </a:r>
            <a:endParaRPr lang="en-US" sz="2400" i="1" dirty="0" smtClean="0"/>
          </a:p>
          <a:p>
            <a:pPr lvl="1" eaLnBrk="1" hangingPunct="1">
              <a:buNone/>
              <a:defRPr/>
            </a:pPr>
            <a:r>
              <a:rPr lang="id-ID" sz="2000" dirty="0" smtClean="0"/>
              <a:t>Ilustrasi konflik:</a:t>
            </a:r>
          </a:p>
          <a:p>
            <a:pPr lvl="1" eaLnBrk="1" hangingPunct="1">
              <a:buNone/>
              <a:defRPr/>
            </a:pPr>
            <a:endParaRPr lang="id-ID" sz="2000" i="1" dirty="0" smtClean="0"/>
          </a:p>
          <a:p>
            <a:pPr lvl="1" eaLnBrk="1" hangingPunct="1">
              <a:buNone/>
              <a:defRPr/>
            </a:pPr>
            <a:r>
              <a:rPr lang="id-ID" sz="2000" u="sng" dirty="0" smtClean="0"/>
              <a:t>Harapan (</a:t>
            </a:r>
            <a:r>
              <a:rPr lang="id-ID" sz="2000" i="1" u="sng" dirty="0" smtClean="0"/>
              <a:t>wish</a:t>
            </a:r>
            <a:r>
              <a:rPr lang="id-ID" sz="2000" u="sng" dirty="0" smtClean="0"/>
              <a:t>)	Kecemasan (</a:t>
            </a:r>
            <a:r>
              <a:rPr lang="id-ID" sz="2000" i="1" u="sng" dirty="0" smtClean="0"/>
              <a:t>Anxiety</a:t>
            </a:r>
            <a:r>
              <a:rPr lang="id-ID" sz="2000" u="sng" dirty="0" smtClean="0"/>
              <a:t>)	</a:t>
            </a:r>
            <a:r>
              <a:rPr lang="id-ID" sz="2000" i="1" u="sng" dirty="0" smtClean="0"/>
              <a:t>Defense</a:t>
            </a:r>
            <a:r>
              <a:rPr lang="id-ID" sz="2000" u="sng" dirty="0" smtClean="0"/>
              <a:t>	</a:t>
            </a:r>
          </a:p>
          <a:p>
            <a:pPr lvl="1">
              <a:buNone/>
            </a:pPr>
            <a:r>
              <a:rPr lang="id-ID" sz="1600" i="1" dirty="0" smtClean="0">
                <a:latin typeface="Arial" charset="0"/>
                <a:cs typeface="Arial" charset="0"/>
              </a:rPr>
              <a:t>- I would like to have	- Such feelings are bad 	- Denial of all sexual</a:t>
            </a:r>
          </a:p>
          <a:p>
            <a:pPr lvl="1">
              <a:buNone/>
            </a:pPr>
            <a:r>
              <a:rPr lang="id-ID" sz="1600" i="1" dirty="0" smtClean="0">
                <a:latin typeface="Arial" charset="0"/>
                <a:cs typeface="Arial" charset="0"/>
              </a:rPr>
              <a:t>sex with that person.	and will be punished.	Behavior.</a:t>
            </a:r>
          </a:p>
          <a:p>
            <a:pPr lvl="1">
              <a:buNone/>
            </a:pPr>
            <a:endParaRPr lang="id-ID" sz="1600" i="1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r>
              <a:rPr lang="id-ID" sz="1600" i="1" dirty="0" smtClean="0">
                <a:latin typeface="Arial" charset="0"/>
                <a:cs typeface="Arial" charset="0"/>
              </a:rPr>
              <a:t>- I would like to strike	- If i am hostile they will	- Denial of wish or will:</a:t>
            </a:r>
          </a:p>
          <a:p>
            <a:pPr lvl="1">
              <a:buNone/>
            </a:pPr>
            <a:r>
              <a:rPr lang="id-ID" sz="1600" i="1" dirty="0" smtClean="0">
                <a:latin typeface="Arial" charset="0"/>
                <a:cs typeface="Arial" charset="0"/>
              </a:rPr>
              <a:t>out at all those people	retaliate </a:t>
            </a:r>
            <a:r>
              <a:rPr lang="id-ID" sz="1600" dirty="0" smtClean="0">
                <a:latin typeface="Arial" charset="0"/>
                <a:cs typeface="Arial" charset="0"/>
              </a:rPr>
              <a:t>(membalas) 	“</a:t>
            </a:r>
            <a:r>
              <a:rPr lang="id-ID" sz="1600" i="1" dirty="0" smtClean="0">
                <a:latin typeface="Arial" charset="0"/>
                <a:cs typeface="Arial" charset="0"/>
              </a:rPr>
              <a:t>I never feel angry</a:t>
            </a:r>
            <a:r>
              <a:rPr lang="id-ID" sz="1600" dirty="0" smtClean="0">
                <a:latin typeface="Arial" charset="0"/>
                <a:cs typeface="Arial" charset="0"/>
              </a:rPr>
              <a:t>”, </a:t>
            </a:r>
            <a:endParaRPr lang="id-ID" sz="1600" i="1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r>
              <a:rPr lang="id-ID" sz="1600" i="1" dirty="0" smtClean="0">
                <a:latin typeface="Arial" charset="0"/>
                <a:cs typeface="Arial" charset="0"/>
              </a:rPr>
              <a:t>who make me feel 	and really hurt me.		“I am never afraid of</a:t>
            </a:r>
          </a:p>
          <a:p>
            <a:pPr lvl="1">
              <a:buNone/>
            </a:pPr>
            <a:r>
              <a:rPr lang="id-ID" sz="1600" i="1" dirty="0" smtClean="0">
                <a:latin typeface="Arial" charset="0"/>
                <a:cs typeface="Arial" charset="0"/>
              </a:rPr>
              <a:t>Inferior.					anyone or anything”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307FA-3405-4906-BBC6-6C653375F6CA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609600" y="457200"/>
            <a:ext cx="739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d-ID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Struktur Kepribadian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7411" name="Picture 11" descr="fre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738" y="1219200"/>
            <a:ext cx="6400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07C3CE-01BE-4ABA-A1D1-3DC78A85A40F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EDACA-6DBA-4838-8D60-FD435A871E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658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i="1" dirty="0" smtClean="0">
                <a:latin typeface="Arial" charset="0"/>
                <a:cs typeface="Arial" charset="0"/>
              </a:rPr>
              <a:t>Therapy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defRPr/>
            </a:pPr>
            <a:r>
              <a:rPr lang="id-ID" sz="2400" i="1" dirty="0" smtClean="0"/>
              <a:t>Insights into the unconscious: </a:t>
            </a:r>
          </a:p>
          <a:p>
            <a:pPr lvl="1" eaLnBrk="1" hangingPunct="1">
              <a:defRPr/>
            </a:pPr>
            <a:r>
              <a:rPr lang="en-US" sz="2400" i="1" dirty="0" smtClean="0"/>
              <a:t>Free Association</a:t>
            </a:r>
          </a:p>
          <a:p>
            <a:pPr lvl="1" eaLnBrk="1" hangingPunct="1">
              <a:defRPr/>
            </a:pPr>
            <a:r>
              <a:rPr lang="id-ID" sz="2400" i="1" dirty="0" smtClean="0"/>
              <a:t>Dream Analysis</a:t>
            </a:r>
          </a:p>
          <a:p>
            <a:pPr lvl="1" eaLnBrk="1" hangingPunct="1">
              <a:defRPr/>
            </a:pPr>
            <a:r>
              <a:rPr lang="id-ID" sz="2400" i="1" dirty="0" smtClean="0"/>
              <a:t>Chatartic Hypnosis</a:t>
            </a:r>
          </a:p>
          <a:p>
            <a:pPr lvl="1" eaLnBrk="1" hangingPunct="1">
              <a:buNone/>
              <a:defRPr/>
            </a:pPr>
            <a:endParaRPr lang="id-ID" sz="2400" i="1" dirty="0" smtClean="0"/>
          </a:p>
          <a:p>
            <a:pPr eaLnBrk="1" hangingPunct="1">
              <a:defRPr/>
            </a:pPr>
            <a:r>
              <a:rPr lang="id-ID" sz="2400" i="1" dirty="0" smtClean="0"/>
              <a:t>The Therapeutic Process:</a:t>
            </a:r>
          </a:p>
          <a:p>
            <a:pPr lvl="1" eaLnBrk="1" hangingPunct="1">
              <a:defRPr/>
            </a:pPr>
            <a:r>
              <a:rPr lang="id-ID" sz="2400" i="1" dirty="0" smtClean="0"/>
              <a:t>Transference</a:t>
            </a:r>
          </a:p>
          <a:p>
            <a:pPr eaLnBrk="1" hangingPunct="1">
              <a:buNone/>
              <a:defRPr/>
            </a:pPr>
            <a:endParaRPr lang="id-ID" sz="2400" i="1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2B985D-1E9F-45CD-9641-4007584BD77B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DEC4246-0509-44B2-B6A5-2DCA9D0B5C67}" type="datetime1">
              <a:rPr lang="en-US" smtClean="0"/>
              <a:pPr/>
              <a:t>9/27/2017</a:t>
            </a:fld>
            <a:endParaRPr lang="en-US" smtClean="0"/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win/keprib/2017</a:t>
            </a:r>
          </a:p>
        </p:txBody>
      </p:sp>
      <p:sp>
        <p:nvSpPr>
          <p:cNvPr id="7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A71AB26D-77BE-412B-829A-4CB8B25FA1B1}" type="slidenum">
              <a:rPr lang="en-US"/>
              <a:pPr lvl="1">
                <a:defRPr/>
              </a:pPr>
              <a:t>31</a:t>
            </a:fld>
            <a:endParaRPr lang="en-US">
              <a:latin typeface="Times New Roman" pitchFamily="18" charset="0"/>
            </a:endParaRPr>
          </a:p>
        </p:txBody>
      </p:sp>
      <p:graphicFrame>
        <p:nvGraphicFramePr>
          <p:cNvPr id="28887" name="Group 215"/>
          <p:cNvGraphicFramePr>
            <a:graphicFrameLocks noGrp="1"/>
          </p:cNvGraphicFramePr>
          <p:nvPr>
            <p:ph/>
          </p:nvPr>
        </p:nvGraphicFramePr>
        <p:xfrm>
          <a:off x="304800" y="762000"/>
          <a:ext cx="8640762" cy="5729159"/>
        </p:xfrm>
        <a:graphic>
          <a:graphicData uri="http://schemas.openxmlformats.org/drawingml/2006/table">
            <a:tbl>
              <a:tblPr/>
              <a:tblGrid>
                <a:gridCol w="914400"/>
                <a:gridCol w="1371600"/>
                <a:gridCol w="990600"/>
                <a:gridCol w="1371600"/>
                <a:gridCol w="1905000"/>
                <a:gridCol w="2087562"/>
              </a:tblGrid>
              <a:tr h="8939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Tahapan Usia</a:t>
                      </a:r>
                      <a:endParaRPr kumimoji="0" lang="id-ID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Krisis Psikososial</a:t>
                      </a:r>
                      <a:endParaRPr kumimoji="0" lang="id-ID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Relasi yg bermakna</a:t>
                      </a:r>
                      <a:endParaRPr kumimoji="0" lang="id-ID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Modal psikososial</a:t>
                      </a:r>
                      <a:endParaRPr kumimoji="0" lang="id-ID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Keunggulan Psikososial (hasil positif)</a:t>
                      </a:r>
                      <a:endParaRPr kumimoji="0" lang="id-ID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Maladaptif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(hasil negatif) </a:t>
                      </a:r>
                      <a:endParaRPr kumimoji="0" lang="id-ID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84232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(0-1 th)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infant</a:t>
                      </a:r>
                      <a:endParaRPr kumimoji="0" lang="id-ID" sz="13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kepercayaan vs ketidakpercayaan</a:t>
                      </a:r>
                      <a:endParaRPr kumimoji="0" lang="id-ID" sz="13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ibu</a:t>
                      </a:r>
                      <a:endParaRPr kumimoji="0" lang="id-ID" sz="13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menerima, menyerah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Harapan, keyakinan. Merasakan kebaikan batin, mempercayai diri sendiri &amp; orang lain, optimisme.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Distorsi sensori,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penarikan diri.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Merasakan keburukan, tidak percaya pd diri sendiri &amp; orang lain, pesimisme.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117754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(2-3 th)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Toddler</a:t>
                      </a:r>
                      <a:endParaRPr kumimoji="0" lang="id-ID" sz="13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otonomi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vs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malu &amp; ragu2</a:t>
                      </a:r>
                      <a:endParaRPr kumimoji="0" lang="id-ID" sz="13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Orang tua</a:t>
                      </a:r>
                      <a:endParaRPr kumimoji="0" lang="id-ID" sz="13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berpegangan, melepaskan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Kemauan, Ketetapan hati. Kontrol diri, mampu membuat pilihan.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Impulsif – Kompulsif.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Kaku, suara hati yg berlebihan, ragu.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12548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(3-6 th)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Preschool</a:t>
                      </a:r>
                      <a:endParaRPr kumimoji="0" lang="id-ID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inisiatif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vs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Rasa bersalah</a:t>
                      </a:r>
                      <a:endParaRPr kumimoji="0" lang="id-ID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Keluarga</a:t>
                      </a:r>
                      <a:endParaRPr kumimoji="0" lang="id-ID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Usaha ,  bermain</a:t>
                      </a:r>
                      <a:endParaRPr kumimoji="0" lang="id-ID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Tujuan &amp; Keberanian. Kesenangan ketika  menyelesaikan tugas, aktivitas.</a:t>
                      </a:r>
                      <a:endParaRPr kumimoji="0" lang="id-ID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Kekejaman &amp; hambatan.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Rasa bersalah atas target yg diinginkan &amp; pencapaian yg didapatkan.</a:t>
                      </a:r>
                      <a:endParaRPr kumimoji="0" lang="id-ID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124152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(7-12 th)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school-age child .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Kerajinan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vs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Sifat rendah diri</a:t>
                      </a:r>
                      <a:endParaRPr kumimoji="0" lang="id-ID" sz="13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Lingkungan  tetangga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dan sekolah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pencapaian, membuat sesuatu bersama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Kompetensi.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Senang dalam kegiatan yg produktif, merasa bangga dg pekerjaan yg selesai.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Keterbatasan ketrampilan,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Kelambanan.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Merasakan ketidaklayakan &amp; inferioritas, tidak dapat menyelesaikan tugas.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676400" y="152400"/>
            <a:ext cx="63680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Tahapan Psikososial (Erik Erikson)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-2286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i="1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buNone/>
              <a:defRPr/>
            </a:pPr>
            <a:endParaRPr lang="id-ID" sz="2400" i="1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2B985D-1E9F-45CD-9641-4007584BD77B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graphicFrame>
        <p:nvGraphicFramePr>
          <p:cNvPr id="8" name="Group 215"/>
          <p:cNvGraphicFramePr>
            <a:graphicFrameLocks/>
          </p:cNvGraphicFramePr>
          <p:nvPr/>
        </p:nvGraphicFramePr>
        <p:xfrm>
          <a:off x="228600" y="499515"/>
          <a:ext cx="8640762" cy="5461864"/>
        </p:xfrm>
        <a:graphic>
          <a:graphicData uri="http://schemas.openxmlformats.org/drawingml/2006/table">
            <a:tbl>
              <a:tblPr/>
              <a:tblGrid>
                <a:gridCol w="838200"/>
                <a:gridCol w="1219200"/>
                <a:gridCol w="1219200"/>
                <a:gridCol w="1371600"/>
                <a:gridCol w="1981200"/>
                <a:gridCol w="2011362"/>
              </a:tblGrid>
              <a:tr h="4577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Tahapan Usia</a:t>
                      </a:r>
                      <a:endParaRPr kumimoji="0" lang="id-ID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Krisis Psikososial</a:t>
                      </a:r>
                      <a:endParaRPr kumimoji="0" lang="id-ID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Relasi yg bermakna</a:t>
                      </a:r>
                      <a:endParaRPr kumimoji="0" lang="id-ID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Modal psikososial</a:t>
                      </a:r>
                      <a:endParaRPr kumimoji="0" lang="id-ID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Keunggulan Psikososial</a:t>
                      </a:r>
                      <a:endParaRPr kumimoji="0" lang="id-ID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Maladaptif </a:t>
                      </a:r>
                      <a:endParaRPr kumimoji="0" lang="id-ID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12895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(12-18 th) adoles-cence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Identitas diri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vs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Kekacauan peran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Teman sebaya,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model peran (idola) </a:t>
                      </a:r>
                      <a:endParaRPr kumimoji="0" lang="id-ID" sz="13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Menjadi diri sendiri, berbagi.  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Ketaatan, Kesetiaan.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Percaya diri, rasa malu, kontinuitas; harapan berkarier.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Fanatik – Penyangkalan.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Santai dalam menjalani peran, tidak ada standar baku, memahami secara dangkal. 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9462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(18- 30 th)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young adult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Keintiman vs isolasi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pasangan,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teman</a:t>
                      </a:r>
                      <a:endParaRPr kumimoji="0" lang="id-ID" sz="13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Kehilangan dan menemukan diri sendiri dlm diri orang lain</a:t>
                      </a:r>
                      <a:endParaRPr kumimoji="0" lang="id-ID" sz="13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Cinta.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Mutualitas; berbagi pikiran, pekerjaan, perasaan.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Kekacauan / Kebingungan –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Eksklusifitas.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Menghindari intimasi, hubungan dangkal.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12895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(30- 50 th)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middle adulthood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generativitas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vs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stagnasi</a:t>
                      </a:r>
                      <a:endParaRPr kumimoji="0" lang="id-ID" sz="13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Rumah tangga,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Rekan kerja</a:t>
                      </a:r>
                      <a:endParaRPr kumimoji="0" lang="id-ID" sz="13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Menjadi sesuatu, memelihara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Perlindungan / pemeliharaan.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Kemampuan untuk mengikatkan diri dalam pekerjaan &amp; hubungan.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Bekerja terlalu berat –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Penolakan/ pembuangan.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Kehilangan minat bekerja, hubungan memburuk.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146114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(&gt; 50 th)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Late adulthood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integritas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vs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keputusasaan</a:t>
                      </a:r>
                      <a:endParaRPr kumimoji="0" lang="id-ID" sz="13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umat manusia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kelompok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Menjadi, melalui, menghadapi ketiadaan</a:t>
                      </a:r>
                      <a:endParaRPr kumimoji="0" lang="id-ID" sz="13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Kebijaksanaan / kearifan.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Memahami keteraturan &amp; makna, puas dg diri sendiri &amp; prestasi dirinya.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Kelancangan –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Keputusasaan.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Takut mati, menyesali hidup &amp; apa yg didapatkan, atau menyesali apa yg tidak terjadi dalam hidup</a:t>
                      </a:r>
                      <a:endParaRPr kumimoji="0" lang="id-ID" sz="13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ID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285750" lvl="1" eaLnBrk="1" hangingPunct="1">
              <a:lnSpc>
                <a:spcPct val="80000"/>
              </a:lnSpc>
              <a:defRPr/>
            </a:pPr>
            <a:r>
              <a:rPr lang="id-ID" sz="2400" dirty="0" smtClean="0"/>
              <a:t>Id: konsep struktural Freud untuk sumber insting dan semua dorongan energi dalam diri manusia.</a:t>
            </a:r>
          </a:p>
          <a:p>
            <a:pPr marL="285750" lvl="1" eaLnBrk="1" hangingPunct="1">
              <a:lnSpc>
                <a:spcPct val="80000"/>
              </a:lnSpc>
              <a:defRPr/>
            </a:pPr>
            <a:r>
              <a:rPr lang="id-ID" sz="2400" dirty="0" smtClean="0"/>
              <a:t>Merupakan lapisan psikis yg paling mendasar &amp; merupakan kawasan dimana </a:t>
            </a:r>
            <a:r>
              <a:rPr lang="id-ID" sz="2400" i="1" dirty="0" smtClean="0"/>
              <a:t>eros &amp; thanatos</a:t>
            </a:r>
            <a:r>
              <a:rPr lang="id-ID" sz="2400" dirty="0" smtClean="0"/>
              <a:t> berkuasa. Terdapat naluri bawaan (seksual &amp; agresi) &amp; keinginan yg direpresi.</a:t>
            </a:r>
          </a:p>
          <a:p>
            <a:pPr marL="285750" lvl="1" eaLnBrk="1" hangingPunct="1">
              <a:lnSpc>
                <a:spcPct val="80000"/>
              </a:lnSpc>
              <a:defRPr/>
            </a:pPr>
            <a:r>
              <a:rPr lang="id-ID" sz="2400" dirty="0" smtClean="0">
                <a:solidFill>
                  <a:srgbClr val="0070C0"/>
                </a:solidFill>
              </a:rPr>
              <a:t>Memiliki sifat </a:t>
            </a:r>
            <a:r>
              <a:rPr lang="id-ID" sz="2400" i="1" dirty="0" smtClean="0">
                <a:solidFill>
                  <a:srgbClr val="0070C0"/>
                </a:solidFill>
              </a:rPr>
              <a:t>pleasure principle</a:t>
            </a:r>
            <a:r>
              <a:rPr lang="id-ID" sz="2400" dirty="0" smtClean="0">
                <a:solidFill>
                  <a:srgbClr val="0070C0"/>
                </a:solidFill>
              </a:rPr>
              <a:t> (prinsip kesenangan). </a:t>
            </a:r>
          </a:p>
          <a:p>
            <a:pPr marL="285750" lvl="1" eaLnBrk="1" hangingPunct="1">
              <a:lnSpc>
                <a:spcPct val="80000"/>
              </a:lnSpc>
              <a:defRPr/>
            </a:pPr>
            <a:r>
              <a:rPr lang="id-ID" sz="2400" dirty="0" smtClean="0"/>
              <a:t>Kehidupan psikis janin &amp; bayi yg baru lahir terdiri dari ‘id’ saja. Dan ‘id’ menjadi bahan dasar bagi pembentukan hidup psikis lebih lanjut. ‘Id’ sama sekali tdk terpengaruh oleh kontrol ego &amp; prinsip realitas.</a:t>
            </a:r>
          </a:p>
          <a:p>
            <a:pPr marL="285750" indent="-285750"/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1710C1-C359-4435-A5DC-2C30C09B2680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Ego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02163"/>
          </a:xfrm>
        </p:spPr>
        <p:txBody>
          <a:bodyPr/>
          <a:lstStyle/>
          <a:p>
            <a:pPr marL="285750" lvl="1" eaLnBrk="1" hangingPunct="1">
              <a:defRPr/>
            </a:pPr>
            <a:r>
              <a:rPr lang="id-ID" sz="2400" dirty="0" smtClean="0"/>
              <a:t>Ego: konsep struktural Freud untuk bagian kepribadian yang mencoba memuaskan dorongan (insting) sesuai dengan realitas dan nilai moral seseorang.</a:t>
            </a:r>
          </a:p>
          <a:p>
            <a:pPr marL="285750" lvl="1" eaLnBrk="1" hangingPunct="1">
              <a:defRPr/>
            </a:pPr>
            <a:r>
              <a:rPr lang="id-ID" sz="2400" dirty="0" smtClean="0"/>
              <a:t>Ego terbentuk dg diferensiasi dari ‘id’ krn kontaknya dg dunia luar, khususnya orang di sekitar bayi yaitu orangtua, pengasuh, saudara, dll. </a:t>
            </a:r>
          </a:p>
          <a:p>
            <a:pPr marL="285750" lvl="1" eaLnBrk="1" hangingPunct="1">
              <a:defRPr/>
            </a:pPr>
            <a:r>
              <a:rPr lang="id-ID" sz="2400" dirty="0" smtClean="0"/>
              <a:t>Aktifitasnya bersifat sadar (persepsi lahiriah, persepsi batin, proses2 intelektual), prasadar (fungsi ingatan) maupun tak sadar (</a:t>
            </a:r>
            <a:r>
              <a:rPr lang="id-ID" sz="2400" i="1" dirty="0" smtClean="0"/>
              <a:t>defence mechanism</a:t>
            </a:r>
            <a:r>
              <a:rPr lang="id-ID" sz="2400" dirty="0" smtClean="0"/>
              <a:t>). </a:t>
            </a:r>
          </a:p>
          <a:p>
            <a:pPr marL="285750" lvl="1" eaLnBrk="1" hangingPunct="1">
              <a:defRPr/>
            </a:pPr>
            <a:r>
              <a:rPr lang="id-ID" sz="2400" dirty="0" smtClean="0"/>
              <a:t>Ego seluruhnya dikuasai oleh </a:t>
            </a:r>
            <a:r>
              <a:rPr lang="id-ID" sz="2400" dirty="0" smtClean="0">
                <a:solidFill>
                  <a:srgbClr val="00B0F0"/>
                </a:solidFill>
              </a:rPr>
              <a:t>prinsip realitas (</a:t>
            </a:r>
            <a:r>
              <a:rPr lang="id-ID" sz="2400" i="1" dirty="0" smtClean="0">
                <a:solidFill>
                  <a:srgbClr val="00B0F0"/>
                </a:solidFill>
              </a:rPr>
              <a:t>reality testing</a:t>
            </a:r>
            <a:r>
              <a:rPr lang="id-ID" sz="2400" dirty="0" smtClean="0">
                <a:solidFill>
                  <a:srgbClr val="00B0F0"/>
                </a:solidFill>
              </a:rPr>
              <a:t>)</a:t>
            </a:r>
            <a:r>
              <a:rPr lang="id-ID" sz="2400" dirty="0" smtClean="0"/>
              <a:t>. Misal : tampak dlm pemikiran yg objektif, sesuai dg aturan sosial, rasional, &amp; mengungkapkan diri melalui bahasa.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3E32A-C80A-444E-BEAB-A39DAB659799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1" eaLnBrk="1" hangingPunct="1">
              <a:defRPr/>
            </a:pPr>
            <a:r>
              <a:rPr lang="id-ID" dirty="0" smtClean="0">
                <a:solidFill>
                  <a:srgbClr val="0070C0"/>
                </a:solidFill>
              </a:rPr>
              <a:t>Tugas Ego : </a:t>
            </a:r>
          </a:p>
          <a:p>
            <a:pPr lvl="2" eaLnBrk="1" hangingPunct="1">
              <a:defRPr/>
            </a:pPr>
            <a:r>
              <a:rPr lang="id-ID" dirty="0" smtClean="0"/>
              <a:t>Mempertahankan kepribadian &amp; menjamin penyesuaian dg lingkungan sekitar.</a:t>
            </a:r>
          </a:p>
          <a:p>
            <a:pPr lvl="2" eaLnBrk="1" hangingPunct="1">
              <a:defRPr/>
            </a:pPr>
            <a:r>
              <a:rPr lang="id-ID" dirty="0" smtClean="0">
                <a:solidFill>
                  <a:srgbClr val="0070C0"/>
                </a:solidFill>
              </a:rPr>
              <a:t>Memecahkan konflik2 dg realitas &amp; konflik2 antara keinginan2 yg tdk cocok satu sama lain.</a:t>
            </a:r>
          </a:p>
          <a:p>
            <a:pPr lvl="2" eaLnBrk="1" hangingPunct="1">
              <a:defRPr/>
            </a:pPr>
            <a:r>
              <a:rPr lang="id-ID" dirty="0" smtClean="0"/>
              <a:t>Mengontrol segala yg masuk ke kesadaran &amp; apa yg akan dikerjakan.</a:t>
            </a:r>
          </a:p>
          <a:p>
            <a:pPr lvl="2" eaLnBrk="1" hangingPunct="1">
              <a:defRPr/>
            </a:pPr>
            <a:r>
              <a:rPr lang="id-ID" dirty="0" smtClean="0">
                <a:solidFill>
                  <a:srgbClr val="0070C0"/>
                </a:solidFill>
              </a:rPr>
              <a:t>Berfungsi mengadakan sintesis, menjamin kesatuan kepribadian.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73E524-9F3D-4535-B1EA-3E011DF20DF9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Superego</a:t>
            </a: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269875" lvl="1" indent="-228600" eaLnBrk="1" hangingPunct="1">
              <a:defRPr/>
            </a:pPr>
            <a:r>
              <a:rPr lang="id-ID" sz="2400" dirty="0" smtClean="0"/>
              <a:t>Superego: konsep struktural Freud untuk bagian kepribadian yang mengekspresikan kondisi ideal dan nilai moral kita.</a:t>
            </a:r>
          </a:p>
          <a:p>
            <a:pPr marL="269875" lvl="1" indent="-228600" eaLnBrk="1" hangingPunct="1">
              <a:defRPr/>
            </a:pPr>
            <a:r>
              <a:rPr lang="id-ID" sz="2400" dirty="0" smtClean="0"/>
              <a:t>Dibentuk melalui internalisasi berupa larangan atau perintah yg berasal dari luar (pengasuh, khususnya orang tua), diolah sedemikian rupa shg akhirnya terpancar dari dalam. Larangan &amp; perintah yg tadinya merupakan sesuatu yg asing bagi subjek, akhirnya dianggap sbg sesuatu yg berasal dari subjek sendiri. Misalnya: </a:t>
            </a:r>
          </a:p>
          <a:p>
            <a:pPr marL="727075" lvl="3" eaLnBrk="1" hangingPunct="1">
              <a:tabLst>
                <a:tab pos="531813" algn="l"/>
              </a:tabLst>
              <a:defRPr/>
            </a:pPr>
            <a:r>
              <a:rPr lang="id-ID" sz="1800" dirty="0" smtClean="0"/>
              <a:t>“Kamu tidak boleh .....” </a:t>
            </a:r>
            <a:r>
              <a:rPr lang="id-ID" sz="1800" dirty="0" smtClean="0">
                <a:sym typeface="Wingdings" pitchFamily="2" charset="2"/>
              </a:rPr>
              <a:t> “Aku tidak boleh ....”</a:t>
            </a:r>
          </a:p>
          <a:p>
            <a:pPr marL="727075" lvl="3" eaLnBrk="1" hangingPunct="1">
              <a:tabLst>
                <a:tab pos="531813" algn="l"/>
              </a:tabLst>
              <a:defRPr/>
            </a:pPr>
            <a:r>
              <a:rPr lang="id-ID" sz="1800" dirty="0" smtClean="0"/>
              <a:t>“Kamu harus .....” </a:t>
            </a:r>
            <a:r>
              <a:rPr lang="id-ID" sz="1800" dirty="0" smtClean="0">
                <a:sym typeface="Wingdings" pitchFamily="2" charset="2"/>
              </a:rPr>
              <a:t> “</a:t>
            </a:r>
            <a:r>
              <a:rPr lang="id-ID" sz="1800" dirty="0" smtClean="0"/>
              <a:t>Aku harus ....” </a:t>
            </a:r>
          </a:p>
          <a:p>
            <a:pPr marL="727075" lvl="3" eaLnBrk="1" hangingPunct="1">
              <a:tabLst>
                <a:tab pos="531813" algn="l"/>
              </a:tabLst>
              <a:defRPr/>
            </a:pPr>
            <a:r>
              <a:rPr lang="id-ID" sz="1800" dirty="0" smtClean="0"/>
              <a:t>dll</a:t>
            </a:r>
          </a:p>
          <a:p>
            <a:pPr marL="269875" indent="-228600"/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122643-F7EB-4DDB-94A3-73AAFB728879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349250" lvl="1" eaLnBrk="1" hangingPunct="1">
              <a:defRPr/>
            </a:pPr>
            <a:r>
              <a:rPr lang="id-ID" dirty="0" smtClean="0"/>
              <a:t>Superego merupakan dasar hati nurani moral. Aktivitas superego menyatakan diri dalam konflik dg Ego yg dirasakan dlm emosi2 spt rasa bersalah, rasa menyesal, sikap observasi diri, kritik diri, inhibisi. </a:t>
            </a:r>
          </a:p>
          <a:p>
            <a:pPr marL="349250" lvl="1" eaLnBrk="1" hangingPunct="1">
              <a:defRPr/>
            </a:pPr>
            <a:r>
              <a:rPr lang="id-ID" dirty="0" smtClean="0">
                <a:solidFill>
                  <a:srgbClr val="0070C0"/>
                </a:solidFill>
              </a:rPr>
              <a:t>Menurut Freud, </a:t>
            </a:r>
            <a:r>
              <a:rPr lang="id-ID" i="1" dirty="0" smtClean="0">
                <a:solidFill>
                  <a:srgbClr val="0070C0"/>
                </a:solidFill>
              </a:rPr>
              <a:t>Oedipus complex </a:t>
            </a:r>
            <a:r>
              <a:rPr lang="id-ID" dirty="0" smtClean="0">
                <a:solidFill>
                  <a:srgbClr val="0070C0"/>
                </a:solidFill>
              </a:rPr>
              <a:t>(kompleks </a:t>
            </a:r>
            <a:r>
              <a:rPr lang="id-ID" i="1" dirty="0" smtClean="0">
                <a:solidFill>
                  <a:srgbClr val="0070C0"/>
                </a:solidFill>
              </a:rPr>
              <a:t>oedipus</a:t>
            </a:r>
            <a:r>
              <a:rPr lang="id-ID" dirty="0" smtClean="0">
                <a:solidFill>
                  <a:srgbClr val="0070C0"/>
                </a:solidFill>
              </a:rPr>
              <a:t>) memainkan peranan besar dalam pembentukan Superego.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E9B862-06BE-4078-A2E6-8F187E0B5D06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Proses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02163"/>
          </a:xfrm>
        </p:spPr>
        <p:txBody>
          <a:bodyPr/>
          <a:lstStyle/>
          <a:p>
            <a:r>
              <a:rPr lang="id-ID" sz="2600" dirty="0" smtClean="0"/>
              <a:t>Proses atau dinamika dlm teori psikoanalisa dihubungkan dg cara bagaimana energi diekspresikan, ditahan atau diubah bentuknya.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CBD88-5EA0-4142-A3FC-B8079C1D326D}" type="datetime1">
              <a:rPr lang="en-US" smtClean="0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676400" y="4572000"/>
            <a:ext cx="2321169" cy="1143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Trebuchet MS" pitchFamily="34" charset="0"/>
              </a:rPr>
              <a:t>Physic Energy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chemeClr val="bg1"/>
                </a:solidFill>
                <a:latin typeface="Trebuchet MS" pitchFamily="34" charset="0"/>
              </a:rPr>
              <a:t>as  the fuel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chemeClr val="bg1"/>
                </a:solidFill>
                <a:latin typeface="Trebuchet MS" pitchFamily="34" charset="0"/>
              </a:rPr>
              <a:t>(Need: food, drink, air)</a:t>
            </a:r>
            <a:endParaRPr lang="en-US" sz="16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990600" y="2743200"/>
            <a:ext cx="3505200" cy="14478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290513" indent="-290513" algn="ctr"/>
            <a:r>
              <a:rPr kumimoji="1" lang="en-US" sz="1400" b="1" dirty="0" smtClean="0">
                <a:solidFill>
                  <a:schemeClr val="bg2"/>
                </a:solidFill>
                <a:latin typeface="Trebuchet MS" pitchFamily="34" charset="0"/>
              </a:rPr>
              <a:t>The functioning of </a:t>
            </a:r>
          </a:p>
          <a:p>
            <a:pPr marL="290513" indent="-290513" algn="ctr"/>
            <a:r>
              <a:rPr kumimoji="1" lang="en-US" sz="1400" b="1" dirty="0" smtClean="0">
                <a:solidFill>
                  <a:schemeClr val="bg2"/>
                </a:solidFill>
                <a:latin typeface="Trebuchet MS" pitchFamily="34" charset="0"/>
              </a:rPr>
              <a:t>the human body</a:t>
            </a:r>
            <a:r>
              <a:rPr kumimoji="1" lang="en-US" sz="1400" dirty="0" smtClean="0">
                <a:solidFill>
                  <a:schemeClr val="bg2"/>
                </a:solidFill>
                <a:latin typeface="Trebuchet MS" pitchFamily="34" charset="0"/>
              </a:rPr>
              <a:t> </a:t>
            </a:r>
          </a:p>
          <a:p>
            <a:pPr marL="290513" indent="-290513" algn="ctr"/>
            <a:r>
              <a:rPr kumimoji="1" lang="en-US" sz="1400" dirty="0" smtClean="0">
                <a:solidFill>
                  <a:schemeClr val="bg2"/>
                </a:solidFill>
                <a:latin typeface="Trebuchet MS" pitchFamily="34" charset="0"/>
              </a:rPr>
              <a:t>such as: breathing, </a:t>
            </a:r>
            <a:endParaRPr kumimoji="1" lang="id-ID" sz="1400" dirty="0" smtClean="0">
              <a:solidFill>
                <a:schemeClr val="bg2"/>
              </a:solidFill>
              <a:latin typeface="Trebuchet MS" pitchFamily="34" charset="0"/>
            </a:endParaRPr>
          </a:p>
          <a:p>
            <a:pPr marL="290513" indent="-290513" algn="ctr"/>
            <a:r>
              <a:rPr kumimoji="1" lang="en-US" sz="1400" dirty="0" smtClean="0">
                <a:solidFill>
                  <a:schemeClr val="bg2"/>
                </a:solidFill>
                <a:latin typeface="Trebuchet MS" pitchFamily="34" charset="0"/>
              </a:rPr>
              <a:t>blood circulation, muscular, </a:t>
            </a:r>
          </a:p>
          <a:p>
            <a:pPr marL="290513" indent="-290513" algn="ctr"/>
            <a:r>
              <a:rPr kumimoji="1" lang="en-US" sz="1400" dirty="0" smtClean="0">
                <a:solidFill>
                  <a:schemeClr val="bg2"/>
                </a:solidFill>
                <a:latin typeface="Trebuchet MS" pitchFamily="34" charset="0"/>
              </a:rPr>
              <a:t>gland activities</a:t>
            </a:r>
            <a:endParaRPr kumimoji="1" lang="en-US" sz="140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>
            <a:off x="4800600" y="2743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5105400" y="2743200"/>
            <a:ext cx="3505200" cy="1447800"/>
          </a:xfrm>
          <a:prstGeom prst="ellipse">
            <a:avLst/>
          </a:prstGeom>
          <a:solidFill>
            <a:srgbClr val="66FFFF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290513" indent="-290513" algn="ctr"/>
            <a:r>
              <a:rPr kumimoji="1" lang="en-US" sz="1400" b="1" dirty="0" smtClean="0">
                <a:solidFill>
                  <a:srgbClr val="000066"/>
                </a:solidFill>
                <a:latin typeface="Trebuchet MS" pitchFamily="34" charset="0"/>
              </a:rPr>
              <a:t>The functioning of </a:t>
            </a:r>
          </a:p>
          <a:p>
            <a:pPr marL="290513" indent="-290513" algn="ctr"/>
            <a:r>
              <a:rPr kumimoji="1" lang="en-US" sz="1400" b="1" dirty="0" smtClean="0">
                <a:solidFill>
                  <a:srgbClr val="000066"/>
                </a:solidFill>
                <a:latin typeface="Trebuchet MS" pitchFamily="34" charset="0"/>
              </a:rPr>
              <a:t>the human mind</a:t>
            </a:r>
            <a:r>
              <a:rPr kumimoji="1" lang="en-US" sz="1400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</a:p>
          <a:p>
            <a:pPr marL="290513" indent="-290513" algn="ctr"/>
            <a:r>
              <a:rPr kumimoji="1" lang="en-US" sz="1400" dirty="0" smtClean="0">
                <a:solidFill>
                  <a:srgbClr val="000066"/>
                </a:solidFill>
                <a:latin typeface="Trebuchet MS" pitchFamily="34" charset="0"/>
              </a:rPr>
              <a:t>such as: thinks, imagines,</a:t>
            </a:r>
          </a:p>
          <a:p>
            <a:pPr marL="290513" indent="-290513" algn="ctr"/>
            <a:r>
              <a:rPr kumimoji="1" lang="en-US" sz="1400" dirty="0" smtClean="0">
                <a:solidFill>
                  <a:srgbClr val="000066"/>
                </a:solidFill>
                <a:latin typeface="Trebuchet MS" pitchFamily="34" charset="0"/>
              </a:rPr>
              <a:t>remembers, other mental </a:t>
            </a:r>
          </a:p>
          <a:p>
            <a:pPr marL="290513" indent="-290513" algn="ctr"/>
            <a:r>
              <a:rPr kumimoji="1" lang="en-US" sz="1400" dirty="0" smtClean="0">
                <a:solidFill>
                  <a:srgbClr val="000066"/>
                </a:solidFill>
                <a:latin typeface="Trebuchet MS" pitchFamily="34" charset="0"/>
              </a:rPr>
              <a:t>activities</a:t>
            </a:r>
            <a:endParaRPr kumimoji="1" lang="en-US" sz="1400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5715000" y="4572000"/>
            <a:ext cx="2362200" cy="1143000"/>
          </a:xfrm>
          <a:prstGeom prst="rect">
            <a:avLst/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rgbClr val="000066"/>
                </a:solidFill>
                <a:latin typeface="Trebuchet MS" pitchFamily="34" charset="0"/>
              </a:rPr>
              <a:t>Psychic Energy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66"/>
                </a:solidFill>
                <a:latin typeface="Trebuchet MS" pitchFamily="34" charset="0"/>
              </a:rPr>
              <a:t>as  the fuel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66"/>
                </a:solidFill>
                <a:latin typeface="Trebuchet MS" pitchFamily="34" charset="0"/>
              </a:rPr>
              <a:t>(Wishes)</a:t>
            </a:r>
            <a:endParaRPr lang="en-US" sz="1600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2854569" y="5867400"/>
            <a:ext cx="39624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>
            <a:off x="2819400" y="5715000"/>
            <a:ext cx="35168" cy="1524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" name="Line 26"/>
          <p:cNvSpPr>
            <a:spLocks noChangeShapeType="1"/>
          </p:cNvSpPr>
          <p:nvPr/>
        </p:nvSpPr>
        <p:spPr bwMode="auto">
          <a:xfrm flipV="1">
            <a:off x="6816968" y="5715000"/>
            <a:ext cx="41031" cy="1524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V="1">
            <a:off x="2743200" y="4191000"/>
            <a:ext cx="0" cy="3810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id-ID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 flipV="1">
            <a:off x="6934200" y="4191000"/>
            <a:ext cx="0" cy="3810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id-ID"/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4114800" y="5879068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The Instinct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2260</Words>
  <Application>Microsoft Office PowerPoint</Application>
  <PresentationFormat>On-screen Show (4:3)</PresentationFormat>
  <Paragraphs>441</Paragraphs>
  <Slides>32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Kemampuan Akhir yang Diharapkan:</vt:lpstr>
      <vt:lpstr>Slide 3</vt:lpstr>
      <vt:lpstr>ID</vt:lpstr>
      <vt:lpstr>Ego</vt:lpstr>
      <vt:lpstr>Slide 6</vt:lpstr>
      <vt:lpstr>Superego</vt:lpstr>
      <vt:lpstr>Slide 8</vt:lpstr>
      <vt:lpstr>Proses</vt:lpstr>
      <vt:lpstr>Instinct (Insting)</vt:lpstr>
      <vt:lpstr>Slide 11</vt:lpstr>
      <vt:lpstr>Slide 12</vt:lpstr>
      <vt:lpstr>Slide 13</vt:lpstr>
      <vt:lpstr>Proses Kecemasan</vt:lpstr>
      <vt:lpstr>Slide 15</vt:lpstr>
      <vt:lpstr>Defense Mechanism </vt:lpstr>
      <vt:lpstr>Slide 17</vt:lpstr>
      <vt:lpstr>Slide 18</vt:lpstr>
      <vt:lpstr>Pertumbuhan &amp; Perkembangan</vt:lpstr>
      <vt:lpstr>Slide 20</vt:lpstr>
      <vt:lpstr>Tahap Oral</vt:lpstr>
      <vt:lpstr>Tahap Anal</vt:lpstr>
      <vt:lpstr>Tahap Phalik</vt:lpstr>
      <vt:lpstr>Tahap Laten</vt:lpstr>
      <vt:lpstr>Tahap Genital</vt:lpstr>
      <vt:lpstr>Psikopatologi </vt:lpstr>
      <vt:lpstr>Slide 27</vt:lpstr>
      <vt:lpstr>Slide 28</vt:lpstr>
      <vt:lpstr>Slide 29</vt:lpstr>
      <vt:lpstr>Therapy</vt:lpstr>
      <vt:lpstr>Slide 31</vt:lpstr>
      <vt:lpstr>Slide 32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274</cp:revision>
  <dcterms:created xsi:type="dcterms:W3CDTF">2010-08-24T06:47:44Z</dcterms:created>
  <dcterms:modified xsi:type="dcterms:W3CDTF">2017-09-27T03:11:39Z</dcterms:modified>
</cp:coreProperties>
</file>