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ms-office.legacyDiagramTex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diagrams/layout2.xml" ContentType="application/vnd.openxmlformats-officedocument.drawingml.diagramLayout+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diagrams/data3.xml" ContentType="application/vnd.openxmlformats-officedocument.drawingml.diagramData+xml"/>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layout3.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316" r:id="rId2"/>
    <p:sldId id="335" r:id="rId3"/>
    <p:sldId id="434" r:id="rId4"/>
    <p:sldId id="435" r:id="rId5"/>
    <p:sldId id="433" r:id="rId6"/>
    <p:sldId id="436" r:id="rId7"/>
    <p:sldId id="437" r:id="rId8"/>
    <p:sldId id="438" r:id="rId9"/>
    <p:sldId id="367" r:id="rId10"/>
    <p:sldId id="432" r:id="rId11"/>
    <p:sldId id="381" r:id="rId12"/>
    <p:sldId id="388" r:id="rId13"/>
    <p:sldId id="389" r:id="rId14"/>
    <p:sldId id="390" r:id="rId15"/>
    <p:sldId id="391" r:id="rId16"/>
    <p:sldId id="393" r:id="rId17"/>
    <p:sldId id="439" r:id="rId18"/>
    <p:sldId id="440" r:id="rId19"/>
    <p:sldId id="396" r:id="rId20"/>
    <p:sldId id="397" r:id="rId21"/>
    <p:sldId id="398" r:id="rId22"/>
    <p:sldId id="399" r:id="rId23"/>
    <p:sldId id="400" r:id="rId24"/>
    <p:sldId id="401" r:id="rId25"/>
    <p:sldId id="402" r:id="rId26"/>
    <p:sldId id="404" r:id="rId27"/>
    <p:sldId id="405" r:id="rId28"/>
    <p:sldId id="406" r:id="rId29"/>
    <p:sldId id="407" r:id="rId30"/>
    <p:sldId id="409" r:id="rId31"/>
    <p:sldId id="410" r:id="rId32"/>
    <p:sldId id="411" r:id="rId33"/>
    <p:sldId id="412" r:id="rId34"/>
    <p:sldId id="413" r:id="rId35"/>
    <p:sldId id="414" r:id="rId36"/>
    <p:sldId id="415" r:id="rId37"/>
    <p:sldId id="416" r:id="rId38"/>
    <p:sldId id="418" r:id="rId39"/>
    <p:sldId id="419" r:id="rId40"/>
    <p:sldId id="420" r:id="rId41"/>
    <p:sldId id="421" r:id="rId42"/>
    <p:sldId id="422" r:id="rId43"/>
    <p:sldId id="423" r:id="rId44"/>
    <p:sldId id="424" r:id="rId45"/>
    <p:sldId id="425" r:id="rId46"/>
    <p:sldId id="426" r:id="rId47"/>
    <p:sldId id="427" r:id="rId48"/>
    <p:sldId id="428" r:id="rId49"/>
    <p:sldId id="429" r:id="rId50"/>
    <p:sldId id="430" r:id="rId51"/>
    <p:sldId id="431" r:id="rId52"/>
    <p:sldId id="441" r:id="rId53"/>
    <p:sldId id="442" r:id="rId54"/>
    <p:sldId id="473" r:id="rId55"/>
    <p:sldId id="472" r:id="rId56"/>
    <p:sldId id="474" r:id="rId57"/>
    <p:sldId id="475" r:id="rId58"/>
    <p:sldId id="476" r:id="rId59"/>
    <p:sldId id="477" r:id="rId60"/>
    <p:sldId id="480" r:id="rId61"/>
    <p:sldId id="479" r:id="rId62"/>
    <p:sldId id="481" r:id="rId63"/>
    <p:sldId id="482" r:id="rId64"/>
    <p:sldId id="483" r:id="rId65"/>
    <p:sldId id="478" r:id="rId66"/>
    <p:sldId id="484" r:id="rId67"/>
    <p:sldId id="485" r:id="rId68"/>
    <p:sldId id="486" r:id="rId69"/>
    <p:sldId id="487"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2" autoAdjust="0"/>
    <p:restoredTop sz="93190" autoAdjust="0"/>
  </p:normalViewPr>
  <p:slideViewPr>
    <p:cSldViewPr>
      <p:cViewPr>
        <p:scale>
          <a:sx n="60" d="100"/>
          <a:sy n="60" d="100"/>
        </p:scale>
        <p:origin x="-1584" y="-1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microsoft.com/office/2006/relationships/legacyDocTextInfo" Target="legacyDocTextInfo.bin"/><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FED2DB-3343-4B54-9FF2-C8A172BF02F5}" type="doc">
      <dgm:prSet loTypeId="urn:microsoft.com/office/officeart/2005/8/layout/hierarchy1" loCatId="hierarchy" qsTypeId="urn:microsoft.com/office/officeart/2005/8/quickstyle/3d4" qsCatId="3D" csTypeId="urn:microsoft.com/office/officeart/2005/8/colors/colorful1" csCatId="colorful" phldr="1"/>
      <dgm:spPr/>
      <dgm:t>
        <a:bodyPr/>
        <a:lstStyle/>
        <a:p>
          <a:endParaRPr lang="id-ID"/>
        </a:p>
      </dgm:t>
    </dgm:pt>
    <dgm:pt modelId="{E7FE99BC-A633-4FC7-BEF8-1791C985E89A}">
      <dgm:prSet phldrT="[Text]"/>
      <dgm:spPr/>
      <dgm:t>
        <a:bodyPr/>
        <a:lstStyle/>
        <a:p>
          <a:r>
            <a:rPr lang="id-ID" dirty="0" smtClean="0"/>
            <a:t>Struktur Kepribadian</a:t>
          </a:r>
          <a:endParaRPr lang="id-ID" dirty="0"/>
        </a:p>
      </dgm:t>
    </dgm:pt>
    <dgm:pt modelId="{5BCE7A54-A390-4DB0-A80E-1D432A8BE450}" type="parTrans" cxnId="{2D2127CF-9A05-4B84-90EB-3DE550F3A185}">
      <dgm:prSet/>
      <dgm:spPr/>
      <dgm:t>
        <a:bodyPr/>
        <a:lstStyle/>
        <a:p>
          <a:endParaRPr lang="id-ID"/>
        </a:p>
      </dgm:t>
    </dgm:pt>
    <dgm:pt modelId="{B35F93AC-FF1E-47A0-9674-0AC0B3CCEA4B}" type="sibTrans" cxnId="{2D2127CF-9A05-4B84-90EB-3DE550F3A185}">
      <dgm:prSet/>
      <dgm:spPr/>
      <dgm:t>
        <a:bodyPr/>
        <a:lstStyle/>
        <a:p>
          <a:endParaRPr lang="id-ID"/>
        </a:p>
      </dgm:t>
    </dgm:pt>
    <dgm:pt modelId="{937A174A-A771-4402-9944-F75A0812B003}">
      <dgm:prSet phldrT="[Text]"/>
      <dgm:spPr/>
      <dgm:t>
        <a:bodyPr/>
        <a:lstStyle/>
        <a:p>
          <a:r>
            <a:rPr lang="id-ID" dirty="0" smtClean="0"/>
            <a:t>Ego</a:t>
          </a:r>
          <a:endParaRPr lang="id-ID" dirty="0"/>
        </a:p>
      </dgm:t>
    </dgm:pt>
    <dgm:pt modelId="{7A2C5917-96B3-4B6B-92E1-1FCB1E9C4EA0}" type="parTrans" cxnId="{937E1327-72FB-4383-871F-2BE542CBC5D5}">
      <dgm:prSet/>
      <dgm:spPr/>
      <dgm:t>
        <a:bodyPr/>
        <a:lstStyle/>
        <a:p>
          <a:endParaRPr lang="id-ID"/>
        </a:p>
      </dgm:t>
    </dgm:pt>
    <dgm:pt modelId="{4E06AA1E-DC9F-4926-A3CE-F04C10A8F449}" type="sibTrans" cxnId="{937E1327-72FB-4383-871F-2BE542CBC5D5}">
      <dgm:prSet/>
      <dgm:spPr/>
      <dgm:t>
        <a:bodyPr/>
        <a:lstStyle/>
        <a:p>
          <a:endParaRPr lang="id-ID"/>
        </a:p>
      </dgm:t>
    </dgm:pt>
    <dgm:pt modelId="{9BC60878-5981-4577-BD7E-131EFD9A1BEC}">
      <dgm:prSet phldrT="[Text]"/>
      <dgm:spPr/>
      <dgm:t>
        <a:bodyPr/>
        <a:lstStyle/>
        <a:p>
          <a:r>
            <a:rPr lang="id-ID" dirty="0" smtClean="0"/>
            <a:t>Personal Unconscious</a:t>
          </a:r>
          <a:endParaRPr lang="id-ID" dirty="0"/>
        </a:p>
      </dgm:t>
    </dgm:pt>
    <dgm:pt modelId="{F28AF26B-C9A4-4191-B825-025A2E24BD67}" type="parTrans" cxnId="{6949F254-1B95-4029-8335-4DBFF375168C}">
      <dgm:prSet/>
      <dgm:spPr/>
      <dgm:t>
        <a:bodyPr/>
        <a:lstStyle/>
        <a:p>
          <a:endParaRPr lang="id-ID"/>
        </a:p>
      </dgm:t>
    </dgm:pt>
    <dgm:pt modelId="{20AA2181-5CA7-42A3-AA59-754858C99740}" type="sibTrans" cxnId="{6949F254-1B95-4029-8335-4DBFF375168C}">
      <dgm:prSet/>
      <dgm:spPr/>
      <dgm:t>
        <a:bodyPr/>
        <a:lstStyle/>
        <a:p>
          <a:endParaRPr lang="id-ID"/>
        </a:p>
      </dgm:t>
    </dgm:pt>
    <dgm:pt modelId="{DC5F9EC9-48EA-46A9-9DAB-C4DFCA9CA555}">
      <dgm:prSet phldrT="[Text]"/>
      <dgm:spPr/>
      <dgm:t>
        <a:bodyPr/>
        <a:lstStyle/>
        <a:p>
          <a:r>
            <a:rPr lang="id-ID" dirty="0" smtClean="0"/>
            <a:t>Collective Unconscious</a:t>
          </a:r>
          <a:endParaRPr lang="id-ID" dirty="0"/>
        </a:p>
      </dgm:t>
    </dgm:pt>
    <dgm:pt modelId="{AF4C5814-9C90-4E43-84B5-F281B1912BDF}" type="parTrans" cxnId="{601F1FE5-EEA8-4B77-B487-A4EAFDEA2B10}">
      <dgm:prSet/>
      <dgm:spPr/>
      <dgm:t>
        <a:bodyPr/>
        <a:lstStyle/>
        <a:p>
          <a:endParaRPr lang="id-ID"/>
        </a:p>
      </dgm:t>
    </dgm:pt>
    <dgm:pt modelId="{098215C3-9484-4211-AF59-8BCBB87EABD1}" type="sibTrans" cxnId="{601F1FE5-EEA8-4B77-B487-A4EAFDEA2B10}">
      <dgm:prSet/>
      <dgm:spPr/>
      <dgm:t>
        <a:bodyPr/>
        <a:lstStyle/>
        <a:p>
          <a:endParaRPr lang="id-ID"/>
        </a:p>
      </dgm:t>
    </dgm:pt>
    <dgm:pt modelId="{F15B8D08-C974-4943-9181-AA71277DE971}">
      <dgm:prSet phldrT="[Text]"/>
      <dgm:spPr/>
      <dgm:t>
        <a:bodyPr/>
        <a:lstStyle/>
        <a:p>
          <a:r>
            <a:rPr lang="id-ID" dirty="0" smtClean="0"/>
            <a:t>Persona</a:t>
          </a:r>
          <a:endParaRPr lang="id-ID" dirty="0"/>
        </a:p>
      </dgm:t>
    </dgm:pt>
    <dgm:pt modelId="{59C26EEF-B351-4CEC-95DA-D313952C3756}" type="parTrans" cxnId="{AF899BDA-D65A-4908-B001-ADCB544C8109}">
      <dgm:prSet/>
      <dgm:spPr/>
      <dgm:t>
        <a:bodyPr/>
        <a:lstStyle/>
        <a:p>
          <a:endParaRPr lang="id-ID"/>
        </a:p>
      </dgm:t>
    </dgm:pt>
    <dgm:pt modelId="{7408FD1B-CB92-40F6-9D62-D745ECD4BE5A}" type="sibTrans" cxnId="{AF899BDA-D65A-4908-B001-ADCB544C8109}">
      <dgm:prSet/>
      <dgm:spPr/>
      <dgm:t>
        <a:bodyPr/>
        <a:lstStyle/>
        <a:p>
          <a:endParaRPr lang="id-ID"/>
        </a:p>
      </dgm:t>
    </dgm:pt>
    <dgm:pt modelId="{2EBF24DC-AE95-4518-AA15-54C0932341F5}">
      <dgm:prSet phldrT="[Text]"/>
      <dgm:spPr/>
      <dgm:t>
        <a:bodyPr/>
        <a:lstStyle/>
        <a:p>
          <a:r>
            <a:rPr lang="id-ID" dirty="0" smtClean="0"/>
            <a:t>Self</a:t>
          </a:r>
          <a:endParaRPr lang="id-ID" dirty="0"/>
        </a:p>
      </dgm:t>
    </dgm:pt>
    <dgm:pt modelId="{47938ECE-5AC2-4B10-AED7-EB1BA9E29001}" type="parTrans" cxnId="{C59541EC-A6D9-487E-844A-9E8E9D482BF1}">
      <dgm:prSet/>
      <dgm:spPr/>
      <dgm:t>
        <a:bodyPr/>
        <a:lstStyle/>
        <a:p>
          <a:endParaRPr lang="id-ID"/>
        </a:p>
      </dgm:t>
    </dgm:pt>
    <dgm:pt modelId="{A3D4B38D-6DFE-4A6A-9D25-6A2C9993FA1C}" type="sibTrans" cxnId="{C59541EC-A6D9-487E-844A-9E8E9D482BF1}">
      <dgm:prSet/>
      <dgm:spPr/>
      <dgm:t>
        <a:bodyPr/>
        <a:lstStyle/>
        <a:p>
          <a:endParaRPr lang="id-ID"/>
        </a:p>
      </dgm:t>
    </dgm:pt>
    <dgm:pt modelId="{5F48901C-C8D7-4706-972D-1BD31ED3E1FE}">
      <dgm:prSet phldrT="[Text]"/>
      <dgm:spPr/>
      <dgm:t>
        <a:bodyPr/>
        <a:lstStyle/>
        <a:p>
          <a:r>
            <a:rPr lang="id-ID" dirty="0" smtClean="0"/>
            <a:t>Anima &amp; Animus</a:t>
          </a:r>
          <a:endParaRPr lang="id-ID" dirty="0"/>
        </a:p>
      </dgm:t>
    </dgm:pt>
    <dgm:pt modelId="{A8DF99BB-4D09-4B28-9715-00E687B4D35D}" type="parTrans" cxnId="{C29D915A-E60A-435B-9A76-2BFCFB39744E}">
      <dgm:prSet/>
      <dgm:spPr/>
      <dgm:t>
        <a:bodyPr/>
        <a:lstStyle/>
        <a:p>
          <a:endParaRPr lang="id-ID"/>
        </a:p>
      </dgm:t>
    </dgm:pt>
    <dgm:pt modelId="{5530067B-F3CC-41EC-AB99-34F92B2B160A}" type="sibTrans" cxnId="{C29D915A-E60A-435B-9A76-2BFCFB39744E}">
      <dgm:prSet/>
      <dgm:spPr/>
      <dgm:t>
        <a:bodyPr/>
        <a:lstStyle/>
        <a:p>
          <a:endParaRPr lang="id-ID"/>
        </a:p>
      </dgm:t>
    </dgm:pt>
    <dgm:pt modelId="{A1075B10-1DB4-4FCE-9024-092E41888E34}">
      <dgm:prSet phldrT="[Text]"/>
      <dgm:spPr/>
      <dgm:t>
        <a:bodyPr/>
        <a:lstStyle/>
        <a:p>
          <a:r>
            <a:rPr lang="id-ID" dirty="0" smtClean="0"/>
            <a:t>Shadow</a:t>
          </a:r>
          <a:endParaRPr lang="id-ID" dirty="0"/>
        </a:p>
      </dgm:t>
    </dgm:pt>
    <dgm:pt modelId="{C48AF6D8-6600-4EA0-ABA5-6D5C0EF13A7D}" type="parTrans" cxnId="{5D381C7E-F7CC-4B02-87C3-E1D36E65D2BD}">
      <dgm:prSet/>
      <dgm:spPr/>
      <dgm:t>
        <a:bodyPr/>
        <a:lstStyle/>
        <a:p>
          <a:endParaRPr lang="id-ID"/>
        </a:p>
      </dgm:t>
    </dgm:pt>
    <dgm:pt modelId="{F14389B9-7869-42D7-8BE2-52D2567CAE01}" type="sibTrans" cxnId="{5D381C7E-F7CC-4B02-87C3-E1D36E65D2BD}">
      <dgm:prSet/>
      <dgm:spPr/>
      <dgm:t>
        <a:bodyPr/>
        <a:lstStyle/>
        <a:p>
          <a:endParaRPr lang="id-ID"/>
        </a:p>
      </dgm:t>
    </dgm:pt>
    <dgm:pt modelId="{1E04A203-DFB3-4B79-B523-73C78385A42B}" type="pres">
      <dgm:prSet presAssocID="{7EFED2DB-3343-4B54-9FF2-C8A172BF02F5}" presName="hierChild1" presStyleCnt="0">
        <dgm:presLayoutVars>
          <dgm:chPref val="1"/>
          <dgm:dir/>
          <dgm:animOne val="branch"/>
          <dgm:animLvl val="lvl"/>
          <dgm:resizeHandles/>
        </dgm:presLayoutVars>
      </dgm:prSet>
      <dgm:spPr/>
      <dgm:t>
        <a:bodyPr/>
        <a:lstStyle/>
        <a:p>
          <a:endParaRPr lang="id-ID"/>
        </a:p>
      </dgm:t>
    </dgm:pt>
    <dgm:pt modelId="{6F8E5553-B24E-4DEB-9D51-6F62FAD834D1}" type="pres">
      <dgm:prSet presAssocID="{E7FE99BC-A633-4FC7-BEF8-1791C985E89A}" presName="hierRoot1" presStyleCnt="0"/>
      <dgm:spPr/>
    </dgm:pt>
    <dgm:pt modelId="{BDBCA8D7-3B6C-43B8-967B-5C28E818285A}" type="pres">
      <dgm:prSet presAssocID="{E7FE99BC-A633-4FC7-BEF8-1791C985E89A}" presName="composite" presStyleCnt="0"/>
      <dgm:spPr/>
    </dgm:pt>
    <dgm:pt modelId="{18A173EC-FF3D-4095-BA0A-1EB5433D2F0C}" type="pres">
      <dgm:prSet presAssocID="{E7FE99BC-A633-4FC7-BEF8-1791C985E89A}" presName="background" presStyleLbl="node0" presStyleIdx="0" presStyleCnt="1"/>
      <dgm:spPr/>
    </dgm:pt>
    <dgm:pt modelId="{9D4055B0-C35D-4790-B11B-38E552D8475E}" type="pres">
      <dgm:prSet presAssocID="{E7FE99BC-A633-4FC7-BEF8-1791C985E89A}" presName="text" presStyleLbl="fgAcc0" presStyleIdx="0" presStyleCnt="1">
        <dgm:presLayoutVars>
          <dgm:chPref val="3"/>
        </dgm:presLayoutVars>
      </dgm:prSet>
      <dgm:spPr/>
      <dgm:t>
        <a:bodyPr/>
        <a:lstStyle/>
        <a:p>
          <a:endParaRPr lang="id-ID"/>
        </a:p>
      </dgm:t>
    </dgm:pt>
    <dgm:pt modelId="{C9A27991-BF23-4FB2-86DC-17A6F456C5FE}" type="pres">
      <dgm:prSet presAssocID="{E7FE99BC-A633-4FC7-BEF8-1791C985E89A}" presName="hierChild2" presStyleCnt="0"/>
      <dgm:spPr/>
    </dgm:pt>
    <dgm:pt modelId="{F0FE577C-9146-4DB6-B3DC-076B8B7E504A}" type="pres">
      <dgm:prSet presAssocID="{7A2C5917-96B3-4B6B-92E1-1FCB1E9C4EA0}" presName="Name10" presStyleLbl="parChTrans1D2" presStyleIdx="0" presStyleCnt="3"/>
      <dgm:spPr/>
      <dgm:t>
        <a:bodyPr/>
        <a:lstStyle/>
        <a:p>
          <a:endParaRPr lang="id-ID"/>
        </a:p>
      </dgm:t>
    </dgm:pt>
    <dgm:pt modelId="{5FA4C1FD-8FD5-405D-B78A-1B06A07328A3}" type="pres">
      <dgm:prSet presAssocID="{937A174A-A771-4402-9944-F75A0812B003}" presName="hierRoot2" presStyleCnt="0"/>
      <dgm:spPr/>
    </dgm:pt>
    <dgm:pt modelId="{47E1A1BF-CCDD-4FAC-A471-F9D20A2C0EC1}" type="pres">
      <dgm:prSet presAssocID="{937A174A-A771-4402-9944-F75A0812B003}" presName="composite2" presStyleCnt="0"/>
      <dgm:spPr/>
    </dgm:pt>
    <dgm:pt modelId="{34A3A90B-9000-461C-A246-B5345334D0A2}" type="pres">
      <dgm:prSet presAssocID="{937A174A-A771-4402-9944-F75A0812B003}" presName="background2" presStyleLbl="node2" presStyleIdx="0" presStyleCnt="3"/>
      <dgm:spPr/>
    </dgm:pt>
    <dgm:pt modelId="{ABB03CCE-7EE9-48E5-9FDF-13BE6A752A77}" type="pres">
      <dgm:prSet presAssocID="{937A174A-A771-4402-9944-F75A0812B003}" presName="text2" presStyleLbl="fgAcc2" presStyleIdx="0" presStyleCnt="3">
        <dgm:presLayoutVars>
          <dgm:chPref val="3"/>
        </dgm:presLayoutVars>
      </dgm:prSet>
      <dgm:spPr/>
      <dgm:t>
        <a:bodyPr/>
        <a:lstStyle/>
        <a:p>
          <a:endParaRPr lang="id-ID"/>
        </a:p>
      </dgm:t>
    </dgm:pt>
    <dgm:pt modelId="{CDD15829-2FB4-4F42-AE9B-716265E91783}" type="pres">
      <dgm:prSet presAssocID="{937A174A-A771-4402-9944-F75A0812B003}" presName="hierChild3" presStyleCnt="0"/>
      <dgm:spPr/>
    </dgm:pt>
    <dgm:pt modelId="{E5D98136-9EA4-4D2F-B4CF-0CB2494AF142}" type="pres">
      <dgm:prSet presAssocID="{F28AF26B-C9A4-4191-B825-025A2E24BD67}" presName="Name10" presStyleLbl="parChTrans1D2" presStyleIdx="1" presStyleCnt="3"/>
      <dgm:spPr/>
      <dgm:t>
        <a:bodyPr/>
        <a:lstStyle/>
        <a:p>
          <a:endParaRPr lang="id-ID"/>
        </a:p>
      </dgm:t>
    </dgm:pt>
    <dgm:pt modelId="{D50027B8-6309-4817-9532-8B59C8950601}" type="pres">
      <dgm:prSet presAssocID="{9BC60878-5981-4577-BD7E-131EFD9A1BEC}" presName="hierRoot2" presStyleCnt="0"/>
      <dgm:spPr/>
    </dgm:pt>
    <dgm:pt modelId="{D5F80720-C78D-4815-B3A0-F3149D68A883}" type="pres">
      <dgm:prSet presAssocID="{9BC60878-5981-4577-BD7E-131EFD9A1BEC}" presName="composite2" presStyleCnt="0"/>
      <dgm:spPr/>
    </dgm:pt>
    <dgm:pt modelId="{FE9A098E-5DD2-4361-8627-1E5B5D862EA5}" type="pres">
      <dgm:prSet presAssocID="{9BC60878-5981-4577-BD7E-131EFD9A1BEC}" presName="background2" presStyleLbl="node2" presStyleIdx="1" presStyleCnt="3"/>
      <dgm:spPr/>
    </dgm:pt>
    <dgm:pt modelId="{D49F745A-0874-4607-BC1E-5BD9B2D4183D}" type="pres">
      <dgm:prSet presAssocID="{9BC60878-5981-4577-BD7E-131EFD9A1BEC}" presName="text2" presStyleLbl="fgAcc2" presStyleIdx="1" presStyleCnt="3">
        <dgm:presLayoutVars>
          <dgm:chPref val="3"/>
        </dgm:presLayoutVars>
      </dgm:prSet>
      <dgm:spPr/>
      <dgm:t>
        <a:bodyPr/>
        <a:lstStyle/>
        <a:p>
          <a:endParaRPr lang="id-ID"/>
        </a:p>
      </dgm:t>
    </dgm:pt>
    <dgm:pt modelId="{9C051168-E078-4BB5-B339-50FCBD5F78E0}" type="pres">
      <dgm:prSet presAssocID="{9BC60878-5981-4577-BD7E-131EFD9A1BEC}" presName="hierChild3" presStyleCnt="0"/>
      <dgm:spPr/>
    </dgm:pt>
    <dgm:pt modelId="{80A65A0C-6244-40EF-9B62-08DDC320082A}" type="pres">
      <dgm:prSet presAssocID="{AF4C5814-9C90-4E43-84B5-F281B1912BDF}" presName="Name10" presStyleLbl="parChTrans1D2" presStyleIdx="2" presStyleCnt="3"/>
      <dgm:spPr/>
      <dgm:t>
        <a:bodyPr/>
        <a:lstStyle/>
        <a:p>
          <a:endParaRPr lang="id-ID"/>
        </a:p>
      </dgm:t>
    </dgm:pt>
    <dgm:pt modelId="{A3BF2EFF-A153-4098-9C96-BA714DBB00FD}" type="pres">
      <dgm:prSet presAssocID="{DC5F9EC9-48EA-46A9-9DAB-C4DFCA9CA555}" presName="hierRoot2" presStyleCnt="0"/>
      <dgm:spPr/>
    </dgm:pt>
    <dgm:pt modelId="{E68761EA-D1CF-40E4-AF60-C7D777303A7C}" type="pres">
      <dgm:prSet presAssocID="{DC5F9EC9-48EA-46A9-9DAB-C4DFCA9CA555}" presName="composite2" presStyleCnt="0"/>
      <dgm:spPr/>
    </dgm:pt>
    <dgm:pt modelId="{2A3EEE87-F31C-4894-A726-F51A4628C054}" type="pres">
      <dgm:prSet presAssocID="{DC5F9EC9-48EA-46A9-9DAB-C4DFCA9CA555}" presName="background2" presStyleLbl="node2" presStyleIdx="2" presStyleCnt="3"/>
      <dgm:spPr/>
    </dgm:pt>
    <dgm:pt modelId="{2461B73D-7480-4022-A511-D445B3F6D694}" type="pres">
      <dgm:prSet presAssocID="{DC5F9EC9-48EA-46A9-9DAB-C4DFCA9CA555}" presName="text2" presStyleLbl="fgAcc2" presStyleIdx="2" presStyleCnt="3">
        <dgm:presLayoutVars>
          <dgm:chPref val="3"/>
        </dgm:presLayoutVars>
      </dgm:prSet>
      <dgm:spPr/>
      <dgm:t>
        <a:bodyPr/>
        <a:lstStyle/>
        <a:p>
          <a:endParaRPr lang="id-ID"/>
        </a:p>
      </dgm:t>
    </dgm:pt>
    <dgm:pt modelId="{0BDE5F7D-4F9E-4103-8D99-EB22933853E8}" type="pres">
      <dgm:prSet presAssocID="{DC5F9EC9-48EA-46A9-9DAB-C4DFCA9CA555}" presName="hierChild3" presStyleCnt="0"/>
      <dgm:spPr/>
    </dgm:pt>
    <dgm:pt modelId="{6A29101F-DEA8-4433-9529-102B79A28A94}" type="pres">
      <dgm:prSet presAssocID="{59C26EEF-B351-4CEC-95DA-D313952C3756}" presName="Name17" presStyleLbl="parChTrans1D3" presStyleIdx="0" presStyleCnt="4"/>
      <dgm:spPr/>
      <dgm:t>
        <a:bodyPr/>
        <a:lstStyle/>
        <a:p>
          <a:endParaRPr lang="id-ID"/>
        </a:p>
      </dgm:t>
    </dgm:pt>
    <dgm:pt modelId="{59C4518F-6289-4EAB-87E9-01CBB5CA02E5}" type="pres">
      <dgm:prSet presAssocID="{F15B8D08-C974-4943-9181-AA71277DE971}" presName="hierRoot3" presStyleCnt="0"/>
      <dgm:spPr/>
    </dgm:pt>
    <dgm:pt modelId="{9B44D6C6-94CC-4812-8AF6-CFB7DB711F30}" type="pres">
      <dgm:prSet presAssocID="{F15B8D08-C974-4943-9181-AA71277DE971}" presName="composite3" presStyleCnt="0"/>
      <dgm:spPr/>
    </dgm:pt>
    <dgm:pt modelId="{664A1478-B212-41F2-9AF5-968B8AE07229}" type="pres">
      <dgm:prSet presAssocID="{F15B8D08-C974-4943-9181-AA71277DE971}" presName="background3" presStyleLbl="node3" presStyleIdx="0" presStyleCnt="4"/>
      <dgm:spPr/>
    </dgm:pt>
    <dgm:pt modelId="{8CD8FE23-1521-4CA1-94E0-0A9D05142DF3}" type="pres">
      <dgm:prSet presAssocID="{F15B8D08-C974-4943-9181-AA71277DE971}" presName="text3" presStyleLbl="fgAcc3" presStyleIdx="0" presStyleCnt="4">
        <dgm:presLayoutVars>
          <dgm:chPref val="3"/>
        </dgm:presLayoutVars>
      </dgm:prSet>
      <dgm:spPr/>
      <dgm:t>
        <a:bodyPr/>
        <a:lstStyle/>
        <a:p>
          <a:endParaRPr lang="id-ID"/>
        </a:p>
      </dgm:t>
    </dgm:pt>
    <dgm:pt modelId="{DB3A8AA4-50CD-4690-8244-D56CC2775D73}" type="pres">
      <dgm:prSet presAssocID="{F15B8D08-C974-4943-9181-AA71277DE971}" presName="hierChild4" presStyleCnt="0"/>
      <dgm:spPr/>
    </dgm:pt>
    <dgm:pt modelId="{81D55AB3-4F8E-4DBE-96C5-5AF5712C0553}" type="pres">
      <dgm:prSet presAssocID="{A8DF99BB-4D09-4B28-9715-00E687B4D35D}" presName="Name17" presStyleLbl="parChTrans1D3" presStyleIdx="1" presStyleCnt="4"/>
      <dgm:spPr/>
      <dgm:t>
        <a:bodyPr/>
        <a:lstStyle/>
        <a:p>
          <a:endParaRPr lang="id-ID"/>
        </a:p>
      </dgm:t>
    </dgm:pt>
    <dgm:pt modelId="{61823DE4-D8D0-4D0C-B324-0BCB46241F48}" type="pres">
      <dgm:prSet presAssocID="{5F48901C-C8D7-4706-972D-1BD31ED3E1FE}" presName="hierRoot3" presStyleCnt="0"/>
      <dgm:spPr/>
    </dgm:pt>
    <dgm:pt modelId="{197D8905-C65E-4509-929A-AF8C0EFF7DAE}" type="pres">
      <dgm:prSet presAssocID="{5F48901C-C8D7-4706-972D-1BD31ED3E1FE}" presName="composite3" presStyleCnt="0"/>
      <dgm:spPr/>
    </dgm:pt>
    <dgm:pt modelId="{E4064A17-A6AD-4315-A428-B1FABD87198B}" type="pres">
      <dgm:prSet presAssocID="{5F48901C-C8D7-4706-972D-1BD31ED3E1FE}" presName="background3" presStyleLbl="node3" presStyleIdx="1" presStyleCnt="4"/>
      <dgm:spPr/>
    </dgm:pt>
    <dgm:pt modelId="{5B867EB0-2A06-4DA1-BAF6-EB588FD5A6C3}" type="pres">
      <dgm:prSet presAssocID="{5F48901C-C8D7-4706-972D-1BD31ED3E1FE}" presName="text3" presStyleLbl="fgAcc3" presStyleIdx="1" presStyleCnt="4">
        <dgm:presLayoutVars>
          <dgm:chPref val="3"/>
        </dgm:presLayoutVars>
      </dgm:prSet>
      <dgm:spPr/>
      <dgm:t>
        <a:bodyPr/>
        <a:lstStyle/>
        <a:p>
          <a:endParaRPr lang="id-ID"/>
        </a:p>
      </dgm:t>
    </dgm:pt>
    <dgm:pt modelId="{9E84A719-4566-47EC-97C7-AB10B7BF95C0}" type="pres">
      <dgm:prSet presAssocID="{5F48901C-C8D7-4706-972D-1BD31ED3E1FE}" presName="hierChild4" presStyleCnt="0"/>
      <dgm:spPr/>
    </dgm:pt>
    <dgm:pt modelId="{8369832F-9CA3-41A3-9FF7-ECF0782EB87D}" type="pres">
      <dgm:prSet presAssocID="{C48AF6D8-6600-4EA0-ABA5-6D5C0EF13A7D}" presName="Name17" presStyleLbl="parChTrans1D3" presStyleIdx="2" presStyleCnt="4"/>
      <dgm:spPr/>
      <dgm:t>
        <a:bodyPr/>
        <a:lstStyle/>
        <a:p>
          <a:endParaRPr lang="id-ID"/>
        </a:p>
      </dgm:t>
    </dgm:pt>
    <dgm:pt modelId="{7AA440D1-C4B8-4927-9C80-B5E9D01AFE5C}" type="pres">
      <dgm:prSet presAssocID="{A1075B10-1DB4-4FCE-9024-092E41888E34}" presName="hierRoot3" presStyleCnt="0"/>
      <dgm:spPr/>
    </dgm:pt>
    <dgm:pt modelId="{3B2244E5-4384-4A4F-A49E-76424F472C2C}" type="pres">
      <dgm:prSet presAssocID="{A1075B10-1DB4-4FCE-9024-092E41888E34}" presName="composite3" presStyleCnt="0"/>
      <dgm:spPr/>
    </dgm:pt>
    <dgm:pt modelId="{03FADAF3-2943-450B-9110-44107A799346}" type="pres">
      <dgm:prSet presAssocID="{A1075B10-1DB4-4FCE-9024-092E41888E34}" presName="background3" presStyleLbl="node3" presStyleIdx="2" presStyleCnt="4"/>
      <dgm:spPr/>
    </dgm:pt>
    <dgm:pt modelId="{993769CE-FA41-4CFF-88C7-465CD028D8CB}" type="pres">
      <dgm:prSet presAssocID="{A1075B10-1DB4-4FCE-9024-092E41888E34}" presName="text3" presStyleLbl="fgAcc3" presStyleIdx="2" presStyleCnt="4">
        <dgm:presLayoutVars>
          <dgm:chPref val="3"/>
        </dgm:presLayoutVars>
      </dgm:prSet>
      <dgm:spPr/>
      <dgm:t>
        <a:bodyPr/>
        <a:lstStyle/>
        <a:p>
          <a:endParaRPr lang="id-ID"/>
        </a:p>
      </dgm:t>
    </dgm:pt>
    <dgm:pt modelId="{D2A14FBB-8C14-4B7B-BC9C-F6B789565E4E}" type="pres">
      <dgm:prSet presAssocID="{A1075B10-1DB4-4FCE-9024-092E41888E34}" presName="hierChild4" presStyleCnt="0"/>
      <dgm:spPr/>
    </dgm:pt>
    <dgm:pt modelId="{487461B0-A1C2-4F16-9F73-47EA5BDD0609}" type="pres">
      <dgm:prSet presAssocID="{47938ECE-5AC2-4B10-AED7-EB1BA9E29001}" presName="Name17" presStyleLbl="parChTrans1D3" presStyleIdx="3" presStyleCnt="4"/>
      <dgm:spPr/>
      <dgm:t>
        <a:bodyPr/>
        <a:lstStyle/>
        <a:p>
          <a:endParaRPr lang="id-ID"/>
        </a:p>
      </dgm:t>
    </dgm:pt>
    <dgm:pt modelId="{14ECAB62-82AA-4ADB-9CAA-7F6D4A143DEE}" type="pres">
      <dgm:prSet presAssocID="{2EBF24DC-AE95-4518-AA15-54C0932341F5}" presName="hierRoot3" presStyleCnt="0"/>
      <dgm:spPr/>
    </dgm:pt>
    <dgm:pt modelId="{2F78DD85-BF1B-4621-BBA2-C55F87AA44C7}" type="pres">
      <dgm:prSet presAssocID="{2EBF24DC-AE95-4518-AA15-54C0932341F5}" presName="composite3" presStyleCnt="0"/>
      <dgm:spPr/>
    </dgm:pt>
    <dgm:pt modelId="{34248ED4-6D9A-4034-B809-C6899D8F8134}" type="pres">
      <dgm:prSet presAssocID="{2EBF24DC-AE95-4518-AA15-54C0932341F5}" presName="background3" presStyleLbl="node3" presStyleIdx="3" presStyleCnt="4"/>
      <dgm:spPr/>
    </dgm:pt>
    <dgm:pt modelId="{64F1F457-BC11-48BF-9CA1-E44697D9FA82}" type="pres">
      <dgm:prSet presAssocID="{2EBF24DC-AE95-4518-AA15-54C0932341F5}" presName="text3" presStyleLbl="fgAcc3" presStyleIdx="3" presStyleCnt="4">
        <dgm:presLayoutVars>
          <dgm:chPref val="3"/>
        </dgm:presLayoutVars>
      </dgm:prSet>
      <dgm:spPr/>
      <dgm:t>
        <a:bodyPr/>
        <a:lstStyle/>
        <a:p>
          <a:endParaRPr lang="id-ID"/>
        </a:p>
      </dgm:t>
    </dgm:pt>
    <dgm:pt modelId="{ED2DF07A-A895-4311-A63F-B37399BC5CF9}" type="pres">
      <dgm:prSet presAssocID="{2EBF24DC-AE95-4518-AA15-54C0932341F5}" presName="hierChild4" presStyleCnt="0"/>
      <dgm:spPr/>
    </dgm:pt>
  </dgm:ptLst>
  <dgm:cxnLst>
    <dgm:cxn modelId="{601F1FE5-EEA8-4B77-B487-A4EAFDEA2B10}" srcId="{E7FE99BC-A633-4FC7-BEF8-1791C985E89A}" destId="{DC5F9EC9-48EA-46A9-9DAB-C4DFCA9CA555}" srcOrd="2" destOrd="0" parTransId="{AF4C5814-9C90-4E43-84B5-F281B1912BDF}" sibTransId="{098215C3-9484-4211-AF59-8BCBB87EABD1}"/>
    <dgm:cxn modelId="{F2E10668-36E6-47F5-A63E-863F4606D12C}" type="presOf" srcId="{E7FE99BC-A633-4FC7-BEF8-1791C985E89A}" destId="{9D4055B0-C35D-4790-B11B-38E552D8475E}" srcOrd="0" destOrd="0" presId="urn:microsoft.com/office/officeart/2005/8/layout/hierarchy1"/>
    <dgm:cxn modelId="{C29D915A-E60A-435B-9A76-2BFCFB39744E}" srcId="{DC5F9EC9-48EA-46A9-9DAB-C4DFCA9CA555}" destId="{5F48901C-C8D7-4706-972D-1BD31ED3E1FE}" srcOrd="1" destOrd="0" parTransId="{A8DF99BB-4D09-4B28-9715-00E687B4D35D}" sibTransId="{5530067B-F3CC-41EC-AB99-34F92B2B160A}"/>
    <dgm:cxn modelId="{AF899BDA-D65A-4908-B001-ADCB544C8109}" srcId="{DC5F9EC9-48EA-46A9-9DAB-C4DFCA9CA555}" destId="{F15B8D08-C974-4943-9181-AA71277DE971}" srcOrd="0" destOrd="0" parTransId="{59C26EEF-B351-4CEC-95DA-D313952C3756}" sibTransId="{7408FD1B-CB92-40F6-9D62-D745ECD4BE5A}"/>
    <dgm:cxn modelId="{9DCFC17E-97C9-4C57-8FBA-A311143D05CA}" type="presOf" srcId="{AF4C5814-9C90-4E43-84B5-F281B1912BDF}" destId="{80A65A0C-6244-40EF-9B62-08DDC320082A}" srcOrd="0" destOrd="0" presId="urn:microsoft.com/office/officeart/2005/8/layout/hierarchy1"/>
    <dgm:cxn modelId="{D1E8B573-12C6-4D0A-BE9B-91E5633A2CDA}" type="presOf" srcId="{F28AF26B-C9A4-4191-B825-025A2E24BD67}" destId="{E5D98136-9EA4-4D2F-B4CF-0CB2494AF142}" srcOrd="0" destOrd="0" presId="urn:microsoft.com/office/officeart/2005/8/layout/hierarchy1"/>
    <dgm:cxn modelId="{D1F39CAF-9A88-48D6-A8CD-92DA754C29B7}" type="presOf" srcId="{7A2C5917-96B3-4B6B-92E1-1FCB1E9C4EA0}" destId="{F0FE577C-9146-4DB6-B3DC-076B8B7E504A}" srcOrd="0" destOrd="0" presId="urn:microsoft.com/office/officeart/2005/8/layout/hierarchy1"/>
    <dgm:cxn modelId="{8B4E7477-E30B-4831-90FD-91F55D592A07}" type="presOf" srcId="{2EBF24DC-AE95-4518-AA15-54C0932341F5}" destId="{64F1F457-BC11-48BF-9CA1-E44697D9FA82}" srcOrd="0" destOrd="0" presId="urn:microsoft.com/office/officeart/2005/8/layout/hierarchy1"/>
    <dgm:cxn modelId="{4696F025-1632-4C12-94D3-335DDEF62924}" type="presOf" srcId="{9BC60878-5981-4577-BD7E-131EFD9A1BEC}" destId="{D49F745A-0874-4607-BC1E-5BD9B2D4183D}" srcOrd="0" destOrd="0" presId="urn:microsoft.com/office/officeart/2005/8/layout/hierarchy1"/>
    <dgm:cxn modelId="{6949F254-1B95-4029-8335-4DBFF375168C}" srcId="{E7FE99BC-A633-4FC7-BEF8-1791C985E89A}" destId="{9BC60878-5981-4577-BD7E-131EFD9A1BEC}" srcOrd="1" destOrd="0" parTransId="{F28AF26B-C9A4-4191-B825-025A2E24BD67}" sibTransId="{20AA2181-5CA7-42A3-AA59-754858C99740}"/>
    <dgm:cxn modelId="{4645422F-7EAF-41CE-B230-AF91EBC3ED62}" type="presOf" srcId="{59C26EEF-B351-4CEC-95DA-D313952C3756}" destId="{6A29101F-DEA8-4433-9529-102B79A28A94}" srcOrd="0" destOrd="0" presId="urn:microsoft.com/office/officeart/2005/8/layout/hierarchy1"/>
    <dgm:cxn modelId="{4E2B0175-4359-432B-A7A3-0CEC0FF98A9B}" type="presOf" srcId="{7EFED2DB-3343-4B54-9FF2-C8A172BF02F5}" destId="{1E04A203-DFB3-4B79-B523-73C78385A42B}" srcOrd="0" destOrd="0" presId="urn:microsoft.com/office/officeart/2005/8/layout/hierarchy1"/>
    <dgm:cxn modelId="{3C3054CB-05A6-4DB8-9D55-C542590384D9}" type="presOf" srcId="{A1075B10-1DB4-4FCE-9024-092E41888E34}" destId="{993769CE-FA41-4CFF-88C7-465CD028D8CB}" srcOrd="0" destOrd="0" presId="urn:microsoft.com/office/officeart/2005/8/layout/hierarchy1"/>
    <dgm:cxn modelId="{C59541EC-A6D9-487E-844A-9E8E9D482BF1}" srcId="{DC5F9EC9-48EA-46A9-9DAB-C4DFCA9CA555}" destId="{2EBF24DC-AE95-4518-AA15-54C0932341F5}" srcOrd="3" destOrd="0" parTransId="{47938ECE-5AC2-4B10-AED7-EB1BA9E29001}" sibTransId="{A3D4B38D-6DFE-4A6A-9D25-6A2C9993FA1C}"/>
    <dgm:cxn modelId="{494D4BD0-674D-4253-803F-19E1B878C905}" type="presOf" srcId="{937A174A-A771-4402-9944-F75A0812B003}" destId="{ABB03CCE-7EE9-48E5-9FDF-13BE6A752A77}" srcOrd="0" destOrd="0" presId="urn:microsoft.com/office/officeart/2005/8/layout/hierarchy1"/>
    <dgm:cxn modelId="{6B33EC8A-EFB3-4374-8A4C-07C460D19F9D}" type="presOf" srcId="{F15B8D08-C974-4943-9181-AA71277DE971}" destId="{8CD8FE23-1521-4CA1-94E0-0A9D05142DF3}" srcOrd="0" destOrd="0" presId="urn:microsoft.com/office/officeart/2005/8/layout/hierarchy1"/>
    <dgm:cxn modelId="{4CD60DF3-B129-4480-83E6-5C1D605A9E2F}" type="presOf" srcId="{47938ECE-5AC2-4B10-AED7-EB1BA9E29001}" destId="{487461B0-A1C2-4F16-9F73-47EA5BDD0609}" srcOrd="0" destOrd="0" presId="urn:microsoft.com/office/officeart/2005/8/layout/hierarchy1"/>
    <dgm:cxn modelId="{30110C2E-99F9-4E2F-B71B-58D4ACBCF40F}" type="presOf" srcId="{5F48901C-C8D7-4706-972D-1BD31ED3E1FE}" destId="{5B867EB0-2A06-4DA1-BAF6-EB588FD5A6C3}" srcOrd="0" destOrd="0" presId="urn:microsoft.com/office/officeart/2005/8/layout/hierarchy1"/>
    <dgm:cxn modelId="{9D2B5309-777A-4B49-82D1-5494A10AB46B}" type="presOf" srcId="{A8DF99BB-4D09-4B28-9715-00E687B4D35D}" destId="{81D55AB3-4F8E-4DBE-96C5-5AF5712C0553}" srcOrd="0" destOrd="0" presId="urn:microsoft.com/office/officeart/2005/8/layout/hierarchy1"/>
    <dgm:cxn modelId="{5D381C7E-F7CC-4B02-87C3-E1D36E65D2BD}" srcId="{DC5F9EC9-48EA-46A9-9DAB-C4DFCA9CA555}" destId="{A1075B10-1DB4-4FCE-9024-092E41888E34}" srcOrd="2" destOrd="0" parTransId="{C48AF6D8-6600-4EA0-ABA5-6D5C0EF13A7D}" sibTransId="{F14389B9-7869-42D7-8BE2-52D2567CAE01}"/>
    <dgm:cxn modelId="{937E1327-72FB-4383-871F-2BE542CBC5D5}" srcId="{E7FE99BC-A633-4FC7-BEF8-1791C985E89A}" destId="{937A174A-A771-4402-9944-F75A0812B003}" srcOrd="0" destOrd="0" parTransId="{7A2C5917-96B3-4B6B-92E1-1FCB1E9C4EA0}" sibTransId="{4E06AA1E-DC9F-4926-A3CE-F04C10A8F449}"/>
    <dgm:cxn modelId="{2D2127CF-9A05-4B84-90EB-3DE550F3A185}" srcId="{7EFED2DB-3343-4B54-9FF2-C8A172BF02F5}" destId="{E7FE99BC-A633-4FC7-BEF8-1791C985E89A}" srcOrd="0" destOrd="0" parTransId="{5BCE7A54-A390-4DB0-A80E-1D432A8BE450}" sibTransId="{B35F93AC-FF1E-47A0-9674-0AC0B3CCEA4B}"/>
    <dgm:cxn modelId="{6E2B8CB1-5879-41DF-B495-B069D0A682D9}" type="presOf" srcId="{C48AF6D8-6600-4EA0-ABA5-6D5C0EF13A7D}" destId="{8369832F-9CA3-41A3-9FF7-ECF0782EB87D}" srcOrd="0" destOrd="0" presId="urn:microsoft.com/office/officeart/2005/8/layout/hierarchy1"/>
    <dgm:cxn modelId="{C3460611-0454-4A37-A05E-CEC875828D4B}" type="presOf" srcId="{DC5F9EC9-48EA-46A9-9DAB-C4DFCA9CA555}" destId="{2461B73D-7480-4022-A511-D445B3F6D694}" srcOrd="0" destOrd="0" presId="urn:microsoft.com/office/officeart/2005/8/layout/hierarchy1"/>
    <dgm:cxn modelId="{57B0EF98-017F-484C-B86D-40DD924A3B67}" type="presParOf" srcId="{1E04A203-DFB3-4B79-B523-73C78385A42B}" destId="{6F8E5553-B24E-4DEB-9D51-6F62FAD834D1}" srcOrd="0" destOrd="0" presId="urn:microsoft.com/office/officeart/2005/8/layout/hierarchy1"/>
    <dgm:cxn modelId="{651CB913-2686-423C-88AE-4E34F005C9F2}" type="presParOf" srcId="{6F8E5553-B24E-4DEB-9D51-6F62FAD834D1}" destId="{BDBCA8D7-3B6C-43B8-967B-5C28E818285A}" srcOrd="0" destOrd="0" presId="urn:microsoft.com/office/officeart/2005/8/layout/hierarchy1"/>
    <dgm:cxn modelId="{2F9CE025-3F31-4F18-A1CB-A04FDFFD94E7}" type="presParOf" srcId="{BDBCA8D7-3B6C-43B8-967B-5C28E818285A}" destId="{18A173EC-FF3D-4095-BA0A-1EB5433D2F0C}" srcOrd="0" destOrd="0" presId="urn:microsoft.com/office/officeart/2005/8/layout/hierarchy1"/>
    <dgm:cxn modelId="{B598E2B0-1FE8-4EF5-8A60-5CA53A35BF45}" type="presParOf" srcId="{BDBCA8D7-3B6C-43B8-967B-5C28E818285A}" destId="{9D4055B0-C35D-4790-B11B-38E552D8475E}" srcOrd="1" destOrd="0" presId="urn:microsoft.com/office/officeart/2005/8/layout/hierarchy1"/>
    <dgm:cxn modelId="{B87001D9-B797-43C8-9DE2-F0138E7B87BB}" type="presParOf" srcId="{6F8E5553-B24E-4DEB-9D51-6F62FAD834D1}" destId="{C9A27991-BF23-4FB2-86DC-17A6F456C5FE}" srcOrd="1" destOrd="0" presId="urn:microsoft.com/office/officeart/2005/8/layout/hierarchy1"/>
    <dgm:cxn modelId="{6B0BFA1D-1015-4A43-A30F-7D51681A8D6A}" type="presParOf" srcId="{C9A27991-BF23-4FB2-86DC-17A6F456C5FE}" destId="{F0FE577C-9146-4DB6-B3DC-076B8B7E504A}" srcOrd="0" destOrd="0" presId="urn:microsoft.com/office/officeart/2005/8/layout/hierarchy1"/>
    <dgm:cxn modelId="{A51280D0-AA79-4ED4-8CD1-47E1E861008D}" type="presParOf" srcId="{C9A27991-BF23-4FB2-86DC-17A6F456C5FE}" destId="{5FA4C1FD-8FD5-405D-B78A-1B06A07328A3}" srcOrd="1" destOrd="0" presId="urn:microsoft.com/office/officeart/2005/8/layout/hierarchy1"/>
    <dgm:cxn modelId="{0652AD20-C177-4D0E-978D-E2E0C36FC45A}" type="presParOf" srcId="{5FA4C1FD-8FD5-405D-B78A-1B06A07328A3}" destId="{47E1A1BF-CCDD-4FAC-A471-F9D20A2C0EC1}" srcOrd="0" destOrd="0" presId="urn:microsoft.com/office/officeart/2005/8/layout/hierarchy1"/>
    <dgm:cxn modelId="{56AD1099-070F-410B-BC11-B844BACE4E51}" type="presParOf" srcId="{47E1A1BF-CCDD-4FAC-A471-F9D20A2C0EC1}" destId="{34A3A90B-9000-461C-A246-B5345334D0A2}" srcOrd="0" destOrd="0" presId="urn:microsoft.com/office/officeart/2005/8/layout/hierarchy1"/>
    <dgm:cxn modelId="{8AAB6A1C-20F2-4FB7-91C3-684F40CF2774}" type="presParOf" srcId="{47E1A1BF-CCDD-4FAC-A471-F9D20A2C0EC1}" destId="{ABB03CCE-7EE9-48E5-9FDF-13BE6A752A77}" srcOrd="1" destOrd="0" presId="urn:microsoft.com/office/officeart/2005/8/layout/hierarchy1"/>
    <dgm:cxn modelId="{DAFA5F51-7DC8-4674-91F2-587054DEBDC9}" type="presParOf" srcId="{5FA4C1FD-8FD5-405D-B78A-1B06A07328A3}" destId="{CDD15829-2FB4-4F42-AE9B-716265E91783}" srcOrd="1" destOrd="0" presId="urn:microsoft.com/office/officeart/2005/8/layout/hierarchy1"/>
    <dgm:cxn modelId="{6BA4A165-2205-4AFF-8544-C5CDEF476A8E}" type="presParOf" srcId="{C9A27991-BF23-4FB2-86DC-17A6F456C5FE}" destId="{E5D98136-9EA4-4D2F-B4CF-0CB2494AF142}" srcOrd="2" destOrd="0" presId="urn:microsoft.com/office/officeart/2005/8/layout/hierarchy1"/>
    <dgm:cxn modelId="{BBDB18AE-4AD6-4781-9245-972B31873D40}" type="presParOf" srcId="{C9A27991-BF23-4FB2-86DC-17A6F456C5FE}" destId="{D50027B8-6309-4817-9532-8B59C8950601}" srcOrd="3" destOrd="0" presId="urn:microsoft.com/office/officeart/2005/8/layout/hierarchy1"/>
    <dgm:cxn modelId="{24C8C3E7-ABCE-4423-B2AB-A20FB69BE810}" type="presParOf" srcId="{D50027B8-6309-4817-9532-8B59C8950601}" destId="{D5F80720-C78D-4815-B3A0-F3149D68A883}" srcOrd="0" destOrd="0" presId="urn:microsoft.com/office/officeart/2005/8/layout/hierarchy1"/>
    <dgm:cxn modelId="{554C8EFD-3D29-4359-B2BA-41054EF2D1F8}" type="presParOf" srcId="{D5F80720-C78D-4815-B3A0-F3149D68A883}" destId="{FE9A098E-5DD2-4361-8627-1E5B5D862EA5}" srcOrd="0" destOrd="0" presId="urn:microsoft.com/office/officeart/2005/8/layout/hierarchy1"/>
    <dgm:cxn modelId="{B998E9DC-70E2-4549-8398-DDED1BDC78DB}" type="presParOf" srcId="{D5F80720-C78D-4815-B3A0-F3149D68A883}" destId="{D49F745A-0874-4607-BC1E-5BD9B2D4183D}" srcOrd="1" destOrd="0" presId="urn:microsoft.com/office/officeart/2005/8/layout/hierarchy1"/>
    <dgm:cxn modelId="{2B13E0DC-7D78-42D9-83A4-FFF31E981BA5}" type="presParOf" srcId="{D50027B8-6309-4817-9532-8B59C8950601}" destId="{9C051168-E078-4BB5-B339-50FCBD5F78E0}" srcOrd="1" destOrd="0" presId="urn:microsoft.com/office/officeart/2005/8/layout/hierarchy1"/>
    <dgm:cxn modelId="{72800990-E88D-4F0F-8DD2-1C7C463D960C}" type="presParOf" srcId="{C9A27991-BF23-4FB2-86DC-17A6F456C5FE}" destId="{80A65A0C-6244-40EF-9B62-08DDC320082A}" srcOrd="4" destOrd="0" presId="urn:microsoft.com/office/officeart/2005/8/layout/hierarchy1"/>
    <dgm:cxn modelId="{1190F775-9F46-4004-B6A3-6B9B5FF91856}" type="presParOf" srcId="{C9A27991-BF23-4FB2-86DC-17A6F456C5FE}" destId="{A3BF2EFF-A153-4098-9C96-BA714DBB00FD}" srcOrd="5" destOrd="0" presId="urn:microsoft.com/office/officeart/2005/8/layout/hierarchy1"/>
    <dgm:cxn modelId="{C2D1B95A-BBDD-44B5-BF72-854868E53C69}" type="presParOf" srcId="{A3BF2EFF-A153-4098-9C96-BA714DBB00FD}" destId="{E68761EA-D1CF-40E4-AF60-C7D777303A7C}" srcOrd="0" destOrd="0" presId="urn:microsoft.com/office/officeart/2005/8/layout/hierarchy1"/>
    <dgm:cxn modelId="{41A2A36D-FC9F-43C1-9542-F282B5454B6F}" type="presParOf" srcId="{E68761EA-D1CF-40E4-AF60-C7D777303A7C}" destId="{2A3EEE87-F31C-4894-A726-F51A4628C054}" srcOrd="0" destOrd="0" presId="urn:microsoft.com/office/officeart/2005/8/layout/hierarchy1"/>
    <dgm:cxn modelId="{1552D05C-F5B6-41A5-8E49-97A579EBCEB8}" type="presParOf" srcId="{E68761EA-D1CF-40E4-AF60-C7D777303A7C}" destId="{2461B73D-7480-4022-A511-D445B3F6D694}" srcOrd="1" destOrd="0" presId="urn:microsoft.com/office/officeart/2005/8/layout/hierarchy1"/>
    <dgm:cxn modelId="{D160B130-73E5-4C6B-9884-ABEE6343BB5C}" type="presParOf" srcId="{A3BF2EFF-A153-4098-9C96-BA714DBB00FD}" destId="{0BDE5F7D-4F9E-4103-8D99-EB22933853E8}" srcOrd="1" destOrd="0" presId="urn:microsoft.com/office/officeart/2005/8/layout/hierarchy1"/>
    <dgm:cxn modelId="{12E5568B-07DD-4B41-B7C6-515DED70DB03}" type="presParOf" srcId="{0BDE5F7D-4F9E-4103-8D99-EB22933853E8}" destId="{6A29101F-DEA8-4433-9529-102B79A28A94}" srcOrd="0" destOrd="0" presId="urn:microsoft.com/office/officeart/2005/8/layout/hierarchy1"/>
    <dgm:cxn modelId="{7C9D0A23-A1B5-4719-B69A-208435D4394E}" type="presParOf" srcId="{0BDE5F7D-4F9E-4103-8D99-EB22933853E8}" destId="{59C4518F-6289-4EAB-87E9-01CBB5CA02E5}" srcOrd="1" destOrd="0" presId="urn:microsoft.com/office/officeart/2005/8/layout/hierarchy1"/>
    <dgm:cxn modelId="{168C313D-FCBB-4B27-9612-48BE5A797714}" type="presParOf" srcId="{59C4518F-6289-4EAB-87E9-01CBB5CA02E5}" destId="{9B44D6C6-94CC-4812-8AF6-CFB7DB711F30}" srcOrd="0" destOrd="0" presId="urn:microsoft.com/office/officeart/2005/8/layout/hierarchy1"/>
    <dgm:cxn modelId="{C15E20B2-EAEE-4BAC-8F3E-65F86C6C20BA}" type="presParOf" srcId="{9B44D6C6-94CC-4812-8AF6-CFB7DB711F30}" destId="{664A1478-B212-41F2-9AF5-968B8AE07229}" srcOrd="0" destOrd="0" presId="urn:microsoft.com/office/officeart/2005/8/layout/hierarchy1"/>
    <dgm:cxn modelId="{9CB2C4AB-8C69-455B-A75F-47788CE1D2F9}" type="presParOf" srcId="{9B44D6C6-94CC-4812-8AF6-CFB7DB711F30}" destId="{8CD8FE23-1521-4CA1-94E0-0A9D05142DF3}" srcOrd="1" destOrd="0" presId="urn:microsoft.com/office/officeart/2005/8/layout/hierarchy1"/>
    <dgm:cxn modelId="{87E29BE4-D1BA-47F5-B790-E53A254E382B}" type="presParOf" srcId="{59C4518F-6289-4EAB-87E9-01CBB5CA02E5}" destId="{DB3A8AA4-50CD-4690-8244-D56CC2775D73}" srcOrd="1" destOrd="0" presId="urn:microsoft.com/office/officeart/2005/8/layout/hierarchy1"/>
    <dgm:cxn modelId="{761E39FB-76FF-4C35-A517-09DB46546E95}" type="presParOf" srcId="{0BDE5F7D-4F9E-4103-8D99-EB22933853E8}" destId="{81D55AB3-4F8E-4DBE-96C5-5AF5712C0553}" srcOrd="2" destOrd="0" presId="urn:microsoft.com/office/officeart/2005/8/layout/hierarchy1"/>
    <dgm:cxn modelId="{53285AF9-2F5B-469F-83F1-3E4213CB95B9}" type="presParOf" srcId="{0BDE5F7D-4F9E-4103-8D99-EB22933853E8}" destId="{61823DE4-D8D0-4D0C-B324-0BCB46241F48}" srcOrd="3" destOrd="0" presId="urn:microsoft.com/office/officeart/2005/8/layout/hierarchy1"/>
    <dgm:cxn modelId="{8D1DB30D-D4E1-4904-8408-4B74B24254F3}" type="presParOf" srcId="{61823DE4-D8D0-4D0C-B324-0BCB46241F48}" destId="{197D8905-C65E-4509-929A-AF8C0EFF7DAE}" srcOrd="0" destOrd="0" presId="urn:microsoft.com/office/officeart/2005/8/layout/hierarchy1"/>
    <dgm:cxn modelId="{ACFB6AA7-7761-4F36-8B46-D66F93460DC0}" type="presParOf" srcId="{197D8905-C65E-4509-929A-AF8C0EFF7DAE}" destId="{E4064A17-A6AD-4315-A428-B1FABD87198B}" srcOrd="0" destOrd="0" presId="urn:microsoft.com/office/officeart/2005/8/layout/hierarchy1"/>
    <dgm:cxn modelId="{8EDF5D2E-EE77-4A80-AA22-41FC57EC95CC}" type="presParOf" srcId="{197D8905-C65E-4509-929A-AF8C0EFF7DAE}" destId="{5B867EB0-2A06-4DA1-BAF6-EB588FD5A6C3}" srcOrd="1" destOrd="0" presId="urn:microsoft.com/office/officeart/2005/8/layout/hierarchy1"/>
    <dgm:cxn modelId="{4A093ED6-8550-4BEE-96B6-C9BE96D71ADE}" type="presParOf" srcId="{61823DE4-D8D0-4D0C-B324-0BCB46241F48}" destId="{9E84A719-4566-47EC-97C7-AB10B7BF95C0}" srcOrd="1" destOrd="0" presId="urn:microsoft.com/office/officeart/2005/8/layout/hierarchy1"/>
    <dgm:cxn modelId="{877E9D0C-F00B-4D1A-9C4F-89F1E0D3058B}" type="presParOf" srcId="{0BDE5F7D-4F9E-4103-8D99-EB22933853E8}" destId="{8369832F-9CA3-41A3-9FF7-ECF0782EB87D}" srcOrd="4" destOrd="0" presId="urn:microsoft.com/office/officeart/2005/8/layout/hierarchy1"/>
    <dgm:cxn modelId="{4E38D695-2F53-4996-BF57-300741E9E964}" type="presParOf" srcId="{0BDE5F7D-4F9E-4103-8D99-EB22933853E8}" destId="{7AA440D1-C4B8-4927-9C80-B5E9D01AFE5C}" srcOrd="5" destOrd="0" presId="urn:microsoft.com/office/officeart/2005/8/layout/hierarchy1"/>
    <dgm:cxn modelId="{FC08F2AB-B347-4CB4-B2C9-FED035890BE2}" type="presParOf" srcId="{7AA440D1-C4B8-4927-9C80-B5E9D01AFE5C}" destId="{3B2244E5-4384-4A4F-A49E-76424F472C2C}" srcOrd="0" destOrd="0" presId="urn:microsoft.com/office/officeart/2005/8/layout/hierarchy1"/>
    <dgm:cxn modelId="{EBABF7AB-C730-40E6-BB5C-6D5A957E1527}" type="presParOf" srcId="{3B2244E5-4384-4A4F-A49E-76424F472C2C}" destId="{03FADAF3-2943-450B-9110-44107A799346}" srcOrd="0" destOrd="0" presId="urn:microsoft.com/office/officeart/2005/8/layout/hierarchy1"/>
    <dgm:cxn modelId="{D3965128-167E-4E7C-A8B1-4DAA41157C05}" type="presParOf" srcId="{3B2244E5-4384-4A4F-A49E-76424F472C2C}" destId="{993769CE-FA41-4CFF-88C7-465CD028D8CB}" srcOrd="1" destOrd="0" presId="urn:microsoft.com/office/officeart/2005/8/layout/hierarchy1"/>
    <dgm:cxn modelId="{5C8A6BE3-2092-4A9D-B986-4DA2D8579ADC}" type="presParOf" srcId="{7AA440D1-C4B8-4927-9C80-B5E9D01AFE5C}" destId="{D2A14FBB-8C14-4B7B-BC9C-F6B789565E4E}" srcOrd="1" destOrd="0" presId="urn:microsoft.com/office/officeart/2005/8/layout/hierarchy1"/>
    <dgm:cxn modelId="{05DFACDD-C40F-42EF-951F-B5C90F04A89C}" type="presParOf" srcId="{0BDE5F7D-4F9E-4103-8D99-EB22933853E8}" destId="{487461B0-A1C2-4F16-9F73-47EA5BDD0609}" srcOrd="6" destOrd="0" presId="urn:microsoft.com/office/officeart/2005/8/layout/hierarchy1"/>
    <dgm:cxn modelId="{886552B4-2E7C-44E2-9B3E-01D54D0BF43D}" type="presParOf" srcId="{0BDE5F7D-4F9E-4103-8D99-EB22933853E8}" destId="{14ECAB62-82AA-4ADB-9CAA-7F6D4A143DEE}" srcOrd="7" destOrd="0" presId="urn:microsoft.com/office/officeart/2005/8/layout/hierarchy1"/>
    <dgm:cxn modelId="{9F16E6A7-96EA-416C-8052-B67A754F5FF5}" type="presParOf" srcId="{14ECAB62-82AA-4ADB-9CAA-7F6D4A143DEE}" destId="{2F78DD85-BF1B-4621-BBA2-C55F87AA44C7}" srcOrd="0" destOrd="0" presId="urn:microsoft.com/office/officeart/2005/8/layout/hierarchy1"/>
    <dgm:cxn modelId="{8804377F-8606-4DD0-8245-792DC7078CE5}" type="presParOf" srcId="{2F78DD85-BF1B-4621-BBA2-C55F87AA44C7}" destId="{34248ED4-6D9A-4034-B809-C6899D8F8134}" srcOrd="0" destOrd="0" presId="urn:microsoft.com/office/officeart/2005/8/layout/hierarchy1"/>
    <dgm:cxn modelId="{BD033ECF-D811-4844-B68A-22A0B5661F07}" type="presParOf" srcId="{2F78DD85-BF1B-4621-BBA2-C55F87AA44C7}" destId="{64F1F457-BC11-48BF-9CA1-E44697D9FA82}" srcOrd="1" destOrd="0" presId="urn:microsoft.com/office/officeart/2005/8/layout/hierarchy1"/>
    <dgm:cxn modelId="{AACC11F3-B3FC-41A9-9536-48E8F9B77991}" type="presParOf" srcId="{14ECAB62-82AA-4ADB-9CAA-7F6D4A143DEE}" destId="{ED2DF07A-A895-4311-A63F-B37399BC5CF9}" srcOrd="1" destOrd="0" presId="urn:microsoft.com/office/officeart/2005/8/layout/hierarchy1"/>
  </dgm:cxnLst>
  <dgm:bg/>
  <dgm:whole/>
</dgm:dataModel>
</file>

<file path=ppt/diagrams/data2.xml><?xml version="1.0" encoding="utf-8"?>
<dgm:dataModel xmlns:dgm="http://schemas.openxmlformats.org/drawingml/2006/diagram" xmlns:a="http://schemas.openxmlformats.org/drawingml/2006/main">
  <dgm:ptLst>
    <dgm:pt modelId="{D273081A-F555-4AF1-B167-DC46D279D2B0}" type="doc">
      <dgm:prSet loTypeId="urn:microsoft.com/office/officeart/2005/8/layout/balance1" loCatId="relationship" qsTypeId="urn:microsoft.com/office/officeart/2005/8/quickstyle/3d3" qsCatId="3D" csTypeId="urn:microsoft.com/office/officeart/2005/8/colors/colorful2" csCatId="colorful" phldr="1"/>
      <dgm:spPr/>
      <dgm:t>
        <a:bodyPr/>
        <a:lstStyle/>
        <a:p>
          <a:endParaRPr lang="id-ID"/>
        </a:p>
      </dgm:t>
    </dgm:pt>
    <dgm:pt modelId="{AFBB2F71-87FA-48E8-95D9-7707352E48F4}">
      <dgm:prSet phldrT="[Text]"/>
      <dgm:spPr/>
      <dgm:t>
        <a:bodyPr/>
        <a:lstStyle/>
        <a:p>
          <a:r>
            <a:rPr lang="id-ID" dirty="0" smtClean="0"/>
            <a:t>Sikap</a:t>
          </a:r>
          <a:endParaRPr lang="id-ID" dirty="0"/>
        </a:p>
      </dgm:t>
    </dgm:pt>
    <dgm:pt modelId="{F84445FA-6F54-449C-B34F-38A2A9CA3274}" type="parTrans" cxnId="{E5C6016E-3927-46E9-8B84-2740AA929E47}">
      <dgm:prSet/>
      <dgm:spPr/>
      <dgm:t>
        <a:bodyPr/>
        <a:lstStyle/>
        <a:p>
          <a:endParaRPr lang="id-ID"/>
        </a:p>
      </dgm:t>
    </dgm:pt>
    <dgm:pt modelId="{42CB112D-6069-4450-9754-16C64A53BB5F}" type="sibTrans" cxnId="{E5C6016E-3927-46E9-8B84-2740AA929E47}">
      <dgm:prSet/>
      <dgm:spPr/>
      <dgm:t>
        <a:bodyPr/>
        <a:lstStyle/>
        <a:p>
          <a:endParaRPr lang="id-ID"/>
        </a:p>
      </dgm:t>
    </dgm:pt>
    <dgm:pt modelId="{1F005890-F33C-40DE-9FB7-EBD100451B4F}">
      <dgm:prSet phldrT="[Text]"/>
      <dgm:spPr/>
      <dgm:t>
        <a:bodyPr/>
        <a:lstStyle/>
        <a:p>
          <a:r>
            <a:rPr lang="id-ID" dirty="0" smtClean="0"/>
            <a:t>Extraversion</a:t>
          </a:r>
          <a:endParaRPr lang="id-ID" dirty="0"/>
        </a:p>
      </dgm:t>
    </dgm:pt>
    <dgm:pt modelId="{B3B6E03D-F736-4BAF-9BE0-5942F8960C92}" type="parTrans" cxnId="{CC046D96-4D89-4186-8F02-3930D2C85FD1}">
      <dgm:prSet/>
      <dgm:spPr/>
      <dgm:t>
        <a:bodyPr/>
        <a:lstStyle/>
        <a:p>
          <a:endParaRPr lang="id-ID"/>
        </a:p>
      </dgm:t>
    </dgm:pt>
    <dgm:pt modelId="{9B4763F3-5109-4649-9D1E-B7A40D234810}" type="sibTrans" cxnId="{CC046D96-4D89-4186-8F02-3930D2C85FD1}">
      <dgm:prSet/>
      <dgm:spPr/>
      <dgm:t>
        <a:bodyPr/>
        <a:lstStyle/>
        <a:p>
          <a:endParaRPr lang="id-ID"/>
        </a:p>
      </dgm:t>
    </dgm:pt>
    <dgm:pt modelId="{5F49391D-F11B-45D4-8DF1-7B6DFE2546A6}">
      <dgm:prSet phldrT="[Text]"/>
      <dgm:spPr/>
      <dgm:t>
        <a:bodyPr/>
        <a:lstStyle/>
        <a:p>
          <a:r>
            <a:rPr lang="id-ID" dirty="0" smtClean="0"/>
            <a:t>Introversion</a:t>
          </a:r>
          <a:endParaRPr lang="id-ID" dirty="0"/>
        </a:p>
      </dgm:t>
    </dgm:pt>
    <dgm:pt modelId="{3D1C8828-20BA-4583-9D66-BE39A5896D31}" type="parTrans" cxnId="{D5DA7BA1-4844-4874-A6F5-0E6FFE4C0D4D}">
      <dgm:prSet/>
      <dgm:spPr/>
      <dgm:t>
        <a:bodyPr/>
        <a:lstStyle/>
        <a:p>
          <a:endParaRPr lang="id-ID"/>
        </a:p>
      </dgm:t>
    </dgm:pt>
    <dgm:pt modelId="{019338BE-296E-4C66-9C5C-668D267164DB}" type="sibTrans" cxnId="{D5DA7BA1-4844-4874-A6F5-0E6FFE4C0D4D}">
      <dgm:prSet/>
      <dgm:spPr/>
      <dgm:t>
        <a:bodyPr/>
        <a:lstStyle/>
        <a:p>
          <a:endParaRPr lang="id-ID"/>
        </a:p>
      </dgm:t>
    </dgm:pt>
    <dgm:pt modelId="{E5496482-C552-40A8-9358-BF1486F9844B}">
      <dgm:prSet phldrT="[Text]"/>
      <dgm:spPr/>
      <dgm:t>
        <a:bodyPr/>
        <a:lstStyle/>
        <a:p>
          <a:r>
            <a:rPr lang="id-ID" dirty="0" smtClean="0"/>
            <a:t>Fungsi</a:t>
          </a:r>
          <a:endParaRPr lang="id-ID" dirty="0"/>
        </a:p>
      </dgm:t>
    </dgm:pt>
    <dgm:pt modelId="{134103BD-C062-4BCF-8E61-8862667F773E}" type="parTrans" cxnId="{E1FCAD45-DF50-479F-9869-95ACE621F69C}">
      <dgm:prSet/>
      <dgm:spPr/>
      <dgm:t>
        <a:bodyPr/>
        <a:lstStyle/>
        <a:p>
          <a:endParaRPr lang="id-ID"/>
        </a:p>
      </dgm:t>
    </dgm:pt>
    <dgm:pt modelId="{40EA1B2C-B1E8-4399-919C-6B2067924718}" type="sibTrans" cxnId="{E1FCAD45-DF50-479F-9869-95ACE621F69C}">
      <dgm:prSet/>
      <dgm:spPr/>
      <dgm:t>
        <a:bodyPr/>
        <a:lstStyle/>
        <a:p>
          <a:endParaRPr lang="id-ID"/>
        </a:p>
      </dgm:t>
    </dgm:pt>
    <dgm:pt modelId="{6FDA42CD-8A8B-4BD3-8A0E-E42A37BF6060}">
      <dgm:prSet phldrT="[Text]"/>
      <dgm:spPr/>
      <dgm:t>
        <a:bodyPr/>
        <a:lstStyle/>
        <a:p>
          <a:r>
            <a:rPr lang="id-ID" dirty="0" smtClean="0"/>
            <a:t>Sensing</a:t>
          </a:r>
          <a:endParaRPr lang="id-ID" dirty="0"/>
        </a:p>
      </dgm:t>
    </dgm:pt>
    <dgm:pt modelId="{5AFBABA2-872E-44EC-ABAA-9562702801A0}" type="parTrans" cxnId="{C57029F2-D05F-4DAC-9CB1-1ECA15DCB388}">
      <dgm:prSet/>
      <dgm:spPr/>
      <dgm:t>
        <a:bodyPr/>
        <a:lstStyle/>
        <a:p>
          <a:endParaRPr lang="id-ID"/>
        </a:p>
      </dgm:t>
    </dgm:pt>
    <dgm:pt modelId="{C36947E7-B069-4DF9-82E6-624363DB600A}" type="sibTrans" cxnId="{C57029F2-D05F-4DAC-9CB1-1ECA15DCB388}">
      <dgm:prSet/>
      <dgm:spPr/>
      <dgm:t>
        <a:bodyPr/>
        <a:lstStyle/>
        <a:p>
          <a:endParaRPr lang="id-ID"/>
        </a:p>
      </dgm:t>
    </dgm:pt>
    <dgm:pt modelId="{B548DECD-DDFA-4DB6-93FA-D64FDD34A197}">
      <dgm:prSet phldrT="[Text]"/>
      <dgm:spPr/>
      <dgm:t>
        <a:bodyPr/>
        <a:lstStyle/>
        <a:p>
          <a:r>
            <a:rPr lang="id-ID" dirty="0" smtClean="0"/>
            <a:t>Feeling</a:t>
          </a:r>
          <a:endParaRPr lang="id-ID" dirty="0"/>
        </a:p>
      </dgm:t>
    </dgm:pt>
    <dgm:pt modelId="{C16CFBCC-B3FF-4B1F-A264-77A8CD1F73B2}" type="parTrans" cxnId="{C681D329-C9D3-4DCE-966E-7C4C6DF7DE59}">
      <dgm:prSet/>
      <dgm:spPr/>
      <dgm:t>
        <a:bodyPr/>
        <a:lstStyle/>
        <a:p>
          <a:endParaRPr lang="id-ID"/>
        </a:p>
      </dgm:t>
    </dgm:pt>
    <dgm:pt modelId="{E47F8094-83BA-48FA-8018-9E2EAB83F37D}" type="sibTrans" cxnId="{C681D329-C9D3-4DCE-966E-7C4C6DF7DE59}">
      <dgm:prSet/>
      <dgm:spPr/>
      <dgm:t>
        <a:bodyPr/>
        <a:lstStyle/>
        <a:p>
          <a:endParaRPr lang="id-ID"/>
        </a:p>
      </dgm:t>
    </dgm:pt>
    <dgm:pt modelId="{13EBE7FD-328C-46B6-828D-DB0D0140E37E}">
      <dgm:prSet phldrT="[Text]"/>
      <dgm:spPr/>
      <dgm:t>
        <a:bodyPr/>
        <a:lstStyle/>
        <a:p>
          <a:r>
            <a:rPr lang="id-ID" dirty="0" smtClean="0"/>
            <a:t>Thinking</a:t>
          </a:r>
          <a:endParaRPr lang="id-ID" dirty="0"/>
        </a:p>
      </dgm:t>
    </dgm:pt>
    <dgm:pt modelId="{942B6A62-4214-4384-9B14-337F3E8E1591}" type="parTrans" cxnId="{4D7DCC8C-D344-4C0D-9102-8FA6AB12E054}">
      <dgm:prSet/>
      <dgm:spPr/>
      <dgm:t>
        <a:bodyPr/>
        <a:lstStyle/>
        <a:p>
          <a:endParaRPr lang="id-ID"/>
        </a:p>
      </dgm:t>
    </dgm:pt>
    <dgm:pt modelId="{397E095E-BA0D-4EE1-9245-C08C2FDE7D46}" type="sibTrans" cxnId="{4D7DCC8C-D344-4C0D-9102-8FA6AB12E054}">
      <dgm:prSet/>
      <dgm:spPr/>
      <dgm:t>
        <a:bodyPr/>
        <a:lstStyle/>
        <a:p>
          <a:endParaRPr lang="id-ID"/>
        </a:p>
      </dgm:t>
    </dgm:pt>
    <dgm:pt modelId="{B76C88D9-1802-46D4-8FEF-AD7FB49A0F7D}">
      <dgm:prSet phldrT="[Text]"/>
      <dgm:spPr/>
      <dgm:t>
        <a:bodyPr/>
        <a:lstStyle/>
        <a:p>
          <a:r>
            <a:rPr lang="id-ID" dirty="0" smtClean="0"/>
            <a:t>Intuiting</a:t>
          </a:r>
          <a:endParaRPr lang="id-ID" dirty="0"/>
        </a:p>
      </dgm:t>
    </dgm:pt>
    <dgm:pt modelId="{DC647779-C675-450B-8C3D-87882D3C049A}" type="parTrans" cxnId="{722046D4-82B5-4171-AA75-89EB7714B8C6}">
      <dgm:prSet/>
      <dgm:spPr/>
      <dgm:t>
        <a:bodyPr/>
        <a:lstStyle/>
        <a:p>
          <a:endParaRPr lang="id-ID"/>
        </a:p>
      </dgm:t>
    </dgm:pt>
    <dgm:pt modelId="{DC6B3051-DDB9-4EBC-B704-2934CBA46ECE}" type="sibTrans" cxnId="{722046D4-82B5-4171-AA75-89EB7714B8C6}">
      <dgm:prSet/>
      <dgm:spPr/>
      <dgm:t>
        <a:bodyPr/>
        <a:lstStyle/>
        <a:p>
          <a:endParaRPr lang="id-ID"/>
        </a:p>
      </dgm:t>
    </dgm:pt>
    <dgm:pt modelId="{032686ED-3F8D-4755-8EED-2FD84B42E0B6}" type="pres">
      <dgm:prSet presAssocID="{D273081A-F555-4AF1-B167-DC46D279D2B0}" presName="outerComposite" presStyleCnt="0">
        <dgm:presLayoutVars>
          <dgm:chMax val="2"/>
          <dgm:animLvl val="lvl"/>
          <dgm:resizeHandles val="exact"/>
        </dgm:presLayoutVars>
      </dgm:prSet>
      <dgm:spPr/>
      <dgm:t>
        <a:bodyPr/>
        <a:lstStyle/>
        <a:p>
          <a:endParaRPr lang="id-ID"/>
        </a:p>
      </dgm:t>
    </dgm:pt>
    <dgm:pt modelId="{84EE2A14-C27E-4FAD-96D3-331B89971B3D}" type="pres">
      <dgm:prSet presAssocID="{D273081A-F555-4AF1-B167-DC46D279D2B0}" presName="dummyMaxCanvas" presStyleCnt="0"/>
      <dgm:spPr/>
    </dgm:pt>
    <dgm:pt modelId="{ECDE8CDF-76B1-4686-9180-F52FFC8B1B10}" type="pres">
      <dgm:prSet presAssocID="{D273081A-F555-4AF1-B167-DC46D279D2B0}" presName="parentComposite" presStyleCnt="0"/>
      <dgm:spPr/>
    </dgm:pt>
    <dgm:pt modelId="{8905992C-3311-4F93-BB98-CAB11D7F28FD}" type="pres">
      <dgm:prSet presAssocID="{D273081A-F555-4AF1-B167-DC46D279D2B0}" presName="parent1" presStyleLbl="alignAccFollowNode1" presStyleIdx="0" presStyleCnt="4">
        <dgm:presLayoutVars>
          <dgm:chMax val="4"/>
        </dgm:presLayoutVars>
      </dgm:prSet>
      <dgm:spPr/>
      <dgm:t>
        <a:bodyPr/>
        <a:lstStyle/>
        <a:p>
          <a:endParaRPr lang="id-ID"/>
        </a:p>
      </dgm:t>
    </dgm:pt>
    <dgm:pt modelId="{832B483F-346B-438D-A25E-9B1A2A9D861C}" type="pres">
      <dgm:prSet presAssocID="{D273081A-F555-4AF1-B167-DC46D279D2B0}" presName="parent2" presStyleLbl="alignAccFollowNode1" presStyleIdx="1" presStyleCnt="4">
        <dgm:presLayoutVars>
          <dgm:chMax val="4"/>
        </dgm:presLayoutVars>
      </dgm:prSet>
      <dgm:spPr/>
      <dgm:t>
        <a:bodyPr/>
        <a:lstStyle/>
        <a:p>
          <a:endParaRPr lang="id-ID"/>
        </a:p>
      </dgm:t>
    </dgm:pt>
    <dgm:pt modelId="{819564E5-1837-46C5-82A0-4786480936E4}" type="pres">
      <dgm:prSet presAssocID="{D273081A-F555-4AF1-B167-DC46D279D2B0}" presName="childrenComposite" presStyleCnt="0"/>
      <dgm:spPr/>
    </dgm:pt>
    <dgm:pt modelId="{C2F187BC-FA5A-4F7A-B4FA-B8E4CB1B23CC}" type="pres">
      <dgm:prSet presAssocID="{D273081A-F555-4AF1-B167-DC46D279D2B0}" presName="dummyMaxCanvas_ChildArea" presStyleCnt="0"/>
      <dgm:spPr/>
    </dgm:pt>
    <dgm:pt modelId="{380DA99F-C373-4659-BEFA-CDFED361DB04}" type="pres">
      <dgm:prSet presAssocID="{D273081A-F555-4AF1-B167-DC46D279D2B0}" presName="fulcrum" presStyleLbl="alignAccFollowNode1" presStyleIdx="2" presStyleCnt="4"/>
      <dgm:spPr/>
    </dgm:pt>
    <dgm:pt modelId="{07F49209-2C08-414C-ACFF-673C9DBE0982}" type="pres">
      <dgm:prSet presAssocID="{D273081A-F555-4AF1-B167-DC46D279D2B0}" presName="balance_24" presStyleLbl="alignAccFollowNode1" presStyleIdx="3" presStyleCnt="4" custAng="21360000">
        <dgm:presLayoutVars>
          <dgm:bulletEnabled val="1"/>
        </dgm:presLayoutVars>
      </dgm:prSet>
      <dgm:spPr/>
    </dgm:pt>
    <dgm:pt modelId="{3A1920D2-7C54-444B-B289-BEFA872BFDCF}" type="pres">
      <dgm:prSet presAssocID="{D273081A-F555-4AF1-B167-DC46D279D2B0}" presName="right_24_1" presStyleLbl="node1" presStyleIdx="0" presStyleCnt="6" custAng="21360000" custLinFactNeighborX="4328" custLinFactNeighborY="-14694">
        <dgm:presLayoutVars>
          <dgm:bulletEnabled val="1"/>
        </dgm:presLayoutVars>
      </dgm:prSet>
      <dgm:spPr/>
      <dgm:t>
        <a:bodyPr/>
        <a:lstStyle/>
        <a:p>
          <a:endParaRPr lang="id-ID"/>
        </a:p>
      </dgm:t>
    </dgm:pt>
    <dgm:pt modelId="{76B584F8-2F21-4E10-B8B7-0D3DEDB685AA}" type="pres">
      <dgm:prSet presAssocID="{D273081A-F555-4AF1-B167-DC46D279D2B0}" presName="right_24_2" presStyleLbl="node1" presStyleIdx="1" presStyleCnt="6" custAng="21360000" custLinFactNeighborY="-11362">
        <dgm:presLayoutVars>
          <dgm:bulletEnabled val="1"/>
        </dgm:presLayoutVars>
      </dgm:prSet>
      <dgm:spPr/>
      <dgm:t>
        <a:bodyPr/>
        <a:lstStyle/>
        <a:p>
          <a:endParaRPr lang="id-ID"/>
        </a:p>
      </dgm:t>
    </dgm:pt>
    <dgm:pt modelId="{6F31987E-F880-44F8-9517-C5D235D9A5B2}" type="pres">
      <dgm:prSet presAssocID="{D273081A-F555-4AF1-B167-DC46D279D2B0}" presName="right_24_3" presStyleLbl="node1" presStyleIdx="2" presStyleCnt="6" custAng="21360000" custLinFactNeighborX="-3359" custLinFactNeighborY="-8030">
        <dgm:presLayoutVars>
          <dgm:bulletEnabled val="1"/>
        </dgm:presLayoutVars>
      </dgm:prSet>
      <dgm:spPr/>
      <dgm:t>
        <a:bodyPr/>
        <a:lstStyle/>
        <a:p>
          <a:endParaRPr lang="id-ID"/>
        </a:p>
      </dgm:t>
    </dgm:pt>
    <dgm:pt modelId="{C4946349-752C-42FD-95C8-7C82A051D277}" type="pres">
      <dgm:prSet presAssocID="{D273081A-F555-4AF1-B167-DC46D279D2B0}" presName="right_24_4" presStyleLbl="node1" presStyleIdx="3" presStyleCnt="6" custAng="21360000" custLinFactNeighborX="-6099" custLinFactNeighborY="-12937">
        <dgm:presLayoutVars>
          <dgm:bulletEnabled val="1"/>
        </dgm:presLayoutVars>
      </dgm:prSet>
      <dgm:spPr/>
      <dgm:t>
        <a:bodyPr/>
        <a:lstStyle/>
        <a:p>
          <a:endParaRPr lang="id-ID"/>
        </a:p>
      </dgm:t>
    </dgm:pt>
    <dgm:pt modelId="{20E057FC-CE44-45DC-80C3-C90B659D1001}" type="pres">
      <dgm:prSet presAssocID="{D273081A-F555-4AF1-B167-DC46D279D2B0}" presName="left_24_1" presStyleLbl="node1" presStyleIdx="4" presStyleCnt="6" custAng="21360000" custScaleX="115305" custLinFactNeighborX="4183">
        <dgm:presLayoutVars>
          <dgm:bulletEnabled val="1"/>
        </dgm:presLayoutVars>
      </dgm:prSet>
      <dgm:spPr/>
      <dgm:t>
        <a:bodyPr/>
        <a:lstStyle/>
        <a:p>
          <a:endParaRPr lang="id-ID"/>
        </a:p>
      </dgm:t>
    </dgm:pt>
    <dgm:pt modelId="{79401C5C-1CC3-46EA-B162-562DF31FAAA8}" type="pres">
      <dgm:prSet presAssocID="{D273081A-F555-4AF1-B167-DC46D279D2B0}" presName="left_24_2" presStyleLbl="node1" presStyleIdx="5" presStyleCnt="6" custAng="21360000" custScaleX="118303">
        <dgm:presLayoutVars>
          <dgm:bulletEnabled val="1"/>
        </dgm:presLayoutVars>
      </dgm:prSet>
      <dgm:spPr/>
      <dgm:t>
        <a:bodyPr/>
        <a:lstStyle/>
        <a:p>
          <a:endParaRPr lang="id-ID"/>
        </a:p>
      </dgm:t>
    </dgm:pt>
  </dgm:ptLst>
  <dgm:cxnLst>
    <dgm:cxn modelId="{50E4E07D-BEBE-4F76-95B8-0BF6ECCE16B2}" type="presOf" srcId="{D273081A-F555-4AF1-B167-DC46D279D2B0}" destId="{032686ED-3F8D-4755-8EED-2FD84B42E0B6}" srcOrd="0" destOrd="0" presId="urn:microsoft.com/office/officeart/2005/8/layout/balance1"/>
    <dgm:cxn modelId="{4D7DCC8C-D344-4C0D-9102-8FA6AB12E054}" srcId="{E5496482-C552-40A8-9358-BF1486F9844B}" destId="{13EBE7FD-328C-46B6-828D-DB0D0140E37E}" srcOrd="3" destOrd="0" parTransId="{942B6A62-4214-4384-9B14-337F3E8E1591}" sibTransId="{397E095E-BA0D-4EE1-9245-C08C2FDE7D46}"/>
    <dgm:cxn modelId="{E5C6016E-3927-46E9-8B84-2740AA929E47}" srcId="{D273081A-F555-4AF1-B167-DC46D279D2B0}" destId="{AFBB2F71-87FA-48E8-95D9-7707352E48F4}" srcOrd="0" destOrd="0" parTransId="{F84445FA-6F54-449C-B34F-38A2A9CA3274}" sibTransId="{42CB112D-6069-4450-9754-16C64A53BB5F}"/>
    <dgm:cxn modelId="{87718A0E-33B3-4F6A-98FC-90B5505C139D}" type="presOf" srcId="{13EBE7FD-328C-46B6-828D-DB0D0140E37E}" destId="{C4946349-752C-42FD-95C8-7C82A051D277}" srcOrd="0" destOrd="0" presId="urn:microsoft.com/office/officeart/2005/8/layout/balance1"/>
    <dgm:cxn modelId="{E1FCAD45-DF50-479F-9869-95ACE621F69C}" srcId="{D273081A-F555-4AF1-B167-DC46D279D2B0}" destId="{E5496482-C552-40A8-9358-BF1486F9844B}" srcOrd="1" destOrd="0" parTransId="{134103BD-C062-4BCF-8E61-8862667F773E}" sibTransId="{40EA1B2C-B1E8-4399-919C-6B2067924718}"/>
    <dgm:cxn modelId="{C681D329-C9D3-4DCE-966E-7C4C6DF7DE59}" srcId="{E5496482-C552-40A8-9358-BF1486F9844B}" destId="{B548DECD-DDFA-4DB6-93FA-D64FDD34A197}" srcOrd="2" destOrd="0" parTransId="{C16CFBCC-B3FF-4B1F-A264-77A8CD1F73B2}" sibTransId="{E47F8094-83BA-48FA-8018-9E2EAB83F37D}"/>
    <dgm:cxn modelId="{18141E4F-1E3D-4979-85A3-0076CB75BFA5}" type="presOf" srcId="{5F49391D-F11B-45D4-8DF1-7B6DFE2546A6}" destId="{79401C5C-1CC3-46EA-B162-562DF31FAAA8}" srcOrd="0" destOrd="0" presId="urn:microsoft.com/office/officeart/2005/8/layout/balance1"/>
    <dgm:cxn modelId="{516294C1-2CFC-4140-B633-2A5BCAB1AB98}" type="presOf" srcId="{B76C88D9-1802-46D4-8FEF-AD7FB49A0F7D}" destId="{3A1920D2-7C54-444B-B289-BEFA872BFDCF}" srcOrd="0" destOrd="0" presId="urn:microsoft.com/office/officeart/2005/8/layout/balance1"/>
    <dgm:cxn modelId="{F4B0FBA0-1D32-4CEB-AE89-6B5EC81CCB63}" type="presOf" srcId="{6FDA42CD-8A8B-4BD3-8A0E-E42A37BF6060}" destId="{76B584F8-2F21-4E10-B8B7-0D3DEDB685AA}" srcOrd="0" destOrd="0" presId="urn:microsoft.com/office/officeart/2005/8/layout/balance1"/>
    <dgm:cxn modelId="{CC046D96-4D89-4186-8F02-3930D2C85FD1}" srcId="{AFBB2F71-87FA-48E8-95D9-7707352E48F4}" destId="{1F005890-F33C-40DE-9FB7-EBD100451B4F}" srcOrd="0" destOrd="0" parTransId="{B3B6E03D-F736-4BAF-9BE0-5942F8960C92}" sibTransId="{9B4763F3-5109-4649-9D1E-B7A40D234810}"/>
    <dgm:cxn modelId="{2A48F66C-1928-4C32-B98E-15162E1270B7}" type="presOf" srcId="{E5496482-C552-40A8-9358-BF1486F9844B}" destId="{832B483F-346B-438D-A25E-9B1A2A9D861C}" srcOrd="0" destOrd="0" presId="urn:microsoft.com/office/officeart/2005/8/layout/balance1"/>
    <dgm:cxn modelId="{D5DA7BA1-4844-4874-A6F5-0E6FFE4C0D4D}" srcId="{AFBB2F71-87FA-48E8-95D9-7707352E48F4}" destId="{5F49391D-F11B-45D4-8DF1-7B6DFE2546A6}" srcOrd="1" destOrd="0" parTransId="{3D1C8828-20BA-4583-9D66-BE39A5896D31}" sibTransId="{019338BE-296E-4C66-9C5C-668D267164DB}"/>
    <dgm:cxn modelId="{722046D4-82B5-4171-AA75-89EB7714B8C6}" srcId="{E5496482-C552-40A8-9358-BF1486F9844B}" destId="{B76C88D9-1802-46D4-8FEF-AD7FB49A0F7D}" srcOrd="0" destOrd="0" parTransId="{DC647779-C675-450B-8C3D-87882D3C049A}" sibTransId="{DC6B3051-DDB9-4EBC-B704-2934CBA46ECE}"/>
    <dgm:cxn modelId="{D6E93792-089C-495D-841B-AD2BEFC4542C}" type="presOf" srcId="{B548DECD-DDFA-4DB6-93FA-D64FDD34A197}" destId="{6F31987E-F880-44F8-9517-C5D235D9A5B2}" srcOrd="0" destOrd="0" presId="urn:microsoft.com/office/officeart/2005/8/layout/balance1"/>
    <dgm:cxn modelId="{A87BA4D9-B897-4771-9468-6898695EA7C2}" type="presOf" srcId="{1F005890-F33C-40DE-9FB7-EBD100451B4F}" destId="{20E057FC-CE44-45DC-80C3-C90B659D1001}" srcOrd="0" destOrd="0" presId="urn:microsoft.com/office/officeart/2005/8/layout/balance1"/>
    <dgm:cxn modelId="{B0EFB159-54AE-4345-B8F3-447E2BC5CE38}" type="presOf" srcId="{AFBB2F71-87FA-48E8-95D9-7707352E48F4}" destId="{8905992C-3311-4F93-BB98-CAB11D7F28FD}" srcOrd="0" destOrd="0" presId="urn:microsoft.com/office/officeart/2005/8/layout/balance1"/>
    <dgm:cxn modelId="{C57029F2-D05F-4DAC-9CB1-1ECA15DCB388}" srcId="{E5496482-C552-40A8-9358-BF1486F9844B}" destId="{6FDA42CD-8A8B-4BD3-8A0E-E42A37BF6060}" srcOrd="1" destOrd="0" parTransId="{5AFBABA2-872E-44EC-ABAA-9562702801A0}" sibTransId="{C36947E7-B069-4DF9-82E6-624363DB600A}"/>
    <dgm:cxn modelId="{B3CECFCA-F0E7-4D0E-92C2-4F9CA29E1F5E}" type="presParOf" srcId="{032686ED-3F8D-4755-8EED-2FD84B42E0B6}" destId="{84EE2A14-C27E-4FAD-96D3-331B89971B3D}" srcOrd="0" destOrd="0" presId="urn:microsoft.com/office/officeart/2005/8/layout/balance1"/>
    <dgm:cxn modelId="{810F1201-ECD1-41F9-A002-ABABEBA69E43}" type="presParOf" srcId="{032686ED-3F8D-4755-8EED-2FD84B42E0B6}" destId="{ECDE8CDF-76B1-4686-9180-F52FFC8B1B10}" srcOrd="1" destOrd="0" presId="urn:microsoft.com/office/officeart/2005/8/layout/balance1"/>
    <dgm:cxn modelId="{6340FF4F-15D6-4E1E-8C11-F48C4CAD6CD4}" type="presParOf" srcId="{ECDE8CDF-76B1-4686-9180-F52FFC8B1B10}" destId="{8905992C-3311-4F93-BB98-CAB11D7F28FD}" srcOrd="0" destOrd="0" presId="urn:microsoft.com/office/officeart/2005/8/layout/balance1"/>
    <dgm:cxn modelId="{E514375B-ACD3-46AA-A9CE-33959761C6E0}" type="presParOf" srcId="{ECDE8CDF-76B1-4686-9180-F52FFC8B1B10}" destId="{832B483F-346B-438D-A25E-9B1A2A9D861C}" srcOrd="1" destOrd="0" presId="urn:microsoft.com/office/officeart/2005/8/layout/balance1"/>
    <dgm:cxn modelId="{2AE670AE-62C8-433A-9F8A-0E4096B36BA4}" type="presParOf" srcId="{032686ED-3F8D-4755-8EED-2FD84B42E0B6}" destId="{819564E5-1837-46C5-82A0-4786480936E4}" srcOrd="2" destOrd="0" presId="urn:microsoft.com/office/officeart/2005/8/layout/balance1"/>
    <dgm:cxn modelId="{1E4F94E6-02DE-4964-BF8D-FF7602680BC7}" type="presParOf" srcId="{819564E5-1837-46C5-82A0-4786480936E4}" destId="{C2F187BC-FA5A-4F7A-B4FA-B8E4CB1B23CC}" srcOrd="0" destOrd="0" presId="urn:microsoft.com/office/officeart/2005/8/layout/balance1"/>
    <dgm:cxn modelId="{7544E094-E07B-473C-8D4C-8381B39E1870}" type="presParOf" srcId="{819564E5-1837-46C5-82A0-4786480936E4}" destId="{380DA99F-C373-4659-BEFA-CDFED361DB04}" srcOrd="1" destOrd="0" presId="urn:microsoft.com/office/officeart/2005/8/layout/balance1"/>
    <dgm:cxn modelId="{777B8463-24A7-48FA-82B6-87FBF4159852}" type="presParOf" srcId="{819564E5-1837-46C5-82A0-4786480936E4}" destId="{07F49209-2C08-414C-ACFF-673C9DBE0982}" srcOrd="2" destOrd="0" presId="urn:microsoft.com/office/officeart/2005/8/layout/balance1"/>
    <dgm:cxn modelId="{E96F9F5F-1319-45AA-9104-90EBA581C110}" type="presParOf" srcId="{819564E5-1837-46C5-82A0-4786480936E4}" destId="{3A1920D2-7C54-444B-B289-BEFA872BFDCF}" srcOrd="3" destOrd="0" presId="urn:microsoft.com/office/officeart/2005/8/layout/balance1"/>
    <dgm:cxn modelId="{C7BA9686-A482-49C9-BCA1-BD45F324E1BE}" type="presParOf" srcId="{819564E5-1837-46C5-82A0-4786480936E4}" destId="{76B584F8-2F21-4E10-B8B7-0D3DEDB685AA}" srcOrd="4" destOrd="0" presId="urn:microsoft.com/office/officeart/2005/8/layout/balance1"/>
    <dgm:cxn modelId="{9D3880A4-2055-4A56-B147-676D84EA5EE8}" type="presParOf" srcId="{819564E5-1837-46C5-82A0-4786480936E4}" destId="{6F31987E-F880-44F8-9517-C5D235D9A5B2}" srcOrd="5" destOrd="0" presId="urn:microsoft.com/office/officeart/2005/8/layout/balance1"/>
    <dgm:cxn modelId="{D8C28167-3D1C-4077-A54B-5DA25328E20D}" type="presParOf" srcId="{819564E5-1837-46C5-82A0-4786480936E4}" destId="{C4946349-752C-42FD-95C8-7C82A051D277}" srcOrd="6" destOrd="0" presId="urn:microsoft.com/office/officeart/2005/8/layout/balance1"/>
    <dgm:cxn modelId="{6698FB79-5E9C-4354-ABFC-8AE05F839291}" type="presParOf" srcId="{819564E5-1837-46C5-82A0-4786480936E4}" destId="{20E057FC-CE44-45DC-80C3-C90B659D1001}" srcOrd="7" destOrd="0" presId="urn:microsoft.com/office/officeart/2005/8/layout/balance1"/>
    <dgm:cxn modelId="{37E09B8D-FFA2-4CD7-AE9B-2DF40C858237}" type="presParOf" srcId="{819564E5-1837-46C5-82A0-4786480936E4}" destId="{79401C5C-1CC3-46EA-B162-562DF31FAAA8}" srcOrd="8" destOrd="0" presId="urn:microsoft.com/office/officeart/2005/8/layout/balance1"/>
  </dgm:cxnLst>
  <dgm:bg/>
  <dgm:whole/>
</dgm:dataModel>
</file>

<file path=ppt/diagrams/data3.xml><?xml version="1.0" encoding="utf-8"?>
<dgm:dataModel xmlns:dgm="http://schemas.openxmlformats.org/drawingml/2006/diagram" xmlns:a="http://schemas.openxmlformats.org/drawingml/2006/main">
  <dgm:ptLst>
    <dgm:pt modelId="{66833FE2-992C-4008-BDFF-6FDEF009116E}"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id-ID"/>
        </a:p>
      </dgm:t>
    </dgm:pt>
    <dgm:pt modelId="{DA58939B-D491-4C5B-B582-F7B175334994}">
      <dgm:prSet phldrT="[Text]"/>
      <dgm:spPr/>
      <dgm:t>
        <a:bodyPr/>
        <a:lstStyle/>
        <a:p>
          <a:r>
            <a:rPr lang="id-ID" i="1" dirty="0" smtClean="0"/>
            <a:t>Secure</a:t>
          </a:r>
        </a:p>
        <a:p>
          <a:r>
            <a:rPr lang="id-ID" i="0" dirty="0" smtClean="0"/>
            <a:t>(nyaman dg intimasi atau kedekatan &amp; otonomi)</a:t>
          </a:r>
          <a:endParaRPr lang="id-ID" i="0" dirty="0"/>
        </a:p>
      </dgm:t>
    </dgm:pt>
    <dgm:pt modelId="{C1F32607-8E15-438F-BB64-7E5006899EE8}" type="parTrans" cxnId="{6150FF78-2F69-4481-94D1-3C7967C7BC3A}">
      <dgm:prSet/>
      <dgm:spPr/>
      <dgm:t>
        <a:bodyPr/>
        <a:lstStyle/>
        <a:p>
          <a:endParaRPr lang="id-ID"/>
        </a:p>
      </dgm:t>
    </dgm:pt>
    <dgm:pt modelId="{F91CED94-E413-4D93-A04C-2B92FCD6F023}" type="sibTrans" cxnId="{6150FF78-2F69-4481-94D1-3C7967C7BC3A}">
      <dgm:prSet/>
      <dgm:spPr/>
      <dgm:t>
        <a:bodyPr/>
        <a:lstStyle/>
        <a:p>
          <a:endParaRPr lang="id-ID"/>
        </a:p>
      </dgm:t>
    </dgm:pt>
    <dgm:pt modelId="{A8267C40-D1F5-4802-B1C4-A7D5373703D4}">
      <dgm:prSet phldrT="[Text]"/>
      <dgm:spPr/>
      <dgm:t>
        <a:bodyPr/>
        <a:lstStyle/>
        <a:p>
          <a:r>
            <a:rPr lang="id-ID" i="1" dirty="0" smtClean="0"/>
            <a:t>Preocupied</a:t>
          </a:r>
        </a:p>
        <a:p>
          <a:r>
            <a:rPr lang="id-ID" i="0" dirty="0" smtClean="0"/>
            <a:t>(terobsesi dg hubungan)</a:t>
          </a:r>
          <a:endParaRPr lang="id-ID" i="0" dirty="0"/>
        </a:p>
      </dgm:t>
    </dgm:pt>
    <dgm:pt modelId="{167C3C3F-1CC3-4373-B9E1-1AD74F2C469B}" type="parTrans" cxnId="{2DAD4F4F-F4BD-4B7C-874D-034936E57E5E}">
      <dgm:prSet/>
      <dgm:spPr/>
      <dgm:t>
        <a:bodyPr/>
        <a:lstStyle/>
        <a:p>
          <a:endParaRPr lang="id-ID"/>
        </a:p>
      </dgm:t>
    </dgm:pt>
    <dgm:pt modelId="{21B4801F-19D4-4506-8A48-5D486E3FAF12}" type="sibTrans" cxnId="{2DAD4F4F-F4BD-4B7C-874D-034936E57E5E}">
      <dgm:prSet/>
      <dgm:spPr/>
      <dgm:t>
        <a:bodyPr/>
        <a:lstStyle/>
        <a:p>
          <a:endParaRPr lang="id-ID"/>
        </a:p>
      </dgm:t>
    </dgm:pt>
    <dgm:pt modelId="{6F986D14-8212-4B30-B92F-5FFD1BD299F7}">
      <dgm:prSet phldrT="[Text]"/>
      <dgm:spPr/>
      <dgm:t>
        <a:bodyPr/>
        <a:lstStyle/>
        <a:p>
          <a:r>
            <a:rPr lang="id-ID" i="1" dirty="0" smtClean="0"/>
            <a:t>Dismissing</a:t>
          </a:r>
        </a:p>
        <a:p>
          <a:r>
            <a:rPr lang="id-ID" i="0" dirty="0" smtClean="0"/>
            <a:t>(kehilangan intimasi, tdk bergantung)</a:t>
          </a:r>
          <a:endParaRPr lang="id-ID" i="0" dirty="0"/>
        </a:p>
      </dgm:t>
    </dgm:pt>
    <dgm:pt modelId="{185C521C-0DA0-4CDE-838A-237E7C66A688}" type="parTrans" cxnId="{A581AD33-648B-41C5-9B18-31AB991369B1}">
      <dgm:prSet/>
      <dgm:spPr/>
      <dgm:t>
        <a:bodyPr/>
        <a:lstStyle/>
        <a:p>
          <a:endParaRPr lang="id-ID"/>
        </a:p>
      </dgm:t>
    </dgm:pt>
    <dgm:pt modelId="{A876D6FB-C0ED-441A-A43C-18B2D5299157}" type="sibTrans" cxnId="{A581AD33-648B-41C5-9B18-31AB991369B1}">
      <dgm:prSet/>
      <dgm:spPr/>
      <dgm:t>
        <a:bodyPr/>
        <a:lstStyle/>
        <a:p>
          <a:endParaRPr lang="id-ID"/>
        </a:p>
      </dgm:t>
    </dgm:pt>
    <dgm:pt modelId="{E68BE1EC-467C-48D7-A4F8-568E075016E5}">
      <dgm:prSet phldrT="[Text]"/>
      <dgm:spPr/>
      <dgm:t>
        <a:bodyPr/>
        <a:lstStyle/>
        <a:p>
          <a:r>
            <a:rPr lang="id-ID" i="1" dirty="0" smtClean="0"/>
            <a:t>Fearfull</a:t>
          </a:r>
        </a:p>
        <a:p>
          <a:r>
            <a:rPr lang="id-ID" i="0" dirty="0" smtClean="0"/>
            <a:t>(ketakutan akan intimasi, menghindar scr sosial)</a:t>
          </a:r>
          <a:endParaRPr lang="id-ID" i="0" dirty="0"/>
        </a:p>
      </dgm:t>
    </dgm:pt>
    <dgm:pt modelId="{6CB7E6C7-EF49-46E2-8E92-D06C964CF6D7}" type="parTrans" cxnId="{45B76553-9871-4052-A27B-F43491043FB6}">
      <dgm:prSet/>
      <dgm:spPr/>
      <dgm:t>
        <a:bodyPr/>
        <a:lstStyle/>
        <a:p>
          <a:endParaRPr lang="id-ID"/>
        </a:p>
      </dgm:t>
    </dgm:pt>
    <dgm:pt modelId="{4CFC6DA2-331C-4C45-A2C4-5CB27873EAB1}" type="sibTrans" cxnId="{45B76553-9871-4052-A27B-F43491043FB6}">
      <dgm:prSet/>
      <dgm:spPr/>
      <dgm:t>
        <a:bodyPr/>
        <a:lstStyle/>
        <a:p>
          <a:endParaRPr lang="id-ID"/>
        </a:p>
      </dgm:t>
    </dgm:pt>
    <dgm:pt modelId="{95DCDD09-1382-47F4-A632-A7433FC17B95}" type="pres">
      <dgm:prSet presAssocID="{66833FE2-992C-4008-BDFF-6FDEF009116E}" presName="matrix" presStyleCnt="0">
        <dgm:presLayoutVars>
          <dgm:chMax val="1"/>
          <dgm:dir/>
          <dgm:resizeHandles val="exact"/>
        </dgm:presLayoutVars>
      </dgm:prSet>
      <dgm:spPr/>
    </dgm:pt>
    <dgm:pt modelId="{8BAEED14-40BF-4408-B768-90F48CD0F088}" type="pres">
      <dgm:prSet presAssocID="{66833FE2-992C-4008-BDFF-6FDEF009116E}" presName="axisShape" presStyleLbl="bgShp" presStyleIdx="0" presStyleCnt="1"/>
      <dgm:spPr/>
    </dgm:pt>
    <dgm:pt modelId="{CE734F80-10E8-43C3-928A-4B1112AF6203}" type="pres">
      <dgm:prSet presAssocID="{66833FE2-992C-4008-BDFF-6FDEF009116E}" presName="rect1" presStyleLbl="node1" presStyleIdx="0" presStyleCnt="4">
        <dgm:presLayoutVars>
          <dgm:chMax val="0"/>
          <dgm:chPref val="0"/>
          <dgm:bulletEnabled val="1"/>
        </dgm:presLayoutVars>
      </dgm:prSet>
      <dgm:spPr/>
      <dgm:t>
        <a:bodyPr/>
        <a:lstStyle/>
        <a:p>
          <a:endParaRPr lang="id-ID"/>
        </a:p>
      </dgm:t>
    </dgm:pt>
    <dgm:pt modelId="{3FD3EF41-317D-4A54-BBE0-25906937859A}" type="pres">
      <dgm:prSet presAssocID="{66833FE2-992C-4008-BDFF-6FDEF009116E}" presName="rect2" presStyleLbl="node1" presStyleIdx="1" presStyleCnt="4">
        <dgm:presLayoutVars>
          <dgm:chMax val="0"/>
          <dgm:chPref val="0"/>
          <dgm:bulletEnabled val="1"/>
        </dgm:presLayoutVars>
      </dgm:prSet>
      <dgm:spPr/>
    </dgm:pt>
    <dgm:pt modelId="{06F3FD12-4C08-4FC5-AD84-7935912C3BCE}" type="pres">
      <dgm:prSet presAssocID="{66833FE2-992C-4008-BDFF-6FDEF009116E}" presName="rect3" presStyleLbl="node1" presStyleIdx="2" presStyleCnt="4">
        <dgm:presLayoutVars>
          <dgm:chMax val="0"/>
          <dgm:chPref val="0"/>
          <dgm:bulletEnabled val="1"/>
        </dgm:presLayoutVars>
      </dgm:prSet>
      <dgm:spPr/>
    </dgm:pt>
    <dgm:pt modelId="{C72BC1AE-65DB-4D56-A080-A5A92B28E3C9}" type="pres">
      <dgm:prSet presAssocID="{66833FE2-992C-4008-BDFF-6FDEF009116E}" presName="rect4" presStyleLbl="node1" presStyleIdx="3" presStyleCnt="4">
        <dgm:presLayoutVars>
          <dgm:chMax val="0"/>
          <dgm:chPref val="0"/>
          <dgm:bulletEnabled val="1"/>
        </dgm:presLayoutVars>
      </dgm:prSet>
      <dgm:spPr/>
      <dgm:t>
        <a:bodyPr/>
        <a:lstStyle/>
        <a:p>
          <a:endParaRPr lang="id-ID"/>
        </a:p>
      </dgm:t>
    </dgm:pt>
  </dgm:ptLst>
  <dgm:cxnLst>
    <dgm:cxn modelId="{2DAD4F4F-F4BD-4B7C-874D-034936E57E5E}" srcId="{66833FE2-992C-4008-BDFF-6FDEF009116E}" destId="{A8267C40-D1F5-4802-B1C4-A7D5373703D4}" srcOrd="1" destOrd="0" parTransId="{167C3C3F-1CC3-4373-B9E1-1AD74F2C469B}" sibTransId="{21B4801F-19D4-4506-8A48-5D486E3FAF12}"/>
    <dgm:cxn modelId="{AFB4EEEE-248E-4D03-BB4D-98972CBBCEA8}" type="presOf" srcId="{E68BE1EC-467C-48D7-A4F8-568E075016E5}" destId="{C72BC1AE-65DB-4D56-A080-A5A92B28E3C9}" srcOrd="0" destOrd="0" presId="urn:microsoft.com/office/officeart/2005/8/layout/matrix2"/>
    <dgm:cxn modelId="{C080604D-981D-4B74-9E2D-FDD8B436B606}" type="presOf" srcId="{66833FE2-992C-4008-BDFF-6FDEF009116E}" destId="{95DCDD09-1382-47F4-A632-A7433FC17B95}" srcOrd="0" destOrd="0" presId="urn:microsoft.com/office/officeart/2005/8/layout/matrix2"/>
    <dgm:cxn modelId="{45B76553-9871-4052-A27B-F43491043FB6}" srcId="{66833FE2-992C-4008-BDFF-6FDEF009116E}" destId="{E68BE1EC-467C-48D7-A4F8-568E075016E5}" srcOrd="3" destOrd="0" parTransId="{6CB7E6C7-EF49-46E2-8E92-D06C964CF6D7}" sibTransId="{4CFC6DA2-331C-4C45-A2C4-5CB27873EAB1}"/>
    <dgm:cxn modelId="{3D4D5260-B3F3-42A0-8076-7D540CA933FE}" type="presOf" srcId="{6F986D14-8212-4B30-B92F-5FFD1BD299F7}" destId="{06F3FD12-4C08-4FC5-AD84-7935912C3BCE}" srcOrd="0" destOrd="0" presId="urn:microsoft.com/office/officeart/2005/8/layout/matrix2"/>
    <dgm:cxn modelId="{6150FF78-2F69-4481-94D1-3C7967C7BC3A}" srcId="{66833FE2-992C-4008-BDFF-6FDEF009116E}" destId="{DA58939B-D491-4C5B-B582-F7B175334994}" srcOrd="0" destOrd="0" parTransId="{C1F32607-8E15-438F-BB64-7E5006899EE8}" sibTransId="{F91CED94-E413-4D93-A04C-2B92FCD6F023}"/>
    <dgm:cxn modelId="{C72E8FC2-580D-46B1-8AB5-1551683D471F}" type="presOf" srcId="{DA58939B-D491-4C5B-B582-F7B175334994}" destId="{CE734F80-10E8-43C3-928A-4B1112AF6203}" srcOrd="0" destOrd="0" presId="urn:microsoft.com/office/officeart/2005/8/layout/matrix2"/>
    <dgm:cxn modelId="{C4AA067A-B0C2-498E-8055-3F25455FC51F}" type="presOf" srcId="{A8267C40-D1F5-4802-B1C4-A7D5373703D4}" destId="{3FD3EF41-317D-4A54-BBE0-25906937859A}" srcOrd="0" destOrd="0" presId="urn:microsoft.com/office/officeart/2005/8/layout/matrix2"/>
    <dgm:cxn modelId="{A581AD33-648B-41C5-9B18-31AB991369B1}" srcId="{66833FE2-992C-4008-BDFF-6FDEF009116E}" destId="{6F986D14-8212-4B30-B92F-5FFD1BD299F7}" srcOrd="2" destOrd="0" parTransId="{185C521C-0DA0-4CDE-838A-237E7C66A688}" sibTransId="{A876D6FB-C0ED-441A-A43C-18B2D5299157}"/>
    <dgm:cxn modelId="{89D22CE7-EB04-4BD7-B546-3EE218DA2CA1}" type="presParOf" srcId="{95DCDD09-1382-47F4-A632-A7433FC17B95}" destId="{8BAEED14-40BF-4408-B768-90F48CD0F088}" srcOrd="0" destOrd="0" presId="urn:microsoft.com/office/officeart/2005/8/layout/matrix2"/>
    <dgm:cxn modelId="{487AE9D5-1E69-4729-9AE8-D15665C88BA2}" type="presParOf" srcId="{95DCDD09-1382-47F4-A632-A7433FC17B95}" destId="{CE734F80-10E8-43C3-928A-4B1112AF6203}" srcOrd="1" destOrd="0" presId="urn:microsoft.com/office/officeart/2005/8/layout/matrix2"/>
    <dgm:cxn modelId="{0DF54281-0EAB-48D3-9C73-D73433BEB884}" type="presParOf" srcId="{95DCDD09-1382-47F4-A632-A7433FC17B95}" destId="{3FD3EF41-317D-4A54-BBE0-25906937859A}" srcOrd="2" destOrd="0" presId="urn:microsoft.com/office/officeart/2005/8/layout/matrix2"/>
    <dgm:cxn modelId="{B5F84150-A135-4F82-A0F3-5725E77CC5F8}" type="presParOf" srcId="{95DCDD09-1382-47F4-A632-A7433FC17B95}" destId="{06F3FD12-4C08-4FC5-AD84-7935912C3BCE}" srcOrd="3" destOrd="0" presId="urn:microsoft.com/office/officeart/2005/8/layout/matrix2"/>
    <dgm:cxn modelId="{6566B03C-5009-439B-8582-B6B0EB0001D5}" type="presParOf" srcId="{95DCDD09-1382-47F4-A632-A7433FC17B95}" destId="{C72BC1AE-65DB-4D56-A080-A5A92B28E3C9}" srcOrd="4" destOrd="0" presId="urn:microsoft.com/office/officeart/2005/8/layout/matrix2"/>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5" Type="http://schemas.microsoft.com/office/2006/relationships/legacyDiagramText" Target="legacyDiagramText5.bin"/><Relationship Id="rId4" Type="http://schemas.microsoft.com/office/2006/relationships/legacyDiagramText" Target="legacyDiagramText4.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BAD9994-8B66-42A9-843D-4EDD41EEFC37}" type="datetimeFigureOut">
              <a:rPr lang="id-ID"/>
              <a:pPr>
                <a:defRPr/>
              </a:pPr>
              <a:t>04/10/2017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3D63DFF-B590-44B9-9E8F-00F9905D4A27}" type="slidenum">
              <a:rPr lang="id-ID"/>
              <a:pPr>
                <a:defRPr/>
              </a:pPr>
              <a:t>‹#›</a:t>
            </a:fld>
            <a:endParaRPr lang="id-ID"/>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1CA52EA2-B26A-4DCA-B03B-0A57599F80EE}" type="slidenum">
              <a:rPr lang="id-ID" smtClean="0"/>
              <a:pPr>
                <a:defRPr/>
              </a:pPr>
              <a:t>2</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4F87481A-8BA2-4682-8026-FACF8A2CBB28}" type="slidenum">
              <a:rPr lang="id-ID" smtClean="0"/>
              <a:pPr>
                <a:defRPr/>
              </a:pPr>
              <a:t>11</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07A898F-DD74-406A-BD44-581C6CCC1C49}" type="slidenum">
              <a:rPr lang="id-ID" smtClean="0"/>
              <a:pPr>
                <a:defRPr/>
              </a:pPr>
              <a:t>13</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4AFE424C-5AE5-47A7-860F-C09DAFD8E39E}" type="slidenum">
              <a:rPr lang="id-ID" smtClean="0"/>
              <a:pPr>
                <a:defRPr/>
              </a:pPr>
              <a:t>14</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A2DC84B5-ABDA-4035-AE90-201B820FDE1B}" type="slidenum">
              <a:rPr lang="id-ID" smtClean="0"/>
              <a:pPr>
                <a:defRPr/>
              </a:pPr>
              <a:t>15</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D5A763D-2377-497D-B286-CB371D14DDCD}" type="slidenum">
              <a:rPr lang="id-ID" smtClean="0"/>
              <a:pPr>
                <a:defRPr/>
              </a:pPr>
              <a:t>16</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D5A763D-2377-497D-B286-CB371D14DDCD}" type="slidenum">
              <a:rPr lang="id-ID" smtClean="0"/>
              <a:pPr>
                <a:defRPr/>
              </a:pPr>
              <a:t>17</a:t>
            </a:fld>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D5A763D-2377-497D-B286-CB371D14DDCD}" type="slidenum">
              <a:rPr lang="id-ID" smtClean="0"/>
              <a:pPr>
                <a:defRPr/>
              </a:pPr>
              <a:t>18</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4F87481A-8BA2-4682-8026-FACF8A2CBB28}" type="slidenum">
              <a:rPr lang="id-ID" smtClean="0"/>
              <a:pPr>
                <a:defRPr/>
              </a:pPr>
              <a:t>19</a:t>
            </a:fld>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47B7DE62-EDA4-47CC-84F7-F27639E2FC06}" type="slidenum">
              <a:rPr lang="id-ID" smtClean="0"/>
              <a:pPr>
                <a:defRPr/>
              </a:pPr>
              <a:t>20</a:t>
            </a:fld>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8A467ED-646B-4F87-8EDF-39E130249183}" type="slidenum">
              <a:rPr lang="id-ID" smtClean="0"/>
              <a:pPr>
                <a:defRPr/>
              </a:pPr>
              <a:t>21</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1CA52EA2-B26A-4DCA-B03B-0A57599F80EE}" type="slidenum">
              <a:rPr lang="id-ID" smtClean="0"/>
              <a:pPr>
                <a:defRPr/>
              </a:pPr>
              <a:t>3</a:t>
            </a:fld>
            <a:endParaRPr lang="id-ID"/>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93664C3F-DB19-4B2F-AEE5-75CC8B5EBDA8}" type="slidenum">
              <a:rPr lang="id-ID" smtClean="0"/>
              <a:pPr>
                <a:defRPr/>
              </a:pPr>
              <a:t>22</a:t>
            </a:fld>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990B743-B831-45A9-BF78-62D196B636F3}" type="slidenum">
              <a:rPr lang="id-ID" smtClean="0"/>
              <a:pPr>
                <a:defRPr/>
              </a:pPr>
              <a:t>23</a:t>
            </a:fld>
            <a:endParaRPr lang="id-ID"/>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42EA8F09-C3FF-439F-ABBA-DFEA7E10416E}" type="slidenum">
              <a:rPr lang="id-ID" smtClean="0"/>
              <a:pPr>
                <a:defRPr/>
              </a:pPr>
              <a:t>24</a:t>
            </a:fld>
            <a:endParaRPr lang="id-ID"/>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1A786645-2B25-4B56-A667-334AD0A464AA}" type="slidenum">
              <a:rPr lang="id-ID" smtClean="0"/>
              <a:pPr>
                <a:defRPr/>
              </a:pPr>
              <a:t>25</a:t>
            </a:fld>
            <a:endParaRPr lang="id-ID"/>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4AFE424C-5AE5-47A7-860F-C09DAFD8E39E}" type="slidenum">
              <a:rPr lang="id-ID" smtClean="0"/>
              <a:pPr>
                <a:defRPr/>
              </a:pPr>
              <a:t>26</a:t>
            </a:fld>
            <a:endParaRPr lang="id-ID"/>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A2DC84B5-ABDA-4035-AE90-201B820FDE1B}" type="slidenum">
              <a:rPr lang="id-ID" smtClean="0"/>
              <a:pPr>
                <a:defRPr/>
              </a:pPr>
              <a:t>27</a:t>
            </a:fld>
            <a:endParaRPr lang="id-ID"/>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6470923-B58C-49EA-B25B-17DD72755D5F}" type="slidenum">
              <a:rPr lang="id-ID" smtClean="0"/>
              <a:pPr>
                <a:defRPr/>
              </a:pPr>
              <a:t>28</a:t>
            </a:fld>
            <a:endParaRPr lang="id-ID"/>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D5A763D-2377-497D-B286-CB371D14DDCD}" type="slidenum">
              <a:rPr lang="id-ID" smtClean="0"/>
              <a:pPr>
                <a:defRPr/>
              </a:pPr>
              <a:t>29</a:t>
            </a:fld>
            <a:endParaRPr lang="id-ID"/>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7E0CD2F9-C36A-494D-BE84-944A467C84D9}" type="slidenum">
              <a:rPr lang="id-ID" smtClean="0"/>
              <a:pPr>
                <a:defRPr/>
              </a:pPr>
              <a:t>30</a:t>
            </a:fld>
            <a:endParaRPr lang="id-ID"/>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7E0CD2F9-C36A-494D-BE84-944A467C84D9}" type="slidenum">
              <a:rPr lang="id-ID" smtClean="0"/>
              <a:pPr>
                <a:defRPr/>
              </a:pPr>
              <a:t>31</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1CA52EA2-B26A-4DCA-B03B-0A57599F80EE}" type="slidenum">
              <a:rPr lang="id-ID" smtClean="0"/>
              <a:pPr>
                <a:defRPr/>
              </a:pPr>
              <a:t>4</a:t>
            </a:fld>
            <a:endParaRPr lang="id-ID"/>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7E0CD2F9-C36A-494D-BE84-944A467C84D9}" type="slidenum">
              <a:rPr lang="id-ID" smtClean="0"/>
              <a:pPr>
                <a:defRPr/>
              </a:pPr>
              <a:t>32</a:t>
            </a:fld>
            <a:endParaRPr lang="id-ID"/>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7E0CD2F9-C36A-494D-BE84-944A467C84D9}" type="slidenum">
              <a:rPr lang="id-ID" smtClean="0"/>
              <a:pPr>
                <a:defRPr/>
              </a:pPr>
              <a:t>33</a:t>
            </a:fld>
            <a:endParaRPr lang="id-ID"/>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7E0CD2F9-C36A-494D-BE84-944A467C84D9}" type="slidenum">
              <a:rPr lang="id-ID" smtClean="0"/>
              <a:pPr>
                <a:defRPr/>
              </a:pPr>
              <a:t>34</a:t>
            </a:fld>
            <a:endParaRPr lang="id-ID"/>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7E0CD2F9-C36A-494D-BE84-944A467C84D9}" type="slidenum">
              <a:rPr lang="id-ID" smtClean="0"/>
              <a:pPr>
                <a:defRPr/>
              </a:pPr>
              <a:t>35</a:t>
            </a:fld>
            <a:endParaRPr lang="id-ID"/>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7E0CD2F9-C36A-494D-BE84-944A467C84D9}" type="slidenum">
              <a:rPr lang="id-ID" smtClean="0"/>
              <a:pPr>
                <a:defRPr/>
              </a:pPr>
              <a:t>36</a:t>
            </a:fld>
            <a:endParaRPr lang="id-ID"/>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7E0CD2F9-C36A-494D-BE84-944A467C84D9}" type="slidenum">
              <a:rPr lang="id-ID" smtClean="0"/>
              <a:pPr>
                <a:defRPr/>
              </a:pPr>
              <a:t>37</a:t>
            </a:fld>
            <a:endParaRPr lang="id-ID"/>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4F87481A-8BA2-4682-8026-FACF8A2CBB28}" type="slidenum">
              <a:rPr lang="id-ID" smtClean="0"/>
              <a:pPr>
                <a:defRPr/>
              </a:pPr>
              <a:t>38</a:t>
            </a:fld>
            <a:endParaRPr lang="id-ID"/>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47B7DE62-EDA4-47CC-84F7-F27639E2FC06}" type="slidenum">
              <a:rPr lang="id-ID" smtClean="0"/>
              <a:pPr>
                <a:defRPr/>
              </a:pPr>
              <a:t>39</a:t>
            </a:fld>
            <a:endParaRPr lang="id-ID"/>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8A467ED-646B-4F87-8EDF-39E130249183}" type="slidenum">
              <a:rPr lang="id-ID" smtClean="0"/>
              <a:pPr>
                <a:defRPr/>
              </a:pPr>
              <a:t>40</a:t>
            </a:fld>
            <a:endParaRPr lang="id-ID"/>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D5A763D-2377-497D-B286-CB371D14DDCD}" type="slidenum">
              <a:rPr lang="id-ID" smtClean="0"/>
              <a:pPr>
                <a:defRPr/>
              </a:pPr>
              <a:t>41</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1CA52EA2-B26A-4DCA-B03B-0A57599F80EE}" type="slidenum">
              <a:rPr lang="id-ID" smtClean="0"/>
              <a:pPr>
                <a:defRPr/>
              </a:pPr>
              <a:t>5</a:t>
            </a:fld>
            <a:endParaRPr lang="id-ID"/>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93664C3F-DB19-4B2F-AEE5-75CC8B5EBDA8}" type="slidenum">
              <a:rPr lang="id-ID" smtClean="0"/>
              <a:pPr>
                <a:defRPr/>
              </a:pPr>
              <a:t>42</a:t>
            </a:fld>
            <a:endParaRPr lang="id-ID"/>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dirty="0" smtClean="0"/>
          </a:p>
        </p:txBody>
      </p:sp>
      <p:sp>
        <p:nvSpPr>
          <p:cNvPr id="4" name="Slide Number Placeholder 3"/>
          <p:cNvSpPr>
            <a:spLocks noGrp="1"/>
          </p:cNvSpPr>
          <p:nvPr>
            <p:ph type="sldNum" sz="quarter" idx="5"/>
          </p:nvPr>
        </p:nvSpPr>
        <p:spPr/>
        <p:txBody>
          <a:bodyPr/>
          <a:lstStyle/>
          <a:p>
            <a:pPr>
              <a:defRPr/>
            </a:pPr>
            <a:fld id="{D990B743-B831-45A9-BF78-62D196B636F3}" type="slidenum">
              <a:rPr lang="id-ID" smtClean="0"/>
              <a:pPr>
                <a:defRPr/>
              </a:pPr>
              <a:t>43</a:t>
            </a:fld>
            <a:endParaRPr lang="id-ID"/>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42EA8F09-C3FF-439F-ABBA-DFEA7E10416E}" type="slidenum">
              <a:rPr lang="id-ID" smtClean="0"/>
              <a:pPr>
                <a:defRPr/>
              </a:pPr>
              <a:t>44</a:t>
            </a:fld>
            <a:endParaRPr lang="id-ID"/>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A2FD26-E295-4CD2-A3F1-1CC7C554904C}" type="slidenum">
              <a:rPr lang="en-US" smtClean="0"/>
              <a:pPr/>
              <a:t>46</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1A786645-2B25-4B56-A667-334AD0A464AA}" type="slidenum">
              <a:rPr lang="id-ID" smtClean="0"/>
              <a:pPr>
                <a:defRPr/>
              </a:pPr>
              <a:t>47</a:t>
            </a:fld>
            <a:endParaRPr lang="id-ID"/>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07A898F-DD74-406A-BD44-581C6CCC1C49}" type="slidenum">
              <a:rPr lang="id-ID" smtClean="0"/>
              <a:pPr>
                <a:defRPr/>
              </a:pPr>
              <a:t>48</a:t>
            </a:fld>
            <a:endParaRPr lang="id-ID"/>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4AFE424C-5AE5-47A7-860F-C09DAFD8E39E}" type="slidenum">
              <a:rPr lang="id-ID" smtClean="0"/>
              <a:pPr>
                <a:defRPr/>
              </a:pPr>
              <a:t>49</a:t>
            </a:fld>
            <a:endParaRPr lang="id-ID"/>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A2DC84B5-ABDA-4035-AE90-201B820FDE1B}" type="slidenum">
              <a:rPr lang="id-ID" smtClean="0"/>
              <a:pPr>
                <a:defRPr/>
              </a:pPr>
              <a:t>50</a:t>
            </a:fld>
            <a:endParaRPr lang="id-ID"/>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6470923-B58C-49EA-B25B-17DD72755D5F}" type="slidenum">
              <a:rPr lang="id-ID" smtClean="0"/>
              <a:pPr>
                <a:defRPr/>
              </a:pPr>
              <a:t>51</a:t>
            </a:fld>
            <a:endParaRPr lang="id-ID"/>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6470923-B58C-49EA-B25B-17DD72755D5F}" type="slidenum">
              <a:rPr lang="id-ID" smtClean="0"/>
              <a:pPr>
                <a:defRPr/>
              </a:pPr>
              <a:t>52</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1CA52EA2-B26A-4DCA-B03B-0A57599F80EE}" type="slidenum">
              <a:rPr lang="id-ID" smtClean="0"/>
              <a:pPr>
                <a:defRPr/>
              </a:pPr>
              <a:t>6</a:t>
            </a:fld>
            <a:endParaRPr lang="id-ID"/>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6470923-B58C-49EA-B25B-17DD72755D5F}" type="slidenum">
              <a:rPr lang="id-ID" smtClean="0"/>
              <a:pPr>
                <a:defRPr/>
              </a:pPr>
              <a:t>53</a:t>
            </a:fld>
            <a:endParaRPr lang="id-ID"/>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6470923-B58C-49EA-B25B-17DD72755D5F}" type="slidenum">
              <a:rPr lang="id-ID" smtClean="0"/>
              <a:pPr>
                <a:defRPr/>
              </a:pPr>
              <a:t>54</a:t>
            </a:fld>
            <a:endParaRPr lang="id-ID"/>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6470923-B58C-49EA-B25B-17DD72755D5F}" type="slidenum">
              <a:rPr lang="id-ID" smtClean="0"/>
              <a:pPr>
                <a:defRPr/>
              </a:pPr>
              <a:t>55</a:t>
            </a:fld>
            <a:endParaRPr lang="id-ID"/>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6470923-B58C-49EA-B25B-17DD72755D5F}" type="slidenum">
              <a:rPr lang="id-ID" smtClean="0"/>
              <a:pPr>
                <a:defRPr/>
              </a:pPr>
              <a:t>56</a:t>
            </a:fld>
            <a:endParaRPr lang="id-ID"/>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6470923-B58C-49EA-B25B-17DD72755D5F}" type="slidenum">
              <a:rPr lang="id-ID" smtClean="0"/>
              <a:pPr>
                <a:defRPr/>
              </a:pPr>
              <a:t>57</a:t>
            </a:fld>
            <a:endParaRPr lang="id-ID"/>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6470923-B58C-49EA-B25B-17DD72755D5F}" type="slidenum">
              <a:rPr lang="id-ID" smtClean="0"/>
              <a:pPr>
                <a:defRPr/>
              </a:pPr>
              <a:t>58</a:t>
            </a:fld>
            <a:endParaRPr lang="id-ID"/>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6470923-B58C-49EA-B25B-17DD72755D5F}" type="slidenum">
              <a:rPr lang="id-ID" smtClean="0"/>
              <a:pPr>
                <a:defRPr/>
              </a:pPr>
              <a:t>59</a:t>
            </a:fld>
            <a:endParaRPr lang="id-ID"/>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6470923-B58C-49EA-B25B-17DD72755D5F}" type="slidenum">
              <a:rPr lang="id-ID" smtClean="0"/>
              <a:pPr>
                <a:defRPr/>
              </a:pPr>
              <a:t>60</a:t>
            </a:fld>
            <a:endParaRPr lang="id-ID"/>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6470923-B58C-49EA-B25B-17DD72755D5F}" type="slidenum">
              <a:rPr lang="id-ID" smtClean="0"/>
              <a:pPr>
                <a:defRPr/>
              </a:pPr>
              <a:t>61</a:t>
            </a:fld>
            <a:endParaRPr lang="id-ID"/>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6470923-B58C-49EA-B25B-17DD72755D5F}" type="slidenum">
              <a:rPr lang="id-ID" smtClean="0"/>
              <a:pPr>
                <a:defRPr/>
              </a:pPr>
              <a:t>62</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1CA52EA2-B26A-4DCA-B03B-0A57599F80EE}" type="slidenum">
              <a:rPr lang="id-ID" smtClean="0"/>
              <a:pPr>
                <a:defRPr/>
              </a:pPr>
              <a:t>7</a:t>
            </a:fld>
            <a:endParaRPr lang="id-ID"/>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6470923-B58C-49EA-B25B-17DD72755D5F}" type="slidenum">
              <a:rPr lang="id-ID" smtClean="0"/>
              <a:pPr>
                <a:defRPr/>
              </a:pPr>
              <a:t>63</a:t>
            </a:fld>
            <a:endParaRPr lang="id-ID"/>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6470923-B58C-49EA-B25B-17DD72755D5F}" type="slidenum">
              <a:rPr lang="id-ID" smtClean="0"/>
              <a:pPr>
                <a:defRPr/>
              </a:pPr>
              <a:t>64</a:t>
            </a:fld>
            <a:endParaRPr lang="id-ID"/>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6470923-B58C-49EA-B25B-17DD72755D5F}" type="slidenum">
              <a:rPr lang="id-ID" smtClean="0"/>
              <a:pPr>
                <a:defRPr/>
              </a:pPr>
              <a:t>65</a:t>
            </a:fld>
            <a:endParaRPr lang="id-ID"/>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6470923-B58C-49EA-B25B-17DD72755D5F}" type="slidenum">
              <a:rPr lang="id-ID" smtClean="0"/>
              <a:pPr>
                <a:defRPr/>
              </a:pPr>
              <a:t>66</a:t>
            </a:fld>
            <a:endParaRPr lang="id-ID"/>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6470923-B58C-49EA-B25B-17DD72755D5F}" type="slidenum">
              <a:rPr lang="id-ID" smtClean="0"/>
              <a:pPr>
                <a:defRPr/>
              </a:pPr>
              <a:t>67</a:t>
            </a:fld>
            <a:endParaRPr lang="id-ID"/>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6470923-B58C-49EA-B25B-17DD72755D5F}" type="slidenum">
              <a:rPr lang="id-ID" smtClean="0"/>
              <a:pPr>
                <a:defRPr/>
              </a:pPr>
              <a:t>68</a:t>
            </a:fld>
            <a:endParaRPr lang="id-ID"/>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6470923-B58C-49EA-B25B-17DD72755D5F}" type="slidenum">
              <a:rPr lang="id-ID" smtClean="0"/>
              <a:pPr>
                <a:defRPr/>
              </a:pPr>
              <a:t>69</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1CA52EA2-B26A-4DCA-B03B-0A57599F80EE}" type="slidenum">
              <a:rPr lang="id-ID" smtClean="0"/>
              <a:pPr>
                <a:defRPr/>
              </a:pPr>
              <a:t>8</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8A467ED-646B-4F87-8EDF-39E130249183}" type="slidenum">
              <a:rPr lang="id-ID" smtClean="0"/>
              <a:pPr>
                <a:defRPr/>
              </a:pPr>
              <a:t>9</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8A467ED-646B-4F87-8EDF-39E130249183}" type="slidenum">
              <a:rPr lang="id-ID" smtClean="0"/>
              <a:pPr>
                <a:defRPr/>
              </a:pPr>
              <a:t>10</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FCE25E3-F110-4F3F-95A7-6D9C98FA1E12}" type="datetime1">
              <a:rPr lang="en-US"/>
              <a:pPr>
                <a:defRPr/>
              </a:pPr>
              <a:t>10/4/2017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72B481-A8E9-4DAF-BEDA-F10E840064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CBCFF2-B325-4AB9-9DAD-4DF8EB695E31}" type="datetime1">
              <a:rPr lang="en-US"/>
              <a:pPr>
                <a:defRPr/>
              </a:pPr>
              <a:t>10/4/2017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D6902F-9E75-418D-90DB-543D546187B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E0DC59-1520-45A5-A302-0F0015187563}" type="datetime1">
              <a:rPr lang="en-US"/>
              <a:pPr>
                <a:defRPr/>
              </a:pPr>
              <a:t>10/4/2017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16A1D6-F776-47F5-A482-2E4731E6489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1E11BD-187E-41CF-8D23-40FEB69E13BE}" type="datetime1">
              <a:rPr lang="en-US"/>
              <a:pPr>
                <a:defRPr/>
              </a:pPr>
              <a:t>10/4/2017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977640-66DD-42A4-8A01-F31C5BE858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B858FC9-9E47-420A-A260-E021AEA43134}" type="datetime1">
              <a:rPr lang="en-US"/>
              <a:pPr>
                <a:defRPr/>
              </a:pPr>
              <a:t>10/4/2017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1FA8C5-378E-4F19-832C-C7736A2FC6E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ADA95F6-359C-49CD-AF61-B97177C09FF1}" type="datetime1">
              <a:rPr lang="en-US"/>
              <a:pPr>
                <a:defRPr/>
              </a:pPr>
              <a:t>10/4/2017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3AD7CF-5B4E-4B94-BBA4-37D5E4CE29C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A9A1491-92DC-494C-B2E9-6AD2DA42430E}" type="datetime1">
              <a:rPr lang="en-US"/>
              <a:pPr>
                <a:defRPr/>
              </a:pPr>
              <a:t>10/4/2017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4A5EE42-2A33-44D2-AB36-04E0F72C56A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35B90D1-3439-47CF-A960-AFE7076A4449}" type="datetime1">
              <a:rPr lang="en-US"/>
              <a:pPr>
                <a:defRPr/>
              </a:pPr>
              <a:t>10/4/2017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6E5B86C-FA6E-4157-9BBA-F4FFE33FD9F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E1D6B6-B74F-47CC-A6DB-67086F6E1006}" type="datetime1">
              <a:rPr lang="en-US"/>
              <a:pPr>
                <a:defRPr/>
              </a:pPr>
              <a:t>10/4/2017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28EDACA-6DBA-4838-8D60-FD435A871E8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92ED30-2511-4EDB-84D1-7623725E25B5}" type="datetime1">
              <a:rPr lang="en-US"/>
              <a:pPr>
                <a:defRPr/>
              </a:pPr>
              <a:t>10/4/2017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51C48A-639A-4654-9CBB-79980C6765E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9483CF-E6BF-4B2D-B579-F86FAE75D4D0}" type="datetime1">
              <a:rPr lang="en-US"/>
              <a:pPr>
                <a:defRPr/>
              </a:pPr>
              <a:t>10/4/2017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996401-F507-4367-BA2F-AD58952E062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FE48D91-91F1-4CEB-982F-0C0FE00241F5}" type="datetime1">
              <a:rPr lang="en-US"/>
              <a:pPr>
                <a:defRPr/>
              </a:pPr>
              <a:t>10/4/2017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pPr>
              <a:defRPr/>
            </a:pPr>
            <a:fld id="{4E04CCB9-7BB7-4521-9C44-9C86662B55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cstate="print"/>
          <a:srcRect l="1051" r="800" b="504"/>
          <a:stretch>
            <a:fillRect/>
          </a:stretch>
        </p:blipFill>
        <p:spPr bwMode="auto">
          <a:xfrm>
            <a:off x="0" y="304800"/>
            <a:ext cx="9144000" cy="6840538"/>
          </a:xfrm>
          <a:prstGeom prst="rect">
            <a:avLst/>
          </a:prstGeom>
          <a:noFill/>
          <a:ln w="9525">
            <a:noFill/>
            <a:miter lim="800000"/>
            <a:headEnd/>
            <a:tailEnd/>
          </a:ln>
        </p:spPr>
      </p:pic>
      <p:sp>
        <p:nvSpPr>
          <p:cNvPr id="2051" name="TextBox 1"/>
          <p:cNvSpPr txBox="1">
            <a:spLocks noChangeArrowheads="1"/>
          </p:cNvSpPr>
          <p:nvPr/>
        </p:nvSpPr>
        <p:spPr bwMode="auto">
          <a:xfrm>
            <a:off x="3124200" y="3886200"/>
            <a:ext cx="5638800" cy="1200329"/>
          </a:xfrm>
          <a:prstGeom prst="rect">
            <a:avLst/>
          </a:prstGeom>
          <a:noFill/>
          <a:ln w="9525">
            <a:noFill/>
            <a:miter lim="800000"/>
            <a:headEnd/>
            <a:tailEnd/>
          </a:ln>
        </p:spPr>
        <p:txBody>
          <a:bodyPr>
            <a:spAutoFit/>
          </a:bodyPr>
          <a:lstStyle/>
          <a:p>
            <a:pPr algn="ctr"/>
            <a:r>
              <a:rPr lang="en-US" sz="2400" b="1" dirty="0" smtClean="0">
                <a:solidFill>
                  <a:schemeClr val="bg1"/>
                </a:solidFill>
              </a:rPr>
              <a:t>T</a:t>
            </a:r>
            <a:r>
              <a:rPr lang="id-ID" sz="2400" b="1" dirty="0" smtClean="0">
                <a:solidFill>
                  <a:schemeClr val="bg1"/>
                </a:solidFill>
              </a:rPr>
              <a:t>EORI PSIKODINAMIS:</a:t>
            </a:r>
          </a:p>
          <a:p>
            <a:pPr algn="ctr"/>
            <a:r>
              <a:rPr lang="id-ID" sz="2400" b="1" dirty="0" smtClean="0">
                <a:solidFill>
                  <a:schemeClr val="bg1"/>
                </a:solidFill>
              </a:rPr>
              <a:t>Aplikasi &amp; </a:t>
            </a:r>
            <a:r>
              <a:rPr lang="id-ID" sz="2400" b="1" dirty="0" smtClean="0">
                <a:solidFill>
                  <a:schemeClr val="bg1"/>
                </a:solidFill>
              </a:rPr>
              <a:t>Evaluasi: </a:t>
            </a:r>
          </a:p>
          <a:p>
            <a:pPr algn="ctr"/>
            <a:r>
              <a:rPr lang="id-ID" sz="2400" b="1" dirty="0" smtClean="0">
                <a:solidFill>
                  <a:schemeClr val="bg1"/>
                </a:solidFill>
              </a:rPr>
              <a:t>Adler, Jung, Horney, Sullivan, Klein</a:t>
            </a:r>
            <a:endParaRPr lang="en-US" sz="2400"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6147" name="Title 5"/>
          <p:cNvSpPr>
            <a:spLocks noGrp="1"/>
          </p:cNvSpPr>
          <p:nvPr>
            <p:ph type="title"/>
          </p:nvPr>
        </p:nvSpPr>
        <p:spPr>
          <a:xfrm>
            <a:off x="533400" y="685800"/>
            <a:ext cx="8229600" cy="685800"/>
          </a:xfrm>
        </p:spPr>
        <p:txBody>
          <a:bodyPr/>
          <a:lstStyle/>
          <a:p>
            <a:pPr lvl="0">
              <a:spcBef>
                <a:spcPct val="50000"/>
              </a:spcBef>
            </a:pPr>
            <a:r>
              <a:rPr lang="id-ID" sz="3200" dirty="0" smtClean="0">
                <a:latin typeface="Arial" charset="0"/>
                <a:cs typeface="Arial" charset="0"/>
              </a:rPr>
              <a:t>Alfred Adler (Psikologi Individual)</a:t>
            </a:r>
            <a:endParaRPr lang="id-ID" sz="3200" dirty="0" smtClean="0">
              <a:latin typeface="Arial" charset="0"/>
              <a:cs typeface="Arial" charset="0"/>
            </a:endParaRPr>
          </a:p>
        </p:txBody>
      </p:sp>
      <p:sp>
        <p:nvSpPr>
          <p:cNvPr id="6148" name="Content Placeholder 5"/>
          <p:cNvSpPr>
            <a:spLocks noGrp="1"/>
          </p:cNvSpPr>
          <p:nvPr>
            <p:ph idx="1"/>
          </p:nvPr>
        </p:nvSpPr>
        <p:spPr>
          <a:xfrm>
            <a:off x="457200" y="1524000"/>
            <a:ext cx="8229600" cy="4602163"/>
          </a:xfrm>
        </p:spPr>
        <p:txBody>
          <a:bodyPr/>
          <a:lstStyle/>
          <a:p>
            <a:pPr>
              <a:buNone/>
            </a:pPr>
            <a:r>
              <a:rPr lang="id-ID" sz="2400" dirty="0" smtClean="0">
                <a:cs typeface="Arial" charset="0"/>
              </a:rPr>
              <a:t>Konsep Teorinya.</a:t>
            </a:r>
          </a:p>
          <a:p>
            <a:r>
              <a:rPr lang="id-ID" sz="2400" dirty="0" smtClean="0">
                <a:cs typeface="Arial" charset="0"/>
              </a:rPr>
              <a:t>Penekanan yg lebih besar pada dorongan sosial &amp; pikiran sadar daripada dorongan insting seksual &amp; proses bawah sadar </a:t>
            </a:r>
            <a:r>
              <a:rPr lang="id-ID" sz="2400" dirty="0" smtClean="0">
                <a:cs typeface="Arial" charset="0"/>
                <a:sym typeface="Wingdings" pitchFamily="2" charset="2"/>
              </a:rPr>
              <a:t> menjadi alasan perpisahan antara Adler dan Freud.</a:t>
            </a:r>
            <a:endParaRPr lang="id-ID" sz="2400" dirty="0" smtClean="0">
              <a:cs typeface="Arial" charset="0"/>
              <a:sym typeface="Wingdings" pitchFamily="2" charset="2"/>
            </a:endParaRPr>
          </a:p>
          <a:p>
            <a:r>
              <a:rPr lang="id-ID" sz="2400" dirty="0" smtClean="0">
                <a:cs typeface="Arial" charset="0"/>
              </a:rPr>
              <a:t>Konsep awal teorinya, Adler tertarik pd inferioritas organ dan bagaimana individu mengompensasi kelemahan itu.</a:t>
            </a:r>
          </a:p>
          <a:p>
            <a:r>
              <a:rPr lang="id-ID" sz="2400" dirty="0" smtClean="0">
                <a:cs typeface="Arial" charset="0"/>
              </a:rPr>
              <a:t>Individu dg organ yg lemah mungkin mencoba mengompensasikan kelemahan itu dg membuat upaya istimewa utk menguatkan organ tersebut dan mengembangkan organ lain.</a:t>
            </a:r>
            <a:endParaRPr lang="id-ID" sz="2400" dirty="0" smtClean="0">
              <a:cs typeface="Arial"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4099" name="Title 5"/>
          <p:cNvSpPr>
            <a:spLocks noGrp="1"/>
          </p:cNvSpPr>
          <p:nvPr>
            <p:ph type="title"/>
          </p:nvPr>
        </p:nvSpPr>
        <p:spPr>
          <a:xfrm>
            <a:off x="533400" y="685800"/>
            <a:ext cx="8229600" cy="685800"/>
          </a:xfrm>
        </p:spPr>
        <p:txBody>
          <a:bodyPr/>
          <a:lstStyle/>
          <a:p>
            <a:pPr>
              <a:spcBef>
                <a:spcPct val="50000"/>
              </a:spcBef>
            </a:pPr>
            <a:r>
              <a:rPr lang="id-ID" sz="3200" dirty="0" smtClean="0">
                <a:latin typeface="Arial" charset="0"/>
                <a:cs typeface="Arial" charset="0"/>
              </a:rPr>
              <a:t>Struktur </a:t>
            </a:r>
            <a:r>
              <a:rPr lang="id-ID" sz="3200" dirty="0" smtClean="0">
                <a:latin typeface="Arial" charset="0"/>
                <a:cs typeface="Arial" charset="0"/>
              </a:rPr>
              <a:t>Kepribadian menurut Adler</a:t>
            </a:r>
            <a:endParaRPr lang="id-ID" sz="3200" dirty="0" smtClean="0">
              <a:latin typeface="Arial" charset="0"/>
              <a:cs typeface="Arial" charset="0"/>
            </a:endParaRPr>
          </a:p>
        </p:txBody>
      </p:sp>
      <p:sp>
        <p:nvSpPr>
          <p:cNvPr id="4100" name="Content Placeholder 5"/>
          <p:cNvSpPr>
            <a:spLocks noGrp="1"/>
          </p:cNvSpPr>
          <p:nvPr>
            <p:ph idx="1"/>
          </p:nvPr>
        </p:nvSpPr>
        <p:spPr>
          <a:xfrm>
            <a:off x="457200" y="1524000"/>
            <a:ext cx="8229600" cy="4602163"/>
          </a:xfrm>
        </p:spPr>
        <p:txBody>
          <a:bodyPr/>
          <a:lstStyle/>
          <a:p>
            <a:pPr marL="514350" indent="-514350" algn="just">
              <a:buFont typeface="Calibri" pitchFamily="34" charset="0"/>
              <a:buAutoNum type="arabicPeriod"/>
            </a:pPr>
            <a:r>
              <a:rPr lang="id-ID" sz="2400" dirty="0" smtClean="0"/>
              <a:t>Perasaan rendah diri dan kompensasi (</a:t>
            </a:r>
            <a:r>
              <a:rPr lang="id-ID" sz="2400" i="1" dirty="0" smtClean="0"/>
              <a:t>Inferiority feeling and compensation</a:t>
            </a:r>
            <a:r>
              <a:rPr lang="id-ID" sz="2400" dirty="0" smtClean="0"/>
              <a:t>)</a:t>
            </a:r>
          </a:p>
          <a:p>
            <a:pPr marL="514350" indent="-514350" algn="just">
              <a:buFont typeface="Calibri" pitchFamily="34" charset="0"/>
              <a:buAutoNum type="arabicPeriod"/>
            </a:pPr>
            <a:r>
              <a:rPr lang="id-ID" sz="2400" dirty="0" smtClean="0"/>
              <a:t>Tujuan yang semu (</a:t>
            </a:r>
            <a:r>
              <a:rPr lang="id-ID" sz="2400" i="1" dirty="0" smtClean="0"/>
              <a:t>Fictional finalism</a:t>
            </a:r>
            <a:r>
              <a:rPr lang="id-ID" sz="2400" dirty="0" smtClean="0"/>
              <a:t>)</a:t>
            </a:r>
          </a:p>
          <a:p>
            <a:pPr marL="514350" indent="-514350" algn="just">
              <a:buFont typeface="Calibri" pitchFamily="34" charset="0"/>
              <a:buAutoNum type="arabicPeriod"/>
            </a:pPr>
            <a:r>
              <a:rPr lang="id-ID" sz="2400" dirty="0" smtClean="0"/>
              <a:t>Berjuang untuk menjadi superior (</a:t>
            </a:r>
            <a:r>
              <a:rPr lang="id-ID" sz="2400" i="1" dirty="0" smtClean="0"/>
              <a:t>Striving for superiority</a:t>
            </a:r>
            <a:r>
              <a:rPr lang="id-ID" sz="2400" dirty="0" smtClean="0"/>
              <a:t>)</a:t>
            </a:r>
          </a:p>
          <a:p>
            <a:pPr marL="514350" indent="-514350" algn="just">
              <a:buFont typeface="Calibri" pitchFamily="34" charset="0"/>
              <a:buAutoNum type="arabicPeriod"/>
            </a:pPr>
            <a:r>
              <a:rPr lang="id-ID" sz="2400" dirty="0" smtClean="0"/>
              <a:t>Minat sosial (</a:t>
            </a:r>
            <a:r>
              <a:rPr lang="id-ID" sz="2400" i="1" dirty="0" smtClean="0"/>
              <a:t>Social Interest</a:t>
            </a:r>
            <a:r>
              <a:rPr lang="id-ID" sz="2400" dirty="0" smtClean="0"/>
              <a:t>)</a:t>
            </a:r>
          </a:p>
          <a:p>
            <a:pPr marL="514350" indent="-514350" algn="just">
              <a:buFont typeface="Calibri" pitchFamily="34" charset="0"/>
              <a:buAutoNum type="arabicPeriod"/>
            </a:pPr>
            <a:r>
              <a:rPr lang="id-ID" sz="2400" dirty="0" smtClean="0"/>
              <a:t>Gaya hidup (</a:t>
            </a:r>
            <a:r>
              <a:rPr lang="id-ID" sz="2400" i="1" dirty="0" smtClean="0"/>
              <a:t>Style of life</a:t>
            </a:r>
            <a:r>
              <a:rPr lang="id-ID" sz="2400" dirty="0" smtClean="0"/>
              <a:t>)</a:t>
            </a:r>
          </a:p>
          <a:p>
            <a:pPr marL="514350" indent="-514350" algn="just">
              <a:buFont typeface="Calibri" pitchFamily="34" charset="0"/>
              <a:buAutoNum type="arabicPeriod"/>
            </a:pPr>
            <a:r>
              <a:rPr lang="id-ID" sz="2400" dirty="0" smtClean="0"/>
              <a:t>Aku yang kreatif (</a:t>
            </a:r>
            <a:r>
              <a:rPr lang="id-ID" sz="2400" i="1" dirty="0" smtClean="0"/>
              <a:t>Creative self</a:t>
            </a:r>
            <a:r>
              <a:rPr lang="id-ID" sz="2400" dirty="0" smtClean="0"/>
              <a:t> )</a:t>
            </a:r>
          </a:p>
          <a:p>
            <a:endParaRPr lang="id-ID" sz="2200" dirty="0" smtClean="0">
              <a:latin typeface="Arial" charset="0"/>
              <a:cs typeface="Arial" charset="0"/>
            </a:endParaRPr>
          </a:p>
        </p:txBody>
      </p:sp>
      <p:sp>
        <p:nvSpPr>
          <p:cNvPr id="5" name="Date Placeholder 4"/>
          <p:cNvSpPr>
            <a:spLocks noGrp="1"/>
          </p:cNvSpPr>
          <p:nvPr>
            <p:ph type="dt" sz="half" idx="10"/>
          </p:nvPr>
        </p:nvSpPr>
        <p:spPr/>
        <p:txBody>
          <a:bodyPr/>
          <a:lstStyle/>
          <a:p>
            <a:pPr>
              <a:defRPr/>
            </a:pPr>
            <a:fld id="{D6BA802C-A423-43AF-B6E9-62F80CFECC13}"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11</a:t>
            </a:fld>
            <a:endParaRPr lang="en-US"/>
          </a:p>
        </p:txBody>
      </p:sp>
      <p:sp>
        <p:nvSpPr>
          <p:cNvPr id="7" name="Footer Placeholder 6"/>
          <p:cNvSpPr>
            <a:spLocks noGrp="1"/>
          </p:cNvSpPr>
          <p:nvPr>
            <p:ph type="ftr" sz="quarter" idx="11"/>
          </p:nvPr>
        </p:nvSpPr>
        <p:spPr/>
        <p:txBody>
          <a:bodyPr/>
          <a:lstStyle/>
          <a:p>
            <a:pPr>
              <a:defRPr/>
            </a:pPr>
            <a:r>
              <a:rPr lang="en-US" smtClean="0"/>
              <a:t>wien/prib1/2016</a:t>
            </a:r>
            <a:endParaRPr lang="en-US"/>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6831" name="Picture 31" descr="gras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76803" name="Rectangle 3"/>
          <p:cNvSpPr>
            <a:spLocks noGrp="1" noChangeArrowheads="1"/>
          </p:cNvSpPr>
          <p:nvPr>
            <p:ph type="body" idx="1"/>
          </p:nvPr>
        </p:nvSpPr>
        <p:spPr>
          <a:xfrm>
            <a:off x="457200" y="1981200"/>
            <a:ext cx="8229600" cy="4525963"/>
          </a:xfrm>
          <a:solidFill>
            <a:schemeClr val="tx1">
              <a:alpha val="44000"/>
            </a:schemeClr>
          </a:solidFill>
        </p:spPr>
        <p:txBody>
          <a:bodyPr/>
          <a:lstStyle/>
          <a:p>
            <a:pPr>
              <a:lnSpc>
                <a:spcPct val="80000"/>
              </a:lnSpc>
              <a:buFontTx/>
              <a:buNone/>
            </a:pPr>
            <a:r>
              <a:rPr lang="sv-SE" sz="1800" dirty="0">
                <a:solidFill>
                  <a:schemeClr val="bg1"/>
                </a:solidFill>
              </a:rPr>
              <a:t>				Innate striving force</a:t>
            </a:r>
            <a:endParaRPr lang="en-US" sz="1800" dirty="0">
              <a:solidFill>
                <a:schemeClr val="bg1"/>
              </a:solidFill>
            </a:endParaRPr>
          </a:p>
          <a:p>
            <a:pPr>
              <a:lnSpc>
                <a:spcPct val="80000"/>
              </a:lnSpc>
              <a:buFontTx/>
              <a:buNone/>
            </a:pPr>
            <a:r>
              <a:rPr lang="sv-SE" sz="1800" dirty="0">
                <a:solidFill>
                  <a:schemeClr val="bg1"/>
                </a:solidFill>
              </a:rPr>
              <a:t>				</a:t>
            </a:r>
          </a:p>
          <a:p>
            <a:pPr>
              <a:lnSpc>
                <a:spcPct val="80000"/>
              </a:lnSpc>
              <a:buFontTx/>
              <a:buNone/>
            </a:pPr>
            <a:r>
              <a:rPr lang="sv-SE" sz="1800" dirty="0">
                <a:solidFill>
                  <a:schemeClr val="bg1"/>
                </a:solidFill>
              </a:rPr>
              <a:t>				Physical deficiencies</a:t>
            </a:r>
            <a:endParaRPr lang="en-US" sz="1800" dirty="0">
              <a:solidFill>
                <a:schemeClr val="bg1"/>
              </a:solidFill>
            </a:endParaRPr>
          </a:p>
          <a:p>
            <a:pPr>
              <a:lnSpc>
                <a:spcPct val="80000"/>
              </a:lnSpc>
              <a:buFontTx/>
              <a:buNone/>
            </a:pPr>
            <a:r>
              <a:rPr lang="en-US" sz="1800" dirty="0">
                <a:solidFill>
                  <a:schemeClr val="bg1"/>
                </a:solidFill>
              </a:rPr>
              <a:t>	</a:t>
            </a:r>
          </a:p>
          <a:p>
            <a:pPr>
              <a:lnSpc>
                <a:spcPct val="80000"/>
              </a:lnSpc>
              <a:buFontTx/>
              <a:buNone/>
            </a:pPr>
            <a:r>
              <a:rPr lang="en-US" sz="1800" dirty="0">
                <a:solidFill>
                  <a:schemeClr val="bg1"/>
                </a:solidFill>
              </a:rPr>
              <a:t>				</a:t>
            </a:r>
            <a:r>
              <a:rPr lang="sv-SE" sz="1800" dirty="0">
                <a:solidFill>
                  <a:schemeClr val="bg1"/>
                </a:solidFill>
              </a:rPr>
              <a:t>Feelings of inferiority</a:t>
            </a:r>
            <a:endParaRPr lang="en-US" sz="1800" dirty="0">
              <a:solidFill>
                <a:schemeClr val="bg1"/>
              </a:solidFill>
            </a:endParaRPr>
          </a:p>
          <a:p>
            <a:pPr>
              <a:lnSpc>
                <a:spcPct val="80000"/>
              </a:lnSpc>
              <a:buFontTx/>
              <a:buNone/>
            </a:pPr>
            <a:r>
              <a:rPr lang="en-US" sz="1800" dirty="0">
                <a:solidFill>
                  <a:schemeClr val="bg1"/>
                </a:solidFill>
              </a:rPr>
              <a:t/>
            </a:r>
            <a:br>
              <a:rPr lang="en-US" sz="1800" dirty="0">
                <a:solidFill>
                  <a:schemeClr val="bg1"/>
                </a:solidFill>
              </a:rPr>
            </a:br>
            <a:r>
              <a:rPr lang="sv-SE" sz="1800" dirty="0">
                <a:solidFill>
                  <a:schemeClr val="bg1"/>
                </a:solidFill>
              </a:rPr>
              <a:t>		</a:t>
            </a:r>
            <a:endParaRPr lang="en-US" sz="1800" dirty="0">
              <a:solidFill>
                <a:schemeClr val="bg1"/>
              </a:solidFill>
            </a:endParaRPr>
          </a:p>
          <a:p>
            <a:pPr>
              <a:lnSpc>
                <a:spcPct val="80000"/>
              </a:lnSpc>
              <a:buFontTx/>
              <a:buNone/>
            </a:pPr>
            <a:r>
              <a:rPr lang="sv-SE" sz="1800" dirty="0">
                <a:solidFill>
                  <a:schemeClr val="bg1"/>
                </a:solidFill>
              </a:rPr>
              <a:t>		Exaggerated feelings		normal feelings of incompletion</a:t>
            </a:r>
            <a:endParaRPr lang="en-US" sz="1800" dirty="0">
              <a:solidFill>
                <a:schemeClr val="bg1"/>
              </a:solidFill>
            </a:endParaRPr>
          </a:p>
          <a:p>
            <a:pPr>
              <a:lnSpc>
                <a:spcPct val="80000"/>
              </a:lnSpc>
              <a:buFontTx/>
              <a:buNone/>
            </a:pPr>
            <a:endParaRPr lang="sv-SE" sz="1800" dirty="0">
              <a:solidFill>
                <a:schemeClr val="bg1"/>
              </a:solidFill>
            </a:endParaRPr>
          </a:p>
          <a:p>
            <a:pPr>
              <a:lnSpc>
                <a:spcPct val="80000"/>
              </a:lnSpc>
              <a:buFontTx/>
              <a:buNone/>
            </a:pPr>
            <a:r>
              <a:rPr lang="sv-SE" sz="1800" dirty="0">
                <a:solidFill>
                  <a:schemeClr val="bg1"/>
                </a:solidFill>
              </a:rPr>
              <a:t>		   Personal gain				 social interest</a:t>
            </a:r>
            <a:endParaRPr lang="en-US" sz="1800" dirty="0">
              <a:solidFill>
                <a:schemeClr val="bg1"/>
              </a:solidFill>
            </a:endParaRPr>
          </a:p>
          <a:p>
            <a:pPr>
              <a:lnSpc>
                <a:spcPct val="80000"/>
              </a:lnSpc>
              <a:buFontTx/>
              <a:buNone/>
            </a:pPr>
            <a:r>
              <a:rPr lang="en-US" sz="1800" dirty="0">
                <a:solidFill>
                  <a:schemeClr val="bg1"/>
                </a:solidFill>
              </a:rPr>
              <a:t/>
            </a:r>
            <a:br>
              <a:rPr lang="en-US" sz="1800" dirty="0">
                <a:solidFill>
                  <a:schemeClr val="bg1"/>
                </a:solidFill>
              </a:rPr>
            </a:br>
            <a:r>
              <a:rPr lang="en-US" sz="1800" dirty="0">
                <a:solidFill>
                  <a:schemeClr val="bg1"/>
                </a:solidFill>
              </a:rPr>
              <a:t>	</a:t>
            </a:r>
            <a:r>
              <a:rPr lang="sv-SE" sz="1800" dirty="0">
                <a:solidFill>
                  <a:schemeClr val="bg1"/>
                </a:solidFill>
              </a:rPr>
              <a:t>Personal superiority			       success</a:t>
            </a:r>
            <a:endParaRPr lang="en-US" sz="1800" dirty="0">
              <a:solidFill>
                <a:schemeClr val="bg1"/>
              </a:solidFill>
            </a:endParaRPr>
          </a:p>
          <a:p>
            <a:pPr>
              <a:lnSpc>
                <a:spcPct val="80000"/>
              </a:lnSpc>
              <a:buFontTx/>
              <a:buNone/>
            </a:pPr>
            <a:r>
              <a:rPr lang="en-US" sz="1800" dirty="0">
                <a:solidFill>
                  <a:schemeClr val="bg1"/>
                </a:solidFill>
              </a:rPr>
              <a:t/>
            </a:r>
            <a:br>
              <a:rPr lang="en-US" sz="1800" dirty="0">
                <a:solidFill>
                  <a:schemeClr val="bg1"/>
                </a:solidFill>
              </a:rPr>
            </a:br>
            <a:r>
              <a:rPr lang="en-US" sz="1800" dirty="0">
                <a:solidFill>
                  <a:schemeClr val="bg1"/>
                </a:solidFill>
              </a:rPr>
              <a:t>     </a:t>
            </a:r>
            <a:r>
              <a:rPr lang="sv-SE" sz="1800" dirty="0">
                <a:solidFill>
                  <a:schemeClr val="bg1"/>
                </a:solidFill>
              </a:rPr>
              <a:t>Final goal dimly perceived		        final goal clearly perceived</a:t>
            </a:r>
            <a:endParaRPr lang="en-US" sz="1800" dirty="0">
              <a:solidFill>
                <a:schemeClr val="bg1"/>
              </a:solidFill>
            </a:endParaRPr>
          </a:p>
          <a:p>
            <a:pPr>
              <a:lnSpc>
                <a:spcPct val="80000"/>
              </a:lnSpc>
            </a:pPr>
            <a:endParaRPr lang="en-US" sz="1800" dirty="0">
              <a:solidFill>
                <a:schemeClr val="bg1"/>
              </a:solidFill>
            </a:endParaRPr>
          </a:p>
        </p:txBody>
      </p:sp>
      <p:sp>
        <p:nvSpPr>
          <p:cNvPr id="76821" name="Line 21"/>
          <p:cNvSpPr>
            <a:spLocks noChangeShapeType="1"/>
          </p:cNvSpPr>
          <p:nvPr/>
        </p:nvSpPr>
        <p:spPr bwMode="auto">
          <a:xfrm>
            <a:off x="2362200" y="5181600"/>
            <a:ext cx="0" cy="228600"/>
          </a:xfrm>
          <a:prstGeom prst="line">
            <a:avLst/>
          </a:prstGeom>
          <a:noFill/>
          <a:ln w="9525">
            <a:solidFill>
              <a:schemeClr val="bg1"/>
            </a:solidFill>
            <a:round/>
            <a:headEnd/>
            <a:tailEnd type="triangle" w="med" len="med"/>
          </a:ln>
        </p:spPr>
        <p:txBody>
          <a:bodyPr/>
          <a:lstStyle/>
          <a:p>
            <a:endParaRPr lang="id-ID"/>
          </a:p>
        </p:txBody>
      </p:sp>
      <p:sp>
        <p:nvSpPr>
          <p:cNvPr id="76822" name="Line 22"/>
          <p:cNvSpPr>
            <a:spLocks noChangeShapeType="1"/>
          </p:cNvSpPr>
          <p:nvPr/>
        </p:nvSpPr>
        <p:spPr bwMode="auto">
          <a:xfrm>
            <a:off x="2362200" y="4724400"/>
            <a:ext cx="0" cy="228600"/>
          </a:xfrm>
          <a:prstGeom prst="line">
            <a:avLst/>
          </a:prstGeom>
          <a:noFill/>
          <a:ln w="9525">
            <a:solidFill>
              <a:schemeClr val="bg1"/>
            </a:solidFill>
            <a:round/>
            <a:headEnd/>
            <a:tailEnd type="triangle" w="med" len="med"/>
          </a:ln>
        </p:spPr>
        <p:txBody>
          <a:bodyPr/>
          <a:lstStyle/>
          <a:p>
            <a:endParaRPr lang="id-ID"/>
          </a:p>
        </p:txBody>
      </p:sp>
      <p:sp>
        <p:nvSpPr>
          <p:cNvPr id="76823" name="Line 23"/>
          <p:cNvSpPr>
            <a:spLocks noChangeShapeType="1"/>
          </p:cNvSpPr>
          <p:nvPr/>
        </p:nvSpPr>
        <p:spPr bwMode="auto">
          <a:xfrm>
            <a:off x="4267200" y="2819400"/>
            <a:ext cx="0" cy="228600"/>
          </a:xfrm>
          <a:prstGeom prst="line">
            <a:avLst/>
          </a:prstGeom>
          <a:noFill/>
          <a:ln w="9525">
            <a:solidFill>
              <a:schemeClr val="bg1"/>
            </a:solidFill>
            <a:round/>
            <a:headEnd/>
            <a:tailEnd type="triangle" w="med" len="med"/>
          </a:ln>
        </p:spPr>
        <p:txBody>
          <a:bodyPr/>
          <a:lstStyle/>
          <a:p>
            <a:endParaRPr lang="id-ID"/>
          </a:p>
        </p:txBody>
      </p:sp>
      <p:sp>
        <p:nvSpPr>
          <p:cNvPr id="76824" name="Line 24"/>
          <p:cNvSpPr>
            <a:spLocks noChangeShapeType="1"/>
          </p:cNvSpPr>
          <p:nvPr/>
        </p:nvSpPr>
        <p:spPr bwMode="auto">
          <a:xfrm>
            <a:off x="4267200" y="2286000"/>
            <a:ext cx="0" cy="228600"/>
          </a:xfrm>
          <a:prstGeom prst="line">
            <a:avLst/>
          </a:prstGeom>
          <a:noFill/>
          <a:ln w="9525">
            <a:solidFill>
              <a:schemeClr val="bg1"/>
            </a:solidFill>
            <a:round/>
            <a:headEnd/>
            <a:tailEnd type="triangle" w="med" len="med"/>
          </a:ln>
        </p:spPr>
        <p:txBody>
          <a:bodyPr/>
          <a:lstStyle/>
          <a:p>
            <a:endParaRPr lang="id-ID"/>
          </a:p>
        </p:txBody>
      </p:sp>
      <p:sp>
        <p:nvSpPr>
          <p:cNvPr id="76825" name="Line 25"/>
          <p:cNvSpPr>
            <a:spLocks noChangeShapeType="1"/>
          </p:cNvSpPr>
          <p:nvPr/>
        </p:nvSpPr>
        <p:spPr bwMode="auto">
          <a:xfrm>
            <a:off x="2362200" y="4191000"/>
            <a:ext cx="0" cy="228600"/>
          </a:xfrm>
          <a:prstGeom prst="line">
            <a:avLst/>
          </a:prstGeom>
          <a:noFill/>
          <a:ln w="9525">
            <a:solidFill>
              <a:schemeClr val="bg1"/>
            </a:solidFill>
            <a:round/>
            <a:headEnd/>
            <a:tailEnd type="triangle" w="med" len="med"/>
          </a:ln>
        </p:spPr>
        <p:txBody>
          <a:bodyPr/>
          <a:lstStyle/>
          <a:p>
            <a:endParaRPr lang="id-ID"/>
          </a:p>
        </p:txBody>
      </p:sp>
      <p:sp>
        <p:nvSpPr>
          <p:cNvPr id="76826" name="Line 26"/>
          <p:cNvSpPr>
            <a:spLocks noChangeShapeType="1"/>
          </p:cNvSpPr>
          <p:nvPr/>
        </p:nvSpPr>
        <p:spPr bwMode="auto">
          <a:xfrm>
            <a:off x="6858000" y="4191000"/>
            <a:ext cx="0" cy="228600"/>
          </a:xfrm>
          <a:prstGeom prst="line">
            <a:avLst/>
          </a:prstGeom>
          <a:noFill/>
          <a:ln w="9525">
            <a:solidFill>
              <a:schemeClr val="bg1"/>
            </a:solidFill>
            <a:round/>
            <a:headEnd/>
            <a:tailEnd type="triangle" w="med" len="med"/>
          </a:ln>
        </p:spPr>
        <p:txBody>
          <a:bodyPr/>
          <a:lstStyle/>
          <a:p>
            <a:endParaRPr lang="id-ID"/>
          </a:p>
        </p:txBody>
      </p:sp>
      <p:sp>
        <p:nvSpPr>
          <p:cNvPr id="76827" name="Line 27"/>
          <p:cNvSpPr>
            <a:spLocks noChangeShapeType="1"/>
          </p:cNvSpPr>
          <p:nvPr/>
        </p:nvSpPr>
        <p:spPr bwMode="auto">
          <a:xfrm>
            <a:off x="6858000" y="5181600"/>
            <a:ext cx="0" cy="228600"/>
          </a:xfrm>
          <a:prstGeom prst="line">
            <a:avLst/>
          </a:prstGeom>
          <a:noFill/>
          <a:ln w="9525">
            <a:solidFill>
              <a:schemeClr val="bg1"/>
            </a:solidFill>
            <a:round/>
            <a:headEnd/>
            <a:tailEnd type="triangle" w="med" len="med"/>
          </a:ln>
        </p:spPr>
        <p:txBody>
          <a:bodyPr/>
          <a:lstStyle/>
          <a:p>
            <a:endParaRPr lang="id-ID"/>
          </a:p>
        </p:txBody>
      </p:sp>
      <p:sp>
        <p:nvSpPr>
          <p:cNvPr id="76828" name="Line 28"/>
          <p:cNvSpPr>
            <a:spLocks noChangeShapeType="1"/>
          </p:cNvSpPr>
          <p:nvPr/>
        </p:nvSpPr>
        <p:spPr bwMode="auto">
          <a:xfrm>
            <a:off x="6858000" y="4724400"/>
            <a:ext cx="0" cy="228600"/>
          </a:xfrm>
          <a:prstGeom prst="line">
            <a:avLst/>
          </a:prstGeom>
          <a:noFill/>
          <a:ln w="9525">
            <a:solidFill>
              <a:schemeClr val="bg1"/>
            </a:solidFill>
            <a:round/>
            <a:headEnd/>
            <a:tailEnd type="triangle" w="med" len="med"/>
          </a:ln>
        </p:spPr>
        <p:txBody>
          <a:bodyPr/>
          <a:lstStyle/>
          <a:p>
            <a:endParaRPr lang="id-ID"/>
          </a:p>
        </p:txBody>
      </p:sp>
      <p:sp>
        <p:nvSpPr>
          <p:cNvPr id="76829" name="Line 29"/>
          <p:cNvSpPr>
            <a:spLocks noChangeShapeType="1"/>
          </p:cNvSpPr>
          <p:nvPr/>
        </p:nvSpPr>
        <p:spPr bwMode="auto">
          <a:xfrm flipH="1">
            <a:off x="2362200" y="3352800"/>
            <a:ext cx="914400" cy="457200"/>
          </a:xfrm>
          <a:prstGeom prst="line">
            <a:avLst/>
          </a:prstGeom>
          <a:noFill/>
          <a:ln w="9525">
            <a:solidFill>
              <a:schemeClr val="bg1"/>
            </a:solidFill>
            <a:round/>
            <a:headEnd/>
            <a:tailEnd type="triangle" w="med" len="med"/>
          </a:ln>
        </p:spPr>
        <p:txBody>
          <a:bodyPr/>
          <a:lstStyle/>
          <a:p>
            <a:endParaRPr lang="id-ID"/>
          </a:p>
        </p:txBody>
      </p:sp>
      <p:sp>
        <p:nvSpPr>
          <p:cNvPr id="76830" name="Line 30"/>
          <p:cNvSpPr>
            <a:spLocks noChangeShapeType="1"/>
          </p:cNvSpPr>
          <p:nvPr/>
        </p:nvSpPr>
        <p:spPr bwMode="auto">
          <a:xfrm>
            <a:off x="5486400" y="3352800"/>
            <a:ext cx="990600" cy="457200"/>
          </a:xfrm>
          <a:prstGeom prst="line">
            <a:avLst/>
          </a:prstGeom>
          <a:noFill/>
          <a:ln w="9525">
            <a:solidFill>
              <a:schemeClr val="bg1"/>
            </a:solidFill>
            <a:round/>
            <a:headEnd/>
            <a:tailEnd type="triangle" w="med" len="med"/>
          </a:ln>
        </p:spPr>
        <p:txBody>
          <a:bodyPr/>
          <a:lstStyle/>
          <a:p>
            <a:endParaRPr lang="id-ID"/>
          </a:p>
        </p:txBody>
      </p:sp>
      <p:sp>
        <p:nvSpPr>
          <p:cNvPr id="76832" name="Rectangle 32"/>
          <p:cNvSpPr>
            <a:spLocks noGrp="1" noChangeArrowheads="1"/>
          </p:cNvSpPr>
          <p:nvPr>
            <p:ph type="title"/>
          </p:nvPr>
        </p:nvSpPr>
        <p:spPr>
          <a:xfrm>
            <a:off x="457200" y="381000"/>
            <a:ext cx="8229600" cy="1143000"/>
          </a:xfrm>
          <a:solidFill>
            <a:schemeClr val="tx1">
              <a:alpha val="47000"/>
            </a:schemeClr>
          </a:solidFill>
          <a:ln/>
        </p:spPr>
        <p:txBody>
          <a:bodyPr/>
          <a:lstStyle/>
          <a:p>
            <a:r>
              <a:rPr lang="id-ID" sz="4000" dirty="0" smtClean="0">
                <a:solidFill>
                  <a:schemeClr val="bg1"/>
                </a:solidFill>
              </a:rPr>
              <a:t>Proses / Dinamika Kepribadian menurut Adler</a:t>
            </a:r>
            <a:endParaRPr lang="id-ID" sz="4000" dirty="0">
              <a:solidFill>
                <a:schemeClr val="bg1"/>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76832">
                                            <p:txEl>
                                              <p:charRg st="4294967295" end="4294967295"/>
                                            </p:txEl>
                                          </p:spTgt>
                                        </p:tgtEl>
                                        <p:attrNameLst>
                                          <p:attrName>style.visibility</p:attrName>
                                        </p:attrNameLst>
                                      </p:cBhvr>
                                      <p:to>
                                        <p:strVal val="visible"/>
                                      </p:to>
                                    </p:set>
                                    <p:animEffect transition="in" filter="fade">
                                      <p:cBhvr>
                                        <p:cTn id="7" dur="800" decel="100000"/>
                                        <p:tgtEl>
                                          <p:spTgt spid="76832">
                                            <p:txEl>
                                              <p:charRg st="4294967295" end="4294967295"/>
                                            </p:txEl>
                                          </p:spTgt>
                                        </p:tgtEl>
                                      </p:cBhvr>
                                    </p:animEffect>
                                    <p:anim calcmode="lin" valueType="num">
                                      <p:cBhvr>
                                        <p:cTn id="8" dur="800" decel="100000" fill="hold"/>
                                        <p:tgtEl>
                                          <p:spTgt spid="76832">
                                            <p:txEl>
                                              <p:charRg st="4294967295" end="4294967295"/>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76832">
                                            <p:txEl>
                                              <p:charRg st="4294967295" end="4294967295"/>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76832">
                                            <p:txEl>
                                              <p:charRg st="4294967295" end="4294967295"/>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6832">
                                            <p:txEl>
                                              <p:charRg st="4294967295" end="4294967295"/>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6832">
                                            <p:txEl>
                                              <p:charRg st="4294967295" end="4294967295"/>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76803">
                                            <p:txEl>
                                              <p:pRg st="0" end="0"/>
                                            </p:txEl>
                                          </p:spTgt>
                                        </p:tgtEl>
                                        <p:attrNameLst>
                                          <p:attrName>style.visibility</p:attrName>
                                        </p:attrNameLst>
                                      </p:cBhvr>
                                      <p:to>
                                        <p:strVal val="visible"/>
                                      </p:to>
                                    </p:set>
                                    <p:animEffect transition="in" filter="fade">
                                      <p:cBhvr>
                                        <p:cTn id="17" dur="1000"/>
                                        <p:tgtEl>
                                          <p:spTgt spid="76803">
                                            <p:txEl>
                                              <p:pRg st="0" end="0"/>
                                            </p:txEl>
                                          </p:spTgt>
                                        </p:tgtEl>
                                      </p:cBhvr>
                                    </p:animEffect>
                                    <p:anim calcmode="lin" valueType="num">
                                      <p:cBhvr>
                                        <p:cTn id="18" dur="10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68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76803">
                                            <p:txEl>
                                              <p:pRg st="1" end="1"/>
                                            </p:txEl>
                                          </p:spTgt>
                                        </p:tgtEl>
                                        <p:attrNameLst>
                                          <p:attrName>style.visibility</p:attrName>
                                        </p:attrNameLst>
                                      </p:cBhvr>
                                      <p:to>
                                        <p:strVal val="visible"/>
                                      </p:to>
                                    </p:set>
                                    <p:animEffect transition="in" filter="fade">
                                      <p:cBhvr>
                                        <p:cTn id="24" dur="1000"/>
                                        <p:tgtEl>
                                          <p:spTgt spid="76803">
                                            <p:txEl>
                                              <p:pRg st="1" end="1"/>
                                            </p:txEl>
                                          </p:spTgt>
                                        </p:tgtEl>
                                      </p:cBhvr>
                                    </p:animEffect>
                                    <p:anim calcmode="lin" valueType="num">
                                      <p:cBhvr>
                                        <p:cTn id="25" dur="10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68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76803">
                                            <p:txEl>
                                              <p:pRg st="2" end="2"/>
                                            </p:txEl>
                                          </p:spTgt>
                                        </p:tgtEl>
                                        <p:attrNameLst>
                                          <p:attrName>style.visibility</p:attrName>
                                        </p:attrNameLst>
                                      </p:cBhvr>
                                      <p:to>
                                        <p:strVal val="visible"/>
                                      </p:to>
                                    </p:set>
                                    <p:animEffect transition="in" filter="fade">
                                      <p:cBhvr>
                                        <p:cTn id="31" dur="1000"/>
                                        <p:tgtEl>
                                          <p:spTgt spid="76803">
                                            <p:txEl>
                                              <p:pRg st="2" end="2"/>
                                            </p:txEl>
                                          </p:spTgt>
                                        </p:tgtEl>
                                      </p:cBhvr>
                                    </p:animEffect>
                                    <p:anim calcmode="lin" valueType="num">
                                      <p:cBhvr>
                                        <p:cTn id="32" dur="10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768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76803">
                                            <p:txEl>
                                              <p:pRg st="3" end="3"/>
                                            </p:txEl>
                                          </p:spTgt>
                                        </p:tgtEl>
                                        <p:attrNameLst>
                                          <p:attrName>style.visibility</p:attrName>
                                        </p:attrNameLst>
                                      </p:cBhvr>
                                      <p:to>
                                        <p:strVal val="visible"/>
                                      </p:to>
                                    </p:set>
                                    <p:animEffect transition="in" filter="fade">
                                      <p:cBhvr>
                                        <p:cTn id="38" dur="1000"/>
                                        <p:tgtEl>
                                          <p:spTgt spid="76803">
                                            <p:txEl>
                                              <p:pRg st="3" end="3"/>
                                            </p:txEl>
                                          </p:spTgt>
                                        </p:tgtEl>
                                      </p:cBhvr>
                                    </p:animEffect>
                                    <p:anim calcmode="lin" valueType="num">
                                      <p:cBhvr>
                                        <p:cTn id="39" dur="1000" fill="hold"/>
                                        <p:tgtEl>
                                          <p:spTgt spid="7680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768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76803">
                                            <p:txEl>
                                              <p:pRg st="4" end="4"/>
                                            </p:txEl>
                                          </p:spTgt>
                                        </p:tgtEl>
                                        <p:attrNameLst>
                                          <p:attrName>style.visibility</p:attrName>
                                        </p:attrNameLst>
                                      </p:cBhvr>
                                      <p:to>
                                        <p:strVal val="visible"/>
                                      </p:to>
                                    </p:set>
                                    <p:animEffect transition="in" filter="fade">
                                      <p:cBhvr>
                                        <p:cTn id="45" dur="1000"/>
                                        <p:tgtEl>
                                          <p:spTgt spid="76803">
                                            <p:txEl>
                                              <p:pRg st="4" end="4"/>
                                            </p:txEl>
                                          </p:spTgt>
                                        </p:tgtEl>
                                      </p:cBhvr>
                                    </p:animEffect>
                                    <p:anim calcmode="lin" valueType="num">
                                      <p:cBhvr>
                                        <p:cTn id="46" dur="1000" fill="hold"/>
                                        <p:tgtEl>
                                          <p:spTgt spid="7680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7680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76803">
                                            <p:txEl>
                                              <p:pRg st="5" end="5"/>
                                            </p:txEl>
                                          </p:spTgt>
                                        </p:tgtEl>
                                        <p:attrNameLst>
                                          <p:attrName>style.visibility</p:attrName>
                                        </p:attrNameLst>
                                      </p:cBhvr>
                                      <p:to>
                                        <p:strVal val="visible"/>
                                      </p:to>
                                    </p:set>
                                    <p:animEffect transition="in" filter="fade">
                                      <p:cBhvr>
                                        <p:cTn id="52" dur="1000"/>
                                        <p:tgtEl>
                                          <p:spTgt spid="76803">
                                            <p:txEl>
                                              <p:pRg st="5" end="5"/>
                                            </p:txEl>
                                          </p:spTgt>
                                        </p:tgtEl>
                                      </p:cBhvr>
                                    </p:animEffect>
                                    <p:anim calcmode="lin" valueType="num">
                                      <p:cBhvr>
                                        <p:cTn id="53" dur="1000" fill="hold"/>
                                        <p:tgtEl>
                                          <p:spTgt spid="76803">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7680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76803">
                                            <p:txEl>
                                              <p:pRg st="6" end="6"/>
                                            </p:txEl>
                                          </p:spTgt>
                                        </p:tgtEl>
                                        <p:attrNameLst>
                                          <p:attrName>style.visibility</p:attrName>
                                        </p:attrNameLst>
                                      </p:cBhvr>
                                      <p:to>
                                        <p:strVal val="visible"/>
                                      </p:to>
                                    </p:set>
                                    <p:animEffect transition="in" filter="fade">
                                      <p:cBhvr>
                                        <p:cTn id="59" dur="1000"/>
                                        <p:tgtEl>
                                          <p:spTgt spid="76803">
                                            <p:txEl>
                                              <p:pRg st="6" end="6"/>
                                            </p:txEl>
                                          </p:spTgt>
                                        </p:tgtEl>
                                      </p:cBhvr>
                                    </p:animEffect>
                                    <p:anim calcmode="lin" valueType="num">
                                      <p:cBhvr>
                                        <p:cTn id="60" dur="1000" fill="hold"/>
                                        <p:tgtEl>
                                          <p:spTgt spid="76803">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7680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76803">
                                            <p:txEl>
                                              <p:pRg st="8" end="8"/>
                                            </p:txEl>
                                          </p:spTgt>
                                        </p:tgtEl>
                                        <p:attrNameLst>
                                          <p:attrName>style.visibility</p:attrName>
                                        </p:attrNameLst>
                                      </p:cBhvr>
                                      <p:to>
                                        <p:strVal val="visible"/>
                                      </p:to>
                                    </p:set>
                                    <p:animEffect transition="in" filter="fade">
                                      <p:cBhvr>
                                        <p:cTn id="66" dur="1000"/>
                                        <p:tgtEl>
                                          <p:spTgt spid="76803">
                                            <p:txEl>
                                              <p:pRg st="8" end="8"/>
                                            </p:txEl>
                                          </p:spTgt>
                                        </p:tgtEl>
                                      </p:cBhvr>
                                    </p:animEffect>
                                    <p:anim calcmode="lin" valueType="num">
                                      <p:cBhvr>
                                        <p:cTn id="67" dur="1000" fill="hold"/>
                                        <p:tgtEl>
                                          <p:spTgt spid="76803">
                                            <p:txEl>
                                              <p:pRg st="8" end="8"/>
                                            </p:txEl>
                                          </p:spTgt>
                                        </p:tgtEl>
                                        <p:attrNameLst>
                                          <p:attrName>ppt_x</p:attrName>
                                        </p:attrNameLst>
                                      </p:cBhvr>
                                      <p:tavLst>
                                        <p:tav tm="0">
                                          <p:val>
                                            <p:strVal val="#ppt_x"/>
                                          </p:val>
                                        </p:tav>
                                        <p:tav tm="100000">
                                          <p:val>
                                            <p:strVal val="#ppt_x"/>
                                          </p:val>
                                        </p:tav>
                                      </p:tavLst>
                                    </p:anim>
                                    <p:anim calcmode="lin" valueType="num">
                                      <p:cBhvr>
                                        <p:cTn id="68" dur="1000" fill="hold"/>
                                        <p:tgtEl>
                                          <p:spTgt spid="7680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76803">
                                            <p:txEl>
                                              <p:pRg st="9" end="9"/>
                                            </p:txEl>
                                          </p:spTgt>
                                        </p:tgtEl>
                                        <p:attrNameLst>
                                          <p:attrName>style.visibility</p:attrName>
                                        </p:attrNameLst>
                                      </p:cBhvr>
                                      <p:to>
                                        <p:strVal val="visible"/>
                                      </p:to>
                                    </p:set>
                                    <p:animEffect transition="in" filter="fade">
                                      <p:cBhvr>
                                        <p:cTn id="73" dur="1000"/>
                                        <p:tgtEl>
                                          <p:spTgt spid="76803">
                                            <p:txEl>
                                              <p:pRg st="9" end="9"/>
                                            </p:txEl>
                                          </p:spTgt>
                                        </p:tgtEl>
                                      </p:cBhvr>
                                    </p:animEffect>
                                    <p:anim calcmode="lin" valueType="num">
                                      <p:cBhvr>
                                        <p:cTn id="74" dur="1000" fill="hold"/>
                                        <p:tgtEl>
                                          <p:spTgt spid="76803">
                                            <p:txEl>
                                              <p:pRg st="9" end="9"/>
                                            </p:txEl>
                                          </p:spTgt>
                                        </p:tgtEl>
                                        <p:attrNameLst>
                                          <p:attrName>ppt_x</p:attrName>
                                        </p:attrNameLst>
                                      </p:cBhvr>
                                      <p:tavLst>
                                        <p:tav tm="0">
                                          <p:val>
                                            <p:strVal val="#ppt_x"/>
                                          </p:val>
                                        </p:tav>
                                        <p:tav tm="100000">
                                          <p:val>
                                            <p:strVal val="#ppt_x"/>
                                          </p:val>
                                        </p:tav>
                                      </p:tavLst>
                                    </p:anim>
                                    <p:anim calcmode="lin" valueType="num">
                                      <p:cBhvr>
                                        <p:cTn id="75" dur="1000" fill="hold"/>
                                        <p:tgtEl>
                                          <p:spTgt spid="7680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76803">
                                            <p:txEl>
                                              <p:pRg st="10" end="10"/>
                                            </p:txEl>
                                          </p:spTgt>
                                        </p:tgtEl>
                                        <p:attrNameLst>
                                          <p:attrName>style.visibility</p:attrName>
                                        </p:attrNameLst>
                                      </p:cBhvr>
                                      <p:to>
                                        <p:strVal val="visible"/>
                                      </p:to>
                                    </p:set>
                                    <p:animEffect transition="in" filter="fade">
                                      <p:cBhvr>
                                        <p:cTn id="80" dur="1000"/>
                                        <p:tgtEl>
                                          <p:spTgt spid="76803">
                                            <p:txEl>
                                              <p:pRg st="10" end="10"/>
                                            </p:txEl>
                                          </p:spTgt>
                                        </p:tgtEl>
                                      </p:cBhvr>
                                    </p:animEffect>
                                    <p:anim calcmode="lin" valueType="num">
                                      <p:cBhvr>
                                        <p:cTn id="81" dur="1000" fill="hold"/>
                                        <p:tgtEl>
                                          <p:spTgt spid="76803">
                                            <p:txEl>
                                              <p:pRg st="10" end="10"/>
                                            </p:txEl>
                                          </p:spTgt>
                                        </p:tgtEl>
                                        <p:attrNameLst>
                                          <p:attrName>ppt_x</p:attrName>
                                        </p:attrNameLst>
                                      </p:cBhvr>
                                      <p:tavLst>
                                        <p:tav tm="0">
                                          <p:val>
                                            <p:strVal val="#ppt_x"/>
                                          </p:val>
                                        </p:tav>
                                        <p:tav tm="100000">
                                          <p:val>
                                            <p:strVal val="#ppt_x"/>
                                          </p:val>
                                        </p:tav>
                                      </p:tavLst>
                                    </p:anim>
                                    <p:anim calcmode="lin" valueType="num">
                                      <p:cBhvr>
                                        <p:cTn id="82" dur="1000" fill="hold"/>
                                        <p:tgtEl>
                                          <p:spTgt spid="7680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P spid="768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1267" name="Title 5"/>
          <p:cNvSpPr>
            <a:spLocks noGrp="1"/>
          </p:cNvSpPr>
          <p:nvPr>
            <p:ph type="title"/>
          </p:nvPr>
        </p:nvSpPr>
        <p:spPr>
          <a:xfrm>
            <a:off x="533400" y="685800"/>
            <a:ext cx="8229600" cy="838200"/>
          </a:xfrm>
        </p:spPr>
        <p:txBody>
          <a:bodyPr/>
          <a:lstStyle/>
          <a:p>
            <a:pPr>
              <a:spcBef>
                <a:spcPct val="50000"/>
              </a:spcBef>
            </a:pPr>
            <a:r>
              <a:rPr lang="id-ID" sz="3200" dirty="0" smtClean="0">
                <a:latin typeface="Arial" charset="0"/>
                <a:cs typeface="Arial" charset="0"/>
              </a:rPr>
              <a:t>Pertumbuhan &amp; </a:t>
            </a:r>
            <a:r>
              <a:rPr lang="id-ID" sz="3200" dirty="0" smtClean="0">
                <a:latin typeface="Arial" charset="0"/>
                <a:cs typeface="Arial" charset="0"/>
              </a:rPr>
              <a:t>Perkembangan Kepribadian menurut Adler </a:t>
            </a:r>
            <a:endParaRPr lang="id-ID" sz="3200" dirty="0" smtClean="0">
              <a:latin typeface="Arial" charset="0"/>
              <a:cs typeface="Arial" charset="0"/>
            </a:endParaRPr>
          </a:p>
        </p:txBody>
      </p:sp>
      <p:sp>
        <p:nvSpPr>
          <p:cNvPr id="11268" name="Content Placeholder 5"/>
          <p:cNvSpPr>
            <a:spLocks noGrp="1"/>
          </p:cNvSpPr>
          <p:nvPr>
            <p:ph idx="1"/>
          </p:nvPr>
        </p:nvSpPr>
        <p:spPr>
          <a:xfrm>
            <a:off x="457200" y="1676400"/>
            <a:ext cx="8229600" cy="4449763"/>
          </a:xfrm>
        </p:spPr>
        <p:txBody>
          <a:bodyPr/>
          <a:lstStyle/>
          <a:p>
            <a:pPr marL="420624" indent="-384048" algn="just" fontAlgn="auto">
              <a:spcAft>
                <a:spcPts val="0"/>
              </a:spcAft>
              <a:buFont typeface="Wingdings 2"/>
              <a:buChar char=""/>
              <a:defRPr/>
            </a:pPr>
            <a:r>
              <a:rPr lang="id-ID" sz="2400" dirty="0" smtClean="0"/>
              <a:t>Kepribadian </a:t>
            </a:r>
            <a:r>
              <a:rPr lang="id-ID" sz="2400" dirty="0" smtClean="0"/>
              <a:t>mulai </a:t>
            </a:r>
            <a:r>
              <a:rPr lang="id-ID" sz="2400" dirty="0" smtClean="0"/>
              <a:t>terbentuk dan cenderung menetap sejak usia 5-6 tahun</a:t>
            </a:r>
          </a:p>
          <a:p>
            <a:pPr marL="420624" indent="-384048" algn="just" fontAlgn="auto">
              <a:spcAft>
                <a:spcPts val="0"/>
              </a:spcAft>
              <a:buFont typeface="Wingdings 2"/>
              <a:buChar char=""/>
              <a:defRPr/>
            </a:pPr>
            <a:r>
              <a:rPr lang="id-ID" sz="2400" dirty="0" smtClean="0"/>
              <a:t>3 pengaruh masa kanak-kanak yang menetap dalam suatu gaya hidup yang salah :</a:t>
            </a:r>
          </a:p>
          <a:p>
            <a:pPr marL="914400" lvl="1" indent="-514350" algn="just" fontAlgn="auto">
              <a:spcAft>
                <a:spcPts val="0"/>
              </a:spcAft>
              <a:buFont typeface="+mj-lt"/>
              <a:buAutoNum type="arabicPeriod"/>
              <a:defRPr/>
            </a:pPr>
            <a:r>
              <a:rPr lang="id-ID" sz="2000" dirty="0" smtClean="0"/>
              <a:t>Perasaan rendah diri ( </a:t>
            </a:r>
            <a:r>
              <a:rPr lang="id-ID" sz="2000" i="1" dirty="0" smtClean="0"/>
              <a:t>feeling of inferiority </a:t>
            </a:r>
            <a:r>
              <a:rPr lang="id-ID" sz="2000" dirty="0" smtClean="0"/>
              <a:t>)</a:t>
            </a:r>
          </a:p>
          <a:p>
            <a:pPr marL="914400" lvl="1" indent="-514350" algn="just" fontAlgn="auto">
              <a:spcAft>
                <a:spcPts val="0"/>
              </a:spcAft>
              <a:buFont typeface="+mj-lt"/>
              <a:buAutoNum type="arabicPeriod"/>
              <a:defRPr/>
            </a:pPr>
            <a:r>
              <a:rPr lang="id-ID" sz="2000" dirty="0" smtClean="0"/>
              <a:t>Pemanjaan ( </a:t>
            </a:r>
            <a:r>
              <a:rPr lang="id-ID" sz="2000" i="1" dirty="0" smtClean="0"/>
              <a:t>pampering</a:t>
            </a:r>
            <a:r>
              <a:rPr lang="id-ID" sz="2000" dirty="0" smtClean="0"/>
              <a:t> )</a:t>
            </a:r>
          </a:p>
          <a:p>
            <a:pPr marL="914400" lvl="1" indent="-514350" algn="just" fontAlgn="auto">
              <a:spcAft>
                <a:spcPts val="0"/>
              </a:spcAft>
              <a:buFont typeface="+mj-lt"/>
              <a:buAutoNum type="arabicPeriod"/>
              <a:defRPr/>
            </a:pPr>
            <a:r>
              <a:rPr lang="id-ID" sz="2000" dirty="0" smtClean="0"/>
              <a:t>Pengabaian ( </a:t>
            </a:r>
            <a:r>
              <a:rPr lang="id-ID" sz="2000" i="1" dirty="0" smtClean="0"/>
              <a:t>neglectful</a:t>
            </a:r>
            <a:r>
              <a:rPr lang="id-ID" sz="2000" dirty="0" smtClean="0"/>
              <a:t> )</a:t>
            </a:r>
          </a:p>
          <a:p>
            <a:pPr marL="514350" indent="-514350" algn="just" fontAlgn="auto">
              <a:spcAft>
                <a:spcPts val="0"/>
              </a:spcAft>
              <a:buFont typeface="Wingdings 2"/>
              <a:buChar char=""/>
              <a:defRPr/>
            </a:pPr>
            <a:r>
              <a:rPr lang="id-ID" sz="2400" dirty="0" smtClean="0"/>
              <a:t>Adler mengembangkan teori urutan lahir, didasarkan pada keyakinan bahwa keturunan, lingkungan, dan kreatifitas lingkungan bergabung membentuk kepribadian.</a:t>
            </a:r>
          </a:p>
          <a:p>
            <a:endParaRPr lang="id-ID" sz="2200" dirty="0" smtClean="0">
              <a:latin typeface="Arial" charset="0"/>
              <a:cs typeface="Arial" charset="0"/>
            </a:endParaRPr>
          </a:p>
        </p:txBody>
      </p:sp>
      <p:sp>
        <p:nvSpPr>
          <p:cNvPr id="5" name="Date Placeholder 4"/>
          <p:cNvSpPr>
            <a:spLocks noGrp="1"/>
          </p:cNvSpPr>
          <p:nvPr>
            <p:ph type="dt" sz="half" idx="10"/>
          </p:nvPr>
        </p:nvSpPr>
        <p:spPr/>
        <p:txBody>
          <a:bodyPr/>
          <a:lstStyle/>
          <a:p>
            <a:pPr>
              <a:defRPr/>
            </a:pPr>
            <a:fld id="{DE37E8A4-FFDE-45AE-9B37-921BCA02FB80}"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13</a:t>
            </a:fld>
            <a:endParaRPr lang="en-US"/>
          </a:p>
        </p:txBody>
      </p:sp>
      <p:sp>
        <p:nvSpPr>
          <p:cNvPr id="7" name="Footer Placeholder 6"/>
          <p:cNvSpPr>
            <a:spLocks noGrp="1"/>
          </p:cNvSpPr>
          <p:nvPr>
            <p:ph type="ftr" sz="quarter" idx="11"/>
          </p:nvPr>
        </p:nvSpPr>
        <p:spPr/>
        <p:txBody>
          <a:bodyPr/>
          <a:lstStyle/>
          <a:p>
            <a:pPr>
              <a:defRPr/>
            </a:pPr>
            <a:r>
              <a:rPr lang="en-US" smtClean="0"/>
              <a:t>wien/prib1/2016</a:t>
            </a:r>
            <a:endParaRPr lang="en-US"/>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2291" name="Title 5"/>
          <p:cNvSpPr>
            <a:spLocks noGrp="1"/>
          </p:cNvSpPr>
          <p:nvPr>
            <p:ph type="title"/>
          </p:nvPr>
        </p:nvSpPr>
        <p:spPr>
          <a:xfrm>
            <a:off x="533400" y="685800"/>
            <a:ext cx="8229600" cy="685800"/>
          </a:xfrm>
        </p:spPr>
        <p:txBody>
          <a:bodyPr/>
          <a:lstStyle/>
          <a:p>
            <a:pPr>
              <a:spcBef>
                <a:spcPct val="50000"/>
              </a:spcBef>
            </a:pPr>
            <a:endParaRPr lang="id-ID" sz="3200" smtClean="0">
              <a:latin typeface="Arial" charset="0"/>
              <a:cs typeface="Arial" charset="0"/>
            </a:endParaRPr>
          </a:p>
        </p:txBody>
      </p:sp>
      <p:sp>
        <p:nvSpPr>
          <p:cNvPr id="12292" name="Content Placeholder 5"/>
          <p:cNvSpPr>
            <a:spLocks noGrp="1"/>
          </p:cNvSpPr>
          <p:nvPr>
            <p:ph idx="1"/>
          </p:nvPr>
        </p:nvSpPr>
        <p:spPr>
          <a:xfrm>
            <a:off x="457200" y="1524000"/>
            <a:ext cx="8229600" cy="4602163"/>
          </a:xfrm>
        </p:spPr>
        <p:txBody>
          <a:bodyPr/>
          <a:lstStyle/>
          <a:p>
            <a:pPr marL="420624" indent="-384048" algn="just" fontAlgn="auto">
              <a:spcAft>
                <a:spcPts val="0"/>
              </a:spcAft>
              <a:buNone/>
              <a:defRPr/>
            </a:pPr>
            <a:r>
              <a:rPr lang="id-ID" sz="2400" dirty="0" smtClean="0"/>
              <a:t>Perbedaan sifat anak sesuai dengan urutan kelahiran :</a:t>
            </a:r>
          </a:p>
          <a:p>
            <a:pPr marL="514350" indent="-514350" algn="just" fontAlgn="auto">
              <a:spcAft>
                <a:spcPts val="0"/>
              </a:spcAft>
              <a:buFont typeface="+mj-lt"/>
              <a:buAutoNum type="arabicPeriod"/>
              <a:defRPr/>
            </a:pPr>
            <a:r>
              <a:rPr lang="id-ID" sz="2400" dirty="0" smtClean="0"/>
              <a:t>Anak pertama : menjaga, melindungi, pengatur yang baik, kecemasan tinggi, pengkritik</a:t>
            </a:r>
          </a:p>
          <a:p>
            <a:pPr marL="514350" indent="-514350" algn="just" fontAlgn="auto">
              <a:spcAft>
                <a:spcPts val="0"/>
              </a:spcAft>
              <a:buFont typeface="+mj-lt"/>
              <a:buAutoNum type="arabicPeriod"/>
              <a:defRPr/>
            </a:pPr>
            <a:r>
              <a:rPr lang="id-ID" sz="2400" dirty="0" smtClean="0"/>
              <a:t>Anak kedua : motivasinya tinggi, suka bersaing, dapat bekerjasama, pemberontak, mudah putusasa.</a:t>
            </a:r>
          </a:p>
          <a:p>
            <a:pPr marL="514350" indent="-514350" algn="just" fontAlgn="auto">
              <a:spcAft>
                <a:spcPts val="0"/>
              </a:spcAft>
              <a:buFont typeface="+mj-lt"/>
              <a:buAutoNum type="arabicPeriod"/>
              <a:defRPr/>
            </a:pPr>
            <a:r>
              <a:rPr lang="id-ID" sz="2400" dirty="0" smtClean="0"/>
              <a:t>Anak bungsu : ambisius, realistis, manja, tergantung pada orang lain</a:t>
            </a:r>
          </a:p>
          <a:p>
            <a:pPr marL="514350" indent="-514350" algn="just" fontAlgn="auto">
              <a:spcAft>
                <a:spcPts val="0"/>
              </a:spcAft>
              <a:buFont typeface="+mj-lt"/>
              <a:buAutoNum type="arabicPeriod"/>
              <a:defRPr/>
            </a:pPr>
            <a:r>
              <a:rPr lang="id-ID" sz="2400" dirty="0" smtClean="0"/>
              <a:t>Anak tunggal : dewasa secara sosial, manja, ingin selalu menjadi pusat perhatian, perasaan kerjasama rendah, takut bersaing.</a:t>
            </a:r>
          </a:p>
        </p:txBody>
      </p:sp>
      <p:sp>
        <p:nvSpPr>
          <p:cNvPr id="5" name="Date Placeholder 4"/>
          <p:cNvSpPr>
            <a:spLocks noGrp="1"/>
          </p:cNvSpPr>
          <p:nvPr>
            <p:ph type="dt" sz="half" idx="10"/>
          </p:nvPr>
        </p:nvSpPr>
        <p:spPr/>
        <p:txBody>
          <a:bodyPr/>
          <a:lstStyle/>
          <a:p>
            <a:pPr>
              <a:defRPr/>
            </a:pPr>
            <a:fld id="{D1A2A434-A1C0-4E7A-A964-D43E76FE11BE}"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14</a:t>
            </a:fld>
            <a:endParaRPr lang="en-US"/>
          </a:p>
        </p:txBody>
      </p:sp>
      <p:sp>
        <p:nvSpPr>
          <p:cNvPr id="7" name="Footer Placeholder 6"/>
          <p:cNvSpPr>
            <a:spLocks noGrp="1"/>
          </p:cNvSpPr>
          <p:nvPr>
            <p:ph type="ftr" sz="quarter" idx="11"/>
          </p:nvPr>
        </p:nvSpPr>
        <p:spPr/>
        <p:txBody>
          <a:bodyPr/>
          <a:lstStyle/>
          <a:p>
            <a:pPr>
              <a:defRPr/>
            </a:pPr>
            <a:r>
              <a:rPr lang="en-US" smtClean="0"/>
              <a:t>wien/prib1/2016</a:t>
            </a:r>
            <a:endParaRPr lang="en-US"/>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3315" name="Title 5"/>
          <p:cNvSpPr>
            <a:spLocks noGrp="1"/>
          </p:cNvSpPr>
          <p:nvPr>
            <p:ph type="title"/>
          </p:nvPr>
        </p:nvSpPr>
        <p:spPr>
          <a:xfrm>
            <a:off x="533400" y="685800"/>
            <a:ext cx="8229600" cy="685800"/>
          </a:xfrm>
        </p:spPr>
        <p:txBody>
          <a:bodyPr/>
          <a:lstStyle/>
          <a:p>
            <a:pPr>
              <a:spcBef>
                <a:spcPct val="50000"/>
              </a:spcBef>
            </a:pPr>
            <a:r>
              <a:rPr lang="id-ID" sz="3200" dirty="0" smtClean="0">
                <a:latin typeface="Arial" charset="0"/>
                <a:cs typeface="Arial" charset="0"/>
              </a:rPr>
              <a:t>Psikopatologi menurut Adler</a:t>
            </a:r>
            <a:endParaRPr lang="id-ID" sz="3200" dirty="0" smtClean="0">
              <a:latin typeface="Arial" charset="0"/>
              <a:cs typeface="Arial" charset="0"/>
            </a:endParaRPr>
          </a:p>
        </p:txBody>
      </p:sp>
      <p:sp>
        <p:nvSpPr>
          <p:cNvPr id="13316" name="Content Placeholder 5"/>
          <p:cNvSpPr>
            <a:spLocks noGrp="1"/>
          </p:cNvSpPr>
          <p:nvPr>
            <p:ph idx="1"/>
          </p:nvPr>
        </p:nvSpPr>
        <p:spPr>
          <a:xfrm>
            <a:off x="457200" y="1524000"/>
            <a:ext cx="8229600" cy="4602163"/>
          </a:xfrm>
        </p:spPr>
        <p:txBody>
          <a:bodyPr/>
          <a:lstStyle/>
          <a:p>
            <a:pPr marL="0" indent="0">
              <a:buNone/>
            </a:pPr>
            <a:r>
              <a:rPr lang="id-ID" sz="2400" dirty="0" smtClean="0"/>
              <a:t>Psikopatologi merupakan akibat dari kurangnya keberanian, perasaan inferior yang berlebihan, dan minat sosial yang kurang berkembang</a:t>
            </a:r>
            <a:r>
              <a:rPr lang="id-ID" sz="2400" dirty="0" smtClean="0"/>
              <a:t>. </a:t>
            </a:r>
            <a:endParaRPr lang="id-ID" sz="2400" dirty="0" smtClean="0"/>
          </a:p>
          <a:p>
            <a:pPr marL="0" indent="0">
              <a:buNone/>
            </a:pPr>
            <a:r>
              <a:rPr lang="id-ID" sz="2400" dirty="0" smtClean="0"/>
              <a:t>Akibatnya: </a:t>
            </a:r>
            <a:r>
              <a:rPr lang="id-ID" sz="2000" dirty="0" smtClean="0"/>
              <a:t>Neurosis, Narkoba, Kenakalan remaja, Tindak kriminal, Bunuh diri, Prostitusi.</a:t>
            </a:r>
            <a:endParaRPr lang="id-ID" sz="2000" dirty="0" smtClean="0"/>
          </a:p>
          <a:p>
            <a:pPr algn="just">
              <a:buNone/>
            </a:pPr>
            <a:endParaRPr lang="id-ID" sz="2400" dirty="0" smtClean="0"/>
          </a:p>
          <a:p>
            <a:pPr algn="just">
              <a:buNone/>
            </a:pPr>
            <a:r>
              <a:rPr lang="id-ID" sz="2400" dirty="0" smtClean="0"/>
              <a:t>Gangguan </a:t>
            </a:r>
            <a:r>
              <a:rPr lang="id-ID" sz="2400" dirty="0" smtClean="0"/>
              <a:t>tersebut ditandai </a:t>
            </a:r>
            <a:r>
              <a:rPr lang="id-ID" sz="2400" dirty="0" smtClean="0"/>
              <a:t>oleh:</a:t>
            </a:r>
            <a:endParaRPr lang="id-ID" sz="2400" dirty="0" smtClean="0"/>
          </a:p>
          <a:p>
            <a:pPr algn="just"/>
            <a:r>
              <a:rPr lang="id-ID" sz="2000" dirty="0" smtClean="0"/>
              <a:t>Memasang tujuan hidup yang terlalu tinggi</a:t>
            </a:r>
          </a:p>
          <a:p>
            <a:pPr algn="just"/>
            <a:r>
              <a:rPr lang="id-ID" sz="2000" dirty="0" smtClean="0"/>
              <a:t>Hidup </a:t>
            </a:r>
            <a:r>
              <a:rPr lang="id-ID" sz="2000" dirty="0" smtClean="0"/>
              <a:t>di dunianya </a:t>
            </a:r>
            <a:r>
              <a:rPr lang="id-ID" sz="2000" dirty="0" smtClean="0"/>
              <a:t>sendiri</a:t>
            </a:r>
          </a:p>
          <a:p>
            <a:pPr algn="just"/>
            <a:r>
              <a:rPr lang="id-ID" sz="2000" dirty="0" smtClean="0"/>
              <a:t>Gaya hidup yang kaku dan dogmatis</a:t>
            </a:r>
          </a:p>
          <a:p>
            <a:pPr algn="just"/>
            <a:r>
              <a:rPr lang="id-ID" sz="2000" dirty="0" smtClean="0"/>
              <a:t>Tidak berkembangnya </a:t>
            </a:r>
            <a:r>
              <a:rPr lang="id-ID" sz="2000" i="1" dirty="0" smtClean="0"/>
              <a:t>social interest </a:t>
            </a:r>
            <a:r>
              <a:rPr lang="id-ID" sz="2000" dirty="0" smtClean="0"/>
              <a:t>secara maksimal.</a:t>
            </a:r>
          </a:p>
          <a:p>
            <a:pPr>
              <a:buNone/>
            </a:pPr>
            <a:endParaRPr lang="id-ID" sz="2200" dirty="0" smtClean="0">
              <a:latin typeface="Arial" charset="0"/>
              <a:cs typeface="Arial" charset="0"/>
            </a:endParaRPr>
          </a:p>
        </p:txBody>
      </p:sp>
      <p:sp>
        <p:nvSpPr>
          <p:cNvPr id="5" name="Date Placeholder 4"/>
          <p:cNvSpPr>
            <a:spLocks noGrp="1"/>
          </p:cNvSpPr>
          <p:nvPr>
            <p:ph type="dt" sz="half" idx="10"/>
          </p:nvPr>
        </p:nvSpPr>
        <p:spPr/>
        <p:txBody>
          <a:bodyPr/>
          <a:lstStyle/>
          <a:p>
            <a:pPr>
              <a:defRPr/>
            </a:pPr>
            <a:fld id="{2009510D-3445-4C73-9A44-6598B7A46AD9}"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15</a:t>
            </a:fld>
            <a:endParaRPr lang="en-US"/>
          </a:p>
        </p:txBody>
      </p:sp>
      <p:sp>
        <p:nvSpPr>
          <p:cNvPr id="7" name="Footer Placeholder 6"/>
          <p:cNvSpPr>
            <a:spLocks noGrp="1"/>
          </p:cNvSpPr>
          <p:nvPr>
            <p:ph type="ftr" sz="quarter" idx="11"/>
          </p:nvPr>
        </p:nvSpPr>
        <p:spPr/>
        <p:txBody>
          <a:bodyPr/>
          <a:lstStyle/>
          <a:p>
            <a:pPr>
              <a:defRPr/>
            </a:pPr>
            <a:r>
              <a:rPr lang="en-US" smtClean="0"/>
              <a:t>wien/prib1/2016</a:t>
            </a:r>
            <a:endParaRPr lang="en-US"/>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5363" name="Title 5"/>
          <p:cNvSpPr>
            <a:spLocks noGrp="1"/>
          </p:cNvSpPr>
          <p:nvPr>
            <p:ph type="title"/>
          </p:nvPr>
        </p:nvSpPr>
        <p:spPr>
          <a:xfrm>
            <a:off x="533400" y="685800"/>
            <a:ext cx="8229600" cy="533400"/>
          </a:xfrm>
        </p:spPr>
        <p:txBody>
          <a:bodyPr/>
          <a:lstStyle/>
          <a:p>
            <a:pPr>
              <a:spcBef>
                <a:spcPct val="50000"/>
              </a:spcBef>
            </a:pPr>
            <a:r>
              <a:rPr lang="id-ID" sz="3200" dirty="0" smtClean="0">
                <a:latin typeface="Arial" charset="0"/>
                <a:cs typeface="Arial" charset="0"/>
              </a:rPr>
              <a:t>Perubahan Tingkah </a:t>
            </a:r>
            <a:r>
              <a:rPr lang="id-ID" sz="3200" dirty="0" smtClean="0">
                <a:latin typeface="Arial" charset="0"/>
                <a:cs typeface="Arial" charset="0"/>
              </a:rPr>
              <a:t>Laku menurut Adler</a:t>
            </a:r>
            <a:endParaRPr lang="id-ID" sz="3200" dirty="0" smtClean="0">
              <a:latin typeface="Arial" charset="0"/>
              <a:cs typeface="Arial" charset="0"/>
            </a:endParaRPr>
          </a:p>
        </p:txBody>
      </p:sp>
      <p:sp>
        <p:nvSpPr>
          <p:cNvPr id="15364" name="Content Placeholder 5"/>
          <p:cNvSpPr>
            <a:spLocks noGrp="1"/>
          </p:cNvSpPr>
          <p:nvPr>
            <p:ph idx="1"/>
          </p:nvPr>
        </p:nvSpPr>
        <p:spPr>
          <a:xfrm>
            <a:off x="457200" y="1371600"/>
            <a:ext cx="8229600" cy="4754563"/>
          </a:xfrm>
        </p:spPr>
        <p:txBody>
          <a:bodyPr/>
          <a:lstStyle/>
          <a:p>
            <a:pPr marL="420624" indent="-384048" fontAlgn="auto">
              <a:spcAft>
                <a:spcPts val="0"/>
              </a:spcAft>
              <a:buFont typeface="Wingdings 2"/>
              <a:buChar char=""/>
              <a:defRPr/>
            </a:pPr>
            <a:r>
              <a:rPr lang="id-ID" sz="2400" dirty="0" smtClean="0"/>
              <a:t>Tujuan utama </a:t>
            </a:r>
            <a:r>
              <a:rPr lang="id-ID" sz="2400" dirty="0" smtClean="0"/>
              <a:t>psikoterapi: </a:t>
            </a:r>
            <a:r>
              <a:rPr lang="id-ID" sz="2400" dirty="0" smtClean="0"/>
              <a:t>untuk meningkatkan keberanian, mengurangi perasaan inferior, dan mendorong berkembangnya minta sosial.</a:t>
            </a:r>
          </a:p>
          <a:p>
            <a:pPr marL="420624" indent="-384048" algn="just" fontAlgn="auto">
              <a:spcAft>
                <a:spcPts val="0"/>
              </a:spcAft>
              <a:buFont typeface="Wingdings 2"/>
              <a:buChar char=""/>
              <a:defRPr/>
            </a:pPr>
            <a:r>
              <a:rPr lang="id-ID" sz="2400" dirty="0" smtClean="0"/>
              <a:t>Individu dapat berubah karena adanya dorongan untuk mencapai tujuan / </a:t>
            </a:r>
            <a:r>
              <a:rPr lang="id-ID" sz="2400" i="1" dirty="0" smtClean="0"/>
              <a:t>superiority</a:t>
            </a:r>
            <a:r>
              <a:rPr lang="id-ID" sz="2400" dirty="0" smtClean="0"/>
              <a:t>.</a:t>
            </a:r>
          </a:p>
          <a:p>
            <a:pPr marL="420624" indent="-384048" algn="just" fontAlgn="auto">
              <a:spcAft>
                <a:spcPts val="0"/>
              </a:spcAft>
              <a:buFont typeface="Wingdings 2"/>
              <a:buChar char=""/>
              <a:defRPr/>
            </a:pPr>
            <a:r>
              <a:rPr lang="id-ID" sz="2400" dirty="0" smtClean="0"/>
              <a:t>Terkadang </a:t>
            </a:r>
            <a:r>
              <a:rPr lang="id-ID" sz="2400" dirty="0" smtClean="0"/>
              <a:t>individu tidak mampu berubah, karena kebiasaan memandang segala sesuatu dari sudut tertentu yang bersifat beku, dan menganggapnya sebagai hukum alam, menekan kebebasan batin dan mendorong kearah ketidak beranian.</a:t>
            </a:r>
          </a:p>
          <a:p>
            <a:pPr algn="just">
              <a:buNone/>
            </a:pPr>
            <a:r>
              <a:rPr lang="id-ID" sz="2400" dirty="0" smtClean="0"/>
              <a:t>	</a:t>
            </a:r>
            <a:r>
              <a:rPr lang="id-ID" sz="2400" dirty="0" smtClean="0"/>
              <a:t>Contohnya: </a:t>
            </a:r>
            <a:r>
              <a:rPr lang="id-ID" sz="2400" dirty="0" smtClean="0"/>
              <a:t>	Dengan mengatakan bahwa “ aku tidak mampu “.</a:t>
            </a:r>
          </a:p>
          <a:p>
            <a:pPr>
              <a:buNone/>
            </a:pPr>
            <a:r>
              <a:rPr lang="id-ID" sz="2200" dirty="0" smtClean="0">
                <a:latin typeface="Arial" charset="0"/>
                <a:cs typeface="Arial" charset="0"/>
              </a:rPr>
              <a:t>	Untuk </a:t>
            </a:r>
            <a:r>
              <a:rPr lang="id-ID" sz="2200" dirty="0" smtClean="0">
                <a:latin typeface="Arial" charset="0"/>
                <a:cs typeface="Arial" charset="0"/>
              </a:rPr>
              <a:t>kepribadian sehat, hal itu perlu diubah menjadi</a:t>
            </a:r>
            <a:r>
              <a:rPr lang="id-ID" sz="2200" dirty="0" smtClean="0">
                <a:latin typeface="Arial" charset="0"/>
                <a:cs typeface="Arial" charset="0"/>
                <a:sym typeface="Wingdings" pitchFamily="2" charset="2"/>
              </a:rPr>
              <a:t> “aku mampu”.</a:t>
            </a:r>
            <a:endParaRPr lang="id-ID" sz="2200" dirty="0" smtClean="0">
              <a:latin typeface="Arial" charset="0"/>
              <a:cs typeface="Arial" charset="0"/>
            </a:endParaRPr>
          </a:p>
          <a:p>
            <a:pPr marL="420624" indent="-384048" algn="just" fontAlgn="auto">
              <a:spcAft>
                <a:spcPts val="0"/>
              </a:spcAft>
              <a:buFont typeface="Wingdings 2"/>
              <a:buChar char=""/>
              <a:defRPr/>
            </a:pPr>
            <a:endParaRPr lang="id-ID" sz="2400" dirty="0" smtClean="0"/>
          </a:p>
          <a:p>
            <a:pPr marL="420624" indent="-384048" algn="just" fontAlgn="auto">
              <a:spcAft>
                <a:spcPts val="0"/>
              </a:spcAft>
              <a:buNone/>
              <a:defRPr/>
            </a:pPr>
            <a:r>
              <a:rPr lang="id-ID" sz="2400" dirty="0" smtClean="0"/>
              <a:t>	</a:t>
            </a:r>
            <a:endParaRPr lang="id-ID" sz="2200" dirty="0" smtClean="0">
              <a:latin typeface="Arial" charset="0"/>
              <a:cs typeface="Arial" charset="0"/>
            </a:endParaRPr>
          </a:p>
        </p:txBody>
      </p:sp>
      <p:sp>
        <p:nvSpPr>
          <p:cNvPr id="5" name="Date Placeholder 4"/>
          <p:cNvSpPr>
            <a:spLocks noGrp="1"/>
          </p:cNvSpPr>
          <p:nvPr>
            <p:ph type="dt" sz="half" idx="10"/>
          </p:nvPr>
        </p:nvSpPr>
        <p:spPr/>
        <p:txBody>
          <a:bodyPr/>
          <a:lstStyle/>
          <a:p>
            <a:pPr>
              <a:defRPr/>
            </a:pPr>
            <a:fld id="{6CEC5C53-0225-4AB8-8848-98813122F617}"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16</a:t>
            </a:fld>
            <a:endParaRPr lang="en-US"/>
          </a:p>
        </p:txBody>
      </p:sp>
      <p:sp>
        <p:nvSpPr>
          <p:cNvPr id="7" name="Footer Placeholder 6"/>
          <p:cNvSpPr>
            <a:spLocks noGrp="1"/>
          </p:cNvSpPr>
          <p:nvPr>
            <p:ph type="ftr" sz="quarter" idx="11"/>
          </p:nvPr>
        </p:nvSpPr>
        <p:spPr/>
        <p:txBody>
          <a:bodyPr/>
          <a:lstStyle/>
          <a:p>
            <a:pPr>
              <a:defRPr/>
            </a:pPr>
            <a:r>
              <a:rPr lang="en-US" smtClean="0"/>
              <a:t>wien/prib1/2016</a:t>
            </a:r>
            <a:endParaRPr lang="en-US"/>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5363" name="Title 5"/>
          <p:cNvSpPr>
            <a:spLocks noGrp="1"/>
          </p:cNvSpPr>
          <p:nvPr>
            <p:ph type="title"/>
          </p:nvPr>
        </p:nvSpPr>
        <p:spPr>
          <a:xfrm>
            <a:off x="533400" y="685800"/>
            <a:ext cx="8229600" cy="457200"/>
          </a:xfrm>
        </p:spPr>
        <p:txBody>
          <a:bodyPr/>
          <a:lstStyle/>
          <a:p>
            <a:pPr>
              <a:spcBef>
                <a:spcPct val="50000"/>
              </a:spcBef>
            </a:pPr>
            <a:r>
              <a:rPr lang="id-ID" sz="3200" dirty="0" smtClean="0">
                <a:latin typeface="Arial" charset="0"/>
                <a:cs typeface="Arial" charset="0"/>
              </a:rPr>
              <a:t>Carl Gustav Jung (Psikologi Analitis</a:t>
            </a:r>
            <a:r>
              <a:rPr lang="id-ID" sz="3200" dirty="0" smtClean="0">
                <a:latin typeface="Arial" charset="0"/>
                <a:cs typeface="Arial" charset="0"/>
              </a:rPr>
              <a:t>)</a:t>
            </a:r>
            <a:endParaRPr lang="id-ID" sz="3200" dirty="0" smtClean="0">
              <a:latin typeface="Arial" charset="0"/>
              <a:cs typeface="Arial" charset="0"/>
            </a:endParaRPr>
          </a:p>
        </p:txBody>
      </p:sp>
      <p:sp>
        <p:nvSpPr>
          <p:cNvPr id="15364" name="Content Placeholder 5"/>
          <p:cNvSpPr>
            <a:spLocks noGrp="1"/>
          </p:cNvSpPr>
          <p:nvPr>
            <p:ph idx="1"/>
          </p:nvPr>
        </p:nvSpPr>
        <p:spPr>
          <a:xfrm>
            <a:off x="457200" y="1676400"/>
            <a:ext cx="8229600" cy="4449763"/>
          </a:xfrm>
        </p:spPr>
        <p:txBody>
          <a:bodyPr/>
          <a:lstStyle/>
          <a:p>
            <a:pPr marL="420624" indent="-384048" fontAlgn="auto">
              <a:spcAft>
                <a:spcPts val="0"/>
              </a:spcAft>
              <a:buFont typeface="Wingdings" pitchFamily="2" charset="2"/>
              <a:buChar char="§"/>
              <a:defRPr/>
            </a:pPr>
            <a:r>
              <a:rPr lang="id-ID" sz="2800" dirty="0" smtClean="0">
                <a:latin typeface="Arial" charset="0"/>
                <a:cs typeface="Arial" charset="0"/>
              </a:rPr>
              <a:t>Berpisah dari Freud (beberapa tahun setelah Adler) akibat konflik profesional &amp; personal. </a:t>
            </a:r>
          </a:p>
          <a:p>
            <a:pPr marL="420624" indent="-384048" fontAlgn="auto">
              <a:spcAft>
                <a:spcPts val="0"/>
              </a:spcAft>
              <a:buFont typeface="Wingdings" pitchFamily="2" charset="2"/>
              <a:buChar char="§"/>
              <a:defRPr/>
            </a:pPr>
            <a:endParaRPr lang="id-ID" sz="2800" dirty="0" smtClean="0">
              <a:latin typeface="Arial" charset="0"/>
              <a:cs typeface="Arial" charset="0"/>
            </a:endParaRPr>
          </a:p>
          <a:p>
            <a:pPr marL="420624" indent="-384048" fontAlgn="auto">
              <a:spcAft>
                <a:spcPts val="0"/>
              </a:spcAft>
              <a:buFont typeface="Wingdings" pitchFamily="2" charset="2"/>
              <a:buChar char="§"/>
              <a:defRPr/>
            </a:pPr>
            <a:r>
              <a:rPr lang="id-ID" sz="2800" dirty="0" smtClean="0">
                <a:latin typeface="Arial" charset="0"/>
                <a:cs typeface="Arial" charset="0"/>
              </a:rPr>
              <a:t>Alasan utama berpisah: reinterpretasi libido. Jung terganggu dg penekanan yg berlebihan terhadap seksualitas. Jung  memandang libido bukan sebagai insting seksual, tetapi sebagai energi kehidupan yg terkumpul. </a:t>
            </a:r>
          </a:p>
          <a:p>
            <a:pPr marL="420624" indent="-384048" fontAlgn="auto">
              <a:spcAft>
                <a:spcPts val="0"/>
              </a:spcAft>
              <a:buFont typeface="Wingdings" pitchFamily="2" charset="2"/>
              <a:buChar char="§"/>
              <a:defRPr/>
            </a:pPr>
            <a:endParaRPr lang="id-ID" sz="2200" dirty="0" smtClean="0">
              <a:latin typeface="Arial" charset="0"/>
              <a:cs typeface="Arial" charset="0"/>
            </a:endParaRPr>
          </a:p>
        </p:txBody>
      </p:sp>
      <p:sp>
        <p:nvSpPr>
          <p:cNvPr id="5" name="Date Placeholder 4"/>
          <p:cNvSpPr>
            <a:spLocks noGrp="1"/>
          </p:cNvSpPr>
          <p:nvPr>
            <p:ph type="dt" sz="half" idx="10"/>
          </p:nvPr>
        </p:nvSpPr>
        <p:spPr/>
        <p:txBody>
          <a:bodyPr/>
          <a:lstStyle/>
          <a:p>
            <a:pPr>
              <a:defRPr/>
            </a:pPr>
            <a:fld id="{6CEC5C53-0225-4AB8-8848-98813122F617}"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17</a:t>
            </a:fld>
            <a:endParaRPr lang="en-US"/>
          </a:p>
        </p:txBody>
      </p:sp>
      <p:sp>
        <p:nvSpPr>
          <p:cNvPr id="7" name="Footer Placeholder 6"/>
          <p:cNvSpPr>
            <a:spLocks noGrp="1"/>
          </p:cNvSpPr>
          <p:nvPr>
            <p:ph type="ftr" sz="quarter" idx="11"/>
          </p:nvPr>
        </p:nvSpPr>
        <p:spPr/>
        <p:txBody>
          <a:bodyPr/>
          <a:lstStyle/>
          <a:p>
            <a:pPr>
              <a:defRPr/>
            </a:pPr>
            <a:r>
              <a:rPr lang="en-US" smtClean="0"/>
              <a:t>wien/prib1/2016</a:t>
            </a:r>
            <a:endParaRPr lang="en-US"/>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5363" name="Title 5"/>
          <p:cNvSpPr>
            <a:spLocks noGrp="1"/>
          </p:cNvSpPr>
          <p:nvPr>
            <p:ph type="title"/>
          </p:nvPr>
        </p:nvSpPr>
        <p:spPr>
          <a:xfrm>
            <a:off x="533400" y="685800"/>
            <a:ext cx="8229600" cy="457200"/>
          </a:xfrm>
        </p:spPr>
        <p:txBody>
          <a:bodyPr/>
          <a:lstStyle/>
          <a:p>
            <a:pPr>
              <a:spcBef>
                <a:spcPct val="50000"/>
              </a:spcBef>
            </a:pPr>
            <a:r>
              <a:rPr lang="id-ID" sz="3200" dirty="0" smtClean="0">
                <a:latin typeface="Arial" charset="0"/>
                <a:cs typeface="Arial" charset="0"/>
              </a:rPr>
              <a:t>Carl Gustav Jung (Psikologi Analitis</a:t>
            </a:r>
            <a:r>
              <a:rPr lang="id-ID" sz="3200" dirty="0" smtClean="0">
                <a:latin typeface="Arial" charset="0"/>
                <a:cs typeface="Arial" charset="0"/>
              </a:rPr>
              <a:t>)</a:t>
            </a:r>
            <a:endParaRPr lang="id-ID" sz="3200" dirty="0" smtClean="0">
              <a:latin typeface="Arial" charset="0"/>
              <a:cs typeface="Arial" charset="0"/>
            </a:endParaRPr>
          </a:p>
        </p:txBody>
      </p:sp>
      <p:sp>
        <p:nvSpPr>
          <p:cNvPr id="15364" name="Content Placeholder 5"/>
          <p:cNvSpPr>
            <a:spLocks noGrp="1"/>
          </p:cNvSpPr>
          <p:nvPr>
            <p:ph idx="1"/>
          </p:nvPr>
        </p:nvSpPr>
        <p:spPr>
          <a:xfrm>
            <a:off x="457200" y="1371600"/>
            <a:ext cx="8229600" cy="4754563"/>
          </a:xfrm>
        </p:spPr>
        <p:txBody>
          <a:bodyPr/>
          <a:lstStyle/>
          <a:p>
            <a:pPr marL="420624" indent="-384048" fontAlgn="auto">
              <a:spcAft>
                <a:spcPts val="0"/>
              </a:spcAft>
              <a:buFont typeface="Wingdings" pitchFamily="2" charset="2"/>
              <a:buChar char="§"/>
              <a:defRPr/>
            </a:pPr>
            <a:r>
              <a:rPr lang="id-ID" sz="2400" dirty="0" smtClean="0">
                <a:latin typeface="Arial" charset="0"/>
                <a:cs typeface="Arial" charset="0"/>
              </a:rPr>
              <a:t>Jung menganggap Freud terlalu berlebihan menekankan pd ide bahwa perilaku individu saat ini merupakan pengulangan dari masa lalu dg dorongan instingtual &amp; represi psikologis masa kanak-kanak yg kemudian diulang pd masa dewasa. </a:t>
            </a:r>
          </a:p>
          <a:p>
            <a:pPr marL="420624" indent="-384048" fontAlgn="auto">
              <a:spcAft>
                <a:spcPts val="0"/>
              </a:spcAft>
              <a:buFont typeface="Wingdings" pitchFamily="2" charset="2"/>
              <a:buChar char="§"/>
              <a:defRPr/>
            </a:pPr>
            <a:endParaRPr lang="id-ID" sz="2400" dirty="0" smtClean="0">
              <a:latin typeface="Arial" charset="0"/>
              <a:cs typeface="Arial" charset="0"/>
            </a:endParaRPr>
          </a:p>
          <a:p>
            <a:pPr marL="420624" indent="-384048" fontAlgn="auto">
              <a:spcAft>
                <a:spcPts val="0"/>
              </a:spcAft>
              <a:buFont typeface="Wingdings" pitchFamily="2" charset="2"/>
              <a:buChar char="§"/>
              <a:defRPr/>
            </a:pPr>
            <a:r>
              <a:rPr lang="id-ID" sz="2400" dirty="0" smtClean="0">
                <a:latin typeface="Arial" charset="0"/>
                <a:cs typeface="Arial" charset="0"/>
              </a:rPr>
              <a:t>Jung percaya bahwa perkembangan kepribadian juga ditandai oleh kecenderungan yg mengarah ke masa depan, mendapatkan identitas diri yg bermakna, dan menjalankan praktik religius untuk mempersiapkan kehidupan setelah mati. </a:t>
            </a:r>
          </a:p>
          <a:p>
            <a:pPr marL="420624" indent="-384048" fontAlgn="auto">
              <a:spcAft>
                <a:spcPts val="0"/>
              </a:spcAft>
              <a:buFont typeface="Wingdings" pitchFamily="2" charset="2"/>
              <a:buChar char="§"/>
              <a:defRPr/>
            </a:pPr>
            <a:endParaRPr lang="id-ID" sz="2200" dirty="0" smtClean="0">
              <a:latin typeface="Arial" charset="0"/>
              <a:cs typeface="Arial" charset="0"/>
            </a:endParaRPr>
          </a:p>
        </p:txBody>
      </p:sp>
      <p:sp>
        <p:nvSpPr>
          <p:cNvPr id="5" name="Date Placeholder 4"/>
          <p:cNvSpPr>
            <a:spLocks noGrp="1"/>
          </p:cNvSpPr>
          <p:nvPr>
            <p:ph type="dt" sz="half" idx="10"/>
          </p:nvPr>
        </p:nvSpPr>
        <p:spPr/>
        <p:txBody>
          <a:bodyPr/>
          <a:lstStyle/>
          <a:p>
            <a:pPr>
              <a:defRPr/>
            </a:pPr>
            <a:fld id="{6CEC5C53-0225-4AB8-8848-98813122F617}"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18</a:t>
            </a:fld>
            <a:endParaRPr lang="en-US"/>
          </a:p>
        </p:txBody>
      </p:sp>
      <p:sp>
        <p:nvSpPr>
          <p:cNvPr id="7" name="Footer Placeholder 6"/>
          <p:cNvSpPr>
            <a:spLocks noGrp="1"/>
          </p:cNvSpPr>
          <p:nvPr>
            <p:ph type="ftr" sz="quarter" idx="11"/>
          </p:nvPr>
        </p:nvSpPr>
        <p:spPr/>
        <p:txBody>
          <a:bodyPr/>
          <a:lstStyle/>
          <a:p>
            <a:pPr>
              <a:defRPr/>
            </a:pPr>
            <a:r>
              <a:rPr lang="en-US" smtClean="0"/>
              <a:t>wien/prib1/2016</a:t>
            </a:r>
            <a:endParaRPr lang="en-US"/>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4099" name="Title 5"/>
          <p:cNvSpPr>
            <a:spLocks noGrp="1"/>
          </p:cNvSpPr>
          <p:nvPr>
            <p:ph type="title"/>
          </p:nvPr>
        </p:nvSpPr>
        <p:spPr>
          <a:xfrm>
            <a:off x="533400" y="685800"/>
            <a:ext cx="8229600" cy="685800"/>
          </a:xfrm>
        </p:spPr>
        <p:txBody>
          <a:bodyPr/>
          <a:lstStyle/>
          <a:p>
            <a:pPr>
              <a:spcBef>
                <a:spcPct val="50000"/>
              </a:spcBef>
            </a:pPr>
            <a:r>
              <a:rPr lang="id-ID" sz="3200" dirty="0" smtClean="0">
                <a:latin typeface="Arial" charset="0"/>
                <a:cs typeface="Arial" charset="0"/>
              </a:rPr>
              <a:t>Struktur Kepribadian menurut Jung</a:t>
            </a:r>
            <a:endParaRPr lang="id-ID" sz="3200" dirty="0" smtClean="0">
              <a:latin typeface="Arial" charset="0"/>
              <a:cs typeface="Arial" charset="0"/>
            </a:endParaRPr>
          </a:p>
        </p:txBody>
      </p:sp>
      <p:sp>
        <p:nvSpPr>
          <p:cNvPr id="5" name="Date Placeholder 4"/>
          <p:cNvSpPr>
            <a:spLocks noGrp="1"/>
          </p:cNvSpPr>
          <p:nvPr>
            <p:ph type="dt" sz="half" idx="10"/>
          </p:nvPr>
        </p:nvSpPr>
        <p:spPr/>
        <p:txBody>
          <a:bodyPr/>
          <a:lstStyle/>
          <a:p>
            <a:pPr>
              <a:defRPr/>
            </a:pPr>
            <a:fld id="{15FD028C-CD78-41E1-8B8D-C624597DF563}"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19</a:t>
            </a:fld>
            <a:endParaRPr lang="en-US"/>
          </a:p>
        </p:txBody>
      </p:sp>
      <p:sp>
        <p:nvSpPr>
          <p:cNvPr id="7" name="Footer Placeholder 6"/>
          <p:cNvSpPr>
            <a:spLocks noGrp="1"/>
          </p:cNvSpPr>
          <p:nvPr>
            <p:ph type="ftr" sz="quarter" idx="11"/>
          </p:nvPr>
        </p:nvSpPr>
        <p:spPr/>
        <p:txBody>
          <a:bodyPr/>
          <a:lstStyle/>
          <a:p>
            <a:pPr>
              <a:defRPr/>
            </a:pPr>
            <a:r>
              <a:rPr lang="en-US" smtClean="0"/>
              <a:t>wien/prib1/2016</a:t>
            </a:r>
            <a:endParaRPr lang="en-US"/>
          </a:p>
        </p:txBody>
      </p:sp>
      <p:graphicFrame>
        <p:nvGraphicFramePr>
          <p:cNvPr id="8" name="Content Placeholder 3"/>
          <p:cNvGraphicFramePr>
            <a:graphicFrameLocks noGrp="1"/>
          </p:cNvGraphicFramePr>
          <p:nvPr>
            <p:ph idx="1"/>
          </p:nvPr>
        </p:nvGraphicFramePr>
        <p:xfrm>
          <a:off x="457200" y="1524000"/>
          <a:ext cx="8229600" cy="4602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3075" name="Title 5"/>
          <p:cNvSpPr>
            <a:spLocks noGrp="1"/>
          </p:cNvSpPr>
          <p:nvPr>
            <p:ph type="title"/>
          </p:nvPr>
        </p:nvSpPr>
        <p:spPr>
          <a:xfrm>
            <a:off x="533400" y="685800"/>
            <a:ext cx="8229600" cy="685800"/>
          </a:xfrm>
        </p:spPr>
        <p:txBody>
          <a:bodyPr/>
          <a:lstStyle/>
          <a:p>
            <a:pPr lvl="0">
              <a:spcBef>
                <a:spcPct val="50000"/>
              </a:spcBef>
            </a:pPr>
            <a:r>
              <a:rPr lang="id-ID" sz="3200" dirty="0" smtClean="0"/>
              <a:t>Aplikasi </a:t>
            </a:r>
            <a:r>
              <a:rPr lang="id-ID" sz="3200" dirty="0" smtClean="0"/>
              <a:t>Klinis</a:t>
            </a:r>
            <a:endParaRPr lang="id-ID" sz="3200" dirty="0" smtClean="0">
              <a:latin typeface="Arial" charset="0"/>
              <a:cs typeface="Arial" charset="0"/>
            </a:endParaRPr>
          </a:p>
        </p:txBody>
      </p:sp>
      <p:sp>
        <p:nvSpPr>
          <p:cNvPr id="3076" name="Content Placeholder 5"/>
          <p:cNvSpPr>
            <a:spLocks noGrp="1"/>
          </p:cNvSpPr>
          <p:nvPr>
            <p:ph idx="1"/>
          </p:nvPr>
        </p:nvSpPr>
        <p:spPr>
          <a:xfrm>
            <a:off x="457200" y="1524000"/>
            <a:ext cx="8229600" cy="4602163"/>
          </a:xfrm>
        </p:spPr>
        <p:txBody>
          <a:bodyPr/>
          <a:lstStyle/>
          <a:p>
            <a:pPr marL="342900" lvl="1" indent="-342900">
              <a:buFont typeface="Arial" charset="0"/>
              <a:buChar char="•"/>
            </a:pPr>
            <a:r>
              <a:rPr lang="id-ID" dirty="0" smtClean="0"/>
              <a:t>Penilaian</a:t>
            </a:r>
            <a:r>
              <a:rPr lang="id-ID" dirty="0" smtClean="0"/>
              <a:t>: tes </a:t>
            </a:r>
            <a:r>
              <a:rPr lang="id-ID" dirty="0" smtClean="0"/>
              <a:t>proyektif</a:t>
            </a:r>
          </a:p>
          <a:p>
            <a:pPr marL="342900" lvl="1" indent="-342900">
              <a:buNone/>
            </a:pPr>
            <a:r>
              <a:rPr lang="id-ID" dirty="0" smtClean="0"/>
              <a:t>	Kaitan teori psikoanalisis dg tes proyektif:</a:t>
            </a:r>
          </a:p>
          <a:p>
            <a:pPr marL="857250" lvl="2" indent="-457200">
              <a:buFont typeface="+mj-lt"/>
              <a:buAutoNum type="arabicPeriod"/>
            </a:pPr>
            <a:r>
              <a:rPr lang="id-ID" sz="2800" dirty="0" smtClean="0"/>
              <a:t>Teori psikoanalisis menekankan perbedaan individual dan organisasi aktivitas kepribadian yg kompleks. Kepribadian dipandang sebagai proses yg dengannya individu mengorganisasi dan menstruktur stimuli eksternal di lingkungannya. Tes proyektif memungkinkan subjek untuk merespon dg bebas, baik itu dalam kerangka konten (isi) maupun organisasi.</a:t>
            </a:r>
          </a:p>
          <a:p>
            <a:pPr marL="342900" lvl="1" indent="-342900">
              <a:buNone/>
            </a:pPr>
            <a:endParaRPr lang="id-ID" dirty="0" smtClean="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5123" name="Title 5"/>
          <p:cNvSpPr>
            <a:spLocks noGrp="1"/>
          </p:cNvSpPr>
          <p:nvPr>
            <p:ph type="title"/>
          </p:nvPr>
        </p:nvSpPr>
        <p:spPr>
          <a:xfrm>
            <a:off x="533400" y="685800"/>
            <a:ext cx="8229600" cy="685800"/>
          </a:xfrm>
        </p:spPr>
        <p:txBody>
          <a:bodyPr/>
          <a:lstStyle/>
          <a:p>
            <a:pPr>
              <a:spcBef>
                <a:spcPct val="50000"/>
              </a:spcBef>
            </a:pPr>
            <a:r>
              <a:rPr lang="id-ID" sz="3200" dirty="0" smtClean="0">
                <a:latin typeface="Arial" charset="0"/>
                <a:cs typeface="Arial" charset="0"/>
              </a:rPr>
              <a:t>Ego</a:t>
            </a:r>
          </a:p>
        </p:txBody>
      </p:sp>
      <p:sp>
        <p:nvSpPr>
          <p:cNvPr id="5124" name="Content Placeholder 5"/>
          <p:cNvSpPr>
            <a:spLocks noGrp="1"/>
          </p:cNvSpPr>
          <p:nvPr>
            <p:ph idx="1"/>
          </p:nvPr>
        </p:nvSpPr>
        <p:spPr>
          <a:xfrm>
            <a:off x="457200" y="1524000"/>
            <a:ext cx="8229600" cy="4602163"/>
          </a:xfrm>
        </p:spPr>
        <p:txBody>
          <a:bodyPr/>
          <a:lstStyle/>
          <a:p>
            <a:pPr algn="just" eaLnBrk="1" hangingPunct="1"/>
            <a:r>
              <a:rPr lang="id-ID" sz="2400" dirty="0" smtClean="0"/>
              <a:t>Ego merupakan jiwa sadar yang terdiri dari persepsi, ingatan, pikiran dan perasaan-perasaan sadar. </a:t>
            </a:r>
          </a:p>
          <a:p>
            <a:pPr algn="just" eaLnBrk="1" hangingPunct="1"/>
            <a:r>
              <a:rPr lang="id-ID" sz="2400" dirty="0" smtClean="0"/>
              <a:t>Ego bekerja pada tingkat sadar</a:t>
            </a:r>
            <a:r>
              <a:rPr lang="id-ID" sz="2400" i="1" dirty="0" smtClean="0"/>
              <a:t>.</a:t>
            </a:r>
            <a:r>
              <a:rPr lang="id-ID" sz="2400" dirty="0" smtClean="0"/>
              <a:t> Dari ego</a:t>
            </a:r>
            <a:r>
              <a:rPr lang="id-ID" sz="2400" i="1" dirty="0" smtClean="0"/>
              <a:t> </a:t>
            </a:r>
            <a:r>
              <a:rPr lang="id-ID" sz="2400" dirty="0" smtClean="0"/>
              <a:t>lahir perasaan identitas dan kontinuitas seseorang. </a:t>
            </a:r>
          </a:p>
          <a:p>
            <a:pPr algn="just" eaLnBrk="1" hangingPunct="1"/>
            <a:r>
              <a:rPr lang="id-ID" sz="2400" dirty="0" smtClean="0"/>
              <a:t>Ego seseorang adalah gugusan tingkah laku yang umumnya dimiliki dan ditampilkan secara sadar oleh orang-orang dalam suatu masyarakat.</a:t>
            </a:r>
            <a:r>
              <a:rPr lang="id-ID" sz="2400" i="1" dirty="0" smtClean="0"/>
              <a:t> </a:t>
            </a:r>
          </a:p>
          <a:p>
            <a:pPr algn="just" eaLnBrk="1" hangingPunct="1"/>
            <a:r>
              <a:rPr lang="id-ID" sz="2400" dirty="0" smtClean="0"/>
              <a:t>Ego</a:t>
            </a:r>
            <a:r>
              <a:rPr lang="id-ID" sz="2400" i="1" dirty="0" smtClean="0"/>
              <a:t> </a:t>
            </a:r>
            <a:r>
              <a:rPr lang="id-ID" sz="2400" dirty="0" smtClean="0"/>
              <a:t>merupakan bagian manusia yang membuat ia sadar pada dirinya.</a:t>
            </a:r>
          </a:p>
          <a:p>
            <a:endParaRPr lang="id-ID" sz="2200" dirty="0" smtClean="0">
              <a:latin typeface="Arial" charset="0"/>
              <a:cs typeface="Arial" charset="0"/>
            </a:endParaRPr>
          </a:p>
        </p:txBody>
      </p:sp>
      <p:sp>
        <p:nvSpPr>
          <p:cNvPr id="5" name="Date Placeholder 4"/>
          <p:cNvSpPr>
            <a:spLocks noGrp="1"/>
          </p:cNvSpPr>
          <p:nvPr>
            <p:ph type="dt" sz="half" idx="10"/>
          </p:nvPr>
        </p:nvSpPr>
        <p:spPr/>
        <p:txBody>
          <a:bodyPr/>
          <a:lstStyle/>
          <a:p>
            <a:pPr>
              <a:defRPr/>
            </a:pPr>
            <a:fld id="{33415CAA-4A3F-4BA5-881B-0BDD22935B62}"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20</a:t>
            </a:fld>
            <a:endParaRPr lang="en-US"/>
          </a:p>
        </p:txBody>
      </p:sp>
      <p:sp>
        <p:nvSpPr>
          <p:cNvPr id="7" name="Footer Placeholder 6"/>
          <p:cNvSpPr>
            <a:spLocks noGrp="1"/>
          </p:cNvSpPr>
          <p:nvPr>
            <p:ph type="ftr" sz="quarter" idx="11"/>
          </p:nvPr>
        </p:nvSpPr>
        <p:spPr/>
        <p:txBody>
          <a:bodyPr/>
          <a:lstStyle/>
          <a:p>
            <a:pPr>
              <a:defRPr/>
            </a:pPr>
            <a:r>
              <a:rPr lang="en-US" smtClean="0"/>
              <a:t>wien/prib1/2016</a:t>
            </a:r>
            <a:endParaRPr lang="en-US"/>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6147" name="Title 5"/>
          <p:cNvSpPr>
            <a:spLocks noGrp="1"/>
          </p:cNvSpPr>
          <p:nvPr>
            <p:ph type="title"/>
          </p:nvPr>
        </p:nvSpPr>
        <p:spPr>
          <a:xfrm>
            <a:off x="533400" y="685800"/>
            <a:ext cx="8229600" cy="685800"/>
          </a:xfrm>
        </p:spPr>
        <p:txBody>
          <a:bodyPr/>
          <a:lstStyle/>
          <a:p>
            <a:pPr>
              <a:spcBef>
                <a:spcPct val="50000"/>
              </a:spcBef>
            </a:pPr>
            <a:r>
              <a:rPr lang="id-ID" sz="3200" i="1" dirty="0" smtClean="0">
                <a:latin typeface="Arial" charset="0"/>
                <a:cs typeface="Arial" charset="0"/>
              </a:rPr>
              <a:t>Personal Unconscious</a:t>
            </a:r>
          </a:p>
        </p:txBody>
      </p:sp>
      <p:sp>
        <p:nvSpPr>
          <p:cNvPr id="6148" name="Content Placeholder 5"/>
          <p:cNvSpPr>
            <a:spLocks noGrp="1"/>
          </p:cNvSpPr>
          <p:nvPr>
            <p:ph idx="1"/>
          </p:nvPr>
        </p:nvSpPr>
        <p:spPr>
          <a:xfrm>
            <a:off x="457200" y="1524000"/>
            <a:ext cx="8229600" cy="4602163"/>
          </a:xfrm>
        </p:spPr>
        <p:txBody>
          <a:bodyPr/>
          <a:lstStyle/>
          <a:p>
            <a:pPr marL="274320" indent="-274320" algn="just" eaLnBrk="1" fontAlgn="auto" hangingPunct="1">
              <a:lnSpc>
                <a:spcPct val="120000"/>
              </a:lnSpc>
              <a:spcBef>
                <a:spcPts val="600"/>
              </a:spcBef>
              <a:spcAft>
                <a:spcPts val="0"/>
              </a:spcAft>
              <a:buFont typeface="Wingdings 2"/>
              <a:buChar char=""/>
              <a:defRPr/>
            </a:pPr>
            <a:r>
              <a:rPr lang="id-ID" sz="2400" i="1" dirty="0" smtClean="0">
                <a:solidFill>
                  <a:schemeClr val="tx1">
                    <a:lumMod val="85000"/>
                    <a:lumOff val="15000"/>
                  </a:schemeClr>
                </a:solidFill>
              </a:rPr>
              <a:t>Personal unconscious</a:t>
            </a:r>
            <a:r>
              <a:rPr lang="id-ID" sz="2400" dirty="0" smtClean="0">
                <a:solidFill>
                  <a:schemeClr val="tx1">
                    <a:lumMod val="85000"/>
                    <a:lumOff val="15000"/>
                  </a:schemeClr>
                </a:solidFill>
              </a:rPr>
              <a:t> merupakan wilayah yang berdekatan dengan ego. </a:t>
            </a:r>
          </a:p>
          <a:p>
            <a:pPr marL="274320" indent="-274320" algn="just" eaLnBrk="1" fontAlgn="auto" hangingPunct="1">
              <a:lnSpc>
                <a:spcPct val="120000"/>
              </a:lnSpc>
              <a:spcBef>
                <a:spcPts val="600"/>
              </a:spcBef>
              <a:spcAft>
                <a:spcPts val="0"/>
              </a:spcAft>
              <a:buFont typeface="Wingdings 2"/>
              <a:buChar char=""/>
              <a:defRPr/>
            </a:pPr>
            <a:r>
              <a:rPr lang="id-ID" sz="2400" dirty="0" smtClean="0">
                <a:solidFill>
                  <a:schemeClr val="tx1">
                    <a:lumMod val="85000"/>
                    <a:lumOff val="15000"/>
                  </a:schemeClr>
                </a:solidFill>
              </a:rPr>
              <a:t>Terdiri dari pengalaman-pengalaman yang pernah disadari tetapi dilupakan dan diabaikan dengan cara represi</a:t>
            </a:r>
            <a:r>
              <a:rPr lang="id-ID" sz="2400" i="1" dirty="0" smtClean="0">
                <a:solidFill>
                  <a:schemeClr val="tx1">
                    <a:lumMod val="85000"/>
                    <a:lumOff val="15000"/>
                  </a:schemeClr>
                </a:solidFill>
              </a:rPr>
              <a:t> </a:t>
            </a:r>
            <a:r>
              <a:rPr lang="id-ID" sz="2400" dirty="0" smtClean="0">
                <a:solidFill>
                  <a:schemeClr val="tx1">
                    <a:lumMod val="85000"/>
                    <a:lumOff val="15000"/>
                  </a:schemeClr>
                </a:solidFill>
              </a:rPr>
              <a:t>atau supresi</a:t>
            </a:r>
            <a:r>
              <a:rPr lang="id-ID" sz="2400" i="1" dirty="0" smtClean="0">
                <a:solidFill>
                  <a:schemeClr val="tx1">
                    <a:lumMod val="85000"/>
                    <a:lumOff val="15000"/>
                  </a:schemeClr>
                </a:solidFill>
              </a:rPr>
              <a:t>.</a:t>
            </a:r>
            <a:r>
              <a:rPr lang="id-ID" sz="2400" dirty="0" smtClean="0">
                <a:solidFill>
                  <a:schemeClr val="tx1">
                    <a:lumMod val="85000"/>
                    <a:lumOff val="15000"/>
                  </a:schemeClr>
                </a:solidFill>
              </a:rPr>
              <a:t> Pengalaman-pengalaman yang kesannya lemah juga disimpan kedalam </a:t>
            </a:r>
            <a:r>
              <a:rPr lang="id-ID" sz="2400" i="1" dirty="0" smtClean="0">
                <a:solidFill>
                  <a:schemeClr val="tx1">
                    <a:lumMod val="85000"/>
                    <a:lumOff val="15000"/>
                  </a:schemeClr>
                </a:solidFill>
              </a:rPr>
              <a:t>personal unconscious</a:t>
            </a:r>
            <a:r>
              <a:rPr lang="id-ID" sz="2400" dirty="0" smtClean="0">
                <a:solidFill>
                  <a:schemeClr val="tx1">
                    <a:lumMod val="85000"/>
                    <a:lumOff val="15000"/>
                  </a:schemeClr>
                </a:solidFill>
              </a:rPr>
              <a:t>. </a:t>
            </a:r>
          </a:p>
          <a:p>
            <a:pPr marL="274320" indent="-274320" algn="just" eaLnBrk="1" fontAlgn="auto" hangingPunct="1">
              <a:lnSpc>
                <a:spcPct val="120000"/>
              </a:lnSpc>
              <a:spcBef>
                <a:spcPts val="600"/>
              </a:spcBef>
              <a:spcAft>
                <a:spcPts val="0"/>
              </a:spcAft>
              <a:buFont typeface="Wingdings 2"/>
              <a:buChar char=""/>
              <a:defRPr/>
            </a:pPr>
            <a:r>
              <a:rPr lang="id-ID" sz="2400" dirty="0" smtClean="0">
                <a:solidFill>
                  <a:schemeClr val="tx1">
                    <a:lumMod val="85000"/>
                    <a:lumOff val="15000"/>
                  </a:schemeClr>
                </a:solidFill>
              </a:rPr>
              <a:t>Terdiri dari kompleks-kompleks yaitu akmulasi dari kumpulan gagasan (pikiran, persepsi, ingatan) yang diwarnai dengan perasaan.</a:t>
            </a:r>
          </a:p>
          <a:p>
            <a:pPr marL="274320" indent="-274320" eaLnBrk="1" fontAlgn="auto" hangingPunct="1">
              <a:spcAft>
                <a:spcPts val="0"/>
              </a:spcAft>
              <a:buFont typeface="Wingdings 2"/>
              <a:buChar char=""/>
              <a:defRPr/>
            </a:pPr>
            <a:endParaRPr lang="id-ID" sz="2400" dirty="0" smtClean="0">
              <a:effectLst>
                <a:outerShdw blurRad="38100" dist="38100" dir="2700000" algn="tl">
                  <a:srgbClr val="C0C0C0"/>
                </a:outerShdw>
              </a:effectLst>
            </a:endParaRPr>
          </a:p>
          <a:p>
            <a:endParaRPr lang="id-ID" sz="2200" dirty="0" smtClean="0">
              <a:latin typeface="Arial" charset="0"/>
              <a:cs typeface="Arial" charset="0"/>
            </a:endParaRPr>
          </a:p>
        </p:txBody>
      </p:sp>
      <p:sp>
        <p:nvSpPr>
          <p:cNvPr id="5" name="Date Placeholder 4"/>
          <p:cNvSpPr>
            <a:spLocks noGrp="1"/>
          </p:cNvSpPr>
          <p:nvPr>
            <p:ph type="dt" sz="half" idx="10"/>
          </p:nvPr>
        </p:nvSpPr>
        <p:spPr/>
        <p:txBody>
          <a:bodyPr/>
          <a:lstStyle/>
          <a:p>
            <a:pPr>
              <a:defRPr/>
            </a:pPr>
            <a:fld id="{0DC68254-C972-4EA9-B01E-683215E0EAD6}"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21</a:t>
            </a:fld>
            <a:endParaRPr lang="en-US"/>
          </a:p>
        </p:txBody>
      </p:sp>
      <p:sp>
        <p:nvSpPr>
          <p:cNvPr id="7" name="Footer Placeholder 6"/>
          <p:cNvSpPr>
            <a:spLocks noGrp="1"/>
          </p:cNvSpPr>
          <p:nvPr>
            <p:ph type="ftr" sz="quarter" idx="11"/>
          </p:nvPr>
        </p:nvSpPr>
        <p:spPr/>
        <p:txBody>
          <a:bodyPr/>
          <a:lstStyle/>
          <a:p>
            <a:pPr>
              <a:defRPr/>
            </a:pPr>
            <a:r>
              <a:rPr lang="en-US" smtClean="0"/>
              <a:t>wien/prib1/2016</a:t>
            </a:r>
            <a:endParaRPr lang="en-US"/>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spcBef>
                <a:spcPct val="50000"/>
              </a:spcBef>
            </a:pPr>
            <a:r>
              <a:rPr lang="id-ID" sz="3200" i="1" dirty="0" smtClean="0">
                <a:latin typeface="Arial" charset="0"/>
                <a:cs typeface="Arial" charset="0"/>
              </a:rPr>
              <a:t>Collective Unconscious</a:t>
            </a:r>
          </a:p>
        </p:txBody>
      </p:sp>
      <p:sp>
        <p:nvSpPr>
          <p:cNvPr id="7172" name="Content Placeholder 5"/>
          <p:cNvSpPr>
            <a:spLocks noGrp="1"/>
          </p:cNvSpPr>
          <p:nvPr>
            <p:ph idx="1"/>
          </p:nvPr>
        </p:nvSpPr>
        <p:spPr>
          <a:xfrm>
            <a:off x="457200" y="1524000"/>
            <a:ext cx="8229600" cy="4602163"/>
          </a:xfrm>
        </p:spPr>
        <p:txBody>
          <a:bodyPr/>
          <a:lstStyle/>
          <a:p>
            <a:pPr marL="274320" indent="-274320" algn="just" eaLnBrk="1" fontAlgn="auto" hangingPunct="1">
              <a:lnSpc>
                <a:spcPct val="90000"/>
              </a:lnSpc>
              <a:spcAft>
                <a:spcPts val="0"/>
              </a:spcAft>
              <a:buFont typeface="Wingdings 2"/>
              <a:buChar char=""/>
              <a:defRPr/>
            </a:pPr>
            <a:r>
              <a:rPr lang="en-US" sz="2400" dirty="0" smtClean="0">
                <a:solidFill>
                  <a:schemeClr val="tx1">
                    <a:lumMod val="85000"/>
                    <a:lumOff val="15000"/>
                  </a:schemeClr>
                </a:solidFill>
                <a:effectLst>
                  <a:outerShdw blurRad="38100" dist="38100" dir="2700000" algn="tl">
                    <a:srgbClr val="C0C0C0"/>
                  </a:outerShdw>
                </a:effectLst>
              </a:rPr>
              <a:t>B</a:t>
            </a:r>
            <a:r>
              <a:rPr lang="id-ID" sz="2400" dirty="0" smtClean="0">
                <a:solidFill>
                  <a:schemeClr val="tx1">
                    <a:lumMod val="85000"/>
                    <a:lumOff val="15000"/>
                  </a:schemeClr>
                </a:solidFill>
                <a:effectLst>
                  <a:outerShdw blurRad="38100" dist="38100" dir="2700000" algn="tl">
                    <a:srgbClr val="C0C0C0"/>
                  </a:outerShdw>
                </a:effectLst>
              </a:rPr>
              <a:t>erisi ingatan laten hal-hal yang diwariskan dari masa lampau leluhur seseorang.</a:t>
            </a:r>
          </a:p>
          <a:p>
            <a:pPr marL="274320" indent="-274320" algn="just" eaLnBrk="1" fontAlgn="auto" hangingPunct="1">
              <a:spcAft>
                <a:spcPts val="0"/>
              </a:spcAft>
              <a:buFont typeface="Wingdings 2"/>
              <a:buChar char=""/>
              <a:defRPr/>
            </a:pPr>
            <a:r>
              <a:rPr lang="id-ID" sz="2400" dirty="0" smtClean="0">
                <a:solidFill>
                  <a:schemeClr val="tx1">
                    <a:lumMod val="85000"/>
                    <a:lumOff val="15000"/>
                  </a:schemeClr>
                </a:solidFill>
                <a:effectLst>
                  <a:outerShdw blurRad="38100" dist="38100" dir="2700000" algn="tl">
                    <a:srgbClr val="C0C0C0"/>
                  </a:outerShdw>
                </a:effectLst>
              </a:rPr>
              <a:t>Dalam ketidaksadaran kolektif terdapat beberapa aspek yang mempengaruhi kepribadian yang disebut dengan arketipe.</a:t>
            </a:r>
          </a:p>
          <a:p>
            <a:pPr marL="274320" indent="-274320" algn="just" eaLnBrk="1" fontAlgn="auto" hangingPunct="1">
              <a:spcAft>
                <a:spcPts val="0"/>
              </a:spcAft>
              <a:buFont typeface="Wingdings 2"/>
              <a:buChar char=""/>
              <a:defRPr/>
            </a:pPr>
            <a:r>
              <a:rPr lang="id-ID" sz="2400" dirty="0" smtClean="0">
                <a:solidFill>
                  <a:schemeClr val="tx1">
                    <a:lumMod val="85000"/>
                    <a:lumOff val="15000"/>
                  </a:schemeClr>
                </a:solidFill>
                <a:effectLst>
                  <a:outerShdw blurRad="38100" dist="38100" dir="2700000" algn="tl">
                    <a:srgbClr val="C0C0C0"/>
                  </a:outerShdw>
                </a:effectLst>
              </a:rPr>
              <a:t>Arketipe  adalah </a:t>
            </a:r>
            <a:r>
              <a:rPr lang="id-ID" sz="2400" dirty="0" smtClean="0">
                <a:solidFill>
                  <a:schemeClr val="tx1">
                    <a:lumMod val="85000"/>
                    <a:lumOff val="15000"/>
                  </a:schemeClr>
                </a:solidFill>
              </a:rPr>
              <a:t>ingatan ras akan suatu bentuk pikiran universal yang diturunkan dari generasi ke generasi.</a:t>
            </a:r>
          </a:p>
          <a:p>
            <a:pPr marL="274320" indent="-274320" algn="just" eaLnBrk="1" fontAlgn="auto" hangingPunct="1">
              <a:spcAft>
                <a:spcPts val="0"/>
              </a:spcAft>
              <a:buFont typeface="Wingdings 2"/>
              <a:buChar char=""/>
              <a:defRPr/>
            </a:pPr>
            <a:r>
              <a:rPr lang="id-ID" sz="2400" dirty="0" smtClean="0">
                <a:solidFill>
                  <a:schemeClr val="tx1">
                    <a:lumMod val="85000"/>
                    <a:lumOff val="15000"/>
                  </a:schemeClr>
                </a:solidFill>
                <a:effectLst>
                  <a:outerShdw blurRad="38100" dist="38100" dir="2700000" algn="tl">
                    <a:srgbClr val="C0C0C0"/>
                  </a:outerShdw>
                </a:effectLst>
              </a:rPr>
              <a:t>Arketipe merupakan imaji-imaji kuno yang berasal dari </a:t>
            </a:r>
            <a:r>
              <a:rPr lang="id-ID" sz="2400" i="1" dirty="0" smtClean="0">
                <a:solidFill>
                  <a:schemeClr val="tx1">
                    <a:lumMod val="85000"/>
                    <a:lumOff val="15000"/>
                  </a:schemeClr>
                </a:solidFill>
                <a:effectLst>
                  <a:outerShdw blurRad="38100" dist="38100" dir="2700000" algn="tl">
                    <a:srgbClr val="C0C0C0"/>
                  </a:outerShdw>
                </a:effectLst>
              </a:rPr>
              <a:t>collective unconscious</a:t>
            </a:r>
            <a:r>
              <a:rPr lang="id-ID" sz="2400" dirty="0" smtClean="0">
                <a:solidFill>
                  <a:schemeClr val="tx1">
                    <a:lumMod val="85000"/>
                    <a:lumOff val="15000"/>
                  </a:schemeClr>
                </a:solidFill>
                <a:effectLst>
                  <a:outerShdw blurRad="38100" dist="38100" dir="2700000" algn="tl">
                    <a:srgbClr val="C0C0C0"/>
                  </a:outerShdw>
                </a:effectLst>
              </a:rPr>
              <a:t>.</a:t>
            </a:r>
            <a:endParaRPr lang="en-US" sz="2400" dirty="0" smtClean="0">
              <a:solidFill>
                <a:schemeClr val="tx1">
                  <a:lumMod val="85000"/>
                  <a:lumOff val="15000"/>
                </a:schemeClr>
              </a:solidFill>
            </a:endParaRPr>
          </a:p>
          <a:p>
            <a:pPr marL="274320" indent="-274320" algn="just" eaLnBrk="1" fontAlgn="auto" hangingPunct="1">
              <a:spcAft>
                <a:spcPts val="0"/>
              </a:spcAft>
              <a:buFont typeface="Wingdings 2"/>
              <a:buChar char=""/>
              <a:defRPr/>
            </a:pPr>
            <a:r>
              <a:rPr lang="id-ID" sz="2400" dirty="0" smtClean="0">
                <a:solidFill>
                  <a:schemeClr val="tx1">
                    <a:lumMod val="85000"/>
                    <a:lumOff val="15000"/>
                  </a:schemeClr>
                </a:solidFill>
              </a:rPr>
              <a:t>Empat arketipe yang penting dalam membentuk kepribadian seseorang adalah</a:t>
            </a:r>
            <a:r>
              <a:rPr lang="en-US" sz="2400" dirty="0" smtClean="0">
                <a:solidFill>
                  <a:schemeClr val="tx1">
                    <a:lumMod val="85000"/>
                    <a:lumOff val="15000"/>
                  </a:schemeClr>
                </a:solidFill>
              </a:rPr>
              <a:t> persona, anima </a:t>
            </a:r>
            <a:r>
              <a:rPr lang="id-ID" sz="2400" dirty="0" smtClean="0">
                <a:solidFill>
                  <a:schemeClr val="tx1">
                    <a:lumMod val="85000"/>
                    <a:lumOff val="15000"/>
                  </a:schemeClr>
                </a:solidFill>
              </a:rPr>
              <a:t>&amp;</a:t>
            </a:r>
            <a:r>
              <a:rPr lang="en-US" sz="2400" dirty="0" smtClean="0">
                <a:solidFill>
                  <a:schemeClr val="tx1">
                    <a:lumMod val="85000"/>
                    <a:lumOff val="15000"/>
                  </a:schemeClr>
                </a:solidFill>
              </a:rPr>
              <a:t> animus, </a:t>
            </a:r>
            <a:r>
              <a:rPr lang="id-ID" sz="2400" dirty="0" smtClean="0">
                <a:solidFill>
                  <a:schemeClr val="tx1">
                    <a:lumMod val="85000"/>
                    <a:lumOff val="15000"/>
                  </a:schemeClr>
                </a:solidFill>
              </a:rPr>
              <a:t>shadow dan</a:t>
            </a:r>
            <a:r>
              <a:rPr lang="en-US" sz="2400" dirty="0" smtClean="0">
                <a:solidFill>
                  <a:schemeClr val="tx1">
                    <a:lumMod val="85000"/>
                    <a:lumOff val="15000"/>
                  </a:schemeClr>
                </a:solidFill>
              </a:rPr>
              <a:t> self</a:t>
            </a:r>
            <a:r>
              <a:rPr lang="id-ID" sz="2400" dirty="0" smtClean="0">
                <a:solidFill>
                  <a:schemeClr val="tx1">
                    <a:lumMod val="85000"/>
                    <a:lumOff val="15000"/>
                  </a:schemeClr>
                </a:solidFill>
              </a:rPr>
              <a:t>.</a:t>
            </a:r>
            <a:endParaRPr lang="en-US" sz="2400" dirty="0" smtClean="0">
              <a:solidFill>
                <a:schemeClr val="tx1">
                  <a:lumMod val="85000"/>
                  <a:lumOff val="15000"/>
                </a:schemeClr>
              </a:solidFill>
              <a:effectLst>
                <a:outerShdw blurRad="38100" dist="38100" dir="2700000" algn="tl">
                  <a:srgbClr val="C0C0C0"/>
                </a:outerShdw>
              </a:effectLst>
            </a:endParaRPr>
          </a:p>
          <a:p>
            <a:endParaRPr lang="id-ID" sz="2200" dirty="0" smtClean="0">
              <a:latin typeface="Arial" charset="0"/>
              <a:cs typeface="Arial" charset="0"/>
            </a:endParaRPr>
          </a:p>
        </p:txBody>
      </p:sp>
      <p:sp>
        <p:nvSpPr>
          <p:cNvPr id="5" name="Date Placeholder 4"/>
          <p:cNvSpPr>
            <a:spLocks noGrp="1"/>
          </p:cNvSpPr>
          <p:nvPr>
            <p:ph type="dt" sz="half" idx="10"/>
          </p:nvPr>
        </p:nvSpPr>
        <p:spPr/>
        <p:txBody>
          <a:bodyPr/>
          <a:lstStyle/>
          <a:p>
            <a:pPr>
              <a:defRPr/>
            </a:pPr>
            <a:fld id="{4DE7398F-F397-4D28-BE98-18DAE531AFBD}"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22</a:t>
            </a:fld>
            <a:endParaRPr lang="en-US"/>
          </a:p>
        </p:txBody>
      </p:sp>
      <p:sp>
        <p:nvSpPr>
          <p:cNvPr id="7" name="Footer Placeholder 6"/>
          <p:cNvSpPr>
            <a:spLocks noGrp="1"/>
          </p:cNvSpPr>
          <p:nvPr>
            <p:ph type="ftr" sz="quarter" idx="11"/>
          </p:nvPr>
        </p:nvSpPr>
        <p:spPr/>
        <p:txBody>
          <a:bodyPr/>
          <a:lstStyle/>
          <a:p>
            <a:pPr>
              <a:defRPr/>
            </a:pPr>
            <a:r>
              <a:rPr lang="en-US" smtClean="0"/>
              <a:t>wien/prib1/2016</a:t>
            </a:r>
            <a:endParaRPr lang="en-US"/>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8195" name="Title 5"/>
          <p:cNvSpPr>
            <a:spLocks noGrp="1"/>
          </p:cNvSpPr>
          <p:nvPr>
            <p:ph type="title"/>
          </p:nvPr>
        </p:nvSpPr>
        <p:spPr>
          <a:xfrm>
            <a:off x="609600" y="457200"/>
            <a:ext cx="8229600" cy="685800"/>
          </a:xfrm>
        </p:spPr>
        <p:txBody>
          <a:bodyPr/>
          <a:lstStyle/>
          <a:p>
            <a:pPr>
              <a:spcBef>
                <a:spcPct val="50000"/>
              </a:spcBef>
            </a:pPr>
            <a:endParaRPr lang="id-ID" sz="3200" dirty="0" smtClean="0">
              <a:latin typeface="Arial" charset="0"/>
              <a:cs typeface="Arial" charset="0"/>
            </a:endParaRPr>
          </a:p>
        </p:txBody>
      </p:sp>
      <p:sp>
        <p:nvSpPr>
          <p:cNvPr id="8196" name="Content Placeholder 5"/>
          <p:cNvSpPr>
            <a:spLocks noGrp="1"/>
          </p:cNvSpPr>
          <p:nvPr>
            <p:ph idx="1"/>
          </p:nvPr>
        </p:nvSpPr>
        <p:spPr>
          <a:xfrm>
            <a:off x="457200" y="1219200"/>
            <a:ext cx="8229600" cy="4602163"/>
          </a:xfrm>
        </p:spPr>
        <p:txBody>
          <a:bodyPr/>
          <a:lstStyle/>
          <a:p>
            <a:pPr marL="274320" indent="-274320" eaLnBrk="1" fontAlgn="auto" hangingPunct="1">
              <a:spcAft>
                <a:spcPts val="0"/>
              </a:spcAft>
              <a:buFont typeface="Wingdings 2"/>
              <a:buChar char=""/>
              <a:defRPr/>
            </a:pPr>
            <a:r>
              <a:rPr lang="id-ID" sz="2800" dirty="0" smtClean="0">
                <a:effectLst>
                  <a:outerShdw blurRad="38100" dist="38100" dir="2700000" algn="tl">
                    <a:srgbClr val="C0C0C0"/>
                  </a:outerShdw>
                </a:effectLst>
              </a:rPr>
              <a:t>Persona</a:t>
            </a:r>
          </a:p>
          <a:p>
            <a:pPr marL="548640" lvl="1" indent="-274320" algn="just" eaLnBrk="1" fontAlgn="auto" hangingPunct="1">
              <a:spcAft>
                <a:spcPts val="0"/>
              </a:spcAft>
              <a:buClr>
                <a:srgbClr val="0070C0"/>
              </a:buClr>
              <a:buFont typeface="Wingdings" pitchFamily="2" charset="2"/>
              <a:buChar char="Ø"/>
              <a:defRPr/>
            </a:pPr>
            <a:r>
              <a:rPr lang="id-ID" sz="2400" dirty="0" smtClean="0">
                <a:effectLst>
                  <a:outerShdw blurRad="38100" dist="38100" dir="2700000" algn="tl">
                    <a:srgbClr val="C0C0C0"/>
                  </a:outerShdw>
                </a:effectLst>
              </a:rPr>
              <a:t>Merupakan</a:t>
            </a:r>
            <a:r>
              <a:rPr lang="id-ID" sz="2400" dirty="0" smtClean="0"/>
              <a:t> wajah  kepribadian yang diperlihatkan kepada dunia luar</a:t>
            </a:r>
            <a:r>
              <a:rPr lang="id-ID" sz="2400" dirty="0" smtClean="0">
                <a:effectLst>
                  <a:outerShdw blurRad="38100" dist="38100" dir="2700000" algn="tl">
                    <a:srgbClr val="C0C0C0"/>
                  </a:outerShdw>
                </a:effectLst>
              </a:rPr>
              <a:t>. </a:t>
            </a:r>
          </a:p>
          <a:p>
            <a:pPr marL="548640" lvl="1" indent="-274320" algn="just" eaLnBrk="1" fontAlgn="auto" hangingPunct="1">
              <a:spcAft>
                <a:spcPts val="0"/>
              </a:spcAft>
              <a:buClr>
                <a:srgbClr val="0070C0"/>
              </a:buClr>
              <a:buFont typeface="Wingdings" pitchFamily="2" charset="2"/>
              <a:buChar char="Ø"/>
              <a:defRPr/>
            </a:pPr>
            <a:r>
              <a:rPr lang="id-ID" sz="2400" dirty="0" smtClean="0"/>
              <a:t>Peran yang kita mainkan selaras dengan harapan lingkungan</a:t>
            </a:r>
            <a:r>
              <a:rPr lang="id-ID" sz="2000" dirty="0" smtClean="0"/>
              <a:t>.</a:t>
            </a:r>
            <a:endParaRPr lang="id-ID" dirty="0" smtClean="0">
              <a:effectLst>
                <a:outerShdw blurRad="38100" dist="38100" dir="2700000" algn="tl">
                  <a:srgbClr val="C0C0C0"/>
                </a:outerShdw>
              </a:effectLst>
            </a:endParaRPr>
          </a:p>
          <a:p>
            <a:pPr marL="274320" indent="-274320" algn="just" eaLnBrk="1" fontAlgn="auto" hangingPunct="1">
              <a:spcAft>
                <a:spcPts val="0"/>
              </a:spcAft>
              <a:buFont typeface="Wingdings 2"/>
              <a:buChar char=""/>
              <a:defRPr/>
            </a:pPr>
            <a:r>
              <a:rPr lang="id-ID" sz="2800" i="1" dirty="0" smtClean="0">
                <a:effectLst>
                  <a:outerShdw blurRad="38100" dist="38100" dir="2700000" algn="tl">
                    <a:srgbClr val="C0C0C0"/>
                  </a:outerShdw>
                </a:effectLst>
              </a:rPr>
              <a:t>Anima &amp; Animus</a:t>
            </a:r>
          </a:p>
          <a:p>
            <a:pPr marL="548640" lvl="1" indent="-274320" algn="just" eaLnBrk="1" fontAlgn="auto" hangingPunct="1">
              <a:spcAft>
                <a:spcPts val="0"/>
              </a:spcAft>
              <a:buClr>
                <a:srgbClr val="0070C0"/>
              </a:buClr>
              <a:buFont typeface="Wingdings" pitchFamily="2" charset="2"/>
              <a:buChar char="Ø"/>
              <a:defRPr/>
            </a:pPr>
            <a:r>
              <a:rPr lang="id-ID" sz="2400" dirty="0" smtClean="0">
                <a:effectLst>
                  <a:outerShdw blurRad="38100" dist="38100" dir="2700000" algn="tl">
                    <a:srgbClr val="C0C0C0"/>
                  </a:outerShdw>
                </a:effectLst>
              </a:rPr>
              <a:t>Anima: arketipe</a:t>
            </a:r>
            <a:r>
              <a:rPr lang="id-ID" sz="2400" i="1" dirty="0" smtClean="0"/>
              <a:t> </a:t>
            </a:r>
            <a:r>
              <a:rPr lang="id-ID" sz="2400" dirty="0" smtClean="0"/>
              <a:t>sifat kewanitaan (</a:t>
            </a:r>
            <a:r>
              <a:rPr lang="id-ID" sz="2400" i="1" dirty="0" smtClean="0"/>
              <a:t>feminine</a:t>
            </a:r>
            <a:r>
              <a:rPr lang="id-ID" sz="2400" dirty="0" smtClean="0"/>
              <a:t>) pada laki-laki.</a:t>
            </a:r>
          </a:p>
          <a:p>
            <a:pPr marL="548640" lvl="1" indent="-274320" algn="just" eaLnBrk="1" fontAlgn="auto" hangingPunct="1">
              <a:spcAft>
                <a:spcPts val="0"/>
              </a:spcAft>
              <a:buClr>
                <a:srgbClr val="0070C0"/>
              </a:buClr>
              <a:buFont typeface="Wingdings" pitchFamily="2" charset="2"/>
              <a:buChar char="Ø"/>
              <a:defRPr/>
            </a:pPr>
            <a:r>
              <a:rPr lang="id-ID" sz="2400" dirty="0" smtClean="0"/>
              <a:t>Animus</a:t>
            </a:r>
            <a:r>
              <a:rPr lang="id-ID" sz="2400" i="1" dirty="0" smtClean="0"/>
              <a:t>: </a:t>
            </a:r>
            <a:r>
              <a:rPr lang="id-ID" sz="2400" dirty="0" smtClean="0"/>
              <a:t>arketipe sifat kelelakian (</a:t>
            </a:r>
            <a:r>
              <a:rPr lang="id-ID" sz="2400" i="1" dirty="0" smtClean="0"/>
              <a:t>masculine</a:t>
            </a:r>
            <a:r>
              <a:rPr lang="id-ID" sz="2400" dirty="0" smtClean="0"/>
              <a:t>) pada perempuan.</a:t>
            </a:r>
          </a:p>
          <a:p>
            <a:pPr marL="548640" lvl="1" indent="-274320" algn="just" eaLnBrk="1" fontAlgn="auto" hangingPunct="1">
              <a:spcAft>
                <a:spcPts val="0"/>
              </a:spcAft>
              <a:buClr>
                <a:srgbClr val="0070C0"/>
              </a:buClr>
              <a:buFont typeface="Wingdings" pitchFamily="2" charset="2"/>
              <a:buChar char="Ø"/>
              <a:defRPr/>
            </a:pPr>
            <a:r>
              <a:rPr lang="id-ID" sz="2400" dirty="0" smtClean="0"/>
              <a:t>Adanya anima dan animus, membuat laki-laki dan perempuan dapat saling memahami dan membina hubungan jangka panjang</a:t>
            </a:r>
          </a:p>
          <a:p>
            <a:pPr marL="548640" lvl="1" indent="-274320" eaLnBrk="1" fontAlgn="auto" hangingPunct="1">
              <a:spcAft>
                <a:spcPts val="0"/>
              </a:spcAft>
              <a:buFont typeface="Wingdings" pitchFamily="2" charset="2"/>
              <a:buChar char="Ø"/>
              <a:defRPr/>
            </a:pPr>
            <a:endParaRPr lang="id-ID" dirty="0" smtClean="0">
              <a:effectLst>
                <a:outerShdw blurRad="38100" dist="38100" dir="2700000" algn="tl">
                  <a:srgbClr val="C0C0C0"/>
                </a:outerShdw>
              </a:effectLst>
            </a:endParaRPr>
          </a:p>
          <a:p>
            <a:endParaRPr lang="id-ID" sz="2200" dirty="0" smtClean="0">
              <a:latin typeface="Arial" charset="0"/>
              <a:cs typeface="Arial" charset="0"/>
            </a:endParaRPr>
          </a:p>
        </p:txBody>
      </p:sp>
      <p:sp>
        <p:nvSpPr>
          <p:cNvPr id="5" name="Date Placeholder 4"/>
          <p:cNvSpPr>
            <a:spLocks noGrp="1"/>
          </p:cNvSpPr>
          <p:nvPr>
            <p:ph type="dt" sz="half" idx="10"/>
          </p:nvPr>
        </p:nvSpPr>
        <p:spPr/>
        <p:txBody>
          <a:bodyPr/>
          <a:lstStyle/>
          <a:p>
            <a:pPr>
              <a:defRPr/>
            </a:pPr>
            <a:fld id="{D828E77F-44F7-4CA6-83A8-4E4B369D1858}"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23</a:t>
            </a:fld>
            <a:endParaRPr lang="en-US"/>
          </a:p>
        </p:txBody>
      </p:sp>
      <p:sp>
        <p:nvSpPr>
          <p:cNvPr id="7" name="Footer Placeholder 6"/>
          <p:cNvSpPr>
            <a:spLocks noGrp="1"/>
          </p:cNvSpPr>
          <p:nvPr>
            <p:ph type="ftr" sz="quarter" idx="11"/>
          </p:nvPr>
        </p:nvSpPr>
        <p:spPr/>
        <p:txBody>
          <a:bodyPr/>
          <a:lstStyle/>
          <a:p>
            <a:pPr>
              <a:defRPr/>
            </a:pPr>
            <a:r>
              <a:rPr lang="en-US" smtClean="0"/>
              <a:t>wien/prib1/2016</a:t>
            </a:r>
            <a:endParaRPr lang="en-US"/>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9219" name="Title 5"/>
          <p:cNvSpPr>
            <a:spLocks noGrp="1"/>
          </p:cNvSpPr>
          <p:nvPr>
            <p:ph type="title"/>
          </p:nvPr>
        </p:nvSpPr>
        <p:spPr>
          <a:xfrm>
            <a:off x="533400" y="685800"/>
            <a:ext cx="8229600" cy="685800"/>
          </a:xfrm>
        </p:spPr>
        <p:txBody>
          <a:bodyPr/>
          <a:lstStyle/>
          <a:p>
            <a:pPr>
              <a:spcBef>
                <a:spcPct val="50000"/>
              </a:spcBef>
            </a:pPr>
            <a:endParaRPr lang="id-ID" sz="3200" smtClean="0">
              <a:latin typeface="Arial" charset="0"/>
              <a:cs typeface="Arial" charset="0"/>
            </a:endParaRPr>
          </a:p>
        </p:txBody>
      </p:sp>
      <p:sp>
        <p:nvSpPr>
          <p:cNvPr id="9220" name="Content Placeholder 5"/>
          <p:cNvSpPr>
            <a:spLocks noGrp="1"/>
          </p:cNvSpPr>
          <p:nvPr>
            <p:ph idx="1"/>
          </p:nvPr>
        </p:nvSpPr>
        <p:spPr>
          <a:xfrm>
            <a:off x="457200" y="1524000"/>
            <a:ext cx="8229600" cy="4602163"/>
          </a:xfrm>
        </p:spPr>
        <p:txBody>
          <a:bodyPr/>
          <a:lstStyle/>
          <a:p>
            <a:pPr marL="274320" indent="-274320" eaLnBrk="1" fontAlgn="auto" hangingPunct="1">
              <a:lnSpc>
                <a:spcPct val="120000"/>
              </a:lnSpc>
              <a:spcBef>
                <a:spcPts val="500"/>
              </a:spcBef>
              <a:spcAft>
                <a:spcPts val="0"/>
              </a:spcAft>
              <a:buFont typeface="Wingdings 2"/>
              <a:buChar char=""/>
              <a:defRPr/>
            </a:pPr>
            <a:r>
              <a:rPr lang="id-ID" i="1" dirty="0" smtClean="0">
                <a:effectLst>
                  <a:outerShdw blurRad="38100" dist="38100" dir="2700000" algn="tl">
                    <a:srgbClr val="C0C0C0"/>
                  </a:outerShdw>
                </a:effectLst>
              </a:rPr>
              <a:t>Shadow</a:t>
            </a:r>
          </a:p>
          <a:p>
            <a:pPr marL="548640" lvl="1" indent="-274320" algn="just" eaLnBrk="1" fontAlgn="auto" hangingPunct="1">
              <a:lnSpc>
                <a:spcPct val="110000"/>
              </a:lnSpc>
              <a:spcBef>
                <a:spcPts val="500"/>
              </a:spcBef>
              <a:spcAft>
                <a:spcPts val="0"/>
              </a:spcAft>
              <a:buClr>
                <a:srgbClr val="0070C0"/>
              </a:buClr>
              <a:buFont typeface="Wingdings" pitchFamily="2" charset="2"/>
              <a:buChar char="Ø"/>
              <a:defRPr/>
            </a:pPr>
            <a:r>
              <a:rPr lang="id-ID" sz="2600" dirty="0" smtClean="0">
                <a:effectLst>
                  <a:outerShdw blurRad="38100" dist="38100" dir="2700000" algn="tl">
                    <a:srgbClr val="C0C0C0"/>
                  </a:outerShdw>
                </a:effectLst>
              </a:rPr>
              <a:t>Merupakan insting binatang yang diwarisi manusia dalam evolusinya dari bentuk-bentuk kehidupan yang lebih rendah ke bentuk yang lebih tinggi.</a:t>
            </a:r>
          </a:p>
          <a:p>
            <a:pPr marL="548640" lvl="1" indent="-274320" algn="just" eaLnBrk="1" fontAlgn="auto" hangingPunct="1">
              <a:lnSpc>
                <a:spcPct val="110000"/>
              </a:lnSpc>
              <a:spcBef>
                <a:spcPts val="500"/>
              </a:spcBef>
              <a:spcAft>
                <a:spcPts val="0"/>
              </a:spcAft>
              <a:buClr>
                <a:srgbClr val="0070C0"/>
              </a:buClr>
              <a:buFont typeface="Wingdings" pitchFamily="2" charset="2"/>
              <a:buChar char="Ø"/>
              <a:defRPr/>
            </a:pPr>
            <a:r>
              <a:rPr lang="id-ID" sz="2600" dirty="0" smtClean="0"/>
              <a:t>Arketipe kegelapan dan represi, mewakili kualitas2 pribadi yang ingin disembunyikan dari diri sendiri maupun orang lain.</a:t>
            </a:r>
          </a:p>
          <a:p>
            <a:pPr marL="548640" lvl="1" indent="-274320" algn="just" eaLnBrk="1" fontAlgn="auto" hangingPunct="1">
              <a:lnSpc>
                <a:spcPct val="110000"/>
              </a:lnSpc>
              <a:spcBef>
                <a:spcPts val="500"/>
              </a:spcBef>
              <a:spcAft>
                <a:spcPts val="0"/>
              </a:spcAft>
              <a:buClr>
                <a:srgbClr val="0070C0"/>
              </a:buClr>
              <a:buFont typeface="Wingdings" pitchFamily="2" charset="2"/>
              <a:buChar char="Ø"/>
              <a:defRPr/>
            </a:pPr>
            <a:r>
              <a:rPr lang="id-ID" sz="2600" dirty="0" smtClean="0"/>
              <a:t>Sisi gelap dan sisi yang tidak diterima dari kepribadian seseorang, motif dan kehendak yang memalukan.</a:t>
            </a:r>
          </a:p>
          <a:p>
            <a:pPr marL="274320" indent="-274320" algn="just" eaLnBrk="1" fontAlgn="auto" hangingPunct="1">
              <a:lnSpc>
                <a:spcPct val="120000"/>
              </a:lnSpc>
              <a:spcBef>
                <a:spcPts val="500"/>
              </a:spcBef>
              <a:spcAft>
                <a:spcPts val="0"/>
              </a:spcAft>
              <a:buFont typeface="Wingdings 2"/>
              <a:buChar char=""/>
              <a:defRPr/>
            </a:pPr>
            <a:endParaRPr lang="en-GB" sz="2600" dirty="0" smtClean="0"/>
          </a:p>
          <a:p>
            <a:endParaRPr lang="id-ID" sz="2200" dirty="0" smtClean="0">
              <a:latin typeface="Arial" charset="0"/>
              <a:cs typeface="Arial" charset="0"/>
            </a:endParaRPr>
          </a:p>
        </p:txBody>
      </p:sp>
      <p:sp>
        <p:nvSpPr>
          <p:cNvPr id="5" name="Date Placeholder 4"/>
          <p:cNvSpPr>
            <a:spLocks noGrp="1"/>
          </p:cNvSpPr>
          <p:nvPr>
            <p:ph type="dt" sz="half" idx="10"/>
          </p:nvPr>
        </p:nvSpPr>
        <p:spPr/>
        <p:txBody>
          <a:bodyPr/>
          <a:lstStyle/>
          <a:p>
            <a:pPr>
              <a:defRPr/>
            </a:pPr>
            <a:fld id="{B6C62F81-F2EC-4D21-8D7F-98732BFF879A}"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24</a:t>
            </a:fld>
            <a:endParaRPr lang="en-US"/>
          </a:p>
        </p:txBody>
      </p:sp>
      <p:sp>
        <p:nvSpPr>
          <p:cNvPr id="7" name="Footer Placeholder 6"/>
          <p:cNvSpPr>
            <a:spLocks noGrp="1"/>
          </p:cNvSpPr>
          <p:nvPr>
            <p:ph type="ftr" sz="quarter" idx="11"/>
          </p:nvPr>
        </p:nvSpPr>
        <p:spPr/>
        <p:txBody>
          <a:bodyPr/>
          <a:lstStyle/>
          <a:p>
            <a:pPr>
              <a:defRPr/>
            </a:pPr>
            <a:r>
              <a:rPr lang="en-US" smtClean="0"/>
              <a:t>wien/prib1/2016</a:t>
            </a:r>
            <a:endParaRPr lang="en-US"/>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0243" name="Title 5"/>
          <p:cNvSpPr>
            <a:spLocks noGrp="1"/>
          </p:cNvSpPr>
          <p:nvPr>
            <p:ph type="title"/>
          </p:nvPr>
        </p:nvSpPr>
        <p:spPr>
          <a:xfrm>
            <a:off x="533400" y="685800"/>
            <a:ext cx="8229600" cy="685800"/>
          </a:xfrm>
        </p:spPr>
        <p:txBody>
          <a:bodyPr/>
          <a:lstStyle/>
          <a:p>
            <a:pPr>
              <a:spcBef>
                <a:spcPct val="50000"/>
              </a:spcBef>
            </a:pPr>
            <a:endParaRPr lang="id-ID" sz="3200" smtClean="0">
              <a:latin typeface="Arial" charset="0"/>
              <a:cs typeface="Arial" charset="0"/>
            </a:endParaRPr>
          </a:p>
        </p:txBody>
      </p:sp>
      <p:sp>
        <p:nvSpPr>
          <p:cNvPr id="10244" name="Content Placeholder 5"/>
          <p:cNvSpPr>
            <a:spLocks noGrp="1"/>
          </p:cNvSpPr>
          <p:nvPr>
            <p:ph idx="1"/>
          </p:nvPr>
        </p:nvSpPr>
        <p:spPr>
          <a:xfrm>
            <a:off x="457200" y="1524000"/>
            <a:ext cx="8229600" cy="4602163"/>
          </a:xfrm>
        </p:spPr>
        <p:txBody>
          <a:bodyPr/>
          <a:lstStyle/>
          <a:p>
            <a:pPr marL="274320" indent="-274320" algn="just" eaLnBrk="1" fontAlgn="auto" hangingPunct="1">
              <a:lnSpc>
                <a:spcPct val="120000"/>
              </a:lnSpc>
              <a:spcBef>
                <a:spcPts val="500"/>
              </a:spcBef>
              <a:spcAft>
                <a:spcPts val="0"/>
              </a:spcAft>
              <a:buFont typeface="Wingdings 2"/>
              <a:buChar char=""/>
              <a:defRPr/>
            </a:pPr>
            <a:r>
              <a:rPr lang="id-ID" i="1" dirty="0" smtClean="0"/>
              <a:t>Self</a:t>
            </a:r>
            <a:endParaRPr lang="en-US" i="1" dirty="0" smtClean="0"/>
          </a:p>
          <a:p>
            <a:pPr marL="548640" lvl="1" indent="-274320" algn="just" eaLnBrk="1" fontAlgn="auto" hangingPunct="1">
              <a:lnSpc>
                <a:spcPct val="110000"/>
              </a:lnSpc>
              <a:spcBef>
                <a:spcPts val="500"/>
              </a:spcBef>
              <a:spcAft>
                <a:spcPts val="0"/>
              </a:spcAft>
              <a:buClr>
                <a:srgbClr val="0070C0"/>
              </a:buClr>
              <a:buFont typeface="Wingdings" pitchFamily="2" charset="2"/>
              <a:buChar char="Ø"/>
              <a:defRPr/>
            </a:pPr>
            <a:r>
              <a:rPr lang="sv-SE" sz="2600" dirty="0" smtClean="0"/>
              <a:t>Pusat dari keseluruhan kepribadian (baik </a:t>
            </a:r>
            <a:r>
              <a:rPr lang="id-ID" sz="2600" dirty="0" smtClean="0"/>
              <a:t>k</a:t>
            </a:r>
            <a:r>
              <a:rPr lang="sv-SE" sz="2600" dirty="0" smtClean="0"/>
              <a:t>esadaran maupun </a:t>
            </a:r>
            <a:r>
              <a:rPr lang="id-ID" sz="2600" dirty="0" smtClean="0"/>
              <a:t> ketidaksadaran</a:t>
            </a:r>
            <a:r>
              <a:rPr lang="sv-SE" sz="2600" dirty="0" smtClean="0"/>
              <a:t>)</a:t>
            </a:r>
            <a:r>
              <a:rPr lang="en-US" sz="2600" dirty="0" smtClean="0"/>
              <a:t> </a:t>
            </a:r>
            <a:endParaRPr lang="id-ID" sz="2600" dirty="0" smtClean="0"/>
          </a:p>
          <a:p>
            <a:pPr marL="548640" lvl="1" indent="-274320" algn="just" eaLnBrk="1" fontAlgn="auto" hangingPunct="1">
              <a:lnSpc>
                <a:spcPct val="110000"/>
              </a:lnSpc>
              <a:spcBef>
                <a:spcPts val="500"/>
              </a:spcBef>
              <a:spcAft>
                <a:spcPts val="0"/>
              </a:spcAft>
              <a:buClr>
                <a:srgbClr val="0070C0"/>
              </a:buClr>
              <a:buFont typeface="Wingdings" pitchFamily="2" charset="2"/>
              <a:buChar char="Ø"/>
              <a:defRPr/>
            </a:pPr>
            <a:r>
              <a:rPr lang="id-ID" sz="2600" i="1" dirty="0" smtClean="0"/>
              <a:t>Self</a:t>
            </a:r>
            <a:r>
              <a:rPr lang="id-ID" sz="2600" dirty="0" smtClean="0"/>
              <a:t> dikatakan sebagai arketipe dari semua arketipe karena ia menyatukan semua arketipe untuk berproses menuju </a:t>
            </a:r>
            <a:r>
              <a:rPr lang="id-ID" sz="2600" i="1" dirty="0" smtClean="0"/>
              <a:t>self realization</a:t>
            </a:r>
            <a:r>
              <a:rPr lang="id-ID" sz="2600" dirty="0" smtClean="0"/>
              <a:t>.</a:t>
            </a:r>
            <a:endParaRPr lang="id-ID" sz="2200" dirty="0" smtClean="0">
              <a:latin typeface="Arial" charset="0"/>
              <a:cs typeface="Arial" charset="0"/>
            </a:endParaRPr>
          </a:p>
        </p:txBody>
      </p:sp>
      <p:sp>
        <p:nvSpPr>
          <p:cNvPr id="5" name="Date Placeholder 4"/>
          <p:cNvSpPr>
            <a:spLocks noGrp="1"/>
          </p:cNvSpPr>
          <p:nvPr>
            <p:ph type="dt" sz="half" idx="10"/>
          </p:nvPr>
        </p:nvSpPr>
        <p:spPr/>
        <p:txBody>
          <a:bodyPr/>
          <a:lstStyle/>
          <a:p>
            <a:pPr>
              <a:defRPr/>
            </a:pPr>
            <a:fld id="{2346CB5F-975B-426F-86AB-C3534E7C155D}"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25</a:t>
            </a:fld>
            <a:endParaRPr lang="en-US"/>
          </a:p>
        </p:txBody>
      </p:sp>
      <p:sp>
        <p:nvSpPr>
          <p:cNvPr id="7" name="Footer Placeholder 6"/>
          <p:cNvSpPr>
            <a:spLocks noGrp="1"/>
          </p:cNvSpPr>
          <p:nvPr>
            <p:ph type="ftr" sz="quarter" idx="11"/>
          </p:nvPr>
        </p:nvSpPr>
        <p:spPr/>
        <p:txBody>
          <a:bodyPr/>
          <a:lstStyle/>
          <a:p>
            <a:pPr>
              <a:defRPr/>
            </a:pPr>
            <a:r>
              <a:rPr lang="en-US" smtClean="0"/>
              <a:t>wien/prib1/2016</a:t>
            </a:r>
            <a:endParaRPr lang="en-US"/>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2291" name="Title 5"/>
          <p:cNvSpPr>
            <a:spLocks noGrp="1"/>
          </p:cNvSpPr>
          <p:nvPr>
            <p:ph type="title"/>
          </p:nvPr>
        </p:nvSpPr>
        <p:spPr>
          <a:xfrm>
            <a:off x="533400" y="685800"/>
            <a:ext cx="8229600" cy="1066800"/>
          </a:xfrm>
        </p:spPr>
        <p:txBody>
          <a:bodyPr/>
          <a:lstStyle/>
          <a:p>
            <a:pPr>
              <a:spcBef>
                <a:spcPct val="50000"/>
              </a:spcBef>
            </a:pPr>
            <a:r>
              <a:rPr lang="id-ID" sz="3200" dirty="0" smtClean="0">
                <a:latin typeface="Arial" charset="0"/>
                <a:cs typeface="Arial" charset="0"/>
              </a:rPr>
              <a:t>Proses/Dinamika Kepribadian </a:t>
            </a:r>
            <a:br>
              <a:rPr lang="id-ID" sz="3200" dirty="0" smtClean="0">
                <a:latin typeface="Arial" charset="0"/>
                <a:cs typeface="Arial" charset="0"/>
              </a:rPr>
            </a:br>
            <a:r>
              <a:rPr lang="id-ID" sz="3200" dirty="0" smtClean="0">
                <a:latin typeface="Arial" charset="0"/>
                <a:cs typeface="Arial" charset="0"/>
              </a:rPr>
              <a:t>menurut Jung</a:t>
            </a:r>
            <a:endParaRPr lang="id-ID" sz="3200" dirty="0" smtClean="0">
              <a:latin typeface="Arial" charset="0"/>
              <a:cs typeface="Arial" charset="0"/>
            </a:endParaRPr>
          </a:p>
        </p:txBody>
      </p:sp>
      <p:sp>
        <p:nvSpPr>
          <p:cNvPr id="12292" name="Content Placeholder 5"/>
          <p:cNvSpPr>
            <a:spLocks noGrp="1"/>
          </p:cNvSpPr>
          <p:nvPr>
            <p:ph idx="1"/>
          </p:nvPr>
        </p:nvSpPr>
        <p:spPr>
          <a:xfrm>
            <a:off x="457200" y="2286000"/>
            <a:ext cx="8229600" cy="3840163"/>
          </a:xfrm>
        </p:spPr>
        <p:txBody>
          <a:bodyPr/>
          <a:lstStyle/>
          <a:p>
            <a:r>
              <a:rPr lang="id-ID" dirty="0" smtClean="0">
                <a:cs typeface="Tahoma" pitchFamily="34" charset="0"/>
              </a:rPr>
              <a:t>Dinamika terjadi karena adanya pembagian energi psikis yang berasal dari pengalaman individual dan menggerakkan berbagai </a:t>
            </a:r>
            <a:r>
              <a:rPr lang="id-ID" dirty="0" smtClean="0">
                <a:cs typeface="Tahoma" pitchFamily="34" charset="0"/>
              </a:rPr>
              <a:t>aktivitas </a:t>
            </a:r>
            <a:r>
              <a:rPr lang="id-ID" dirty="0" smtClean="0">
                <a:cs typeface="Tahoma" pitchFamily="34" charset="0"/>
              </a:rPr>
              <a:t>berpikir, berkeinginan, </a:t>
            </a:r>
            <a:r>
              <a:rPr lang="id-ID" dirty="0" smtClean="0">
                <a:cs typeface="Tahoma" pitchFamily="34" charset="0"/>
              </a:rPr>
              <a:t>dll.</a:t>
            </a:r>
            <a:endParaRPr lang="id-ID" dirty="0" smtClean="0"/>
          </a:p>
          <a:p>
            <a:endParaRPr lang="id-ID" sz="2200" dirty="0" smtClean="0">
              <a:latin typeface="Arial" charset="0"/>
              <a:cs typeface="Arial" charset="0"/>
            </a:endParaRPr>
          </a:p>
        </p:txBody>
      </p:sp>
      <p:sp>
        <p:nvSpPr>
          <p:cNvPr id="5" name="Date Placeholder 4"/>
          <p:cNvSpPr>
            <a:spLocks noGrp="1"/>
          </p:cNvSpPr>
          <p:nvPr>
            <p:ph type="dt" sz="half" idx="10"/>
          </p:nvPr>
        </p:nvSpPr>
        <p:spPr/>
        <p:txBody>
          <a:bodyPr/>
          <a:lstStyle/>
          <a:p>
            <a:pPr>
              <a:defRPr/>
            </a:pPr>
            <a:fld id="{C89631FD-5CFA-4A66-8C16-31189F56F5D1}"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26</a:t>
            </a:fld>
            <a:endParaRPr lang="en-US"/>
          </a:p>
        </p:txBody>
      </p:sp>
      <p:sp>
        <p:nvSpPr>
          <p:cNvPr id="7" name="Footer Placeholder 6"/>
          <p:cNvSpPr>
            <a:spLocks noGrp="1"/>
          </p:cNvSpPr>
          <p:nvPr>
            <p:ph type="ftr" sz="quarter" idx="11"/>
          </p:nvPr>
        </p:nvSpPr>
        <p:spPr/>
        <p:txBody>
          <a:bodyPr/>
          <a:lstStyle/>
          <a:p>
            <a:pPr>
              <a:defRPr/>
            </a:pPr>
            <a:r>
              <a:rPr lang="en-US" smtClean="0"/>
              <a:t>wien/prib1/2016</a:t>
            </a:r>
            <a:endParaRPr lang="en-US"/>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3315" name="Title 5"/>
          <p:cNvSpPr>
            <a:spLocks noGrp="1"/>
          </p:cNvSpPr>
          <p:nvPr>
            <p:ph type="title"/>
          </p:nvPr>
        </p:nvSpPr>
        <p:spPr>
          <a:xfrm>
            <a:off x="533400" y="685800"/>
            <a:ext cx="8229600" cy="685800"/>
          </a:xfrm>
        </p:spPr>
        <p:txBody>
          <a:bodyPr/>
          <a:lstStyle/>
          <a:p>
            <a:pPr>
              <a:spcBef>
                <a:spcPct val="50000"/>
              </a:spcBef>
            </a:pPr>
            <a:r>
              <a:rPr lang="id-ID" sz="3200" dirty="0" smtClean="0">
                <a:latin typeface="Arial" charset="0"/>
                <a:cs typeface="Arial" charset="0"/>
              </a:rPr>
              <a:t>Konsep energi psikis</a:t>
            </a:r>
          </a:p>
        </p:txBody>
      </p:sp>
      <p:sp>
        <p:nvSpPr>
          <p:cNvPr id="13316" name="Content Placeholder 5"/>
          <p:cNvSpPr>
            <a:spLocks noGrp="1"/>
          </p:cNvSpPr>
          <p:nvPr>
            <p:ph idx="1"/>
          </p:nvPr>
        </p:nvSpPr>
        <p:spPr>
          <a:xfrm>
            <a:off x="457200" y="1524000"/>
            <a:ext cx="8229600" cy="4602163"/>
          </a:xfrm>
        </p:spPr>
        <p:txBody>
          <a:bodyPr/>
          <a:lstStyle/>
          <a:p>
            <a:pPr>
              <a:defRPr/>
            </a:pPr>
            <a:r>
              <a:rPr lang="id-ID" sz="2800" dirty="0" smtClean="0"/>
              <a:t>Fisik dapat mempengaruhi psikis, dan sebaliknya</a:t>
            </a:r>
          </a:p>
          <a:p>
            <a:pPr>
              <a:defRPr/>
            </a:pPr>
            <a:r>
              <a:rPr lang="id-ID" sz="2800" b="1" dirty="0" smtClean="0"/>
              <a:t>Prinsip kebalikan</a:t>
            </a:r>
            <a:r>
              <a:rPr lang="id-ID" sz="2800" dirty="0" smtClean="0"/>
              <a:t>: Polaritas/ kebalikan energi psikis dan fisik merupakan penggerak utama perilaku. Tanpa polaritas tidak ada energi.</a:t>
            </a:r>
          </a:p>
          <a:p>
            <a:pPr>
              <a:defRPr/>
            </a:pPr>
            <a:r>
              <a:rPr lang="id-ID" sz="2800" b="1" dirty="0" smtClean="0"/>
              <a:t>Prinsip ekuivalensi</a:t>
            </a:r>
            <a:r>
              <a:rPr lang="id-ID" sz="2800" dirty="0" smtClean="0"/>
              <a:t>: energi tidak hilang tapi berpindah dari satu bagian ke bagian lain</a:t>
            </a:r>
          </a:p>
          <a:p>
            <a:pPr>
              <a:defRPr/>
            </a:pPr>
            <a:r>
              <a:rPr lang="id-ID" sz="2800" b="1" dirty="0" smtClean="0"/>
              <a:t>Prinsip entropi</a:t>
            </a:r>
            <a:r>
              <a:rPr lang="id-ID" sz="2800" dirty="0" smtClean="0"/>
              <a:t>: dalam diri terdapat kecenderungan menuju keseimbangan. Energi mengalir dari yang lebih kuat ke yang lebih lemah</a:t>
            </a:r>
          </a:p>
          <a:p>
            <a:endParaRPr lang="id-ID" sz="2800" dirty="0" smtClean="0">
              <a:cs typeface="Arial" charset="0"/>
            </a:endParaRPr>
          </a:p>
        </p:txBody>
      </p:sp>
      <p:sp>
        <p:nvSpPr>
          <p:cNvPr id="5" name="Date Placeholder 4"/>
          <p:cNvSpPr>
            <a:spLocks noGrp="1"/>
          </p:cNvSpPr>
          <p:nvPr>
            <p:ph type="dt" sz="half" idx="10"/>
          </p:nvPr>
        </p:nvSpPr>
        <p:spPr/>
        <p:txBody>
          <a:bodyPr/>
          <a:lstStyle/>
          <a:p>
            <a:pPr>
              <a:defRPr/>
            </a:pPr>
            <a:fld id="{5659F1AD-1F7A-47FE-88C0-A6BA10A68109}"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27</a:t>
            </a:fld>
            <a:endParaRPr lang="en-US"/>
          </a:p>
        </p:txBody>
      </p:sp>
      <p:sp>
        <p:nvSpPr>
          <p:cNvPr id="7" name="Footer Placeholder 6"/>
          <p:cNvSpPr>
            <a:spLocks noGrp="1"/>
          </p:cNvSpPr>
          <p:nvPr>
            <p:ph type="ftr" sz="quarter" idx="11"/>
          </p:nvPr>
        </p:nvSpPr>
        <p:spPr/>
        <p:txBody>
          <a:bodyPr/>
          <a:lstStyle/>
          <a:p>
            <a:pPr>
              <a:defRPr/>
            </a:pPr>
            <a:r>
              <a:rPr lang="en-US" smtClean="0"/>
              <a:t>wien/prib1/2016</a:t>
            </a:r>
            <a:endParaRPr lang="en-US"/>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4" cstate="print"/>
          <a:srcRect/>
          <a:stretch>
            <a:fillRect/>
          </a:stretch>
        </p:blipFill>
        <p:spPr bwMode="auto">
          <a:xfrm>
            <a:off x="0" y="0"/>
            <a:ext cx="9172575" cy="6858000"/>
          </a:xfrm>
          <a:prstGeom prst="rect">
            <a:avLst/>
          </a:prstGeom>
          <a:noFill/>
          <a:ln w="9525">
            <a:noFill/>
            <a:miter lim="800000"/>
            <a:headEnd/>
            <a:tailEnd/>
          </a:ln>
        </p:spPr>
      </p:pic>
      <p:sp>
        <p:nvSpPr>
          <p:cNvPr id="14339" name="Title 5"/>
          <p:cNvSpPr>
            <a:spLocks noGrp="1"/>
          </p:cNvSpPr>
          <p:nvPr>
            <p:ph type="title"/>
          </p:nvPr>
        </p:nvSpPr>
        <p:spPr>
          <a:xfrm>
            <a:off x="533400" y="685800"/>
            <a:ext cx="8229600" cy="685800"/>
          </a:xfrm>
        </p:spPr>
        <p:txBody>
          <a:bodyPr/>
          <a:lstStyle/>
          <a:p>
            <a:pPr>
              <a:spcBef>
                <a:spcPct val="50000"/>
              </a:spcBef>
            </a:pPr>
            <a:r>
              <a:rPr lang="id-ID" sz="3200" dirty="0" smtClean="0">
                <a:latin typeface="Arial" charset="0"/>
                <a:cs typeface="Arial" charset="0"/>
              </a:rPr>
              <a:t>Fungsi Psikis</a:t>
            </a:r>
          </a:p>
        </p:txBody>
      </p:sp>
      <p:sp>
        <p:nvSpPr>
          <p:cNvPr id="5" name="Date Placeholder 4"/>
          <p:cNvSpPr>
            <a:spLocks noGrp="1"/>
          </p:cNvSpPr>
          <p:nvPr>
            <p:ph type="dt" sz="half" idx="10"/>
          </p:nvPr>
        </p:nvSpPr>
        <p:spPr/>
        <p:txBody>
          <a:bodyPr/>
          <a:lstStyle/>
          <a:p>
            <a:pPr>
              <a:defRPr/>
            </a:pPr>
            <a:fld id="{1C623DB1-C314-4AFC-80CE-19DA0686BD7F}"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28</a:t>
            </a:fld>
            <a:endParaRPr lang="en-US"/>
          </a:p>
        </p:txBody>
      </p:sp>
      <p:sp>
        <p:nvSpPr>
          <p:cNvPr id="7" name="Footer Placeholder 6"/>
          <p:cNvSpPr>
            <a:spLocks noGrp="1"/>
          </p:cNvSpPr>
          <p:nvPr>
            <p:ph type="ftr" sz="quarter" idx="11"/>
          </p:nvPr>
        </p:nvSpPr>
        <p:spPr/>
        <p:txBody>
          <a:bodyPr/>
          <a:lstStyle/>
          <a:p>
            <a:pPr>
              <a:defRPr/>
            </a:pPr>
            <a:r>
              <a:rPr lang="en-US" smtClean="0"/>
              <a:t>wien/prib1/2016</a:t>
            </a:r>
            <a:endParaRPr lang="en-US"/>
          </a:p>
        </p:txBody>
      </p:sp>
      <p:graphicFrame>
        <p:nvGraphicFramePr>
          <p:cNvPr id="1026" name="Diagram 2"/>
          <p:cNvGraphicFramePr>
            <a:graphicFrameLocks/>
          </p:cNvGraphicFramePr>
          <p:nvPr>
            <p:ph idx="1"/>
          </p:nvPr>
        </p:nvGraphicFramePr>
        <p:xfrm>
          <a:off x="457200" y="1524000"/>
          <a:ext cx="8229600" cy="4602163"/>
        </p:xfrm>
        <a:graphic>
          <a:graphicData uri="http://schemas.openxmlformats.org/drawingml/2006/compatibility">
            <com:legacyDrawing xmlns:com="http://schemas.openxmlformats.org/drawingml/2006/compatibility" spid="_x0000_s2050"/>
          </a:graphicData>
        </a:graphic>
      </p:graphicFrame>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5363" name="Title 5"/>
          <p:cNvSpPr>
            <a:spLocks noGrp="1"/>
          </p:cNvSpPr>
          <p:nvPr>
            <p:ph type="title"/>
          </p:nvPr>
        </p:nvSpPr>
        <p:spPr>
          <a:xfrm>
            <a:off x="533400" y="685800"/>
            <a:ext cx="8229600" cy="685800"/>
          </a:xfrm>
        </p:spPr>
        <p:txBody>
          <a:bodyPr/>
          <a:lstStyle/>
          <a:p>
            <a:pPr>
              <a:spcBef>
                <a:spcPct val="50000"/>
              </a:spcBef>
            </a:pPr>
            <a:r>
              <a:rPr lang="id-ID" sz="3200" dirty="0" smtClean="0">
                <a:latin typeface="Arial" charset="0"/>
                <a:cs typeface="Arial" charset="0"/>
              </a:rPr>
              <a:t>Tipe kepribadian</a:t>
            </a:r>
          </a:p>
        </p:txBody>
      </p:sp>
      <p:sp>
        <p:nvSpPr>
          <p:cNvPr id="5" name="Date Placeholder 4"/>
          <p:cNvSpPr>
            <a:spLocks noGrp="1"/>
          </p:cNvSpPr>
          <p:nvPr>
            <p:ph type="dt" sz="half" idx="10"/>
          </p:nvPr>
        </p:nvSpPr>
        <p:spPr/>
        <p:txBody>
          <a:bodyPr/>
          <a:lstStyle/>
          <a:p>
            <a:pPr>
              <a:defRPr/>
            </a:pPr>
            <a:fld id="{232CA3BD-E06E-4FCB-A987-EF1AB7D7A193}"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29</a:t>
            </a:fld>
            <a:endParaRPr lang="en-US"/>
          </a:p>
        </p:txBody>
      </p:sp>
      <p:sp>
        <p:nvSpPr>
          <p:cNvPr id="7" name="Footer Placeholder 6"/>
          <p:cNvSpPr>
            <a:spLocks noGrp="1"/>
          </p:cNvSpPr>
          <p:nvPr>
            <p:ph type="ftr" sz="quarter" idx="11"/>
          </p:nvPr>
        </p:nvSpPr>
        <p:spPr/>
        <p:txBody>
          <a:bodyPr/>
          <a:lstStyle/>
          <a:p>
            <a:pPr>
              <a:defRPr/>
            </a:pPr>
            <a:r>
              <a:rPr lang="en-US" smtClean="0"/>
              <a:t>wien/prib1/2016</a:t>
            </a:r>
            <a:endParaRPr lang="en-US"/>
          </a:p>
        </p:txBody>
      </p:sp>
      <p:graphicFrame>
        <p:nvGraphicFramePr>
          <p:cNvPr id="8" name="Content Placeholder 3"/>
          <p:cNvGraphicFramePr>
            <a:graphicFrameLocks noGrp="1"/>
          </p:cNvGraphicFramePr>
          <p:nvPr>
            <p:ph idx="1"/>
          </p:nvPr>
        </p:nvGraphicFramePr>
        <p:xfrm>
          <a:off x="457200" y="1524000"/>
          <a:ext cx="8229600" cy="4602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3075" name="Title 5"/>
          <p:cNvSpPr>
            <a:spLocks noGrp="1"/>
          </p:cNvSpPr>
          <p:nvPr>
            <p:ph type="title"/>
          </p:nvPr>
        </p:nvSpPr>
        <p:spPr>
          <a:xfrm>
            <a:off x="533400" y="685800"/>
            <a:ext cx="8229600" cy="152400"/>
          </a:xfrm>
        </p:spPr>
        <p:txBody>
          <a:bodyPr/>
          <a:lstStyle/>
          <a:p>
            <a:pPr lvl="0">
              <a:spcBef>
                <a:spcPct val="50000"/>
              </a:spcBef>
            </a:pPr>
            <a:endParaRPr lang="id-ID" sz="3200" dirty="0" smtClean="0">
              <a:latin typeface="Arial" charset="0"/>
              <a:cs typeface="Arial" charset="0"/>
            </a:endParaRPr>
          </a:p>
        </p:txBody>
      </p:sp>
      <p:sp>
        <p:nvSpPr>
          <p:cNvPr id="3076" name="Content Placeholder 5"/>
          <p:cNvSpPr>
            <a:spLocks noGrp="1"/>
          </p:cNvSpPr>
          <p:nvPr>
            <p:ph idx="1"/>
          </p:nvPr>
        </p:nvSpPr>
        <p:spPr>
          <a:xfrm>
            <a:off x="457200" y="1524000"/>
            <a:ext cx="8229600" cy="4449763"/>
          </a:xfrm>
        </p:spPr>
        <p:txBody>
          <a:bodyPr/>
          <a:lstStyle/>
          <a:p>
            <a:pPr marL="457200" lvl="2" indent="-457200">
              <a:buAutoNum type="arabicPeriod" startAt="2"/>
            </a:pPr>
            <a:r>
              <a:rPr lang="id-ID" sz="2800" dirty="0" smtClean="0"/>
              <a:t>Teori psikoanalisis menekankan nilai penting bawah sadar dan mekanisme pertahanan. Dalam tes proyektif, arah dan stimuli memberikan beberapa panduan untuk merespon, dan tujuan tes ini serta interpretasi respons disembunyikan dari subjek.</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6387" name="Title 5"/>
          <p:cNvSpPr>
            <a:spLocks noGrp="1"/>
          </p:cNvSpPr>
          <p:nvPr>
            <p:ph type="title"/>
          </p:nvPr>
        </p:nvSpPr>
        <p:spPr>
          <a:xfrm>
            <a:off x="533400" y="685800"/>
            <a:ext cx="8229600" cy="685800"/>
          </a:xfrm>
        </p:spPr>
        <p:txBody>
          <a:bodyPr/>
          <a:lstStyle/>
          <a:p>
            <a:pPr>
              <a:spcBef>
                <a:spcPct val="50000"/>
              </a:spcBef>
            </a:pPr>
            <a:r>
              <a:rPr lang="id-ID" sz="3200" dirty="0" smtClean="0">
                <a:latin typeface="Arial" charset="0"/>
                <a:cs typeface="Arial" charset="0"/>
              </a:rPr>
              <a:t>Perkembangan </a:t>
            </a:r>
            <a:r>
              <a:rPr lang="id-ID" sz="3200" dirty="0" smtClean="0">
                <a:latin typeface="Arial" charset="0"/>
                <a:cs typeface="Arial" charset="0"/>
              </a:rPr>
              <a:t>Kepribadian menurut Jung</a:t>
            </a:r>
            <a:endParaRPr lang="id-ID" sz="3200" dirty="0" smtClean="0">
              <a:latin typeface="Arial" charset="0"/>
              <a:cs typeface="Arial" charset="0"/>
            </a:endParaRPr>
          </a:p>
        </p:txBody>
      </p:sp>
      <p:sp>
        <p:nvSpPr>
          <p:cNvPr id="16388" name="Content Placeholder 5"/>
          <p:cNvSpPr>
            <a:spLocks noGrp="1"/>
          </p:cNvSpPr>
          <p:nvPr>
            <p:ph idx="1"/>
          </p:nvPr>
        </p:nvSpPr>
        <p:spPr>
          <a:xfrm>
            <a:off x="457200" y="1524000"/>
            <a:ext cx="8229600" cy="4602163"/>
          </a:xfrm>
        </p:spPr>
        <p:txBody>
          <a:bodyPr/>
          <a:lstStyle/>
          <a:p>
            <a:pPr marL="548640" lvl="1" indent="-274320" algn="just" eaLnBrk="1" fontAlgn="auto" hangingPunct="1">
              <a:spcAft>
                <a:spcPts val="0"/>
              </a:spcAft>
              <a:defRPr/>
            </a:pPr>
            <a:r>
              <a:rPr lang="id-ID" sz="2700" dirty="0" smtClean="0">
                <a:solidFill>
                  <a:schemeClr val="tx1">
                    <a:lumMod val="85000"/>
                    <a:lumOff val="15000"/>
                  </a:schemeClr>
                </a:solidFill>
              </a:rPr>
              <a:t>Jung mengatakan bahwa pertumbuhan pribadi merupakan suatu dinamika dan proses evolusi yang terjadi sepanjang hidup.</a:t>
            </a:r>
          </a:p>
          <a:p>
            <a:pPr marL="548640" lvl="1" indent="-274320" algn="just" eaLnBrk="1" fontAlgn="auto" hangingPunct="1">
              <a:spcAft>
                <a:spcPts val="0"/>
              </a:spcAft>
              <a:defRPr/>
            </a:pPr>
            <a:r>
              <a:rPr lang="id-ID" sz="2700" dirty="0" smtClean="0">
                <a:solidFill>
                  <a:schemeClr val="tx1">
                    <a:lumMod val="85000"/>
                    <a:lumOff val="15000"/>
                  </a:schemeClr>
                </a:solidFill>
              </a:rPr>
              <a:t>Jung menyatakan bahwa manusia selalu maju atau mengejar kemajuan, dari taraf perkembangan yang kurang sempurna ke taraf yang lebih sempurna.</a:t>
            </a:r>
          </a:p>
          <a:p>
            <a:pPr marL="548640" lvl="1" indent="-274320" algn="just" eaLnBrk="1" fontAlgn="auto" hangingPunct="1">
              <a:spcAft>
                <a:spcPts val="0"/>
              </a:spcAft>
              <a:defRPr/>
            </a:pPr>
            <a:r>
              <a:rPr lang="id-ID" sz="2700" dirty="0" smtClean="0">
                <a:solidFill>
                  <a:schemeClr val="tx1">
                    <a:lumMod val="85000"/>
                    <a:lumOff val="15000"/>
                  </a:schemeClr>
                </a:solidFill>
              </a:rPr>
              <a:t>Individu setara bertahap berkembang dan belajar keterampilan baru serta bergerak menuju diferensiasi yang lebih tinggi.</a:t>
            </a:r>
          </a:p>
          <a:p>
            <a:pPr marL="548640" lvl="1" indent="-274320" algn="just" eaLnBrk="1" fontAlgn="auto" hangingPunct="1">
              <a:spcAft>
                <a:spcPts val="0"/>
              </a:spcAft>
              <a:defRPr/>
            </a:pPr>
            <a:r>
              <a:rPr lang="id-ID" sz="2700" dirty="0" smtClean="0">
                <a:solidFill>
                  <a:schemeClr val="tx1">
                    <a:lumMod val="85000"/>
                    <a:lumOff val="15000"/>
                  </a:schemeClr>
                </a:solidFill>
              </a:rPr>
              <a:t>Tujuan perkembangan adalah realisasi diri.</a:t>
            </a:r>
            <a:endParaRPr lang="id-ID" sz="2300" b="1" dirty="0" smtClean="0">
              <a:solidFill>
                <a:schemeClr val="tx1">
                  <a:lumMod val="85000"/>
                  <a:lumOff val="15000"/>
                </a:schemeClr>
              </a:solidFill>
            </a:endParaRPr>
          </a:p>
          <a:p>
            <a:pPr marL="548640" lvl="1" indent="-274320" algn="just" eaLnBrk="1" fontAlgn="auto" hangingPunct="1">
              <a:spcAft>
                <a:spcPts val="0"/>
              </a:spcAft>
              <a:buFont typeface="Wingdings"/>
              <a:buNone/>
              <a:defRPr/>
            </a:pPr>
            <a:r>
              <a:rPr lang="id-ID" sz="2300" dirty="0" smtClean="0">
                <a:solidFill>
                  <a:schemeClr val="tx1">
                    <a:lumMod val="85000"/>
                    <a:lumOff val="15000"/>
                  </a:schemeClr>
                </a:solidFill>
              </a:rPr>
              <a:t>	</a:t>
            </a:r>
            <a:endParaRPr lang="en-US" sz="2300" dirty="0" smtClean="0">
              <a:solidFill>
                <a:schemeClr val="tx1">
                  <a:lumMod val="85000"/>
                  <a:lumOff val="15000"/>
                </a:schemeClr>
              </a:solidFill>
            </a:endParaRPr>
          </a:p>
          <a:p>
            <a:endParaRPr lang="id-ID" sz="2200" dirty="0" smtClean="0">
              <a:latin typeface="Arial" charset="0"/>
              <a:cs typeface="Arial" charset="0"/>
            </a:endParaRPr>
          </a:p>
        </p:txBody>
      </p:sp>
      <p:sp>
        <p:nvSpPr>
          <p:cNvPr id="5" name="Date Placeholder 4"/>
          <p:cNvSpPr>
            <a:spLocks noGrp="1"/>
          </p:cNvSpPr>
          <p:nvPr>
            <p:ph type="dt" sz="half" idx="10"/>
          </p:nvPr>
        </p:nvSpPr>
        <p:spPr/>
        <p:txBody>
          <a:bodyPr/>
          <a:lstStyle/>
          <a:p>
            <a:pPr>
              <a:defRPr/>
            </a:pPr>
            <a:fld id="{3373ACAD-24AE-4978-B815-110E7A434083}"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30</a:t>
            </a:fld>
            <a:endParaRPr lang="en-US"/>
          </a:p>
        </p:txBody>
      </p:sp>
      <p:sp>
        <p:nvSpPr>
          <p:cNvPr id="7" name="Footer Placeholder 6"/>
          <p:cNvSpPr>
            <a:spLocks noGrp="1"/>
          </p:cNvSpPr>
          <p:nvPr>
            <p:ph type="ftr" sz="quarter" idx="11"/>
          </p:nvPr>
        </p:nvSpPr>
        <p:spPr/>
        <p:txBody>
          <a:bodyPr/>
          <a:lstStyle/>
          <a:p>
            <a:pPr>
              <a:defRPr/>
            </a:pPr>
            <a:r>
              <a:rPr lang="en-US" smtClean="0"/>
              <a:t>wien/prib1/2016</a:t>
            </a:r>
            <a:endParaRPr lang="en-US"/>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6387" name="Title 5"/>
          <p:cNvSpPr>
            <a:spLocks noGrp="1"/>
          </p:cNvSpPr>
          <p:nvPr>
            <p:ph type="title"/>
          </p:nvPr>
        </p:nvSpPr>
        <p:spPr>
          <a:xfrm>
            <a:off x="533400" y="685800"/>
            <a:ext cx="8229600" cy="685800"/>
          </a:xfrm>
        </p:spPr>
        <p:txBody>
          <a:bodyPr/>
          <a:lstStyle/>
          <a:p>
            <a:pPr>
              <a:spcBef>
                <a:spcPct val="50000"/>
              </a:spcBef>
            </a:pPr>
            <a:endParaRPr lang="id-ID" sz="3200" smtClean="0">
              <a:latin typeface="Arial" charset="0"/>
              <a:cs typeface="Arial" charset="0"/>
            </a:endParaRPr>
          </a:p>
        </p:txBody>
      </p:sp>
      <p:sp>
        <p:nvSpPr>
          <p:cNvPr id="16388" name="Content Placeholder 5"/>
          <p:cNvSpPr>
            <a:spLocks noGrp="1"/>
          </p:cNvSpPr>
          <p:nvPr>
            <p:ph idx="1"/>
          </p:nvPr>
        </p:nvSpPr>
        <p:spPr>
          <a:xfrm>
            <a:off x="457200" y="1524000"/>
            <a:ext cx="8229600" cy="4602163"/>
          </a:xfrm>
        </p:spPr>
        <p:txBody>
          <a:bodyPr/>
          <a:lstStyle/>
          <a:p>
            <a:pPr marL="548640" lvl="1" indent="-274320" algn="just" eaLnBrk="1" fontAlgn="auto" hangingPunct="1">
              <a:spcAft>
                <a:spcPts val="0"/>
              </a:spcAft>
              <a:buFont typeface="Wingdings"/>
              <a:buNone/>
              <a:defRPr/>
            </a:pPr>
            <a:r>
              <a:rPr lang="id-ID" sz="2300" dirty="0" smtClean="0">
                <a:solidFill>
                  <a:schemeClr val="tx1">
                    <a:lumMod val="85000"/>
                    <a:lumOff val="15000"/>
                  </a:schemeClr>
                </a:solidFill>
              </a:rPr>
              <a:t>Perkembangan kepribadian menurut Jung dibagi ke dalam 4 tahap:</a:t>
            </a:r>
          </a:p>
          <a:p>
            <a:pPr marL="548640" lvl="1" indent="-274320" algn="just" eaLnBrk="1" fontAlgn="auto" hangingPunct="1">
              <a:spcAft>
                <a:spcPts val="0"/>
              </a:spcAft>
              <a:buFont typeface="Wingdings"/>
              <a:buNone/>
              <a:defRPr/>
            </a:pPr>
            <a:endParaRPr lang="id-ID" sz="2300" dirty="0" smtClean="0">
              <a:solidFill>
                <a:schemeClr val="tx1">
                  <a:lumMod val="85000"/>
                  <a:lumOff val="15000"/>
                </a:schemeClr>
              </a:solidFill>
            </a:endParaRPr>
          </a:p>
          <a:p>
            <a:pPr marL="548640" lvl="1" indent="-274320" algn="just" eaLnBrk="1" fontAlgn="auto" hangingPunct="1">
              <a:spcAft>
                <a:spcPts val="0"/>
              </a:spcAft>
              <a:buClr>
                <a:srgbClr val="0070C0"/>
              </a:buClr>
              <a:buNone/>
              <a:defRPr/>
            </a:pPr>
            <a:r>
              <a:rPr lang="id-ID" sz="2300" b="1" dirty="0" smtClean="0">
                <a:solidFill>
                  <a:schemeClr val="tx1">
                    <a:lumMod val="85000"/>
                    <a:lumOff val="15000"/>
                  </a:schemeClr>
                </a:solidFill>
              </a:rPr>
              <a:t>1. </a:t>
            </a:r>
            <a:r>
              <a:rPr lang="en-GB" sz="2300" b="1" dirty="0" smtClean="0">
                <a:solidFill>
                  <a:schemeClr val="tx1">
                    <a:lumMod val="85000"/>
                    <a:lumOff val="15000"/>
                  </a:schemeClr>
                </a:solidFill>
              </a:rPr>
              <a:t>Childhood</a:t>
            </a:r>
            <a:r>
              <a:rPr lang="id-ID" sz="2300" b="1" dirty="0" smtClean="0">
                <a:solidFill>
                  <a:schemeClr val="tx1">
                    <a:lumMod val="85000"/>
                    <a:lumOff val="15000"/>
                  </a:schemeClr>
                </a:solidFill>
              </a:rPr>
              <a:t> (masa kanak-kanak)</a:t>
            </a:r>
          </a:p>
          <a:p>
            <a:pPr marL="548640" lvl="1" indent="-274320" algn="just" eaLnBrk="1" fontAlgn="auto" hangingPunct="1">
              <a:spcAft>
                <a:spcPts val="0"/>
              </a:spcAft>
              <a:buFont typeface="Wingdings"/>
              <a:buNone/>
              <a:defRPr/>
            </a:pPr>
            <a:r>
              <a:rPr lang="id-ID" sz="2300" dirty="0" smtClean="0">
                <a:solidFill>
                  <a:schemeClr val="tx1">
                    <a:lumMod val="85000"/>
                    <a:lumOff val="15000"/>
                  </a:schemeClr>
                </a:solidFill>
              </a:rPr>
              <a:t>	- fase </a:t>
            </a:r>
            <a:r>
              <a:rPr lang="id-ID" sz="2300" i="1" dirty="0" smtClean="0">
                <a:solidFill>
                  <a:schemeClr val="tx1">
                    <a:lumMod val="85000"/>
                    <a:lumOff val="15000"/>
                  </a:schemeClr>
                </a:solidFill>
              </a:rPr>
              <a:t>anarkis</a:t>
            </a:r>
            <a:r>
              <a:rPr lang="id-ID" sz="2300" dirty="0" smtClean="0">
                <a:solidFill>
                  <a:schemeClr val="tx1">
                    <a:lumMod val="85000"/>
                    <a:lumOff val="15000"/>
                  </a:schemeClr>
                </a:solidFill>
              </a:rPr>
              <a:t>: kesadaran  sporadis.</a:t>
            </a:r>
          </a:p>
          <a:p>
            <a:pPr marL="548640" lvl="1" indent="-274320" algn="just" eaLnBrk="1" fontAlgn="auto" hangingPunct="1">
              <a:spcAft>
                <a:spcPts val="0"/>
              </a:spcAft>
              <a:buFont typeface="Wingdings"/>
              <a:buNone/>
              <a:defRPr/>
            </a:pPr>
            <a:r>
              <a:rPr lang="id-ID" sz="2300" dirty="0" smtClean="0">
                <a:solidFill>
                  <a:schemeClr val="tx1">
                    <a:lumMod val="85000"/>
                    <a:lumOff val="15000"/>
                  </a:schemeClr>
                </a:solidFill>
              </a:rPr>
              <a:t>	- fase </a:t>
            </a:r>
            <a:r>
              <a:rPr lang="id-ID" sz="2300" i="1" dirty="0" smtClean="0">
                <a:solidFill>
                  <a:schemeClr val="tx1">
                    <a:lumMod val="85000"/>
                    <a:lumOff val="15000"/>
                  </a:schemeClr>
                </a:solidFill>
              </a:rPr>
              <a:t>monarkis</a:t>
            </a:r>
            <a:r>
              <a:rPr lang="id-ID" sz="2300" dirty="0" smtClean="0">
                <a:solidFill>
                  <a:schemeClr val="tx1">
                    <a:lumMod val="85000"/>
                    <a:lumOff val="15000"/>
                  </a:schemeClr>
                </a:solidFill>
              </a:rPr>
              <a:t>: ego primitif, mulai berpikir sr logis &amp; verbal, kesadaran diri objektif &amp; mendeskripsikan diri sbg orang ketiga.</a:t>
            </a:r>
          </a:p>
          <a:p>
            <a:pPr marL="548640" lvl="1" indent="-274320" algn="just" eaLnBrk="1" fontAlgn="auto" hangingPunct="1">
              <a:spcAft>
                <a:spcPts val="0"/>
              </a:spcAft>
              <a:buFont typeface="Wingdings"/>
              <a:buNone/>
              <a:defRPr/>
            </a:pPr>
            <a:r>
              <a:rPr lang="id-ID" sz="2300" dirty="0" smtClean="0">
                <a:solidFill>
                  <a:schemeClr val="tx1">
                    <a:lumMod val="85000"/>
                    <a:lumOff val="15000"/>
                  </a:schemeClr>
                </a:solidFill>
              </a:rPr>
              <a:t>	- fase </a:t>
            </a:r>
            <a:r>
              <a:rPr lang="id-ID" sz="2300" i="1" dirty="0" smtClean="0">
                <a:solidFill>
                  <a:schemeClr val="tx1">
                    <a:lumMod val="85000"/>
                    <a:lumOff val="15000"/>
                  </a:schemeClr>
                </a:solidFill>
              </a:rPr>
              <a:t>dualistis</a:t>
            </a:r>
            <a:r>
              <a:rPr lang="id-ID" sz="2300" dirty="0" smtClean="0">
                <a:solidFill>
                  <a:schemeClr val="tx1">
                    <a:lumMod val="85000"/>
                    <a:lumOff val="15000"/>
                  </a:schemeClr>
                </a:solidFill>
              </a:rPr>
              <a:t>: ego terbagi mjd objektif &amp; subjektif. Mulai menyadari sbg orang pertama &amp; mulai sadar eksistensinya sbg individu yg terpisah. </a:t>
            </a:r>
            <a:endParaRPr lang="en-GB" sz="2300" dirty="0" smtClean="0">
              <a:solidFill>
                <a:schemeClr val="tx1">
                  <a:lumMod val="85000"/>
                  <a:lumOff val="15000"/>
                </a:schemeClr>
              </a:solidFill>
            </a:endParaRPr>
          </a:p>
          <a:p>
            <a:pPr marL="548640" lvl="1" indent="-274320" algn="just" eaLnBrk="1" fontAlgn="auto" hangingPunct="1">
              <a:spcAft>
                <a:spcPts val="0"/>
              </a:spcAft>
              <a:buClr>
                <a:srgbClr val="0070C0"/>
              </a:buClr>
              <a:buNone/>
              <a:defRPr/>
            </a:pPr>
            <a:endParaRPr lang="id-ID" sz="2300" dirty="0" smtClean="0"/>
          </a:p>
          <a:p>
            <a:endParaRPr lang="id-ID" sz="2200" dirty="0" smtClean="0">
              <a:latin typeface="Arial" charset="0"/>
              <a:cs typeface="Arial" charset="0"/>
            </a:endParaRPr>
          </a:p>
        </p:txBody>
      </p:sp>
      <p:sp>
        <p:nvSpPr>
          <p:cNvPr id="5" name="Date Placeholder 4"/>
          <p:cNvSpPr>
            <a:spLocks noGrp="1"/>
          </p:cNvSpPr>
          <p:nvPr>
            <p:ph type="dt" sz="half" idx="10"/>
          </p:nvPr>
        </p:nvSpPr>
        <p:spPr/>
        <p:txBody>
          <a:bodyPr/>
          <a:lstStyle/>
          <a:p>
            <a:pPr>
              <a:defRPr/>
            </a:pPr>
            <a:fld id="{3373ACAD-24AE-4978-B815-110E7A434083}"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31</a:t>
            </a:fld>
            <a:endParaRPr lang="en-US"/>
          </a:p>
        </p:txBody>
      </p:sp>
      <p:sp>
        <p:nvSpPr>
          <p:cNvPr id="7" name="Footer Placeholder 6"/>
          <p:cNvSpPr>
            <a:spLocks noGrp="1"/>
          </p:cNvSpPr>
          <p:nvPr>
            <p:ph type="ftr" sz="quarter" idx="11"/>
          </p:nvPr>
        </p:nvSpPr>
        <p:spPr/>
        <p:txBody>
          <a:bodyPr/>
          <a:lstStyle/>
          <a:p>
            <a:pPr>
              <a:defRPr/>
            </a:pPr>
            <a:r>
              <a:rPr lang="en-US" smtClean="0"/>
              <a:t>wien/prib1/2016</a:t>
            </a:r>
            <a:endParaRPr lang="en-US"/>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6387" name="Title 5"/>
          <p:cNvSpPr>
            <a:spLocks noGrp="1"/>
          </p:cNvSpPr>
          <p:nvPr>
            <p:ph type="title"/>
          </p:nvPr>
        </p:nvSpPr>
        <p:spPr>
          <a:xfrm>
            <a:off x="533400" y="685800"/>
            <a:ext cx="8229600" cy="685800"/>
          </a:xfrm>
        </p:spPr>
        <p:txBody>
          <a:bodyPr/>
          <a:lstStyle/>
          <a:p>
            <a:pPr>
              <a:spcBef>
                <a:spcPct val="50000"/>
              </a:spcBef>
            </a:pPr>
            <a:endParaRPr lang="id-ID" sz="3200" smtClean="0">
              <a:latin typeface="Arial" charset="0"/>
              <a:cs typeface="Arial" charset="0"/>
            </a:endParaRPr>
          </a:p>
        </p:txBody>
      </p:sp>
      <p:sp>
        <p:nvSpPr>
          <p:cNvPr id="16388" name="Content Placeholder 5"/>
          <p:cNvSpPr>
            <a:spLocks noGrp="1"/>
          </p:cNvSpPr>
          <p:nvPr>
            <p:ph idx="1"/>
          </p:nvPr>
        </p:nvSpPr>
        <p:spPr>
          <a:xfrm>
            <a:off x="457200" y="1524000"/>
            <a:ext cx="8229600" cy="4602163"/>
          </a:xfrm>
        </p:spPr>
        <p:txBody>
          <a:bodyPr/>
          <a:lstStyle/>
          <a:p>
            <a:pPr marL="548640" lvl="1" indent="-274320" algn="just" eaLnBrk="1" fontAlgn="auto" hangingPunct="1">
              <a:spcAft>
                <a:spcPts val="0"/>
              </a:spcAft>
              <a:buClr>
                <a:srgbClr val="0070C0"/>
              </a:buClr>
              <a:buNone/>
              <a:defRPr/>
            </a:pPr>
            <a:r>
              <a:rPr lang="id-ID" sz="2300" b="1" dirty="0" smtClean="0">
                <a:solidFill>
                  <a:schemeClr val="tx1">
                    <a:lumMod val="85000"/>
                    <a:lumOff val="15000"/>
                  </a:schemeClr>
                </a:solidFill>
              </a:rPr>
              <a:t>2. </a:t>
            </a:r>
            <a:r>
              <a:rPr lang="en-GB" sz="2300" b="1" dirty="0" smtClean="0">
                <a:solidFill>
                  <a:schemeClr val="tx1">
                    <a:lumMod val="85000"/>
                    <a:lumOff val="15000"/>
                  </a:schemeClr>
                </a:solidFill>
              </a:rPr>
              <a:t>Youth</a:t>
            </a:r>
            <a:r>
              <a:rPr lang="id-ID" sz="2300" b="1" dirty="0" smtClean="0">
                <a:solidFill>
                  <a:schemeClr val="tx1">
                    <a:lumMod val="85000"/>
                    <a:lumOff val="15000"/>
                  </a:schemeClr>
                </a:solidFill>
              </a:rPr>
              <a:t> (Masa Muda)</a:t>
            </a:r>
          </a:p>
          <a:p>
            <a:pPr marL="548640" lvl="1" indent="-274320" algn="just" eaLnBrk="1" fontAlgn="auto" hangingPunct="1">
              <a:spcAft>
                <a:spcPts val="0"/>
              </a:spcAft>
              <a:buFont typeface="Wingdings"/>
              <a:buNone/>
              <a:defRPr/>
            </a:pPr>
            <a:r>
              <a:rPr lang="id-ID" sz="2300" dirty="0" smtClean="0">
                <a:solidFill>
                  <a:schemeClr val="tx1">
                    <a:lumMod val="85000"/>
                    <a:lumOff val="15000"/>
                  </a:schemeClr>
                </a:solidFill>
              </a:rPr>
              <a:t>	mencapai kebebasan fisik &amp; psikis dari orangtua, penuh kesadaran, mencapai kematangan seksual, adaptasi terhadap kehidupan sosial dan ekonomi.</a:t>
            </a:r>
            <a:endParaRPr lang="id-ID" sz="2300" b="1" dirty="0" smtClean="0">
              <a:solidFill>
                <a:schemeClr val="tx1">
                  <a:lumMod val="85000"/>
                  <a:lumOff val="15000"/>
                </a:schemeClr>
              </a:solidFill>
            </a:endParaRPr>
          </a:p>
          <a:p>
            <a:pPr marL="548640" lvl="1" indent="-274320" algn="just" eaLnBrk="1" fontAlgn="auto" hangingPunct="1">
              <a:spcAft>
                <a:spcPts val="0"/>
              </a:spcAft>
              <a:buClr>
                <a:srgbClr val="0070C0"/>
              </a:buClr>
              <a:buNone/>
              <a:defRPr/>
            </a:pPr>
            <a:r>
              <a:rPr lang="id-ID" sz="2300" b="1" dirty="0" smtClean="0">
                <a:solidFill>
                  <a:schemeClr val="tx1">
                    <a:lumMod val="85000"/>
                    <a:lumOff val="15000"/>
                  </a:schemeClr>
                </a:solidFill>
              </a:rPr>
              <a:t>3. Middle Life (Masa pertengahan/paruh baya)</a:t>
            </a:r>
          </a:p>
          <a:p>
            <a:pPr marL="548640" lvl="1" indent="-274320" algn="just" eaLnBrk="1" fontAlgn="auto" hangingPunct="1">
              <a:spcAft>
                <a:spcPts val="0"/>
              </a:spcAft>
              <a:buFont typeface="Wingdings"/>
              <a:buNone/>
              <a:defRPr/>
            </a:pPr>
            <a:r>
              <a:rPr lang="id-ID" sz="2300" dirty="0" smtClean="0">
                <a:solidFill>
                  <a:schemeClr val="tx1">
                    <a:lumMod val="85000"/>
                    <a:lumOff val="15000"/>
                  </a:schemeClr>
                </a:solidFill>
              </a:rPr>
              <a:t>	penuh kesadaran, menemukan idealisme, pencapaian tahap </a:t>
            </a:r>
            <a:r>
              <a:rPr lang="id-ID" sz="2300" u="sng" dirty="0" smtClean="0">
                <a:solidFill>
                  <a:schemeClr val="tx1">
                    <a:lumMod val="85000"/>
                    <a:lumOff val="15000"/>
                  </a:schemeClr>
                </a:solidFill>
              </a:rPr>
              <a:t>realisasi diri</a:t>
            </a:r>
            <a:r>
              <a:rPr lang="id-ID" sz="2300" dirty="0" smtClean="0">
                <a:solidFill>
                  <a:schemeClr val="tx1">
                    <a:lumMod val="85000"/>
                    <a:lumOff val="15000"/>
                  </a:schemeClr>
                </a:solidFill>
              </a:rPr>
              <a:t>.</a:t>
            </a:r>
            <a:endParaRPr lang="id-ID" sz="2300" b="1" dirty="0" smtClean="0">
              <a:solidFill>
                <a:schemeClr val="tx1">
                  <a:lumMod val="85000"/>
                  <a:lumOff val="15000"/>
                </a:schemeClr>
              </a:solidFill>
            </a:endParaRPr>
          </a:p>
          <a:p>
            <a:pPr marL="548640" lvl="1" indent="-274320" algn="just" eaLnBrk="1" fontAlgn="auto" hangingPunct="1">
              <a:spcAft>
                <a:spcPts val="0"/>
              </a:spcAft>
              <a:buFont typeface="Wingdings"/>
              <a:buNone/>
              <a:defRPr/>
            </a:pPr>
            <a:r>
              <a:rPr lang="id-ID" sz="2300" b="1" dirty="0" smtClean="0">
                <a:solidFill>
                  <a:schemeClr val="tx1">
                    <a:lumMod val="85000"/>
                    <a:lumOff val="15000"/>
                  </a:schemeClr>
                </a:solidFill>
              </a:rPr>
              <a:t>4. Old Age (Masa Tua)</a:t>
            </a:r>
          </a:p>
          <a:p>
            <a:pPr marL="548640" lvl="1" indent="-274320" algn="just" eaLnBrk="1" fontAlgn="auto" hangingPunct="1">
              <a:spcAft>
                <a:spcPts val="0"/>
              </a:spcAft>
              <a:buClr>
                <a:srgbClr val="0070C0"/>
              </a:buClr>
              <a:buNone/>
              <a:defRPr/>
            </a:pPr>
            <a:r>
              <a:rPr lang="id-ID" sz="2300" b="1" dirty="0" smtClean="0">
                <a:solidFill>
                  <a:schemeClr val="tx1">
                    <a:lumMod val="85000"/>
                    <a:lumOff val="15000"/>
                  </a:schemeClr>
                </a:solidFill>
              </a:rPr>
              <a:t>	</a:t>
            </a:r>
            <a:r>
              <a:rPr lang="id-ID" sz="2300" dirty="0" smtClean="0">
                <a:solidFill>
                  <a:schemeClr val="tx1">
                    <a:lumMod val="85000"/>
                    <a:lumOff val="15000"/>
                  </a:schemeClr>
                </a:solidFill>
              </a:rPr>
              <a:t>penurunan tingkat kesadaran, membangun filosofi atau arti hidup baru, mempelajari arti kematian.</a:t>
            </a:r>
            <a:endParaRPr lang="id-ID" sz="2300" dirty="0" smtClean="0"/>
          </a:p>
          <a:p>
            <a:endParaRPr lang="id-ID" dirty="0" smtClean="0"/>
          </a:p>
          <a:p>
            <a:endParaRPr lang="id-ID" sz="2200" dirty="0" smtClean="0">
              <a:latin typeface="Arial" charset="0"/>
              <a:cs typeface="Arial" charset="0"/>
            </a:endParaRPr>
          </a:p>
        </p:txBody>
      </p:sp>
      <p:sp>
        <p:nvSpPr>
          <p:cNvPr id="5" name="Date Placeholder 4"/>
          <p:cNvSpPr>
            <a:spLocks noGrp="1"/>
          </p:cNvSpPr>
          <p:nvPr>
            <p:ph type="dt" sz="half" idx="10"/>
          </p:nvPr>
        </p:nvSpPr>
        <p:spPr/>
        <p:txBody>
          <a:bodyPr/>
          <a:lstStyle/>
          <a:p>
            <a:pPr>
              <a:defRPr/>
            </a:pPr>
            <a:fld id="{3373ACAD-24AE-4978-B815-110E7A434083}"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32</a:t>
            </a:fld>
            <a:endParaRPr lang="en-US"/>
          </a:p>
        </p:txBody>
      </p:sp>
      <p:sp>
        <p:nvSpPr>
          <p:cNvPr id="7" name="Footer Placeholder 6"/>
          <p:cNvSpPr>
            <a:spLocks noGrp="1"/>
          </p:cNvSpPr>
          <p:nvPr>
            <p:ph type="ftr" sz="quarter" idx="11"/>
          </p:nvPr>
        </p:nvSpPr>
        <p:spPr/>
        <p:txBody>
          <a:bodyPr/>
          <a:lstStyle/>
          <a:p>
            <a:pPr>
              <a:defRPr/>
            </a:pPr>
            <a:r>
              <a:rPr lang="en-US" smtClean="0"/>
              <a:t>wien/prib1/2016</a:t>
            </a:r>
            <a:endParaRPr lang="en-US"/>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6387" name="Title 5"/>
          <p:cNvSpPr>
            <a:spLocks noGrp="1"/>
          </p:cNvSpPr>
          <p:nvPr>
            <p:ph type="title"/>
          </p:nvPr>
        </p:nvSpPr>
        <p:spPr>
          <a:xfrm>
            <a:off x="533400" y="685800"/>
            <a:ext cx="8229600" cy="685800"/>
          </a:xfrm>
        </p:spPr>
        <p:txBody>
          <a:bodyPr/>
          <a:lstStyle/>
          <a:p>
            <a:pPr>
              <a:spcBef>
                <a:spcPct val="50000"/>
              </a:spcBef>
            </a:pPr>
            <a:endParaRPr lang="id-ID" sz="3200" smtClean="0">
              <a:latin typeface="Arial" charset="0"/>
              <a:cs typeface="Arial" charset="0"/>
            </a:endParaRPr>
          </a:p>
        </p:txBody>
      </p:sp>
      <p:sp>
        <p:nvSpPr>
          <p:cNvPr id="16388" name="Content Placeholder 5"/>
          <p:cNvSpPr>
            <a:spLocks noGrp="1"/>
          </p:cNvSpPr>
          <p:nvPr>
            <p:ph idx="1"/>
          </p:nvPr>
        </p:nvSpPr>
        <p:spPr>
          <a:xfrm>
            <a:off x="457200" y="1524000"/>
            <a:ext cx="8229600" cy="4602163"/>
          </a:xfrm>
        </p:spPr>
        <p:txBody>
          <a:bodyPr/>
          <a:lstStyle/>
          <a:p>
            <a:r>
              <a:rPr lang="id-ID" dirty="0" smtClean="0"/>
              <a:t>Realisasi Diri/Individuasi</a:t>
            </a:r>
          </a:p>
          <a:p>
            <a:pPr lvl="1"/>
            <a:r>
              <a:rPr lang="id-ID" sz="2000" dirty="0" smtClean="0"/>
              <a:t>kelahiran kembali scr psikologis: proses mjd individu scr utuh.</a:t>
            </a:r>
          </a:p>
          <a:p>
            <a:pPr lvl="1"/>
            <a:r>
              <a:rPr lang="id-ID" sz="2000" dirty="0" smtClean="0"/>
              <a:t>proses penyatuan kedua kutub mjd individu yg homogen.</a:t>
            </a:r>
          </a:p>
          <a:p>
            <a:pPr lvl="1"/>
            <a:r>
              <a:rPr lang="id-ID" sz="2000" dirty="0" smtClean="0"/>
              <a:t>individu memiliki seluruh  komponen psikologis yg berfungsi dlm satu kesatuan, tanpa melemahkan proses kemampuan psikis.</a:t>
            </a:r>
          </a:p>
          <a:p>
            <a:pPr lvl="1"/>
            <a:r>
              <a:rPr lang="id-ID" sz="2000" dirty="0" smtClean="0"/>
              <a:t>proses asimilasi (perpaduan) kesadaran dg keseluruhan kepribadian.  </a:t>
            </a:r>
          </a:p>
          <a:p>
            <a:r>
              <a:rPr lang="id-ID" sz="2800" dirty="0" smtClean="0"/>
              <a:t>Orang yg mencapai realisasi diri:</a:t>
            </a:r>
          </a:p>
          <a:p>
            <a:pPr lvl="1"/>
            <a:r>
              <a:rPr lang="id-ID" sz="2000" dirty="0" smtClean="0"/>
              <a:t>Mampu menempatkan dirinya di dunia eksternal &amp; internal. </a:t>
            </a:r>
          </a:p>
          <a:p>
            <a:pPr lvl="1"/>
            <a:r>
              <a:rPr lang="id-ID" sz="2000" dirty="0" smtClean="0"/>
              <a:t>Memiliki kesadaran pribadi, menyadari bahwa proses regresi dpt membimbing menemukan jati diri.</a:t>
            </a:r>
          </a:p>
          <a:p>
            <a:pPr lvl="1"/>
            <a:r>
              <a:rPr lang="id-ID" sz="2000" dirty="0" smtClean="0"/>
              <a:t>Ada </a:t>
            </a:r>
            <a:r>
              <a:rPr lang="id-ID" sz="2000" i="1" dirty="0" smtClean="0"/>
              <a:t>introspective reflections</a:t>
            </a:r>
            <a:r>
              <a:rPr lang="id-ID" sz="2000" dirty="0" smtClean="0"/>
              <a:t> </a:t>
            </a:r>
          </a:p>
          <a:p>
            <a:endParaRPr lang="id-ID" sz="2000" dirty="0" smtClean="0"/>
          </a:p>
          <a:p>
            <a:endParaRPr lang="id-ID" sz="2000" dirty="0" smtClean="0">
              <a:latin typeface="Arial" charset="0"/>
              <a:cs typeface="Arial" charset="0"/>
            </a:endParaRPr>
          </a:p>
        </p:txBody>
      </p:sp>
      <p:sp>
        <p:nvSpPr>
          <p:cNvPr id="5" name="Date Placeholder 4"/>
          <p:cNvSpPr>
            <a:spLocks noGrp="1"/>
          </p:cNvSpPr>
          <p:nvPr>
            <p:ph type="dt" sz="half" idx="10"/>
          </p:nvPr>
        </p:nvSpPr>
        <p:spPr/>
        <p:txBody>
          <a:bodyPr/>
          <a:lstStyle/>
          <a:p>
            <a:pPr>
              <a:defRPr/>
            </a:pPr>
            <a:fld id="{3373ACAD-24AE-4978-B815-110E7A434083}"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33</a:t>
            </a:fld>
            <a:endParaRPr lang="en-US"/>
          </a:p>
        </p:txBody>
      </p:sp>
      <p:sp>
        <p:nvSpPr>
          <p:cNvPr id="7" name="Footer Placeholder 6"/>
          <p:cNvSpPr>
            <a:spLocks noGrp="1"/>
          </p:cNvSpPr>
          <p:nvPr>
            <p:ph type="ftr" sz="quarter" idx="11"/>
          </p:nvPr>
        </p:nvSpPr>
        <p:spPr/>
        <p:txBody>
          <a:bodyPr/>
          <a:lstStyle/>
          <a:p>
            <a:pPr>
              <a:defRPr/>
            </a:pPr>
            <a:r>
              <a:rPr lang="en-US" smtClean="0"/>
              <a:t>wien/prib1/2016</a:t>
            </a:r>
            <a:endParaRPr lang="en-US"/>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6387" name="Title 5"/>
          <p:cNvSpPr>
            <a:spLocks noGrp="1"/>
          </p:cNvSpPr>
          <p:nvPr>
            <p:ph type="title"/>
          </p:nvPr>
        </p:nvSpPr>
        <p:spPr>
          <a:xfrm>
            <a:off x="533400" y="685800"/>
            <a:ext cx="8229600" cy="685800"/>
          </a:xfrm>
        </p:spPr>
        <p:txBody>
          <a:bodyPr/>
          <a:lstStyle/>
          <a:p>
            <a:pPr>
              <a:spcBef>
                <a:spcPct val="50000"/>
              </a:spcBef>
            </a:pPr>
            <a:r>
              <a:rPr lang="id-ID" sz="3200" dirty="0" smtClean="0">
                <a:latin typeface="Arial" charset="0"/>
                <a:cs typeface="Arial" charset="0"/>
              </a:rPr>
              <a:t>Psikopatologi menurut Jung</a:t>
            </a:r>
            <a:endParaRPr lang="id-ID" sz="3200" dirty="0" smtClean="0">
              <a:latin typeface="Arial" charset="0"/>
              <a:cs typeface="Arial" charset="0"/>
            </a:endParaRPr>
          </a:p>
        </p:txBody>
      </p:sp>
      <p:sp>
        <p:nvSpPr>
          <p:cNvPr id="16388" name="Content Placeholder 5"/>
          <p:cNvSpPr>
            <a:spLocks noGrp="1"/>
          </p:cNvSpPr>
          <p:nvPr>
            <p:ph idx="1"/>
          </p:nvPr>
        </p:nvSpPr>
        <p:spPr>
          <a:xfrm>
            <a:off x="457200" y="1524000"/>
            <a:ext cx="8229600" cy="4602163"/>
          </a:xfrm>
        </p:spPr>
        <p:txBody>
          <a:bodyPr/>
          <a:lstStyle/>
          <a:p>
            <a:pPr eaLnBrk="1" hangingPunct="1">
              <a:buFontTx/>
              <a:buNone/>
              <a:defRPr/>
            </a:pPr>
            <a:r>
              <a:rPr lang="id-ID" sz="2800" b="1" dirty="0" smtClean="0"/>
              <a:t>Psikosis</a:t>
            </a:r>
          </a:p>
          <a:p>
            <a:pPr algn="just" eaLnBrk="1" hangingPunct="1">
              <a:defRPr/>
            </a:pPr>
            <a:r>
              <a:rPr lang="id-ID" sz="2000" dirty="0" smtClean="0">
                <a:solidFill>
                  <a:schemeClr val="tx1">
                    <a:lumMod val="75000"/>
                    <a:lumOff val="25000"/>
                  </a:schemeClr>
                </a:solidFill>
              </a:rPr>
              <a:t>Sekumpulan gejala atau terdapatnya gangguan fungsi mental, respon perasaan, daya nilai realitas, komunikasi dan hubungan antara individu dengan lingkungannya.</a:t>
            </a:r>
          </a:p>
          <a:p>
            <a:pPr algn="just" eaLnBrk="1" hangingPunct="1">
              <a:defRPr/>
            </a:pPr>
            <a:r>
              <a:rPr lang="id-ID" sz="2000" dirty="0" smtClean="0">
                <a:solidFill>
                  <a:schemeClr val="tx1">
                    <a:lumMod val="75000"/>
                    <a:lumOff val="25000"/>
                  </a:schemeClr>
                </a:solidFill>
              </a:rPr>
              <a:t>Menyebabkan seseorang tidak mampu menilai realitas. Hasilnya terdapat realita baru versi orang tersebut. Kehilangan kontak dengan kenyataan, termasuk didalamnya delusi dan halusinasi.</a:t>
            </a:r>
          </a:p>
          <a:p>
            <a:pPr algn="just" eaLnBrk="1" hangingPunct="1">
              <a:defRPr/>
            </a:pPr>
            <a:r>
              <a:rPr lang="id-ID" sz="2000" dirty="0" smtClean="0">
                <a:solidFill>
                  <a:schemeClr val="tx1">
                    <a:lumMod val="75000"/>
                    <a:lumOff val="25000"/>
                  </a:schemeClr>
                </a:solidFill>
              </a:rPr>
              <a:t>Dalam psikosis, fungsi ego nyaris punah.</a:t>
            </a:r>
          </a:p>
          <a:p>
            <a:pPr algn="just" eaLnBrk="1" hangingPunct="1">
              <a:defRPr/>
            </a:pPr>
            <a:r>
              <a:rPr lang="id-ID" sz="2000" dirty="0" smtClean="0">
                <a:solidFill>
                  <a:schemeClr val="tx1">
                    <a:lumMod val="75000"/>
                    <a:lumOff val="25000"/>
                  </a:schemeClr>
                </a:solidFill>
              </a:rPr>
              <a:t>Yang termasuk dalam psikosis adalah skizofrenia dan psikosis manik depresif.</a:t>
            </a:r>
            <a:endParaRPr lang="en-US" sz="2000" dirty="0" smtClean="0">
              <a:solidFill>
                <a:schemeClr val="tx1">
                  <a:lumMod val="75000"/>
                  <a:lumOff val="25000"/>
                </a:schemeClr>
              </a:solidFill>
            </a:endParaRPr>
          </a:p>
          <a:p>
            <a:endParaRPr lang="id-ID" sz="2200" dirty="0" smtClean="0">
              <a:latin typeface="Arial" charset="0"/>
              <a:cs typeface="Arial" charset="0"/>
            </a:endParaRPr>
          </a:p>
        </p:txBody>
      </p:sp>
      <p:sp>
        <p:nvSpPr>
          <p:cNvPr id="5" name="Date Placeholder 4"/>
          <p:cNvSpPr>
            <a:spLocks noGrp="1"/>
          </p:cNvSpPr>
          <p:nvPr>
            <p:ph type="dt" sz="half" idx="10"/>
          </p:nvPr>
        </p:nvSpPr>
        <p:spPr/>
        <p:txBody>
          <a:bodyPr/>
          <a:lstStyle/>
          <a:p>
            <a:pPr>
              <a:defRPr/>
            </a:pPr>
            <a:fld id="{3373ACAD-24AE-4978-B815-110E7A434083}"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34</a:t>
            </a:fld>
            <a:endParaRPr lang="en-US"/>
          </a:p>
        </p:txBody>
      </p:sp>
      <p:sp>
        <p:nvSpPr>
          <p:cNvPr id="7" name="Footer Placeholder 6"/>
          <p:cNvSpPr>
            <a:spLocks noGrp="1"/>
          </p:cNvSpPr>
          <p:nvPr>
            <p:ph type="ftr" sz="quarter" idx="11"/>
          </p:nvPr>
        </p:nvSpPr>
        <p:spPr/>
        <p:txBody>
          <a:bodyPr/>
          <a:lstStyle/>
          <a:p>
            <a:pPr>
              <a:defRPr/>
            </a:pPr>
            <a:r>
              <a:rPr lang="en-US" smtClean="0"/>
              <a:t>wien/prib1/2016</a:t>
            </a:r>
            <a:endParaRPr lang="en-US"/>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6387" name="Title 5"/>
          <p:cNvSpPr>
            <a:spLocks noGrp="1"/>
          </p:cNvSpPr>
          <p:nvPr>
            <p:ph type="title"/>
          </p:nvPr>
        </p:nvSpPr>
        <p:spPr>
          <a:xfrm>
            <a:off x="533400" y="685800"/>
            <a:ext cx="8229600" cy="685800"/>
          </a:xfrm>
        </p:spPr>
        <p:txBody>
          <a:bodyPr/>
          <a:lstStyle/>
          <a:p>
            <a:pPr>
              <a:spcBef>
                <a:spcPct val="50000"/>
              </a:spcBef>
            </a:pPr>
            <a:endParaRPr lang="id-ID" sz="3200" smtClean="0">
              <a:latin typeface="Arial" charset="0"/>
              <a:cs typeface="Arial" charset="0"/>
            </a:endParaRPr>
          </a:p>
        </p:txBody>
      </p:sp>
      <p:sp>
        <p:nvSpPr>
          <p:cNvPr id="16388" name="Content Placeholder 5"/>
          <p:cNvSpPr>
            <a:spLocks noGrp="1"/>
          </p:cNvSpPr>
          <p:nvPr>
            <p:ph idx="1"/>
          </p:nvPr>
        </p:nvSpPr>
        <p:spPr>
          <a:xfrm>
            <a:off x="457200" y="1524000"/>
            <a:ext cx="8229600" cy="4602163"/>
          </a:xfrm>
        </p:spPr>
        <p:txBody>
          <a:bodyPr/>
          <a:lstStyle/>
          <a:p>
            <a:pPr eaLnBrk="1" hangingPunct="1">
              <a:buFontTx/>
              <a:buNone/>
              <a:defRPr/>
            </a:pPr>
            <a:r>
              <a:rPr lang="id-ID" sz="2800" b="1" dirty="0" smtClean="0"/>
              <a:t>Neurosis</a:t>
            </a:r>
          </a:p>
          <a:p>
            <a:pPr algn="just" eaLnBrk="1" hangingPunct="1">
              <a:defRPr/>
            </a:pPr>
            <a:r>
              <a:rPr lang="id-ID" sz="2400" dirty="0" smtClean="0">
                <a:solidFill>
                  <a:schemeClr val="tx1">
                    <a:lumMod val="75000"/>
                    <a:lumOff val="25000"/>
                  </a:schemeClr>
                </a:solidFill>
              </a:rPr>
              <a:t>Konflik antara keinginan-keinginan yang selalu ditekan atau dialihkan.</a:t>
            </a:r>
          </a:p>
          <a:p>
            <a:pPr algn="just" eaLnBrk="1" hangingPunct="1">
              <a:defRPr/>
            </a:pPr>
            <a:r>
              <a:rPr lang="id-ID" sz="2400" dirty="0" smtClean="0">
                <a:solidFill>
                  <a:schemeClr val="tx1">
                    <a:lumMod val="75000"/>
                    <a:lumOff val="25000"/>
                  </a:schemeClr>
                </a:solidFill>
              </a:rPr>
              <a:t>Perkembangan dari kompleks yang selalu ditekan oleh ego. Dalam neurosis, ego masih berfungsi.</a:t>
            </a:r>
          </a:p>
          <a:p>
            <a:pPr algn="just" eaLnBrk="1" hangingPunct="1">
              <a:defRPr/>
            </a:pPr>
            <a:r>
              <a:rPr lang="id-ID" sz="2400" dirty="0" smtClean="0">
                <a:solidFill>
                  <a:schemeClr val="tx1">
                    <a:lumMod val="75000"/>
                    <a:lumOff val="25000"/>
                  </a:schemeClr>
                </a:solidFill>
              </a:rPr>
              <a:t>Neurosis terjadi karena adanya ketidakseimbangan (</a:t>
            </a:r>
            <a:r>
              <a:rPr lang="id-ID" sz="2400" i="1" dirty="0" smtClean="0">
                <a:solidFill>
                  <a:schemeClr val="tx1">
                    <a:lumMod val="75000"/>
                    <a:lumOff val="25000"/>
                  </a:schemeClr>
                </a:solidFill>
              </a:rPr>
              <a:t>disharmony</a:t>
            </a:r>
            <a:r>
              <a:rPr lang="id-ID" sz="2400" dirty="0" smtClean="0">
                <a:solidFill>
                  <a:schemeClr val="tx1">
                    <a:lumMod val="75000"/>
                    <a:lumOff val="25000"/>
                  </a:schemeClr>
                </a:solidFill>
              </a:rPr>
              <a:t>) antara alam sadar individu (</a:t>
            </a:r>
            <a:r>
              <a:rPr lang="id-ID" sz="2400" i="1" dirty="0" smtClean="0">
                <a:solidFill>
                  <a:schemeClr val="tx1">
                    <a:lumMod val="75000"/>
                    <a:lumOff val="25000"/>
                  </a:schemeClr>
                </a:solidFill>
              </a:rPr>
              <a:t>Individual Consciousness</a:t>
            </a:r>
            <a:r>
              <a:rPr lang="id-ID" sz="2400" dirty="0" smtClean="0">
                <a:solidFill>
                  <a:schemeClr val="tx1">
                    <a:lumMod val="75000"/>
                    <a:lumOff val="25000"/>
                  </a:schemeClr>
                </a:solidFill>
              </a:rPr>
              <a:t>) dan arketipe masyarakat dalam lingkungannya (</a:t>
            </a:r>
            <a:r>
              <a:rPr lang="id-ID" sz="2400" i="1" dirty="0" smtClean="0">
                <a:solidFill>
                  <a:schemeClr val="tx1">
                    <a:lumMod val="75000"/>
                    <a:lumOff val="25000"/>
                  </a:schemeClr>
                </a:solidFill>
              </a:rPr>
              <a:t>the greater archetypal </a:t>
            </a:r>
            <a:r>
              <a:rPr lang="en-US" sz="2400" i="1" dirty="0" smtClean="0">
                <a:solidFill>
                  <a:schemeClr val="tx1">
                    <a:lumMod val="75000"/>
                    <a:lumOff val="25000"/>
                  </a:schemeClr>
                </a:solidFill>
              </a:rPr>
              <a:t>world</a:t>
            </a:r>
            <a:r>
              <a:rPr lang="en-US" sz="2400" dirty="0" smtClean="0">
                <a:solidFill>
                  <a:schemeClr val="tx1">
                    <a:lumMod val="75000"/>
                    <a:lumOff val="25000"/>
                  </a:schemeClr>
                </a:solidFill>
              </a:rPr>
              <a:t>).</a:t>
            </a:r>
            <a:endParaRPr lang="id-ID" sz="2400" dirty="0" smtClean="0">
              <a:solidFill>
                <a:schemeClr val="tx1">
                  <a:lumMod val="75000"/>
                  <a:lumOff val="25000"/>
                </a:schemeClr>
              </a:solidFill>
            </a:endParaRPr>
          </a:p>
          <a:p>
            <a:pPr algn="just" eaLnBrk="1" hangingPunct="1">
              <a:defRPr/>
            </a:pPr>
            <a:r>
              <a:rPr lang="id-ID" sz="2400" dirty="0" smtClean="0">
                <a:solidFill>
                  <a:schemeClr val="tx1">
                    <a:lumMod val="75000"/>
                    <a:lumOff val="25000"/>
                  </a:schemeClr>
                </a:solidFill>
              </a:rPr>
              <a:t>Yang termasuk ke dalam neurosis adalah fobia, anxiety, depresi, dan obsesif kompulsif.</a:t>
            </a:r>
            <a:endParaRPr lang="en-US" sz="2400" dirty="0" smtClean="0">
              <a:solidFill>
                <a:schemeClr val="tx1">
                  <a:lumMod val="75000"/>
                  <a:lumOff val="25000"/>
                </a:schemeClr>
              </a:solidFill>
            </a:endParaRPr>
          </a:p>
          <a:p>
            <a:endParaRPr lang="id-ID" sz="2200" dirty="0" smtClean="0">
              <a:latin typeface="Arial" charset="0"/>
              <a:cs typeface="Arial" charset="0"/>
            </a:endParaRPr>
          </a:p>
        </p:txBody>
      </p:sp>
      <p:sp>
        <p:nvSpPr>
          <p:cNvPr id="5" name="Date Placeholder 4"/>
          <p:cNvSpPr>
            <a:spLocks noGrp="1"/>
          </p:cNvSpPr>
          <p:nvPr>
            <p:ph type="dt" sz="half" idx="10"/>
          </p:nvPr>
        </p:nvSpPr>
        <p:spPr/>
        <p:txBody>
          <a:bodyPr/>
          <a:lstStyle/>
          <a:p>
            <a:pPr>
              <a:defRPr/>
            </a:pPr>
            <a:fld id="{3373ACAD-24AE-4978-B815-110E7A434083}"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35</a:t>
            </a:fld>
            <a:endParaRPr lang="en-US"/>
          </a:p>
        </p:txBody>
      </p:sp>
      <p:sp>
        <p:nvSpPr>
          <p:cNvPr id="7" name="Footer Placeholder 6"/>
          <p:cNvSpPr>
            <a:spLocks noGrp="1"/>
          </p:cNvSpPr>
          <p:nvPr>
            <p:ph type="ftr" sz="quarter" idx="11"/>
          </p:nvPr>
        </p:nvSpPr>
        <p:spPr/>
        <p:txBody>
          <a:bodyPr/>
          <a:lstStyle/>
          <a:p>
            <a:pPr>
              <a:defRPr/>
            </a:pPr>
            <a:r>
              <a:rPr lang="en-US" smtClean="0"/>
              <a:t>wien/prib1/2016</a:t>
            </a:r>
            <a:endParaRPr lang="en-US"/>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6387" name="Title 5"/>
          <p:cNvSpPr>
            <a:spLocks noGrp="1"/>
          </p:cNvSpPr>
          <p:nvPr>
            <p:ph type="title"/>
          </p:nvPr>
        </p:nvSpPr>
        <p:spPr>
          <a:xfrm>
            <a:off x="533400" y="685800"/>
            <a:ext cx="8229600" cy="685800"/>
          </a:xfrm>
        </p:spPr>
        <p:txBody>
          <a:bodyPr/>
          <a:lstStyle/>
          <a:p>
            <a:pPr>
              <a:spcBef>
                <a:spcPct val="50000"/>
              </a:spcBef>
            </a:pPr>
            <a:r>
              <a:rPr lang="id-ID" sz="3200" dirty="0" smtClean="0">
                <a:latin typeface="Arial" charset="0"/>
                <a:cs typeface="Arial" charset="0"/>
              </a:rPr>
              <a:t>Terapi menurut Jung</a:t>
            </a:r>
            <a:endParaRPr lang="id-ID" sz="3200" dirty="0" smtClean="0">
              <a:latin typeface="Arial" charset="0"/>
              <a:cs typeface="Arial" charset="0"/>
            </a:endParaRPr>
          </a:p>
        </p:txBody>
      </p:sp>
      <p:sp>
        <p:nvSpPr>
          <p:cNvPr id="16388" name="Content Placeholder 5"/>
          <p:cNvSpPr>
            <a:spLocks noGrp="1"/>
          </p:cNvSpPr>
          <p:nvPr>
            <p:ph idx="1"/>
          </p:nvPr>
        </p:nvSpPr>
        <p:spPr>
          <a:xfrm>
            <a:off x="457200" y="1524000"/>
            <a:ext cx="8229600" cy="4602163"/>
          </a:xfrm>
        </p:spPr>
        <p:txBody>
          <a:bodyPr/>
          <a:lstStyle/>
          <a:p>
            <a:pPr algn="just" eaLnBrk="1" hangingPunct="1">
              <a:buFont typeface="Wingdings" pitchFamily="2" charset="2"/>
              <a:buChar char="v"/>
            </a:pPr>
            <a:r>
              <a:rPr lang="id-ID" sz="2400" dirty="0" smtClean="0"/>
              <a:t>Terapi Jung bertujuan untuk membantu ketidaksadaran memilih aturan/peran yang benar, menantang peningkatan ego. </a:t>
            </a:r>
          </a:p>
          <a:p>
            <a:pPr algn="just" eaLnBrk="1" hangingPunct="1">
              <a:buFont typeface="Wingdings" pitchFamily="2" charset="2"/>
              <a:buChar char="v"/>
            </a:pPr>
            <a:r>
              <a:rPr lang="id-ID" sz="2400" dirty="0" smtClean="0"/>
              <a:t>Jung lebih memilih berhadapan langsung (</a:t>
            </a:r>
            <a:r>
              <a:rPr lang="id-ID" sz="2400" i="1" dirty="0" smtClean="0"/>
              <a:t>face to face</a:t>
            </a:r>
            <a:r>
              <a:rPr lang="id-ID" sz="2400" dirty="0" smtClean="0"/>
              <a:t>) antara klien dengan terapis.</a:t>
            </a:r>
          </a:p>
          <a:p>
            <a:pPr algn="just" eaLnBrk="1" hangingPunct="1">
              <a:buFont typeface="Wingdings" pitchFamily="2" charset="2"/>
              <a:buChar char="v"/>
            </a:pPr>
            <a:r>
              <a:rPr lang="id-ID" sz="2400" i="1" dirty="0" smtClean="0"/>
              <a:t>Word Association Test</a:t>
            </a:r>
            <a:r>
              <a:rPr lang="id-ID" sz="2400" dirty="0" smtClean="0"/>
              <a:t>, dalam test ini pasien mendengarkan sebuah kata dan diminta untuk mengatakan apapun yang keluar dari pikiran.</a:t>
            </a:r>
          </a:p>
          <a:p>
            <a:pPr algn="just" eaLnBrk="1" hangingPunct="1">
              <a:buFont typeface="Wingdings" pitchFamily="2" charset="2"/>
              <a:buChar char="v"/>
            </a:pPr>
            <a:r>
              <a:rPr lang="en-US" sz="2400" i="1" dirty="0" smtClean="0"/>
              <a:t>Flexible techniques tailored to client’s needs</a:t>
            </a:r>
            <a:r>
              <a:rPr lang="en-US" sz="2400" dirty="0" smtClean="0"/>
              <a:t> </a:t>
            </a:r>
            <a:r>
              <a:rPr lang="id-ID" sz="2400" dirty="0" smtClean="0">
                <a:sym typeface="Wingdings" pitchFamily="2" charset="2"/>
              </a:rPr>
              <a:t> tujuan utama adalah </a:t>
            </a:r>
            <a:r>
              <a:rPr lang="en-US" sz="2400" i="1" dirty="0" smtClean="0">
                <a:sym typeface="Wingdings" pitchFamily="2" charset="2"/>
              </a:rPr>
              <a:t>individuation</a:t>
            </a:r>
            <a:r>
              <a:rPr lang="id-ID" sz="2400" dirty="0" smtClean="0">
                <a:sym typeface="Wingdings" pitchFamily="2" charset="2"/>
              </a:rPr>
              <a:t>.</a:t>
            </a:r>
          </a:p>
          <a:p>
            <a:pPr eaLnBrk="1" hangingPunct="1">
              <a:buFontTx/>
              <a:buNone/>
            </a:pPr>
            <a:endParaRPr lang="en-US" sz="2400" dirty="0" smtClean="0"/>
          </a:p>
          <a:p>
            <a:endParaRPr lang="id-ID" sz="2200" dirty="0" smtClean="0">
              <a:latin typeface="Arial" charset="0"/>
              <a:cs typeface="Arial" charset="0"/>
            </a:endParaRPr>
          </a:p>
        </p:txBody>
      </p:sp>
      <p:sp>
        <p:nvSpPr>
          <p:cNvPr id="5" name="Date Placeholder 4"/>
          <p:cNvSpPr>
            <a:spLocks noGrp="1"/>
          </p:cNvSpPr>
          <p:nvPr>
            <p:ph type="dt" sz="half" idx="10"/>
          </p:nvPr>
        </p:nvSpPr>
        <p:spPr/>
        <p:txBody>
          <a:bodyPr/>
          <a:lstStyle/>
          <a:p>
            <a:pPr>
              <a:defRPr/>
            </a:pPr>
            <a:fld id="{3373ACAD-24AE-4978-B815-110E7A434083}"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36</a:t>
            </a:fld>
            <a:endParaRPr lang="en-US"/>
          </a:p>
        </p:txBody>
      </p:sp>
      <p:sp>
        <p:nvSpPr>
          <p:cNvPr id="7" name="Footer Placeholder 6"/>
          <p:cNvSpPr>
            <a:spLocks noGrp="1"/>
          </p:cNvSpPr>
          <p:nvPr>
            <p:ph type="ftr" sz="quarter" idx="11"/>
          </p:nvPr>
        </p:nvSpPr>
        <p:spPr/>
        <p:txBody>
          <a:bodyPr/>
          <a:lstStyle/>
          <a:p>
            <a:pPr>
              <a:defRPr/>
            </a:pPr>
            <a:r>
              <a:rPr lang="en-US" smtClean="0"/>
              <a:t>wien/prib1/2016</a:t>
            </a:r>
            <a:endParaRPr lang="en-US"/>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6387" name="Title 5"/>
          <p:cNvSpPr>
            <a:spLocks noGrp="1"/>
          </p:cNvSpPr>
          <p:nvPr>
            <p:ph type="title"/>
          </p:nvPr>
        </p:nvSpPr>
        <p:spPr>
          <a:xfrm>
            <a:off x="533400" y="685800"/>
            <a:ext cx="8229600" cy="685800"/>
          </a:xfrm>
        </p:spPr>
        <p:txBody>
          <a:bodyPr/>
          <a:lstStyle/>
          <a:p>
            <a:pPr>
              <a:spcBef>
                <a:spcPct val="50000"/>
              </a:spcBef>
            </a:pPr>
            <a:r>
              <a:rPr lang="id-ID" sz="3200" dirty="0" smtClean="0">
                <a:latin typeface="Arial" charset="0"/>
                <a:cs typeface="Arial" charset="0"/>
              </a:rPr>
              <a:t>Terapi Jung</a:t>
            </a:r>
            <a:endParaRPr lang="id-ID" sz="3200" dirty="0" smtClean="0">
              <a:latin typeface="Arial" charset="0"/>
              <a:cs typeface="Arial" charset="0"/>
            </a:endParaRPr>
          </a:p>
        </p:txBody>
      </p:sp>
      <p:sp>
        <p:nvSpPr>
          <p:cNvPr id="16388" name="Content Placeholder 5"/>
          <p:cNvSpPr>
            <a:spLocks noGrp="1"/>
          </p:cNvSpPr>
          <p:nvPr>
            <p:ph idx="1"/>
          </p:nvPr>
        </p:nvSpPr>
        <p:spPr>
          <a:xfrm>
            <a:off x="457200" y="1524000"/>
            <a:ext cx="8229600" cy="4602163"/>
          </a:xfrm>
        </p:spPr>
        <p:txBody>
          <a:bodyPr/>
          <a:lstStyle/>
          <a:p>
            <a:pPr marL="274320" indent="-274320" eaLnBrk="1" fontAlgn="auto" hangingPunct="1">
              <a:spcAft>
                <a:spcPts val="0"/>
              </a:spcAft>
              <a:buFont typeface="Wingdings" pitchFamily="2" charset="2"/>
              <a:buChar char="v"/>
              <a:defRPr/>
            </a:pPr>
            <a:r>
              <a:rPr lang="en-US" sz="2800" i="1" dirty="0" smtClean="0">
                <a:solidFill>
                  <a:schemeClr val="tx1">
                    <a:lumMod val="95000"/>
                    <a:lumOff val="5000"/>
                  </a:schemeClr>
                </a:solidFill>
              </a:rPr>
              <a:t>Dream Analysis</a:t>
            </a:r>
            <a:r>
              <a:rPr lang="id-ID" sz="2800" i="1" dirty="0" smtClean="0">
                <a:solidFill>
                  <a:schemeClr val="tx1">
                    <a:lumMod val="95000"/>
                    <a:lumOff val="5000"/>
                  </a:schemeClr>
                </a:solidFill>
              </a:rPr>
              <a:t>, meliputi 3 tahap:</a:t>
            </a:r>
            <a:endParaRPr lang="id-ID" sz="2000" dirty="0" smtClean="0">
              <a:solidFill>
                <a:schemeClr val="tx1">
                  <a:lumMod val="75000"/>
                  <a:lumOff val="25000"/>
                </a:schemeClr>
              </a:solidFill>
            </a:endParaRPr>
          </a:p>
          <a:p>
            <a:pPr marL="548640" lvl="1" indent="-274320" eaLnBrk="1" fontAlgn="auto" hangingPunct="1">
              <a:spcAft>
                <a:spcPts val="0"/>
              </a:spcAft>
              <a:buFont typeface="Wingdings" pitchFamily="2" charset="2"/>
              <a:buChar char="Ø"/>
              <a:defRPr/>
            </a:pPr>
            <a:r>
              <a:rPr lang="id-ID" sz="2000" i="1" dirty="0" smtClean="0"/>
              <a:t>Recalls</a:t>
            </a:r>
          </a:p>
          <a:p>
            <a:pPr marL="548640" lvl="1" indent="-274320" eaLnBrk="1" fontAlgn="auto" hangingPunct="1">
              <a:spcAft>
                <a:spcPts val="0"/>
              </a:spcAft>
              <a:buFont typeface="Wingdings" pitchFamily="2" charset="2"/>
              <a:buChar char="Ø"/>
              <a:defRPr/>
            </a:pPr>
            <a:r>
              <a:rPr lang="id-ID" sz="2000" i="1" dirty="0" smtClean="0"/>
              <a:t>Amplification</a:t>
            </a:r>
            <a:r>
              <a:rPr lang="id-ID" sz="2000" dirty="0" smtClean="0"/>
              <a:t> (penjelasan tambahan)</a:t>
            </a:r>
          </a:p>
          <a:p>
            <a:pPr marL="548640" lvl="1" indent="-274320" eaLnBrk="1" fontAlgn="auto" hangingPunct="1">
              <a:spcAft>
                <a:spcPts val="0"/>
              </a:spcAft>
              <a:buFont typeface="Wingdings" pitchFamily="2" charset="2"/>
              <a:buChar char="Ø"/>
              <a:defRPr/>
            </a:pPr>
            <a:r>
              <a:rPr lang="id-ID" sz="2000" i="1" dirty="0" smtClean="0"/>
              <a:t>Active Imagination</a:t>
            </a:r>
          </a:p>
          <a:p>
            <a:pPr marL="274320" indent="-274320" eaLnBrk="1" fontAlgn="auto" hangingPunct="1">
              <a:spcAft>
                <a:spcPts val="0"/>
              </a:spcAft>
              <a:buFont typeface="Wingdings" pitchFamily="2" charset="2"/>
              <a:buChar char="v"/>
              <a:defRPr/>
            </a:pPr>
            <a:r>
              <a:rPr lang="id-ID" sz="2800" i="1" dirty="0" smtClean="0">
                <a:solidFill>
                  <a:schemeClr val="tx1">
                    <a:lumMod val="95000"/>
                    <a:lumOff val="5000"/>
                  </a:schemeClr>
                </a:solidFill>
              </a:rPr>
              <a:t>Symbolic Therapy Techniques</a:t>
            </a:r>
          </a:p>
          <a:p>
            <a:pPr marL="274320" indent="-274320" algn="just" eaLnBrk="1" fontAlgn="auto" hangingPunct="1">
              <a:spcAft>
                <a:spcPts val="0"/>
              </a:spcAft>
              <a:buFont typeface="Wingdings 2"/>
              <a:buNone/>
              <a:defRPr/>
            </a:pPr>
            <a:r>
              <a:rPr lang="id-ID" sz="2000" dirty="0" smtClean="0"/>
              <a:t>	</a:t>
            </a:r>
            <a:r>
              <a:rPr lang="id-ID" sz="2000" dirty="0" smtClean="0">
                <a:solidFill>
                  <a:schemeClr val="tx1">
                    <a:lumMod val="75000"/>
                    <a:lumOff val="25000"/>
                  </a:schemeClr>
                </a:solidFill>
              </a:rPr>
              <a:t>Teknik lain yang memungkinkan untuk meningkatkan dialog dengan ketidaksadaran:</a:t>
            </a:r>
          </a:p>
          <a:p>
            <a:pPr marL="548640" lvl="1" indent="-274320" eaLnBrk="1" fontAlgn="auto" hangingPunct="1">
              <a:spcAft>
                <a:spcPts val="0"/>
              </a:spcAft>
              <a:buFont typeface="Wingdings" pitchFamily="2" charset="2"/>
              <a:buChar char="Ø"/>
              <a:defRPr/>
            </a:pPr>
            <a:r>
              <a:rPr lang="id-ID" sz="2000" i="1" dirty="0" smtClean="0"/>
              <a:t>Visual Images</a:t>
            </a:r>
          </a:p>
          <a:p>
            <a:pPr marL="548640" lvl="1" indent="-274320" eaLnBrk="1" fontAlgn="auto" hangingPunct="1">
              <a:spcAft>
                <a:spcPts val="0"/>
              </a:spcAft>
              <a:buFont typeface="Wingdings" pitchFamily="2" charset="2"/>
              <a:buChar char="Ø"/>
              <a:defRPr/>
            </a:pPr>
            <a:r>
              <a:rPr lang="id-ID" sz="2000" i="1" dirty="0" smtClean="0"/>
              <a:t>Symbolic Exploration</a:t>
            </a:r>
            <a:endParaRPr lang="en-US" sz="2000" i="1" dirty="0" smtClean="0"/>
          </a:p>
          <a:p>
            <a:pPr marL="274320" indent="-274320" eaLnBrk="1" fontAlgn="auto" hangingPunct="1">
              <a:spcAft>
                <a:spcPts val="0"/>
              </a:spcAft>
              <a:buFont typeface="Wingdings 2"/>
              <a:buNone/>
              <a:defRPr/>
            </a:pPr>
            <a:endParaRPr lang="id-ID" dirty="0" smtClean="0"/>
          </a:p>
          <a:p>
            <a:endParaRPr lang="id-ID" sz="2200" dirty="0" smtClean="0">
              <a:latin typeface="Arial" charset="0"/>
              <a:cs typeface="Arial" charset="0"/>
            </a:endParaRPr>
          </a:p>
        </p:txBody>
      </p:sp>
      <p:sp>
        <p:nvSpPr>
          <p:cNvPr id="5" name="Date Placeholder 4"/>
          <p:cNvSpPr>
            <a:spLocks noGrp="1"/>
          </p:cNvSpPr>
          <p:nvPr>
            <p:ph type="dt" sz="half" idx="10"/>
          </p:nvPr>
        </p:nvSpPr>
        <p:spPr/>
        <p:txBody>
          <a:bodyPr/>
          <a:lstStyle/>
          <a:p>
            <a:pPr>
              <a:defRPr/>
            </a:pPr>
            <a:fld id="{3373ACAD-24AE-4978-B815-110E7A434083}"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37</a:t>
            </a:fld>
            <a:endParaRPr lang="en-US"/>
          </a:p>
        </p:txBody>
      </p:sp>
      <p:sp>
        <p:nvSpPr>
          <p:cNvPr id="7" name="Footer Placeholder 6"/>
          <p:cNvSpPr>
            <a:spLocks noGrp="1"/>
          </p:cNvSpPr>
          <p:nvPr>
            <p:ph type="ftr" sz="quarter" idx="11"/>
          </p:nvPr>
        </p:nvSpPr>
        <p:spPr/>
        <p:txBody>
          <a:bodyPr/>
          <a:lstStyle/>
          <a:p>
            <a:pPr>
              <a:defRPr/>
            </a:pPr>
            <a:r>
              <a:rPr lang="en-US" smtClean="0"/>
              <a:t>wien/prib1/2016</a:t>
            </a:r>
            <a:endParaRPr lang="en-US"/>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4099" name="Title 5"/>
          <p:cNvSpPr>
            <a:spLocks noGrp="1"/>
          </p:cNvSpPr>
          <p:nvPr>
            <p:ph type="title"/>
          </p:nvPr>
        </p:nvSpPr>
        <p:spPr>
          <a:xfrm>
            <a:off x="533400" y="685800"/>
            <a:ext cx="8229600" cy="609600"/>
          </a:xfrm>
        </p:spPr>
        <p:txBody>
          <a:bodyPr/>
          <a:lstStyle/>
          <a:p>
            <a:pPr>
              <a:spcBef>
                <a:spcPct val="50000"/>
              </a:spcBef>
            </a:pPr>
            <a:r>
              <a:rPr lang="id-ID" sz="3200" dirty="0" smtClean="0">
                <a:latin typeface="Arial" charset="0"/>
                <a:cs typeface="Arial" charset="0"/>
              </a:rPr>
              <a:t>KAREN HORNEY (Psikoanalisis Sosial)</a:t>
            </a:r>
            <a:endParaRPr lang="id-ID" sz="3200" dirty="0" smtClean="0">
              <a:latin typeface="Arial" charset="0"/>
              <a:cs typeface="Arial" charset="0"/>
            </a:endParaRPr>
          </a:p>
        </p:txBody>
      </p:sp>
      <p:sp>
        <p:nvSpPr>
          <p:cNvPr id="4100" name="Content Placeholder 5"/>
          <p:cNvSpPr>
            <a:spLocks noGrp="1"/>
          </p:cNvSpPr>
          <p:nvPr>
            <p:ph idx="1"/>
          </p:nvPr>
        </p:nvSpPr>
        <p:spPr>
          <a:xfrm>
            <a:off x="457200" y="1524000"/>
            <a:ext cx="8229600" cy="4602163"/>
          </a:xfrm>
        </p:spPr>
        <p:txBody>
          <a:bodyPr/>
          <a:lstStyle/>
          <a:p>
            <a:pPr algn="just">
              <a:buFontTx/>
              <a:buBlip>
                <a:blip r:embed="rId4"/>
              </a:buBlip>
            </a:pPr>
            <a:r>
              <a:rPr lang="id-ID" sz="2400" b="1" dirty="0" smtClean="0">
                <a:latin typeface="+mj-lt"/>
                <a:cs typeface="Shruti" pitchFamily="2" charset="0"/>
              </a:rPr>
              <a:t>Horney sependapat dengan Freud tentang pentingnya masa-masa awal kehidupan dalam membentuk kepribadian di masa </a:t>
            </a:r>
            <a:r>
              <a:rPr lang="id-ID" sz="2400" b="1" dirty="0" smtClean="0">
                <a:latin typeface="+mj-lt"/>
                <a:cs typeface="Shruti" pitchFamily="2" charset="0"/>
              </a:rPr>
              <a:t>dewasa. Namun </a:t>
            </a:r>
            <a:r>
              <a:rPr lang="id-ID" sz="2400" b="1" dirty="0" smtClean="0">
                <a:latin typeface="+mj-lt"/>
                <a:cs typeface="Shruti" pitchFamily="2" charset="0"/>
              </a:rPr>
              <a:t>menurutnya, pada masa kanak-kanak </a:t>
            </a:r>
            <a:r>
              <a:rPr lang="id-ID" sz="2400" b="1" dirty="0" smtClean="0">
                <a:latin typeface="+mj-lt"/>
                <a:cs typeface="Shruti" pitchFamily="2" charset="0"/>
              </a:rPr>
              <a:t>faktor </a:t>
            </a:r>
            <a:r>
              <a:rPr lang="id-ID" sz="2400" b="1" dirty="0" smtClean="0">
                <a:latin typeface="+mj-lt"/>
                <a:cs typeface="Shruti" pitchFamily="2" charset="0"/>
              </a:rPr>
              <a:t>sosial </a:t>
            </a:r>
            <a:r>
              <a:rPr lang="id-ID" sz="2400" b="1" dirty="0" smtClean="0">
                <a:latin typeface="+mj-lt"/>
                <a:cs typeface="Shruti" pitchFamily="2" charset="0"/>
              </a:rPr>
              <a:t>adalah yang </a:t>
            </a:r>
            <a:r>
              <a:rPr lang="id-ID" sz="2400" b="1" dirty="0" smtClean="0">
                <a:latin typeface="+mj-lt"/>
                <a:cs typeface="Shruti" pitchFamily="2" charset="0"/>
              </a:rPr>
              <a:t>mempengaruhi perkembangan </a:t>
            </a:r>
            <a:r>
              <a:rPr lang="id-ID" sz="2400" b="1" dirty="0" smtClean="0">
                <a:latin typeface="+mj-lt"/>
                <a:cs typeface="Shruti" pitchFamily="2" charset="0"/>
              </a:rPr>
              <a:t>kepribadian (bukan faktor biologis).</a:t>
            </a:r>
            <a:endParaRPr lang="id-ID" sz="2400" b="1" dirty="0" smtClean="0">
              <a:latin typeface="+mj-lt"/>
              <a:cs typeface="Shruti" pitchFamily="2" charset="0"/>
            </a:endParaRPr>
          </a:p>
          <a:p>
            <a:pPr algn="just">
              <a:buFontTx/>
              <a:buBlip>
                <a:blip r:embed="rId4"/>
              </a:buBlip>
            </a:pPr>
            <a:r>
              <a:rPr lang="id-ID" sz="2400" b="1" dirty="0" smtClean="0">
                <a:latin typeface="+mj-lt"/>
                <a:cs typeface="Shruti" pitchFamily="2" charset="0"/>
              </a:rPr>
              <a:t>Masa kecil ditandai dengan 2 kebutuhan yaitu kebutuhan </a:t>
            </a:r>
            <a:r>
              <a:rPr lang="id-ID" sz="2400" b="1" dirty="0" smtClean="0">
                <a:latin typeface="+mj-lt"/>
                <a:cs typeface="Shruti" pitchFamily="2" charset="0"/>
              </a:rPr>
              <a:t>akan rasa </a:t>
            </a:r>
            <a:r>
              <a:rPr lang="id-ID" sz="2400" b="1" dirty="0" smtClean="0">
                <a:latin typeface="+mj-lt"/>
                <a:cs typeface="Shruti" pitchFamily="2" charset="0"/>
              </a:rPr>
              <a:t>aman dan kepuasan. </a:t>
            </a:r>
            <a:r>
              <a:rPr lang="id-ID" sz="2400" b="1" dirty="0" smtClean="0">
                <a:latin typeface="+mj-lt"/>
                <a:cs typeface="Shruti" pitchFamily="2" charset="0"/>
              </a:rPr>
              <a:t>Penentu </a:t>
            </a:r>
            <a:r>
              <a:rPr lang="id-ID" sz="2400" b="1" dirty="0" smtClean="0">
                <a:latin typeface="+mj-lt"/>
                <a:cs typeface="Shruti" pitchFamily="2" charset="0"/>
              </a:rPr>
              <a:t>kepribadian yang utama adalah kebutuhan rasa aman, yang berarti perlindungan dan bebas dari rasa takut.</a:t>
            </a:r>
          </a:p>
          <a:p>
            <a:pPr algn="just">
              <a:buFontTx/>
              <a:buBlip>
                <a:blip r:embed="rId4"/>
              </a:buBlip>
            </a:pPr>
            <a:r>
              <a:rPr lang="id-ID" sz="2400" b="1" dirty="0" smtClean="0">
                <a:latin typeface="+mj-lt"/>
                <a:cs typeface="Shruti" pitchFamily="2" charset="0"/>
              </a:rPr>
              <a:t>Rasa aman seorang anak sepenuhnya tergantung pada perlakuan yang diterimanya dari orang tua.</a:t>
            </a:r>
          </a:p>
          <a:p>
            <a:endParaRPr lang="id-ID" sz="2400" dirty="0" smtClean="0">
              <a:latin typeface="Arial" charset="0"/>
              <a:cs typeface="Arial" charset="0"/>
            </a:endParaRPr>
          </a:p>
        </p:txBody>
      </p:sp>
      <p:sp>
        <p:nvSpPr>
          <p:cNvPr id="5" name="Date Placeholder 4"/>
          <p:cNvSpPr>
            <a:spLocks noGrp="1"/>
          </p:cNvSpPr>
          <p:nvPr>
            <p:ph type="dt" sz="half" idx="10"/>
          </p:nvPr>
        </p:nvSpPr>
        <p:spPr/>
        <p:txBody>
          <a:bodyPr/>
          <a:lstStyle/>
          <a:p>
            <a:pPr>
              <a:defRPr/>
            </a:pPr>
            <a:fld id="{FD59E26F-454B-405E-8961-D1273EAE423D}"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38</a:t>
            </a:fld>
            <a:endParaRPr lang="en-US"/>
          </a:p>
        </p:txBody>
      </p:sp>
      <p:sp>
        <p:nvSpPr>
          <p:cNvPr id="7" name="Footer Placeholder 6"/>
          <p:cNvSpPr>
            <a:spLocks noGrp="1"/>
          </p:cNvSpPr>
          <p:nvPr>
            <p:ph type="ftr" sz="quarter" idx="11"/>
          </p:nvPr>
        </p:nvSpPr>
        <p:spPr/>
        <p:txBody>
          <a:bodyPr/>
          <a:lstStyle/>
          <a:p>
            <a:pPr>
              <a:defRPr/>
            </a:pPr>
            <a:r>
              <a:rPr lang="en-US" smtClean="0"/>
              <a:t>wien/keprib1/2016</a:t>
            </a:r>
            <a:endParaRPr lang="en-US"/>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5123" name="Title 5"/>
          <p:cNvSpPr>
            <a:spLocks noGrp="1"/>
          </p:cNvSpPr>
          <p:nvPr>
            <p:ph type="title"/>
          </p:nvPr>
        </p:nvSpPr>
        <p:spPr>
          <a:xfrm>
            <a:off x="533400" y="685800"/>
            <a:ext cx="8229600" cy="685800"/>
          </a:xfrm>
        </p:spPr>
        <p:txBody>
          <a:bodyPr/>
          <a:lstStyle/>
          <a:p>
            <a:pPr>
              <a:spcBef>
                <a:spcPct val="50000"/>
              </a:spcBef>
            </a:pPr>
            <a:r>
              <a:rPr lang="id-ID" sz="3200" dirty="0" smtClean="0">
                <a:latin typeface="Arial" charset="0"/>
                <a:cs typeface="Arial" charset="0"/>
              </a:rPr>
              <a:t>Struktur Kepribadian menurut Horney</a:t>
            </a:r>
            <a:endParaRPr lang="id-ID" sz="3200" dirty="0" smtClean="0">
              <a:latin typeface="Arial" charset="0"/>
              <a:cs typeface="Arial" charset="0"/>
            </a:endParaRPr>
          </a:p>
        </p:txBody>
      </p:sp>
      <p:sp>
        <p:nvSpPr>
          <p:cNvPr id="5124" name="Content Placeholder 5"/>
          <p:cNvSpPr>
            <a:spLocks noGrp="1"/>
          </p:cNvSpPr>
          <p:nvPr>
            <p:ph idx="1"/>
          </p:nvPr>
        </p:nvSpPr>
        <p:spPr>
          <a:xfrm>
            <a:off x="457200" y="1524000"/>
            <a:ext cx="8229600" cy="4602163"/>
          </a:xfrm>
        </p:spPr>
        <p:txBody>
          <a:bodyPr/>
          <a:lstStyle/>
          <a:p>
            <a:pPr marL="419100" indent="-382588" algn="just">
              <a:lnSpc>
                <a:spcPct val="90000"/>
              </a:lnSpc>
              <a:buClr>
                <a:schemeClr val="accent1"/>
              </a:buClr>
              <a:buSzPct val="80000"/>
              <a:buNone/>
            </a:pPr>
            <a:r>
              <a:rPr lang="id-ID" sz="2000" b="1" i="1" dirty="0" smtClean="0"/>
              <a:t>Basic anxiety</a:t>
            </a:r>
            <a:r>
              <a:rPr lang="id-ID" sz="2000" b="1" dirty="0" smtClean="0"/>
              <a:t> </a:t>
            </a:r>
          </a:p>
          <a:p>
            <a:pPr marL="419100" indent="-382588" algn="just">
              <a:lnSpc>
                <a:spcPct val="90000"/>
              </a:lnSpc>
              <a:buClr>
                <a:schemeClr val="accent1"/>
              </a:buClr>
              <a:buSzPct val="80000"/>
              <a:buFont typeface="Wingdings 2" pitchFamily="18" charset="2"/>
              <a:buChar char=""/>
            </a:pPr>
            <a:r>
              <a:rPr lang="id-ID" sz="2000" b="1" dirty="0" smtClean="0"/>
              <a:t>Yaitu, perasaan terisolasi, rasa takut dan tidak berdaya seorang anak dalam </a:t>
            </a:r>
            <a:r>
              <a:rPr lang="id-ID" sz="2000" b="1" i="1" dirty="0" smtClean="0"/>
              <a:t>potentially hostile world</a:t>
            </a:r>
            <a:r>
              <a:rPr lang="id-ID" sz="2000" b="1" dirty="0" smtClean="0"/>
              <a:t> (dunia yang penuh permusuhan).</a:t>
            </a:r>
          </a:p>
          <a:p>
            <a:pPr marL="419100" indent="-382588" algn="just">
              <a:lnSpc>
                <a:spcPct val="90000"/>
              </a:lnSpc>
              <a:buClr>
                <a:schemeClr val="accent1"/>
              </a:buClr>
              <a:buSzPct val="80000"/>
              <a:buFont typeface="Wingdings 2" pitchFamily="18" charset="2"/>
              <a:buChar char=""/>
            </a:pPr>
            <a:r>
              <a:rPr lang="id-ID" sz="2000" b="1" dirty="0" smtClean="0"/>
              <a:t>Segala sesuatu yang mengganggu rasa aman dalam hubungan anak dengan orangtuanya akan menghasilkan </a:t>
            </a:r>
            <a:r>
              <a:rPr lang="id-ID" sz="2000" b="1" i="1" dirty="0" smtClean="0"/>
              <a:t>basic anxiety</a:t>
            </a:r>
            <a:r>
              <a:rPr lang="id-ID" sz="2000" b="1" dirty="0" smtClean="0"/>
              <a:t>.</a:t>
            </a:r>
          </a:p>
          <a:p>
            <a:pPr marL="419100" indent="-382588" algn="just">
              <a:lnSpc>
                <a:spcPct val="90000"/>
              </a:lnSpc>
              <a:buClr>
                <a:schemeClr val="accent1"/>
              </a:buClr>
              <a:buSzPct val="80000"/>
              <a:buFont typeface="Wingdings 2" pitchFamily="18" charset="2"/>
              <a:buChar char=""/>
            </a:pPr>
            <a:r>
              <a:rPr lang="id-ID" sz="2000" b="1" dirty="0" smtClean="0"/>
              <a:t>Kecemasan ini membuat yakin bahwa dirinya harus dijaga untuk melindungi keamanannya.</a:t>
            </a:r>
            <a:endParaRPr lang="id-ID" sz="2000" b="1" i="1" dirty="0" smtClean="0"/>
          </a:p>
          <a:p>
            <a:pPr marL="419100" indent="-382588" algn="just">
              <a:lnSpc>
                <a:spcPct val="90000"/>
              </a:lnSpc>
              <a:buClr>
                <a:schemeClr val="accent1"/>
              </a:buClr>
              <a:buSzPct val="80000"/>
              <a:buNone/>
            </a:pPr>
            <a:r>
              <a:rPr lang="id-ID" sz="2000" b="1" i="1" dirty="0" smtClean="0"/>
              <a:t>Basic Hostility</a:t>
            </a:r>
          </a:p>
          <a:p>
            <a:pPr marL="419100" indent="-382588" algn="just">
              <a:lnSpc>
                <a:spcPct val="90000"/>
              </a:lnSpc>
              <a:buClr>
                <a:schemeClr val="accent1"/>
              </a:buClr>
              <a:buSzPct val="80000"/>
              <a:buFont typeface="Wingdings 2" pitchFamily="18" charset="2"/>
              <a:buChar char=""/>
            </a:pPr>
            <a:r>
              <a:rPr lang="id-ID" sz="2000" b="1" dirty="0" smtClean="0"/>
              <a:t>Anak yang tidak terpenuhi kebutuhan akan rasa aman dan kepuasannya, akan mengembangkan </a:t>
            </a:r>
            <a:r>
              <a:rPr lang="id-ID" sz="2000" b="1" i="1" dirty="0" smtClean="0"/>
              <a:t>basic hostility</a:t>
            </a:r>
            <a:r>
              <a:rPr lang="id-ID" sz="2000" b="1" dirty="0" smtClean="0"/>
              <a:t> pada orangtua mereka.</a:t>
            </a:r>
          </a:p>
          <a:p>
            <a:pPr marL="419100" indent="-382588" algn="just">
              <a:lnSpc>
                <a:spcPct val="90000"/>
              </a:lnSpc>
              <a:buClr>
                <a:schemeClr val="accent1"/>
              </a:buClr>
              <a:buSzPct val="80000"/>
              <a:buFont typeface="Wingdings 2" pitchFamily="18" charset="2"/>
              <a:buChar char=""/>
            </a:pPr>
            <a:r>
              <a:rPr lang="id-ID" sz="2000" b="1" dirty="0" smtClean="0"/>
              <a:t>Namun </a:t>
            </a:r>
            <a:r>
              <a:rPr lang="id-ID" sz="2000" b="1" i="1" dirty="0" smtClean="0"/>
              <a:t>basic hostility</a:t>
            </a:r>
            <a:r>
              <a:rPr lang="id-ID" sz="2000" b="1" dirty="0" smtClean="0"/>
              <a:t> cenderung ditekan (</a:t>
            </a:r>
            <a:r>
              <a:rPr lang="id-ID" sz="2000" b="1" i="1" dirty="0" smtClean="0"/>
              <a:t>repressed</a:t>
            </a:r>
            <a:r>
              <a:rPr lang="id-ID" sz="2000" b="1" dirty="0" smtClean="0"/>
              <a:t>) karena </a:t>
            </a:r>
            <a:r>
              <a:rPr lang="id-ID" sz="2000" b="1" dirty="0" smtClean="0">
                <a:cs typeface="Shruti" pitchFamily="2" charset="0"/>
              </a:rPr>
              <a:t>alasan rasa tidak berdaya, takut pada orang tua, kebutuhan terhadap ekspresi cinta, dan rasa bersalah.</a:t>
            </a:r>
            <a:endParaRPr lang="id-ID" sz="2000" b="1" dirty="0" smtClean="0"/>
          </a:p>
          <a:p>
            <a:endParaRPr lang="id-ID" sz="2200" dirty="0" smtClean="0">
              <a:latin typeface="Arial" charset="0"/>
              <a:cs typeface="Arial" charset="0"/>
            </a:endParaRPr>
          </a:p>
        </p:txBody>
      </p:sp>
      <p:sp>
        <p:nvSpPr>
          <p:cNvPr id="5" name="Date Placeholder 4"/>
          <p:cNvSpPr>
            <a:spLocks noGrp="1"/>
          </p:cNvSpPr>
          <p:nvPr>
            <p:ph type="dt" sz="half" idx="10"/>
          </p:nvPr>
        </p:nvSpPr>
        <p:spPr/>
        <p:txBody>
          <a:bodyPr/>
          <a:lstStyle/>
          <a:p>
            <a:pPr>
              <a:defRPr/>
            </a:pPr>
            <a:fld id="{C960D0D9-C03C-4376-BA5E-66E9A4D4A4F0}"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39</a:t>
            </a:fld>
            <a:endParaRPr lang="en-US"/>
          </a:p>
        </p:txBody>
      </p:sp>
      <p:sp>
        <p:nvSpPr>
          <p:cNvPr id="7" name="Footer Placeholder 6"/>
          <p:cNvSpPr>
            <a:spLocks noGrp="1"/>
          </p:cNvSpPr>
          <p:nvPr>
            <p:ph type="ftr" sz="quarter" idx="11"/>
          </p:nvPr>
        </p:nvSpPr>
        <p:spPr/>
        <p:txBody>
          <a:bodyPr/>
          <a:lstStyle/>
          <a:p>
            <a:pPr>
              <a:defRPr/>
            </a:pPr>
            <a:r>
              <a:rPr lang="en-US" smtClean="0"/>
              <a:t>wien/keprib1/2016</a:t>
            </a:r>
            <a:endParaRPr lang="en-US"/>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3075" name="Title 5"/>
          <p:cNvSpPr>
            <a:spLocks noGrp="1"/>
          </p:cNvSpPr>
          <p:nvPr>
            <p:ph type="title"/>
          </p:nvPr>
        </p:nvSpPr>
        <p:spPr>
          <a:xfrm>
            <a:off x="533400" y="685800"/>
            <a:ext cx="8229600" cy="152400"/>
          </a:xfrm>
        </p:spPr>
        <p:txBody>
          <a:bodyPr/>
          <a:lstStyle/>
          <a:p>
            <a:pPr lvl="0">
              <a:spcBef>
                <a:spcPct val="50000"/>
              </a:spcBef>
            </a:pPr>
            <a:endParaRPr lang="id-ID" sz="3200" dirty="0" smtClean="0">
              <a:latin typeface="Arial" charset="0"/>
              <a:cs typeface="Arial" charset="0"/>
            </a:endParaRPr>
          </a:p>
        </p:txBody>
      </p:sp>
      <p:sp>
        <p:nvSpPr>
          <p:cNvPr id="3076" name="Content Placeholder 5"/>
          <p:cNvSpPr>
            <a:spLocks noGrp="1"/>
          </p:cNvSpPr>
          <p:nvPr>
            <p:ph idx="1"/>
          </p:nvPr>
        </p:nvSpPr>
        <p:spPr>
          <a:xfrm>
            <a:off x="457200" y="1143000"/>
            <a:ext cx="8229600" cy="4830763"/>
          </a:xfrm>
        </p:spPr>
        <p:txBody>
          <a:bodyPr/>
          <a:lstStyle/>
          <a:p>
            <a:pPr marL="457200" lvl="2" indent="-457200">
              <a:buAutoNum type="arabicPeriod" startAt="2"/>
            </a:pPr>
            <a:r>
              <a:rPr lang="id-ID" sz="2800" dirty="0" smtClean="0"/>
              <a:t>Teori psikoanalisis menekankan pemahaman kepribadian menyeluruh dalam kerangka hubungan antara bagian-bagiannya, bukan interpretasi perilaku sebagai ekspresi satu bagian atau karakteristik kepribadian. Tes proyektif biasanya lebih banyak menimbulkan interpretasi holistis yg didasarkan kepada penataan dan organisasi respons tes ketimbang pd interpretasi respons tunggal yg merefleksikan karakteristik tertentu.</a:t>
            </a:r>
            <a:endParaRPr lang="id-ID" sz="28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6147" name="Title 5"/>
          <p:cNvSpPr>
            <a:spLocks noGrp="1"/>
          </p:cNvSpPr>
          <p:nvPr>
            <p:ph type="title"/>
          </p:nvPr>
        </p:nvSpPr>
        <p:spPr>
          <a:xfrm>
            <a:off x="533400" y="685800"/>
            <a:ext cx="8229600" cy="685800"/>
          </a:xfrm>
        </p:spPr>
        <p:txBody>
          <a:bodyPr/>
          <a:lstStyle/>
          <a:p>
            <a:pPr>
              <a:spcBef>
                <a:spcPct val="50000"/>
              </a:spcBef>
            </a:pPr>
            <a:r>
              <a:rPr lang="id-ID" sz="3200" dirty="0" smtClean="0">
                <a:latin typeface="Arial" charset="0"/>
                <a:cs typeface="Arial" charset="0"/>
              </a:rPr>
              <a:t>Proses/Dinamika Kepribadian </a:t>
            </a:r>
            <a:br>
              <a:rPr lang="id-ID" sz="3200" dirty="0" smtClean="0">
                <a:latin typeface="Arial" charset="0"/>
                <a:cs typeface="Arial" charset="0"/>
              </a:rPr>
            </a:br>
            <a:r>
              <a:rPr lang="id-ID" sz="3200" dirty="0" smtClean="0">
                <a:latin typeface="Arial" charset="0"/>
                <a:cs typeface="Arial" charset="0"/>
              </a:rPr>
              <a:t>menurut Horney</a:t>
            </a:r>
            <a:endParaRPr lang="id-ID" sz="3200" dirty="0" smtClean="0">
              <a:latin typeface="Arial" charset="0"/>
              <a:cs typeface="Arial" charset="0"/>
            </a:endParaRPr>
          </a:p>
        </p:txBody>
      </p:sp>
      <p:sp>
        <p:nvSpPr>
          <p:cNvPr id="6148" name="Content Placeholder 5"/>
          <p:cNvSpPr>
            <a:spLocks noGrp="1"/>
          </p:cNvSpPr>
          <p:nvPr>
            <p:ph idx="1"/>
          </p:nvPr>
        </p:nvSpPr>
        <p:spPr>
          <a:xfrm>
            <a:off x="457200" y="1600200"/>
            <a:ext cx="8229600" cy="4525963"/>
          </a:xfrm>
        </p:spPr>
        <p:txBody>
          <a:bodyPr/>
          <a:lstStyle/>
          <a:p>
            <a:pPr algn="just">
              <a:buBlip>
                <a:blip r:embed="rId4"/>
              </a:buBlip>
            </a:pPr>
            <a:r>
              <a:rPr lang="id-ID" sz="2400" b="1" dirty="0" smtClean="0">
                <a:latin typeface="+mj-lt"/>
              </a:rPr>
              <a:t>Menurut pandangan Karen Horney, manusia mengawali hidupnya  dengan perasaan tidak berdaya menghadapi kekuatan dunia yang secara potensial penuh permusuhan (</a:t>
            </a:r>
            <a:r>
              <a:rPr lang="id-ID" sz="2400" b="1" i="1" dirty="0" smtClean="0">
                <a:latin typeface="+mj-lt"/>
              </a:rPr>
              <a:t>potentially hostile world</a:t>
            </a:r>
            <a:r>
              <a:rPr lang="id-ID" sz="2400" b="1" dirty="0" smtClean="0">
                <a:latin typeface="+mj-lt"/>
              </a:rPr>
              <a:t>) sehingga anak sepenuhnya bergantung pada orangtua agar dapat  bertahan.</a:t>
            </a:r>
          </a:p>
          <a:p>
            <a:pPr algn="just">
              <a:buBlip>
                <a:blip r:embed="rId4"/>
              </a:buBlip>
            </a:pPr>
            <a:endParaRPr lang="id-ID" sz="2400" b="1" dirty="0" smtClean="0">
              <a:latin typeface="+mj-lt"/>
            </a:endParaRPr>
          </a:p>
          <a:p>
            <a:pPr algn="just">
              <a:buBlip>
                <a:blip r:embed="rId4"/>
              </a:buBlip>
            </a:pPr>
            <a:r>
              <a:rPr lang="id-ID" sz="2400" b="1" dirty="0" smtClean="0">
                <a:latin typeface="+mj-lt"/>
              </a:rPr>
              <a:t>Secara alami, anak mengalami kecemasan (</a:t>
            </a:r>
            <a:r>
              <a:rPr lang="id-ID" sz="2400" b="1" i="1" dirty="0" smtClean="0">
                <a:latin typeface="+mj-lt"/>
              </a:rPr>
              <a:t>anxiety</a:t>
            </a:r>
            <a:r>
              <a:rPr lang="id-ID" sz="2400" b="1" dirty="0" smtClean="0">
                <a:latin typeface="+mj-lt"/>
              </a:rPr>
              <a:t>), ketidakberdayaan (</a:t>
            </a:r>
            <a:r>
              <a:rPr lang="id-ID" sz="2400" b="1" i="1" dirty="0" smtClean="0">
                <a:latin typeface="+mj-lt"/>
              </a:rPr>
              <a:t>helpless</a:t>
            </a:r>
            <a:r>
              <a:rPr lang="id-ID" sz="2400" b="1" dirty="0" smtClean="0">
                <a:latin typeface="+mj-lt"/>
              </a:rPr>
              <a:t>) dan kerentanan (</a:t>
            </a:r>
            <a:r>
              <a:rPr lang="id-ID" sz="2400" b="1" i="1" dirty="0" smtClean="0">
                <a:latin typeface="+mj-lt"/>
              </a:rPr>
              <a:t>vulnerability</a:t>
            </a:r>
            <a:r>
              <a:rPr lang="id-ID" sz="2400" b="1" dirty="0" smtClean="0">
                <a:latin typeface="+mj-lt"/>
              </a:rPr>
              <a:t>) sehingga tanpa bimbingan dari orangtua dalam membantu anak belajar mengatasi ancaman dari luar dirinya, maka anak akan mengembangkan </a:t>
            </a:r>
            <a:r>
              <a:rPr lang="id-ID" sz="2400" b="1" i="1" dirty="0" smtClean="0">
                <a:latin typeface="+mj-lt"/>
              </a:rPr>
              <a:t>basic anxiety</a:t>
            </a:r>
            <a:r>
              <a:rPr lang="id-ID" sz="2400" b="1" dirty="0" smtClean="0">
                <a:latin typeface="+mj-lt"/>
              </a:rPr>
              <a:t> yang menjadi dasar dari tumbulnya konflik-konflik di masa mendatang. </a:t>
            </a:r>
          </a:p>
          <a:p>
            <a:endParaRPr lang="id-ID" sz="2400" dirty="0" smtClean="0">
              <a:latin typeface="Arial" charset="0"/>
              <a:cs typeface="Arial" charset="0"/>
            </a:endParaRPr>
          </a:p>
        </p:txBody>
      </p:sp>
      <p:sp>
        <p:nvSpPr>
          <p:cNvPr id="5" name="Date Placeholder 4"/>
          <p:cNvSpPr>
            <a:spLocks noGrp="1"/>
          </p:cNvSpPr>
          <p:nvPr>
            <p:ph type="dt" sz="half" idx="10"/>
          </p:nvPr>
        </p:nvSpPr>
        <p:spPr/>
        <p:txBody>
          <a:bodyPr/>
          <a:lstStyle/>
          <a:p>
            <a:pPr>
              <a:defRPr/>
            </a:pPr>
            <a:fld id="{D22B793E-A3F4-43B4-A520-3BB3CCFBDF6B}"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40</a:t>
            </a:fld>
            <a:endParaRPr lang="en-US"/>
          </a:p>
        </p:txBody>
      </p:sp>
      <p:sp>
        <p:nvSpPr>
          <p:cNvPr id="7" name="Footer Placeholder 6"/>
          <p:cNvSpPr>
            <a:spLocks noGrp="1"/>
          </p:cNvSpPr>
          <p:nvPr>
            <p:ph type="ftr" sz="quarter" idx="11"/>
          </p:nvPr>
        </p:nvSpPr>
        <p:spPr/>
        <p:txBody>
          <a:bodyPr/>
          <a:lstStyle/>
          <a:p>
            <a:pPr>
              <a:defRPr/>
            </a:pPr>
            <a:r>
              <a:rPr lang="en-US" smtClean="0"/>
              <a:t>wien/keprib1/2016</a:t>
            </a:r>
            <a:endParaRPr lang="en-US"/>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5363" name="Title 5"/>
          <p:cNvSpPr>
            <a:spLocks noGrp="1"/>
          </p:cNvSpPr>
          <p:nvPr>
            <p:ph type="title"/>
          </p:nvPr>
        </p:nvSpPr>
        <p:spPr>
          <a:xfrm>
            <a:off x="533400" y="685800"/>
            <a:ext cx="8229600" cy="685800"/>
          </a:xfrm>
        </p:spPr>
        <p:txBody>
          <a:bodyPr/>
          <a:lstStyle/>
          <a:p>
            <a:pPr>
              <a:spcBef>
                <a:spcPct val="50000"/>
              </a:spcBef>
            </a:pPr>
            <a:r>
              <a:rPr lang="id-ID" sz="3200" dirty="0" smtClean="0">
                <a:latin typeface="Arial" charset="0"/>
                <a:cs typeface="Arial" charset="0"/>
              </a:rPr>
              <a:t>Pertumbuhan &amp; </a:t>
            </a:r>
            <a:r>
              <a:rPr lang="id-ID" sz="3200" dirty="0" smtClean="0">
                <a:latin typeface="Arial" charset="0"/>
                <a:cs typeface="Arial" charset="0"/>
              </a:rPr>
              <a:t>Perkembangan Kepribadian menurut Horney</a:t>
            </a:r>
            <a:endParaRPr lang="id-ID" sz="3200" dirty="0" smtClean="0">
              <a:latin typeface="Arial" charset="0"/>
              <a:cs typeface="Arial" charset="0"/>
            </a:endParaRPr>
          </a:p>
        </p:txBody>
      </p:sp>
      <p:sp>
        <p:nvSpPr>
          <p:cNvPr id="15364" name="Content Placeholder 5"/>
          <p:cNvSpPr>
            <a:spLocks noGrp="1"/>
          </p:cNvSpPr>
          <p:nvPr>
            <p:ph idx="1"/>
          </p:nvPr>
        </p:nvSpPr>
        <p:spPr>
          <a:xfrm>
            <a:off x="457200" y="1676400"/>
            <a:ext cx="8229600" cy="4449763"/>
          </a:xfrm>
        </p:spPr>
        <p:txBody>
          <a:bodyPr/>
          <a:lstStyle/>
          <a:p>
            <a:pPr marL="457200" indent="-457200" algn="just">
              <a:buFontTx/>
              <a:buBlip>
                <a:blip r:embed="rId4"/>
              </a:buBlip>
              <a:defRPr/>
            </a:pPr>
            <a:r>
              <a:rPr lang="id-ID" sz="2000" i="1" dirty="0" smtClean="0"/>
              <a:t>Basic evil</a:t>
            </a:r>
            <a:r>
              <a:rPr lang="id-ID" sz="2000" dirty="0" smtClean="0"/>
              <a:t> : faktor yang menyebabkan timbulnya rasa tidak aman yang meliputi dominasi langsung maupun tidak langsung, pengabaian, penghinaan, pujian yang berlebihan kurangnya perhatian, kehangatan, serta overprotective, dan deskriminasi dari orang tua</a:t>
            </a:r>
          </a:p>
          <a:p>
            <a:pPr marL="457200" indent="-457200" algn="just">
              <a:buFontTx/>
              <a:buBlip>
                <a:blip r:embed="rId4"/>
              </a:buBlip>
              <a:defRPr/>
            </a:pPr>
            <a:r>
              <a:rPr lang="id-ID" sz="2000" dirty="0" smtClean="0"/>
              <a:t>Anak yang insecure, anxious akan mengembangkan strategi tertentu dalam mengatasi perasaan terisolasi dan ketidakberdayaan tersebut</a:t>
            </a:r>
          </a:p>
          <a:p>
            <a:pPr marL="457200" indent="-457200" algn="just">
              <a:buFontTx/>
              <a:buBlip>
                <a:blip r:embed="rId4"/>
              </a:buBlip>
              <a:defRPr/>
            </a:pPr>
            <a:r>
              <a:rPr lang="id-ID" sz="2000" dirty="0" smtClean="0"/>
              <a:t>Neurosis dihasilkan dari kecemasan dasar yang disebabkan oleh hubungan interpersonal .</a:t>
            </a:r>
          </a:p>
          <a:p>
            <a:pPr marL="457200" indent="-457200" algn="just">
              <a:buFontTx/>
              <a:buBlip>
                <a:blip r:embed="rId4"/>
              </a:buBlip>
              <a:defRPr/>
            </a:pPr>
            <a:r>
              <a:rPr lang="id-ID" sz="2000" dirty="0" smtClean="0">
                <a:effectLst>
                  <a:outerShdw blurRad="38100" dist="38100" dir="2700000" algn="tl">
                    <a:srgbClr val="000000">
                      <a:alpha val="43137"/>
                    </a:srgbClr>
                  </a:outerShdw>
                </a:effectLst>
              </a:rPr>
              <a:t>Neurosis sebagai suatu usaha untuk membuat hidup dapat ditanggung, sebagai teknik untuk </a:t>
            </a:r>
            <a:r>
              <a:rPr lang="id-ID" sz="2000" i="1" dirty="0" smtClean="0">
                <a:effectLst>
                  <a:outerShdw blurRad="38100" dist="38100" dir="2700000" algn="tl">
                    <a:srgbClr val="000000">
                      <a:alpha val="43137"/>
                    </a:srgbClr>
                  </a:outerShdw>
                </a:effectLst>
              </a:rPr>
              <a:t>controlling </a:t>
            </a:r>
            <a:r>
              <a:rPr lang="id-ID" sz="2000" dirty="0" smtClean="0">
                <a:effectLst>
                  <a:outerShdw blurRad="38100" dist="38100" dir="2700000" algn="tl">
                    <a:srgbClr val="000000">
                      <a:alpha val="43137"/>
                    </a:srgbClr>
                  </a:outerShdw>
                </a:effectLst>
              </a:rPr>
              <a:t>and </a:t>
            </a:r>
            <a:r>
              <a:rPr lang="id-ID" sz="2000" i="1" dirty="0" smtClean="0">
                <a:effectLst>
                  <a:outerShdw blurRad="38100" dist="38100" dir="2700000" algn="tl">
                    <a:srgbClr val="000000">
                      <a:alpha val="43137"/>
                    </a:srgbClr>
                  </a:outerShdw>
                </a:effectLst>
              </a:rPr>
              <a:t>coping interpersonal.</a:t>
            </a:r>
          </a:p>
          <a:p>
            <a:pPr marL="457200" indent="-457200" algn="just">
              <a:buFontTx/>
              <a:buBlip>
                <a:blip r:embed="rId4"/>
              </a:buBlip>
              <a:defRPr/>
            </a:pPr>
            <a:r>
              <a:rPr lang="id-ID" sz="2000" dirty="0" smtClean="0">
                <a:effectLst>
                  <a:outerShdw blurRad="38100" dist="38100" dir="2700000" algn="tl">
                    <a:srgbClr val="000000">
                      <a:alpha val="43137"/>
                    </a:srgbClr>
                  </a:outerShdw>
                </a:effectLst>
              </a:rPr>
              <a:t>Penekanan signifikan pada ketidakpedulian orangtua terhadap anak,</a:t>
            </a:r>
          </a:p>
          <a:p>
            <a:pPr marL="457200" indent="-457200" algn="just">
              <a:defRPr/>
            </a:pPr>
            <a:endParaRPr lang="id-ID" sz="2000" dirty="0" smtClean="0">
              <a:effectLst>
                <a:outerShdw blurRad="38100" dist="38100" dir="2700000" algn="tl">
                  <a:srgbClr val="000000">
                    <a:alpha val="43137"/>
                  </a:srgbClr>
                </a:outerShdw>
              </a:effectLst>
            </a:endParaRPr>
          </a:p>
          <a:p>
            <a:endParaRPr lang="id-ID" sz="2200" dirty="0" smtClean="0">
              <a:cs typeface="Arial" charset="0"/>
            </a:endParaRPr>
          </a:p>
        </p:txBody>
      </p:sp>
      <p:sp>
        <p:nvSpPr>
          <p:cNvPr id="5" name="Date Placeholder 4"/>
          <p:cNvSpPr>
            <a:spLocks noGrp="1"/>
          </p:cNvSpPr>
          <p:nvPr>
            <p:ph type="dt" sz="half" idx="10"/>
          </p:nvPr>
        </p:nvSpPr>
        <p:spPr/>
        <p:txBody>
          <a:bodyPr/>
          <a:lstStyle/>
          <a:p>
            <a:pPr>
              <a:defRPr/>
            </a:pPr>
            <a:fld id="{B7FD0B27-E60E-45CC-B1B6-7DBC724338E3}"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41</a:t>
            </a:fld>
            <a:endParaRPr lang="en-US"/>
          </a:p>
        </p:txBody>
      </p:sp>
      <p:sp>
        <p:nvSpPr>
          <p:cNvPr id="7" name="Footer Placeholder 6"/>
          <p:cNvSpPr>
            <a:spLocks noGrp="1"/>
          </p:cNvSpPr>
          <p:nvPr>
            <p:ph type="ftr" sz="quarter" idx="11"/>
          </p:nvPr>
        </p:nvSpPr>
        <p:spPr/>
        <p:txBody>
          <a:bodyPr/>
          <a:lstStyle/>
          <a:p>
            <a:pPr>
              <a:defRPr/>
            </a:pPr>
            <a:r>
              <a:rPr lang="en-US" smtClean="0"/>
              <a:t>wien/keprib1/2016</a:t>
            </a:r>
            <a:endParaRPr lang="en-US"/>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spcBef>
                <a:spcPct val="50000"/>
              </a:spcBef>
            </a:pPr>
            <a:r>
              <a:rPr lang="id-ID" sz="3200" dirty="0" smtClean="0">
                <a:latin typeface="Arial" charset="0"/>
                <a:cs typeface="Arial" charset="0"/>
              </a:rPr>
              <a:t>Kebutuhan Neurotik</a:t>
            </a:r>
          </a:p>
        </p:txBody>
      </p:sp>
      <p:sp>
        <p:nvSpPr>
          <p:cNvPr id="7172" name="Content Placeholder 5"/>
          <p:cNvSpPr>
            <a:spLocks noGrp="1"/>
          </p:cNvSpPr>
          <p:nvPr>
            <p:ph idx="1"/>
          </p:nvPr>
        </p:nvSpPr>
        <p:spPr>
          <a:xfrm>
            <a:off x="457200" y="1524000"/>
            <a:ext cx="8229600" cy="4602163"/>
          </a:xfrm>
        </p:spPr>
        <p:txBody>
          <a:bodyPr/>
          <a:lstStyle/>
          <a:p>
            <a:pPr eaLnBrk="1" hangingPunct="1">
              <a:buNone/>
            </a:pPr>
            <a:r>
              <a:rPr lang="en-US" sz="2000" b="1" dirty="0" smtClean="0">
                <a:latin typeface="+mj-lt"/>
              </a:rPr>
              <a:t>1. </a:t>
            </a:r>
            <a:r>
              <a:rPr lang="id-ID" sz="2000" b="1" dirty="0" smtClean="0">
                <a:latin typeface="+mj-lt"/>
              </a:rPr>
              <a:t> Kebutuhan neurotik akan afeksi dan pengakuan (keinginan untuk disukai, untuk menyenangkan orang lain, dan memenuhi harapan orang lain).</a:t>
            </a:r>
          </a:p>
          <a:p>
            <a:pPr eaLnBrk="1" hangingPunct="1">
              <a:buNone/>
            </a:pPr>
            <a:r>
              <a:rPr lang="id-ID" sz="2000" b="1" dirty="0" smtClean="0">
                <a:latin typeface="+mj-lt"/>
              </a:rPr>
              <a:t>2.  Kebutuhan neurotik akan pasangan yang dapat mengurusi dirinya (berpusat pada pasangan,berlebihan pada cinta dan percaya bahwa memiliki pasangan akan menyelesaikan semua masalah kehidupan).</a:t>
            </a:r>
          </a:p>
          <a:p>
            <a:pPr eaLnBrk="1" hangingPunct="1">
              <a:buNone/>
            </a:pPr>
            <a:r>
              <a:rPr lang="id-ID" sz="2000" b="1" dirty="0" smtClean="0">
                <a:latin typeface="+mj-lt"/>
              </a:rPr>
              <a:t>3.  Kebutuhan neurotik untuk membatasi hidupnya secara sempit (memilih untuk tetap tidak mencolok dan tanpa diketahui. Mereka berharap untuk menghindari hal-hal materi).</a:t>
            </a:r>
          </a:p>
          <a:p>
            <a:pPr eaLnBrk="1" hangingPunct="1">
              <a:buNone/>
            </a:pPr>
            <a:r>
              <a:rPr lang="id-ID" sz="2000" b="1" dirty="0" smtClean="0">
                <a:latin typeface="+mj-lt"/>
              </a:rPr>
              <a:t>4.  Kebutuhan neurotik akan kekuasaan (mencari kekuasaan demi kepentingannya </a:t>
            </a:r>
            <a:r>
              <a:rPr lang="id-ID" sz="2000" b="1" smtClean="0">
                <a:latin typeface="+mj-lt"/>
              </a:rPr>
              <a:t>sendiri. Orang-orang </a:t>
            </a:r>
            <a:r>
              <a:rPr lang="id-ID" sz="2000" b="1" dirty="0" smtClean="0">
                <a:latin typeface="+mj-lt"/>
              </a:rPr>
              <a:t>ini takut keterbatasan pribadi, ketidakberdayaan, dan situasi tak terkendali).</a:t>
            </a:r>
          </a:p>
          <a:p>
            <a:pPr>
              <a:buNone/>
            </a:pPr>
            <a:r>
              <a:rPr lang="id-ID" sz="2000" b="1" dirty="0" smtClean="0"/>
              <a:t>5.  Kebutuhan neurotik untuk mengeksploitasi orang lain (memandang orang lain dalam hal apa yang dapat diperoleh melalui hubungan dengan mereka).</a:t>
            </a:r>
          </a:p>
          <a:p>
            <a:endParaRPr lang="id-ID" sz="2200" dirty="0" smtClean="0">
              <a:latin typeface="+mj-lt"/>
              <a:cs typeface="Arial" charset="0"/>
            </a:endParaRPr>
          </a:p>
        </p:txBody>
      </p:sp>
      <p:sp>
        <p:nvSpPr>
          <p:cNvPr id="5" name="Date Placeholder 4"/>
          <p:cNvSpPr>
            <a:spLocks noGrp="1"/>
          </p:cNvSpPr>
          <p:nvPr>
            <p:ph type="dt" sz="half" idx="10"/>
          </p:nvPr>
        </p:nvSpPr>
        <p:spPr/>
        <p:txBody>
          <a:bodyPr/>
          <a:lstStyle/>
          <a:p>
            <a:pPr>
              <a:defRPr/>
            </a:pPr>
            <a:fld id="{8D32956A-CFBB-453E-A19B-60D463FBBB95}"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42</a:t>
            </a:fld>
            <a:endParaRPr lang="en-US"/>
          </a:p>
        </p:txBody>
      </p:sp>
      <p:sp>
        <p:nvSpPr>
          <p:cNvPr id="7" name="Footer Placeholder 6"/>
          <p:cNvSpPr>
            <a:spLocks noGrp="1"/>
          </p:cNvSpPr>
          <p:nvPr>
            <p:ph type="ftr" sz="quarter" idx="11"/>
          </p:nvPr>
        </p:nvSpPr>
        <p:spPr/>
        <p:txBody>
          <a:bodyPr/>
          <a:lstStyle/>
          <a:p>
            <a:pPr>
              <a:defRPr/>
            </a:pPr>
            <a:r>
              <a:rPr lang="en-US" smtClean="0"/>
              <a:t>wien/keprib1/2016</a:t>
            </a:r>
            <a:endParaRPr lang="en-US"/>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8195" name="Title 5"/>
          <p:cNvSpPr>
            <a:spLocks noGrp="1"/>
          </p:cNvSpPr>
          <p:nvPr>
            <p:ph type="title"/>
          </p:nvPr>
        </p:nvSpPr>
        <p:spPr>
          <a:xfrm>
            <a:off x="533400" y="685800"/>
            <a:ext cx="8229600" cy="685800"/>
          </a:xfrm>
        </p:spPr>
        <p:txBody>
          <a:bodyPr/>
          <a:lstStyle/>
          <a:p>
            <a:pPr>
              <a:spcBef>
                <a:spcPct val="50000"/>
              </a:spcBef>
            </a:pPr>
            <a:endParaRPr lang="id-ID" sz="3200" smtClean="0">
              <a:latin typeface="Arial" charset="0"/>
              <a:cs typeface="Arial" charset="0"/>
            </a:endParaRPr>
          </a:p>
        </p:txBody>
      </p:sp>
      <p:sp>
        <p:nvSpPr>
          <p:cNvPr id="8196" name="Content Placeholder 5"/>
          <p:cNvSpPr>
            <a:spLocks noGrp="1"/>
          </p:cNvSpPr>
          <p:nvPr>
            <p:ph idx="1"/>
          </p:nvPr>
        </p:nvSpPr>
        <p:spPr>
          <a:xfrm>
            <a:off x="457200" y="1524000"/>
            <a:ext cx="8229600" cy="4602163"/>
          </a:xfrm>
        </p:spPr>
        <p:txBody>
          <a:bodyPr/>
          <a:lstStyle/>
          <a:p>
            <a:pPr eaLnBrk="1" hangingPunct="1">
              <a:buNone/>
            </a:pPr>
            <a:r>
              <a:rPr lang="fi-FI" sz="2000" b="1" dirty="0" smtClean="0"/>
              <a:t>6</a:t>
            </a:r>
            <a:r>
              <a:rPr lang="id-ID" sz="2000" b="1" dirty="0" smtClean="0"/>
              <a:t>.  Kebutuhan neurotik akan </a:t>
            </a:r>
            <a:r>
              <a:rPr lang="id-ID" sz="2000" b="1" i="1" dirty="0" smtClean="0"/>
              <a:t>prestise</a:t>
            </a:r>
            <a:r>
              <a:rPr lang="id-ID" sz="2000" b="1" dirty="0" smtClean="0"/>
              <a:t> (membutuhkan pengakuan dan pujian publik)</a:t>
            </a:r>
          </a:p>
          <a:p>
            <a:pPr eaLnBrk="1" hangingPunct="1">
              <a:buNone/>
            </a:pPr>
            <a:r>
              <a:rPr lang="id-ID" sz="2000" b="1" dirty="0" smtClean="0"/>
              <a:t>7.  Kebutuhan neurotik untuk dikagumi (narsistik dan memiliki persepsi diri berlebihan.)</a:t>
            </a:r>
          </a:p>
          <a:p>
            <a:pPr eaLnBrk="1" hangingPunct="1">
              <a:buNone/>
            </a:pPr>
            <a:r>
              <a:rPr lang="id-ID" sz="2000" b="1" dirty="0" smtClean="0"/>
              <a:t>8.  Kebutuhan neurotik untuk ambisi dan berprestasi (mendorong diri mereka untuk mencapai hal-hal yang lebih besar dan lebih besar sebagai akibat dari ketidakamanan dasar.)</a:t>
            </a:r>
          </a:p>
          <a:p>
            <a:pPr eaLnBrk="1" hangingPunct="1">
              <a:buNone/>
            </a:pPr>
            <a:r>
              <a:rPr lang="id-ID" sz="2000" b="1" dirty="0" smtClean="0"/>
              <a:t>9.  Kebutuhan neurotik akan </a:t>
            </a:r>
            <a:r>
              <a:rPr lang="id-ID" sz="2000" b="1" i="1" dirty="0" smtClean="0"/>
              <a:t>self-sufficiency</a:t>
            </a:r>
            <a:r>
              <a:rPr lang="id-ID" sz="2000" b="1" dirty="0" smtClean="0"/>
              <a:t> dan kemandirian (menunjukkan sebuah "penyendiri" mentalitas, menjauhkan diri dari orang lain dalam rangka untuk menghindari terikat atau tergantung pada orang lain)</a:t>
            </a:r>
          </a:p>
          <a:p>
            <a:pPr eaLnBrk="1" hangingPunct="1">
              <a:buNone/>
            </a:pPr>
            <a:r>
              <a:rPr lang="id-ID" sz="2000" b="1" dirty="0" smtClean="0"/>
              <a:t>10. Kebutuhan neurotik akan kesempurnaan dan ketaktercelaan. (terus-menerus berusaha untuk melengkapi kesempurnaan.) </a:t>
            </a:r>
          </a:p>
          <a:p>
            <a:endParaRPr lang="id-ID" sz="2200" dirty="0" smtClean="0">
              <a:latin typeface="Arial" charset="0"/>
              <a:cs typeface="Arial" charset="0"/>
            </a:endParaRPr>
          </a:p>
        </p:txBody>
      </p:sp>
      <p:sp>
        <p:nvSpPr>
          <p:cNvPr id="5" name="Date Placeholder 4"/>
          <p:cNvSpPr>
            <a:spLocks noGrp="1"/>
          </p:cNvSpPr>
          <p:nvPr>
            <p:ph type="dt" sz="half" idx="10"/>
          </p:nvPr>
        </p:nvSpPr>
        <p:spPr/>
        <p:txBody>
          <a:bodyPr/>
          <a:lstStyle/>
          <a:p>
            <a:pPr>
              <a:defRPr/>
            </a:pPr>
            <a:fld id="{153BC7EF-08C8-4977-8BDB-F72C577DFDFA}"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43</a:t>
            </a:fld>
            <a:endParaRPr lang="en-US"/>
          </a:p>
        </p:txBody>
      </p:sp>
      <p:sp>
        <p:nvSpPr>
          <p:cNvPr id="7" name="Footer Placeholder 6"/>
          <p:cNvSpPr>
            <a:spLocks noGrp="1"/>
          </p:cNvSpPr>
          <p:nvPr>
            <p:ph type="ftr" sz="quarter" idx="11"/>
          </p:nvPr>
        </p:nvSpPr>
        <p:spPr/>
        <p:txBody>
          <a:bodyPr/>
          <a:lstStyle/>
          <a:p>
            <a:pPr>
              <a:defRPr/>
            </a:pPr>
            <a:r>
              <a:rPr lang="en-US" smtClean="0"/>
              <a:t>wien/keprib1/2016</a:t>
            </a:r>
            <a:endParaRPr lang="en-US"/>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9219" name="Title 5"/>
          <p:cNvSpPr>
            <a:spLocks noGrp="1"/>
          </p:cNvSpPr>
          <p:nvPr>
            <p:ph type="title"/>
          </p:nvPr>
        </p:nvSpPr>
        <p:spPr>
          <a:xfrm>
            <a:off x="533400" y="685800"/>
            <a:ext cx="8229600" cy="685800"/>
          </a:xfrm>
        </p:spPr>
        <p:txBody>
          <a:bodyPr/>
          <a:lstStyle/>
          <a:p>
            <a:pPr>
              <a:spcBef>
                <a:spcPct val="50000"/>
              </a:spcBef>
            </a:pPr>
            <a:r>
              <a:rPr lang="id-ID" sz="3200" dirty="0" smtClean="0">
                <a:latin typeface="Arial" charset="0"/>
                <a:cs typeface="Arial" charset="0"/>
              </a:rPr>
              <a:t>Kecenderungan Neurotik</a:t>
            </a:r>
          </a:p>
        </p:txBody>
      </p:sp>
      <p:sp>
        <p:nvSpPr>
          <p:cNvPr id="9220" name="Content Placeholder 5"/>
          <p:cNvSpPr>
            <a:spLocks noGrp="1"/>
          </p:cNvSpPr>
          <p:nvPr>
            <p:ph idx="1"/>
          </p:nvPr>
        </p:nvSpPr>
        <p:spPr>
          <a:xfrm>
            <a:off x="457200" y="1524000"/>
            <a:ext cx="8229600" cy="4602163"/>
          </a:xfrm>
        </p:spPr>
        <p:txBody>
          <a:bodyPr/>
          <a:lstStyle/>
          <a:p>
            <a:pPr eaLnBrk="1" hangingPunct="1">
              <a:buBlip>
                <a:blip r:embed="rId4"/>
              </a:buBlip>
            </a:pPr>
            <a:r>
              <a:rPr lang="id-ID" sz="2400" b="1" i="1" dirty="0" smtClean="0"/>
              <a:t>Needs that move you towards others. </a:t>
            </a:r>
          </a:p>
          <a:p>
            <a:pPr lvl="1" eaLnBrk="1" hangingPunct="1">
              <a:buBlip>
                <a:blip r:embed="rId4"/>
              </a:buBlip>
            </a:pPr>
            <a:r>
              <a:rPr lang="id-ID" sz="2000" b="1" dirty="0" smtClean="0"/>
              <a:t>Kebutuhan yang menggerakkan Anda terhadap orang lain, mencari pengakuan, penerimaan dan kasih sayang dari orang lain (</a:t>
            </a:r>
            <a:r>
              <a:rPr lang="id-ID" sz="2000" b="1" i="1" dirty="0" smtClean="0"/>
              <a:t>neurotic needs, </a:t>
            </a:r>
            <a:r>
              <a:rPr lang="id-ID" sz="2000" b="1" dirty="0" smtClean="0"/>
              <a:t>nomer 1 &amp; 2).</a:t>
            </a:r>
          </a:p>
          <a:p>
            <a:pPr eaLnBrk="1" hangingPunct="1">
              <a:buBlip>
                <a:blip r:embed="rId4"/>
              </a:buBlip>
            </a:pPr>
            <a:r>
              <a:rPr lang="id-ID" sz="2400" b="1" i="1" dirty="0" smtClean="0"/>
              <a:t>Needs that move you against others. </a:t>
            </a:r>
          </a:p>
          <a:p>
            <a:pPr lvl="1" eaLnBrk="1" hangingPunct="1">
              <a:buBlip>
                <a:blip r:embed="rId4"/>
              </a:buBlip>
            </a:pPr>
            <a:r>
              <a:rPr lang="id-ID" sz="2000" b="1" dirty="0" smtClean="0"/>
              <a:t>Kebutuhan kekuasaan, kebutuhan untuk kontrol dan eksploitasi, kemahakuasaan terhadap orang lain, cenderung membuat orang lain menjauh (</a:t>
            </a:r>
            <a:r>
              <a:rPr lang="id-ID" sz="2000" b="1" i="1" dirty="0" smtClean="0"/>
              <a:t>neurotic needs, </a:t>
            </a:r>
            <a:r>
              <a:rPr lang="id-ID" sz="2000" b="1" dirty="0" smtClean="0"/>
              <a:t>nomer</a:t>
            </a:r>
            <a:r>
              <a:rPr lang="id-ID" sz="2000" b="1" i="1" dirty="0" smtClean="0"/>
              <a:t> </a:t>
            </a:r>
            <a:r>
              <a:rPr lang="id-ID" sz="2000" b="1" dirty="0" smtClean="0"/>
              <a:t>4, 5, 6, 7, 8).</a:t>
            </a:r>
          </a:p>
          <a:p>
            <a:pPr eaLnBrk="1" hangingPunct="1">
              <a:buBlip>
                <a:blip r:embed="rId4"/>
              </a:buBlip>
            </a:pPr>
            <a:r>
              <a:rPr lang="id-ID" sz="2400" b="1" i="1" dirty="0" smtClean="0"/>
              <a:t>Needs that move you away from others.</a:t>
            </a:r>
          </a:p>
          <a:p>
            <a:pPr lvl="1" eaLnBrk="1" hangingPunct="1">
              <a:buBlip>
                <a:blip r:embed="rId4"/>
              </a:buBlip>
            </a:pPr>
            <a:r>
              <a:rPr lang="id-ID" sz="2000" b="1" dirty="0" smtClean="0"/>
              <a:t>Kebutuhan yang bergerak menjauh / menarik diri dari orang lain, menciptakan perilaku antisosial (</a:t>
            </a:r>
            <a:r>
              <a:rPr lang="id-ID" sz="2000" b="1" i="1" dirty="0" smtClean="0"/>
              <a:t>neurotic needs,</a:t>
            </a:r>
            <a:r>
              <a:rPr lang="id-ID" sz="2000" b="1" dirty="0" smtClean="0"/>
              <a:t> nomer  3, 9, 10).</a:t>
            </a:r>
          </a:p>
          <a:p>
            <a:endParaRPr lang="id-ID" sz="2200" dirty="0" smtClean="0">
              <a:latin typeface="Arial" charset="0"/>
              <a:cs typeface="Arial" charset="0"/>
            </a:endParaRPr>
          </a:p>
        </p:txBody>
      </p:sp>
      <p:sp>
        <p:nvSpPr>
          <p:cNvPr id="5" name="Date Placeholder 4"/>
          <p:cNvSpPr>
            <a:spLocks noGrp="1"/>
          </p:cNvSpPr>
          <p:nvPr>
            <p:ph type="dt" sz="half" idx="10"/>
          </p:nvPr>
        </p:nvSpPr>
        <p:spPr/>
        <p:txBody>
          <a:bodyPr/>
          <a:lstStyle/>
          <a:p>
            <a:pPr>
              <a:defRPr/>
            </a:pPr>
            <a:fld id="{42A64BB1-91F5-4E2B-8AE1-7F32C1386BD7}"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44</a:t>
            </a:fld>
            <a:endParaRPr lang="en-US"/>
          </a:p>
        </p:txBody>
      </p:sp>
      <p:sp>
        <p:nvSpPr>
          <p:cNvPr id="7" name="Footer Placeholder 6"/>
          <p:cNvSpPr>
            <a:spLocks noGrp="1"/>
          </p:cNvSpPr>
          <p:nvPr>
            <p:ph type="ftr" sz="quarter" idx="11"/>
          </p:nvPr>
        </p:nvSpPr>
        <p:spPr/>
        <p:txBody>
          <a:bodyPr/>
          <a:lstStyle/>
          <a:p>
            <a:pPr>
              <a:defRPr/>
            </a:pPr>
            <a:r>
              <a:rPr lang="en-US" smtClean="0"/>
              <a:t>wien/keprib1/2016</a:t>
            </a:r>
            <a:endParaRPr lang="en-US"/>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7"/>
          <p:cNvSpPr>
            <a:spLocks noChangeArrowheads="1"/>
          </p:cNvSpPr>
          <p:nvPr/>
        </p:nvSpPr>
        <p:spPr bwMode="auto">
          <a:xfrm>
            <a:off x="3143250" y="2714625"/>
            <a:ext cx="3357563" cy="428625"/>
          </a:xfrm>
          <a:prstGeom prst="rect">
            <a:avLst/>
          </a:prstGeom>
          <a:solidFill>
            <a:schemeClr val="tx2">
              <a:lumMod val="75000"/>
            </a:schemeClr>
          </a:solidFill>
          <a:ln w="9525">
            <a:solidFill>
              <a:schemeClr val="tx2">
                <a:lumMod val="40000"/>
                <a:lumOff val="60000"/>
              </a:schemeClr>
            </a:solidFill>
            <a:miter lim="800000"/>
            <a:headEnd/>
            <a:tailEnd/>
          </a:ln>
        </p:spPr>
        <p:txBody>
          <a:bodyPr wrap="none" anchor="ctr"/>
          <a:lstStyle/>
          <a:p>
            <a:pPr algn="ctr">
              <a:defRPr/>
            </a:pPr>
            <a:r>
              <a:rPr lang="en-US" b="1" dirty="0">
                <a:solidFill>
                  <a:srgbClr val="FFFF00"/>
                </a:solidFill>
                <a:latin typeface="Kristen ITC" pitchFamily="66" charset="0"/>
              </a:rPr>
              <a:t>Defense against Anxiety</a:t>
            </a:r>
          </a:p>
        </p:txBody>
      </p:sp>
      <p:sp>
        <p:nvSpPr>
          <p:cNvPr id="13315" name="Rectangle 16"/>
          <p:cNvSpPr>
            <a:spLocks noChangeArrowheads="1"/>
          </p:cNvSpPr>
          <p:nvPr/>
        </p:nvSpPr>
        <p:spPr bwMode="auto">
          <a:xfrm>
            <a:off x="3786188" y="1857375"/>
            <a:ext cx="2000250" cy="431800"/>
          </a:xfrm>
          <a:prstGeom prst="rect">
            <a:avLst/>
          </a:prstGeom>
          <a:solidFill>
            <a:schemeClr val="tx2">
              <a:lumMod val="75000"/>
            </a:schemeClr>
          </a:solidFill>
          <a:ln w="9525">
            <a:solidFill>
              <a:schemeClr val="tx2">
                <a:lumMod val="40000"/>
                <a:lumOff val="60000"/>
              </a:schemeClr>
            </a:solidFill>
            <a:miter lim="800000"/>
            <a:headEnd/>
            <a:tailEnd/>
          </a:ln>
        </p:spPr>
        <p:txBody>
          <a:bodyPr wrap="none" anchor="ctr"/>
          <a:lstStyle/>
          <a:p>
            <a:pPr algn="ctr">
              <a:defRPr/>
            </a:pPr>
            <a:r>
              <a:rPr lang="en-US" b="1" dirty="0">
                <a:solidFill>
                  <a:srgbClr val="FFFF00"/>
                </a:solidFill>
                <a:latin typeface="Kristen ITC" pitchFamily="66" charset="0"/>
              </a:rPr>
              <a:t>Basic anxiety</a:t>
            </a:r>
          </a:p>
        </p:txBody>
      </p:sp>
      <p:sp>
        <p:nvSpPr>
          <p:cNvPr id="13316" name="Rectangle 13"/>
          <p:cNvSpPr>
            <a:spLocks noChangeArrowheads="1"/>
          </p:cNvSpPr>
          <p:nvPr/>
        </p:nvSpPr>
        <p:spPr bwMode="auto">
          <a:xfrm>
            <a:off x="3700463" y="857250"/>
            <a:ext cx="2085975" cy="503238"/>
          </a:xfrm>
          <a:prstGeom prst="rect">
            <a:avLst/>
          </a:prstGeom>
          <a:solidFill>
            <a:schemeClr val="tx2">
              <a:lumMod val="75000"/>
            </a:schemeClr>
          </a:solidFill>
          <a:ln w="9525">
            <a:solidFill>
              <a:schemeClr val="tx2">
                <a:lumMod val="40000"/>
                <a:lumOff val="60000"/>
              </a:schemeClr>
            </a:solidFill>
            <a:miter lim="800000"/>
            <a:headEnd/>
            <a:tailEnd/>
          </a:ln>
        </p:spPr>
        <p:txBody>
          <a:bodyPr wrap="none" anchor="ctr"/>
          <a:lstStyle/>
          <a:p>
            <a:pPr algn="ctr">
              <a:defRPr/>
            </a:pPr>
            <a:r>
              <a:rPr lang="en-US" b="1" dirty="0">
                <a:solidFill>
                  <a:srgbClr val="FFFF00"/>
                </a:solidFill>
                <a:latin typeface="Kristen ITC" pitchFamily="66" charset="0"/>
              </a:rPr>
              <a:t>Basic Hostility</a:t>
            </a:r>
          </a:p>
        </p:txBody>
      </p:sp>
      <p:sp>
        <p:nvSpPr>
          <p:cNvPr id="11269" name="Rectangle 4"/>
          <p:cNvSpPr>
            <a:spLocks noGrp="1" noChangeArrowheads="1"/>
          </p:cNvSpPr>
          <p:nvPr>
            <p:ph type="title" idx="4294967295"/>
          </p:nvPr>
        </p:nvSpPr>
        <p:spPr>
          <a:xfrm>
            <a:off x="395288" y="142875"/>
            <a:ext cx="8748712" cy="739775"/>
          </a:xfrm>
        </p:spPr>
        <p:txBody>
          <a:bodyPr/>
          <a:lstStyle/>
          <a:p>
            <a:pPr eaLnBrk="1" hangingPunct="1"/>
            <a:r>
              <a:rPr lang="id-ID" sz="3200" b="1" i="1" dirty="0" smtClean="0"/>
              <a:t>Struktur, Proses, &amp; Perkembangan Kepribadian</a:t>
            </a:r>
            <a:endParaRPr lang="en-US" sz="3200" b="1" i="1" dirty="0" smtClean="0"/>
          </a:p>
        </p:txBody>
      </p:sp>
      <p:sp>
        <p:nvSpPr>
          <p:cNvPr id="11270" name="Text Box 7"/>
          <p:cNvSpPr txBox="1">
            <a:spLocks noChangeArrowheads="1"/>
          </p:cNvSpPr>
          <p:nvPr/>
        </p:nvSpPr>
        <p:spPr bwMode="auto">
          <a:xfrm>
            <a:off x="3419475" y="2349500"/>
            <a:ext cx="184150" cy="366713"/>
          </a:xfrm>
          <a:prstGeom prst="rect">
            <a:avLst/>
          </a:prstGeom>
          <a:noFill/>
          <a:ln w="9525">
            <a:noFill/>
            <a:miter lim="800000"/>
            <a:headEnd/>
            <a:tailEnd/>
          </a:ln>
        </p:spPr>
        <p:txBody>
          <a:bodyPr wrap="none">
            <a:spAutoFit/>
          </a:bodyPr>
          <a:lstStyle/>
          <a:p>
            <a:pPr eaLnBrk="0" hangingPunct="0"/>
            <a:endParaRPr lang="id-ID"/>
          </a:p>
        </p:txBody>
      </p:sp>
      <p:sp>
        <p:nvSpPr>
          <p:cNvPr id="13321" name="Rectangle 10"/>
          <p:cNvSpPr>
            <a:spLocks noChangeArrowheads="1"/>
          </p:cNvSpPr>
          <p:nvPr/>
        </p:nvSpPr>
        <p:spPr bwMode="auto">
          <a:xfrm>
            <a:off x="285750" y="3500438"/>
            <a:ext cx="4357688" cy="3205161"/>
          </a:xfrm>
          <a:prstGeom prst="rect">
            <a:avLst/>
          </a:prstGeom>
          <a:solidFill>
            <a:schemeClr val="tx2">
              <a:lumMod val="75000"/>
            </a:schemeClr>
          </a:solidFill>
          <a:ln w="9525">
            <a:solidFill>
              <a:schemeClr val="tx2">
                <a:lumMod val="40000"/>
                <a:lumOff val="60000"/>
              </a:schemeClr>
            </a:solidFill>
            <a:miter lim="800000"/>
            <a:headEnd/>
            <a:tailEnd/>
          </a:ln>
        </p:spPr>
        <p:txBody>
          <a:bodyPr wrap="none" anchor="ctr"/>
          <a:lstStyle/>
          <a:p>
            <a:pPr algn="ctr" eaLnBrk="0" hangingPunct="0">
              <a:defRPr/>
            </a:pPr>
            <a:r>
              <a:rPr lang="id-ID" sz="1600" b="1" u="sng" dirty="0" smtClean="0">
                <a:solidFill>
                  <a:srgbClr val="FFFF00"/>
                </a:solidFill>
                <a:latin typeface="Kristen ITC" pitchFamily="66" charset="0"/>
              </a:rPr>
              <a:t>Normal defenses</a:t>
            </a:r>
          </a:p>
          <a:p>
            <a:pPr algn="ctr" eaLnBrk="0" hangingPunct="0">
              <a:defRPr/>
            </a:pPr>
            <a:endParaRPr lang="id-ID" sz="1600" b="1" dirty="0" smtClean="0">
              <a:solidFill>
                <a:srgbClr val="FFFF00"/>
              </a:solidFill>
              <a:latin typeface="Kristen ITC" pitchFamily="66" charset="0"/>
            </a:endParaRPr>
          </a:p>
          <a:p>
            <a:pPr algn="ctr" eaLnBrk="0" hangingPunct="0">
              <a:defRPr/>
            </a:pPr>
            <a:r>
              <a:rPr lang="id-ID" sz="1600" b="1" dirty="0" smtClean="0">
                <a:solidFill>
                  <a:srgbClr val="FFFF00"/>
                </a:solidFill>
                <a:latin typeface="Kristen ITC" pitchFamily="66" charset="0"/>
              </a:rPr>
              <a:t>Gerakan spontan</a:t>
            </a:r>
          </a:p>
          <a:p>
            <a:pPr algn="ctr" eaLnBrk="0" hangingPunct="0">
              <a:defRPr/>
            </a:pPr>
            <a:endParaRPr lang="id-ID" sz="1600" b="1" dirty="0" smtClean="0">
              <a:solidFill>
                <a:srgbClr val="FFFF00"/>
              </a:solidFill>
              <a:latin typeface="Kristen ITC" pitchFamily="66" charset="0"/>
            </a:endParaRPr>
          </a:p>
          <a:p>
            <a:pPr eaLnBrk="0" hangingPunct="0">
              <a:defRPr/>
            </a:pPr>
            <a:r>
              <a:rPr lang="id-ID" sz="1600" b="1" dirty="0" smtClean="0">
                <a:solidFill>
                  <a:srgbClr val="FFFF00"/>
                </a:solidFill>
                <a:latin typeface="Kristen ITC" pitchFamily="66" charset="0"/>
              </a:rPr>
              <a:t>Toward people : 	ramah, pribadi </a:t>
            </a:r>
          </a:p>
          <a:p>
            <a:pPr eaLnBrk="0" hangingPunct="0">
              <a:defRPr/>
            </a:pPr>
            <a:r>
              <a:rPr lang="id-ID" sz="1600" b="1" dirty="0" smtClean="0">
                <a:solidFill>
                  <a:srgbClr val="FFFF00"/>
                </a:solidFill>
                <a:latin typeface="Kristen ITC" pitchFamily="66" charset="0"/>
              </a:rPr>
              <a:t>		menyenangkan</a:t>
            </a:r>
          </a:p>
          <a:p>
            <a:pPr algn="ctr" eaLnBrk="0" hangingPunct="0">
              <a:defRPr/>
            </a:pPr>
            <a:endParaRPr lang="id-ID" sz="1600" b="1" dirty="0" smtClean="0">
              <a:solidFill>
                <a:srgbClr val="FFFF00"/>
              </a:solidFill>
              <a:latin typeface="Kristen ITC" pitchFamily="66" charset="0"/>
            </a:endParaRPr>
          </a:p>
          <a:p>
            <a:pPr eaLnBrk="0" hangingPunct="0">
              <a:defRPr/>
            </a:pPr>
            <a:r>
              <a:rPr lang="id-ID" sz="1600" b="1" dirty="0" smtClean="0">
                <a:solidFill>
                  <a:srgbClr val="FFFF00"/>
                </a:solidFill>
                <a:latin typeface="Kristen ITC" pitchFamily="66" charset="0"/>
              </a:rPr>
              <a:t>Against people :	kemampuan bertahan </a:t>
            </a:r>
          </a:p>
          <a:p>
            <a:pPr eaLnBrk="0" hangingPunct="0">
              <a:defRPr/>
            </a:pPr>
            <a:r>
              <a:rPr lang="id-ID" sz="1600" b="1" dirty="0" smtClean="0">
                <a:solidFill>
                  <a:srgbClr val="FFFF00"/>
                </a:solidFill>
                <a:latin typeface="Kristen ITC" pitchFamily="66" charset="0"/>
              </a:rPr>
              <a:t>		dalam masyarakat yg</a:t>
            </a:r>
          </a:p>
          <a:p>
            <a:pPr eaLnBrk="0" hangingPunct="0">
              <a:defRPr/>
            </a:pPr>
            <a:r>
              <a:rPr lang="id-ID" sz="1600" b="1" dirty="0" smtClean="0">
                <a:solidFill>
                  <a:srgbClr val="FFFF00"/>
                </a:solidFill>
                <a:latin typeface="Kristen ITC" pitchFamily="66" charset="0"/>
              </a:rPr>
              <a:t>		kompetitif</a:t>
            </a:r>
          </a:p>
          <a:p>
            <a:pPr algn="ctr" eaLnBrk="0" hangingPunct="0">
              <a:defRPr/>
            </a:pPr>
            <a:endParaRPr lang="id-ID" sz="1600" b="1" dirty="0" smtClean="0">
              <a:solidFill>
                <a:srgbClr val="FFFF00"/>
              </a:solidFill>
              <a:latin typeface="Kristen ITC" pitchFamily="66" charset="0"/>
            </a:endParaRPr>
          </a:p>
          <a:p>
            <a:pPr eaLnBrk="0" hangingPunct="0">
              <a:defRPr/>
            </a:pPr>
            <a:r>
              <a:rPr lang="id-ID" sz="1600" b="1" dirty="0" smtClean="0">
                <a:solidFill>
                  <a:srgbClr val="FFFF00"/>
                </a:solidFill>
                <a:latin typeface="Kristen ITC" pitchFamily="66" charset="0"/>
              </a:rPr>
              <a:t>Away from people : otonomi, pribadi </a:t>
            </a:r>
          </a:p>
          <a:p>
            <a:pPr eaLnBrk="0" hangingPunct="0">
              <a:defRPr/>
            </a:pPr>
            <a:r>
              <a:rPr lang="id-ID" sz="1600" b="1" dirty="0" smtClean="0">
                <a:solidFill>
                  <a:srgbClr val="FFFF00"/>
                </a:solidFill>
                <a:latin typeface="Kristen ITC" pitchFamily="66" charset="0"/>
              </a:rPr>
              <a:t>		   yang tenang</a:t>
            </a:r>
            <a:endParaRPr lang="id-ID" sz="1600" b="1" dirty="0">
              <a:solidFill>
                <a:srgbClr val="FFFF00"/>
              </a:solidFill>
              <a:latin typeface="Kristen ITC" pitchFamily="66" charset="0"/>
            </a:endParaRPr>
          </a:p>
        </p:txBody>
      </p:sp>
      <p:sp>
        <p:nvSpPr>
          <p:cNvPr id="13322" name="Rectangle 12"/>
          <p:cNvSpPr>
            <a:spLocks noChangeArrowheads="1"/>
          </p:cNvSpPr>
          <p:nvPr/>
        </p:nvSpPr>
        <p:spPr bwMode="auto">
          <a:xfrm>
            <a:off x="4929188" y="3500438"/>
            <a:ext cx="4071937" cy="3143250"/>
          </a:xfrm>
          <a:prstGeom prst="rect">
            <a:avLst/>
          </a:prstGeom>
          <a:solidFill>
            <a:schemeClr val="tx2">
              <a:lumMod val="75000"/>
            </a:schemeClr>
          </a:solidFill>
          <a:ln w="9525">
            <a:solidFill>
              <a:schemeClr val="tx2">
                <a:lumMod val="40000"/>
                <a:lumOff val="60000"/>
              </a:schemeClr>
            </a:solidFill>
            <a:miter lim="800000"/>
            <a:headEnd/>
            <a:tailEnd/>
          </a:ln>
        </p:spPr>
        <p:txBody>
          <a:bodyPr wrap="none" anchor="ctr"/>
          <a:lstStyle/>
          <a:p>
            <a:pPr algn="ctr" eaLnBrk="0" hangingPunct="0">
              <a:defRPr/>
            </a:pPr>
            <a:r>
              <a:rPr lang="id-ID" sz="1700" b="1" u="sng" dirty="0" smtClean="0">
                <a:solidFill>
                  <a:srgbClr val="FFFF00"/>
                </a:solidFill>
                <a:latin typeface="Kristen ITC" pitchFamily="66" charset="0"/>
              </a:rPr>
              <a:t>Neurotic defenses</a:t>
            </a:r>
          </a:p>
          <a:p>
            <a:pPr algn="ctr" eaLnBrk="0" hangingPunct="0">
              <a:defRPr/>
            </a:pPr>
            <a:endParaRPr lang="id-ID" sz="1700" b="1" dirty="0" smtClean="0">
              <a:solidFill>
                <a:srgbClr val="FFFF00"/>
              </a:solidFill>
              <a:latin typeface="Kristen ITC" pitchFamily="66" charset="0"/>
            </a:endParaRPr>
          </a:p>
          <a:p>
            <a:pPr algn="ctr" eaLnBrk="0" hangingPunct="0">
              <a:defRPr/>
            </a:pPr>
            <a:r>
              <a:rPr lang="id-ID" sz="1700" b="1" dirty="0" smtClean="0">
                <a:solidFill>
                  <a:srgbClr val="FFFF00"/>
                </a:solidFill>
                <a:latin typeface="Kristen ITC" pitchFamily="66" charset="0"/>
              </a:rPr>
              <a:t>Gerakan kompulsif</a:t>
            </a:r>
          </a:p>
          <a:p>
            <a:pPr algn="ctr" eaLnBrk="0" hangingPunct="0">
              <a:defRPr/>
            </a:pPr>
            <a:endParaRPr lang="id-ID" sz="1700" b="1" dirty="0" smtClean="0">
              <a:solidFill>
                <a:srgbClr val="FFFF00"/>
              </a:solidFill>
              <a:latin typeface="Kristen ITC" pitchFamily="66" charset="0"/>
            </a:endParaRPr>
          </a:p>
          <a:p>
            <a:pPr eaLnBrk="0" hangingPunct="0">
              <a:defRPr/>
            </a:pPr>
            <a:r>
              <a:rPr lang="id-ID" sz="1700" b="1" dirty="0" smtClean="0">
                <a:solidFill>
                  <a:srgbClr val="FFFF00"/>
                </a:solidFill>
                <a:latin typeface="Kristen ITC" pitchFamily="66" charset="0"/>
              </a:rPr>
              <a:t>Toward people : pribadi yang patuh</a:t>
            </a:r>
          </a:p>
          <a:p>
            <a:pPr eaLnBrk="0" hangingPunct="0">
              <a:defRPr/>
            </a:pPr>
            <a:endParaRPr lang="id-ID" sz="1700" b="1" dirty="0" smtClean="0">
              <a:solidFill>
                <a:srgbClr val="FFFF00"/>
              </a:solidFill>
              <a:latin typeface="Kristen ITC" pitchFamily="66" charset="0"/>
            </a:endParaRPr>
          </a:p>
          <a:p>
            <a:pPr eaLnBrk="0" hangingPunct="0">
              <a:defRPr/>
            </a:pPr>
            <a:r>
              <a:rPr lang="id-ID" sz="1700" b="1" dirty="0" smtClean="0">
                <a:solidFill>
                  <a:srgbClr val="FFFF00"/>
                </a:solidFill>
                <a:latin typeface="Kristen ITC" pitchFamily="66" charset="0"/>
              </a:rPr>
              <a:t>Against people : pribadi yang agresif,</a:t>
            </a:r>
          </a:p>
          <a:p>
            <a:pPr eaLnBrk="0" hangingPunct="0">
              <a:defRPr/>
            </a:pPr>
            <a:r>
              <a:rPr lang="id-ID" sz="1700" b="1" dirty="0" smtClean="0">
                <a:solidFill>
                  <a:srgbClr val="FFFF00"/>
                </a:solidFill>
                <a:latin typeface="Kristen ITC" pitchFamily="66" charset="0"/>
              </a:rPr>
              <a:t>		dominan, berkuasa</a:t>
            </a:r>
          </a:p>
          <a:p>
            <a:pPr eaLnBrk="0" hangingPunct="0">
              <a:defRPr/>
            </a:pPr>
            <a:endParaRPr lang="id-ID" sz="1700" b="1" dirty="0" smtClean="0">
              <a:solidFill>
                <a:srgbClr val="FFFF00"/>
              </a:solidFill>
              <a:latin typeface="Kristen ITC" pitchFamily="66" charset="0"/>
            </a:endParaRPr>
          </a:p>
          <a:p>
            <a:pPr eaLnBrk="0" hangingPunct="0">
              <a:defRPr/>
            </a:pPr>
            <a:r>
              <a:rPr lang="id-ID" sz="1700" b="1" dirty="0" smtClean="0">
                <a:solidFill>
                  <a:srgbClr val="FFFF00"/>
                </a:solidFill>
                <a:latin typeface="Kristen ITC" pitchFamily="66" charset="0"/>
              </a:rPr>
              <a:t>Away from people : pribadi yang </a:t>
            </a:r>
          </a:p>
          <a:p>
            <a:pPr eaLnBrk="0" hangingPunct="0">
              <a:defRPr/>
            </a:pPr>
            <a:r>
              <a:rPr lang="id-ID" sz="1700" b="1" dirty="0" smtClean="0">
                <a:solidFill>
                  <a:srgbClr val="FFFF00"/>
                </a:solidFill>
                <a:latin typeface="Kristen ITC" pitchFamily="66" charset="0"/>
              </a:rPr>
              <a:t>		     memisahkan diri</a:t>
            </a:r>
            <a:endParaRPr lang="id-ID" sz="1700" b="1" dirty="0">
              <a:solidFill>
                <a:srgbClr val="FFFF00"/>
              </a:solidFill>
              <a:latin typeface="Kristen ITC" pitchFamily="66" charset="0"/>
            </a:endParaRPr>
          </a:p>
        </p:txBody>
      </p:sp>
      <p:sp>
        <p:nvSpPr>
          <p:cNvPr id="21" name="Up-Down Arrow 20"/>
          <p:cNvSpPr/>
          <p:nvPr/>
        </p:nvSpPr>
        <p:spPr>
          <a:xfrm>
            <a:off x="4643438" y="1428750"/>
            <a:ext cx="214312" cy="4286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Down Arrow 21"/>
          <p:cNvSpPr/>
          <p:nvPr/>
        </p:nvSpPr>
        <p:spPr>
          <a:xfrm>
            <a:off x="4643438" y="2357438"/>
            <a:ext cx="214312"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Down Arrow 23"/>
          <p:cNvSpPr/>
          <p:nvPr/>
        </p:nvSpPr>
        <p:spPr>
          <a:xfrm rot="18588891">
            <a:off x="5105400" y="3089276"/>
            <a:ext cx="219075" cy="374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Down Arrow 25"/>
          <p:cNvSpPr/>
          <p:nvPr/>
        </p:nvSpPr>
        <p:spPr>
          <a:xfrm rot="2569065">
            <a:off x="4175125" y="3094038"/>
            <a:ext cx="219075" cy="3984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ooter Placeholder 12"/>
          <p:cNvSpPr>
            <a:spLocks noGrp="1"/>
          </p:cNvSpPr>
          <p:nvPr>
            <p:ph type="ftr" sz="quarter" idx="11"/>
          </p:nvPr>
        </p:nvSpPr>
        <p:spPr/>
        <p:txBody>
          <a:bodyPr/>
          <a:lstStyle/>
          <a:p>
            <a:pPr>
              <a:defRPr/>
            </a:pPr>
            <a:r>
              <a:rPr lang="en-US" smtClean="0"/>
              <a:t>wien/keprib</a:t>
            </a:r>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371600" y="3581400"/>
            <a:ext cx="6286544" cy="2743200"/>
            <a:chOff x="1392" y="576"/>
            <a:chExt cx="3273" cy="1728"/>
          </a:xfrm>
          <a:solidFill>
            <a:schemeClr val="accent1"/>
          </a:solidFill>
        </p:grpSpPr>
        <p:sp>
          <p:nvSpPr>
            <p:cNvPr id="5" name="Rectangle 28"/>
            <p:cNvSpPr>
              <a:spLocks noChangeArrowheads="1"/>
            </p:cNvSpPr>
            <p:nvPr/>
          </p:nvSpPr>
          <p:spPr bwMode="auto">
            <a:xfrm>
              <a:off x="1392" y="576"/>
              <a:ext cx="3273" cy="1728"/>
            </a:xfrm>
            <a:prstGeom prst="rect">
              <a:avLst/>
            </a:prstGeom>
            <a:grpFill/>
            <a:ln w="25400" cap="flat" cmpd="sng">
              <a:gradFill>
                <a:gsLst>
                  <a:gs pos="0">
                    <a:schemeClr val="tx1"/>
                  </a:gs>
                  <a:gs pos="50000">
                    <a:schemeClr val="accent1">
                      <a:tint val="44500"/>
                      <a:satMod val="160000"/>
                    </a:schemeClr>
                  </a:gs>
                  <a:gs pos="100000">
                    <a:schemeClr val="accent1">
                      <a:tint val="23500"/>
                      <a:satMod val="160000"/>
                    </a:schemeClr>
                  </a:gs>
                </a:gsLst>
                <a:lin ang="5400000" scaled="0"/>
              </a:gradFill>
              <a:miter lim="800000"/>
              <a:headEnd/>
              <a:tailEnd/>
            </a:ln>
            <a:effectLst/>
          </p:spPr>
          <p:txBody>
            <a:bodyPr wrap="none" anchor="ctr"/>
            <a:lstStyle/>
            <a:p>
              <a:pPr>
                <a:defRPr/>
              </a:pPr>
              <a:endParaRPr lang="en-US"/>
            </a:p>
          </p:txBody>
        </p:sp>
        <p:sp>
          <p:nvSpPr>
            <p:cNvPr id="6" name="Oval 29"/>
            <p:cNvSpPr>
              <a:spLocks noChangeArrowheads="1"/>
            </p:cNvSpPr>
            <p:nvPr/>
          </p:nvSpPr>
          <p:spPr bwMode="auto">
            <a:xfrm>
              <a:off x="1621" y="1342"/>
              <a:ext cx="931" cy="638"/>
            </a:xfrm>
            <a:prstGeom prst="ellipse">
              <a:avLst/>
            </a:prstGeom>
            <a:grpFill/>
            <a:ln w="25400" cap="flat" cmpd="sng">
              <a:gradFill>
                <a:gsLst>
                  <a:gs pos="0">
                    <a:schemeClr val="tx1"/>
                  </a:gs>
                  <a:gs pos="50000">
                    <a:schemeClr val="accent1">
                      <a:tint val="44500"/>
                      <a:satMod val="160000"/>
                    </a:schemeClr>
                  </a:gs>
                  <a:gs pos="100000">
                    <a:schemeClr val="accent1">
                      <a:tint val="23500"/>
                      <a:satMod val="160000"/>
                    </a:schemeClr>
                  </a:gs>
                </a:gsLst>
                <a:lin ang="5400000" scaled="0"/>
              </a:gradFill>
              <a:round/>
              <a:headEnd/>
              <a:tailEnd/>
            </a:ln>
            <a:effectLst/>
          </p:spPr>
          <p:txBody>
            <a:bodyPr wrap="none" anchor="ctr"/>
            <a:lstStyle/>
            <a:p>
              <a:pPr>
                <a:defRPr/>
              </a:pPr>
              <a:endParaRPr lang="en-US"/>
            </a:p>
          </p:txBody>
        </p:sp>
        <p:sp>
          <p:nvSpPr>
            <p:cNvPr id="7" name="Oval 30"/>
            <p:cNvSpPr>
              <a:spLocks noChangeArrowheads="1"/>
            </p:cNvSpPr>
            <p:nvPr/>
          </p:nvSpPr>
          <p:spPr bwMode="auto">
            <a:xfrm>
              <a:off x="2905" y="1332"/>
              <a:ext cx="932" cy="638"/>
            </a:xfrm>
            <a:prstGeom prst="ellipse">
              <a:avLst/>
            </a:prstGeom>
            <a:grpFill/>
            <a:ln w="25400" cap="flat" cmpd="sng">
              <a:gradFill>
                <a:gsLst>
                  <a:gs pos="0">
                    <a:schemeClr val="tx1"/>
                  </a:gs>
                  <a:gs pos="50000">
                    <a:schemeClr val="accent1">
                      <a:tint val="44500"/>
                      <a:satMod val="160000"/>
                    </a:schemeClr>
                  </a:gs>
                  <a:gs pos="100000">
                    <a:schemeClr val="accent1">
                      <a:tint val="23500"/>
                      <a:satMod val="160000"/>
                    </a:schemeClr>
                  </a:gs>
                </a:gsLst>
                <a:lin ang="5400000" scaled="0"/>
              </a:gradFill>
              <a:round/>
              <a:headEnd/>
              <a:tailEnd/>
            </a:ln>
            <a:effectLst/>
          </p:spPr>
          <p:txBody>
            <a:bodyPr wrap="none" anchor="ctr"/>
            <a:lstStyle/>
            <a:p>
              <a:pPr>
                <a:defRPr/>
              </a:pPr>
              <a:endParaRPr lang="en-US"/>
            </a:p>
          </p:txBody>
        </p:sp>
        <p:sp>
          <p:nvSpPr>
            <p:cNvPr id="8" name="Oval 31"/>
            <p:cNvSpPr>
              <a:spLocks noChangeArrowheads="1"/>
            </p:cNvSpPr>
            <p:nvPr/>
          </p:nvSpPr>
          <p:spPr bwMode="auto">
            <a:xfrm>
              <a:off x="3619" y="1332"/>
              <a:ext cx="931" cy="638"/>
            </a:xfrm>
            <a:prstGeom prst="ellipse">
              <a:avLst/>
            </a:prstGeom>
            <a:grpFill/>
            <a:ln w="25400" cap="flat" cmpd="sng">
              <a:gradFill>
                <a:gsLst>
                  <a:gs pos="0">
                    <a:schemeClr val="tx1"/>
                  </a:gs>
                  <a:gs pos="50000">
                    <a:schemeClr val="accent1">
                      <a:tint val="44500"/>
                      <a:satMod val="160000"/>
                    </a:schemeClr>
                  </a:gs>
                  <a:gs pos="100000">
                    <a:schemeClr val="accent1">
                      <a:tint val="23500"/>
                      <a:satMod val="160000"/>
                    </a:schemeClr>
                  </a:gs>
                </a:gsLst>
                <a:lin ang="5400000" scaled="0"/>
              </a:gradFill>
              <a:round/>
              <a:headEnd/>
              <a:tailEnd/>
            </a:ln>
            <a:effectLst/>
          </p:spPr>
          <p:txBody>
            <a:bodyPr wrap="none" anchor="ctr"/>
            <a:lstStyle/>
            <a:p>
              <a:pPr>
                <a:defRPr/>
              </a:pPr>
              <a:endParaRPr lang="en-US"/>
            </a:p>
          </p:txBody>
        </p:sp>
        <p:sp>
          <p:nvSpPr>
            <p:cNvPr id="9" name="Text Box 32"/>
            <p:cNvSpPr txBox="1">
              <a:spLocks noChangeArrowheads="1"/>
            </p:cNvSpPr>
            <p:nvPr/>
          </p:nvSpPr>
          <p:spPr bwMode="auto">
            <a:xfrm>
              <a:off x="1428" y="2089"/>
              <a:ext cx="1159" cy="212"/>
            </a:xfrm>
            <a:prstGeom prst="rect">
              <a:avLst/>
            </a:prstGeom>
            <a:grpFill/>
            <a:ln w="25400" cap="flat" cmpd="sng">
              <a:gradFill>
                <a:gsLst>
                  <a:gs pos="0">
                    <a:schemeClr val="tx1"/>
                  </a:gs>
                  <a:gs pos="50000">
                    <a:schemeClr val="accent1">
                      <a:tint val="44500"/>
                      <a:satMod val="160000"/>
                    </a:schemeClr>
                  </a:gs>
                  <a:gs pos="100000">
                    <a:schemeClr val="accent1">
                      <a:tint val="23500"/>
                      <a:satMod val="160000"/>
                    </a:schemeClr>
                  </a:gs>
                </a:gsLst>
                <a:lin ang="5400000" scaled="0"/>
              </a:gradFill>
              <a:miter lim="800000"/>
              <a:headEnd/>
              <a:tailEnd/>
            </a:ln>
            <a:effectLst/>
          </p:spPr>
          <p:txBody>
            <a:bodyPr wrap="none">
              <a:spAutoFit/>
            </a:bodyPr>
            <a:lstStyle/>
            <a:p>
              <a:pPr>
                <a:defRPr/>
              </a:pPr>
              <a:r>
                <a:rPr lang="en-US" b="1">
                  <a:solidFill>
                    <a:schemeClr val="bg2"/>
                  </a:solidFill>
                  <a:latin typeface="Verdana" pitchFamily="34" charset="0"/>
                </a:rPr>
                <a:t>Healthy Person </a:t>
              </a:r>
              <a:endParaRPr lang="en-GB" b="1">
                <a:solidFill>
                  <a:schemeClr val="bg2"/>
                </a:solidFill>
                <a:latin typeface="Verdana" pitchFamily="34" charset="0"/>
              </a:endParaRPr>
            </a:p>
          </p:txBody>
        </p:sp>
        <p:sp>
          <p:nvSpPr>
            <p:cNvPr id="10" name="Text Box 33"/>
            <p:cNvSpPr txBox="1">
              <a:spLocks noChangeArrowheads="1"/>
            </p:cNvSpPr>
            <p:nvPr/>
          </p:nvSpPr>
          <p:spPr bwMode="auto">
            <a:xfrm>
              <a:off x="3127" y="2074"/>
              <a:ext cx="1214" cy="212"/>
            </a:xfrm>
            <a:prstGeom prst="rect">
              <a:avLst/>
            </a:prstGeom>
            <a:grpFill/>
            <a:ln w="25400" cap="flat" cmpd="sng">
              <a:gradFill>
                <a:gsLst>
                  <a:gs pos="0">
                    <a:schemeClr val="tx1"/>
                  </a:gs>
                  <a:gs pos="50000">
                    <a:schemeClr val="accent1">
                      <a:tint val="44500"/>
                      <a:satMod val="160000"/>
                    </a:schemeClr>
                  </a:gs>
                  <a:gs pos="100000">
                    <a:schemeClr val="accent1">
                      <a:tint val="23500"/>
                      <a:satMod val="160000"/>
                    </a:schemeClr>
                  </a:gs>
                </a:gsLst>
                <a:lin ang="5400000" scaled="0"/>
              </a:gradFill>
              <a:miter lim="800000"/>
              <a:headEnd/>
              <a:tailEnd/>
            </a:ln>
            <a:effectLst/>
          </p:spPr>
          <p:txBody>
            <a:bodyPr wrap="none">
              <a:spAutoFit/>
            </a:bodyPr>
            <a:lstStyle/>
            <a:p>
              <a:pPr>
                <a:defRPr/>
              </a:pPr>
              <a:r>
                <a:rPr lang="en-US" b="1">
                  <a:solidFill>
                    <a:schemeClr val="bg2"/>
                  </a:solidFill>
                  <a:latin typeface="Verdana" pitchFamily="34" charset="0"/>
                </a:rPr>
                <a:t>Neurotic Person </a:t>
              </a:r>
              <a:endParaRPr lang="en-GB" b="1">
                <a:solidFill>
                  <a:schemeClr val="bg2"/>
                </a:solidFill>
                <a:latin typeface="Verdana" pitchFamily="34" charset="0"/>
              </a:endParaRPr>
            </a:p>
          </p:txBody>
        </p:sp>
        <p:sp>
          <p:nvSpPr>
            <p:cNvPr id="11" name="Text Box 34"/>
            <p:cNvSpPr txBox="1">
              <a:spLocks noChangeArrowheads="1"/>
            </p:cNvSpPr>
            <p:nvPr/>
          </p:nvSpPr>
          <p:spPr bwMode="auto">
            <a:xfrm>
              <a:off x="1818" y="1498"/>
              <a:ext cx="479" cy="404"/>
            </a:xfrm>
            <a:prstGeom prst="rect">
              <a:avLst/>
            </a:prstGeom>
            <a:grpFill/>
            <a:ln w="25400" cap="flat" cmpd="sng">
              <a:gradFill>
                <a:gsLst>
                  <a:gs pos="0">
                    <a:schemeClr val="tx1"/>
                  </a:gs>
                  <a:gs pos="50000">
                    <a:schemeClr val="accent1">
                      <a:tint val="44500"/>
                      <a:satMod val="160000"/>
                    </a:schemeClr>
                  </a:gs>
                  <a:gs pos="100000">
                    <a:schemeClr val="accent1">
                      <a:tint val="23500"/>
                      <a:satMod val="160000"/>
                    </a:schemeClr>
                  </a:gs>
                </a:gsLst>
                <a:lin ang="5400000" scaled="0"/>
              </a:gradFill>
              <a:miter lim="800000"/>
              <a:headEnd/>
              <a:tailEnd/>
            </a:ln>
            <a:effectLst/>
          </p:spPr>
          <p:txBody>
            <a:bodyPr wrap="none">
              <a:spAutoFit/>
            </a:bodyPr>
            <a:lstStyle/>
            <a:p>
              <a:pPr>
                <a:defRPr/>
              </a:pPr>
              <a:r>
                <a:rPr lang="en-US" b="1" dirty="0">
                  <a:solidFill>
                    <a:schemeClr val="bg2"/>
                  </a:solidFill>
                  <a:latin typeface="Verdana" pitchFamily="34" charset="0"/>
                </a:rPr>
                <a:t>Real </a:t>
              </a:r>
            </a:p>
            <a:p>
              <a:pPr>
                <a:defRPr/>
              </a:pPr>
              <a:r>
                <a:rPr lang="en-US" b="1" dirty="0">
                  <a:solidFill>
                    <a:schemeClr val="bg2"/>
                  </a:solidFill>
                  <a:latin typeface="Verdana" pitchFamily="34" charset="0"/>
                </a:rPr>
                <a:t>Self</a:t>
              </a:r>
              <a:endParaRPr lang="en-GB" b="1" dirty="0">
                <a:solidFill>
                  <a:schemeClr val="bg2"/>
                </a:solidFill>
                <a:latin typeface="Verdana" pitchFamily="34" charset="0"/>
              </a:endParaRPr>
            </a:p>
          </p:txBody>
        </p:sp>
        <p:sp>
          <p:nvSpPr>
            <p:cNvPr id="12" name="Text Box 35"/>
            <p:cNvSpPr txBox="1">
              <a:spLocks noChangeArrowheads="1"/>
            </p:cNvSpPr>
            <p:nvPr/>
          </p:nvSpPr>
          <p:spPr bwMode="auto">
            <a:xfrm>
              <a:off x="2784" y="1440"/>
              <a:ext cx="709" cy="366"/>
            </a:xfrm>
            <a:prstGeom prst="rect">
              <a:avLst/>
            </a:prstGeom>
            <a:grpFill/>
            <a:ln w="25400" cap="flat" cmpd="sng">
              <a:gradFill>
                <a:gsLst>
                  <a:gs pos="0">
                    <a:schemeClr val="tx1"/>
                  </a:gs>
                  <a:gs pos="50000">
                    <a:schemeClr val="accent1">
                      <a:tint val="44500"/>
                      <a:satMod val="160000"/>
                    </a:schemeClr>
                  </a:gs>
                  <a:gs pos="100000">
                    <a:schemeClr val="accent1">
                      <a:tint val="23500"/>
                      <a:satMod val="160000"/>
                    </a:schemeClr>
                  </a:gs>
                </a:gsLst>
                <a:lin ang="5400000" scaled="0"/>
              </a:gradFill>
              <a:miter lim="800000"/>
              <a:headEnd/>
              <a:tailEnd/>
            </a:ln>
            <a:effectLst/>
          </p:spPr>
          <p:txBody>
            <a:bodyPr wrap="none">
              <a:spAutoFit/>
            </a:bodyPr>
            <a:lstStyle/>
            <a:p>
              <a:pPr>
                <a:defRPr/>
              </a:pPr>
              <a:r>
                <a:rPr lang="en-US" b="1">
                  <a:solidFill>
                    <a:schemeClr val="bg2"/>
                  </a:solidFill>
                  <a:latin typeface="Verdana" pitchFamily="34" charset="0"/>
                </a:rPr>
                <a:t>Despised</a:t>
              </a:r>
            </a:p>
            <a:p>
              <a:pPr>
                <a:defRPr/>
              </a:pPr>
              <a:r>
                <a:rPr lang="en-US" b="1">
                  <a:solidFill>
                    <a:schemeClr val="bg2"/>
                  </a:solidFill>
                  <a:latin typeface="Verdana" pitchFamily="34" charset="0"/>
                </a:rPr>
                <a:t>Self</a:t>
              </a:r>
              <a:endParaRPr lang="en-GB" b="1">
                <a:solidFill>
                  <a:schemeClr val="bg2"/>
                </a:solidFill>
                <a:latin typeface="Verdana" pitchFamily="34" charset="0"/>
              </a:endParaRPr>
            </a:p>
          </p:txBody>
        </p:sp>
        <p:sp>
          <p:nvSpPr>
            <p:cNvPr id="13" name="Text Box 36"/>
            <p:cNvSpPr txBox="1">
              <a:spLocks noChangeArrowheads="1"/>
            </p:cNvSpPr>
            <p:nvPr/>
          </p:nvSpPr>
          <p:spPr bwMode="auto">
            <a:xfrm>
              <a:off x="3975" y="1510"/>
              <a:ext cx="495" cy="404"/>
            </a:xfrm>
            <a:prstGeom prst="rect">
              <a:avLst/>
            </a:prstGeom>
            <a:grpFill/>
            <a:ln w="25400" cap="flat" cmpd="sng">
              <a:gradFill>
                <a:gsLst>
                  <a:gs pos="0">
                    <a:schemeClr val="tx1"/>
                  </a:gs>
                  <a:gs pos="50000">
                    <a:schemeClr val="accent1">
                      <a:tint val="44500"/>
                      <a:satMod val="160000"/>
                    </a:schemeClr>
                  </a:gs>
                  <a:gs pos="100000">
                    <a:schemeClr val="accent1">
                      <a:tint val="23500"/>
                      <a:satMod val="160000"/>
                    </a:schemeClr>
                  </a:gs>
                </a:gsLst>
                <a:lin ang="5400000" scaled="0"/>
              </a:gradFill>
              <a:miter lim="800000"/>
              <a:headEnd/>
              <a:tailEnd/>
            </a:ln>
            <a:effectLst/>
          </p:spPr>
          <p:txBody>
            <a:bodyPr wrap="none">
              <a:spAutoFit/>
            </a:bodyPr>
            <a:lstStyle/>
            <a:p>
              <a:pPr>
                <a:defRPr/>
              </a:pPr>
              <a:r>
                <a:rPr lang="en-US" b="1">
                  <a:solidFill>
                    <a:schemeClr val="bg2"/>
                  </a:solidFill>
                  <a:latin typeface="Verdana" pitchFamily="34" charset="0"/>
                </a:rPr>
                <a:t>Ideal</a:t>
              </a:r>
            </a:p>
            <a:p>
              <a:pPr>
                <a:defRPr/>
              </a:pPr>
              <a:r>
                <a:rPr lang="en-US" b="1">
                  <a:solidFill>
                    <a:schemeClr val="bg2"/>
                  </a:solidFill>
                  <a:latin typeface="Verdana" pitchFamily="34" charset="0"/>
                </a:rPr>
                <a:t>Self</a:t>
              </a:r>
              <a:endParaRPr lang="en-GB" b="1">
                <a:solidFill>
                  <a:schemeClr val="bg2"/>
                </a:solidFill>
                <a:latin typeface="Verdana" pitchFamily="34" charset="0"/>
              </a:endParaRPr>
            </a:p>
          </p:txBody>
        </p:sp>
        <p:sp>
          <p:nvSpPr>
            <p:cNvPr id="14" name="Text Box 37"/>
            <p:cNvSpPr txBox="1">
              <a:spLocks noChangeArrowheads="1"/>
            </p:cNvSpPr>
            <p:nvPr/>
          </p:nvSpPr>
          <p:spPr bwMode="auto">
            <a:xfrm>
              <a:off x="3237" y="1082"/>
              <a:ext cx="807" cy="212"/>
            </a:xfrm>
            <a:prstGeom prst="rect">
              <a:avLst/>
            </a:prstGeom>
            <a:grpFill/>
            <a:ln w="25400" cap="flat" cmpd="sng">
              <a:gradFill>
                <a:gsLst>
                  <a:gs pos="0">
                    <a:schemeClr val="tx1"/>
                  </a:gs>
                  <a:gs pos="50000">
                    <a:schemeClr val="accent1">
                      <a:tint val="44500"/>
                      <a:satMod val="160000"/>
                    </a:schemeClr>
                  </a:gs>
                  <a:gs pos="100000">
                    <a:schemeClr val="accent1">
                      <a:tint val="23500"/>
                      <a:satMod val="160000"/>
                    </a:schemeClr>
                  </a:gs>
                </a:gsLst>
                <a:lin ang="5400000" scaled="0"/>
              </a:gradFill>
              <a:miter lim="800000"/>
              <a:headEnd/>
              <a:tailEnd/>
            </a:ln>
            <a:effectLst/>
          </p:spPr>
          <p:txBody>
            <a:bodyPr wrap="none">
              <a:spAutoFit/>
            </a:bodyPr>
            <a:lstStyle/>
            <a:p>
              <a:pPr>
                <a:defRPr/>
              </a:pPr>
              <a:r>
                <a:rPr lang="en-US" b="1">
                  <a:solidFill>
                    <a:schemeClr val="bg2"/>
                  </a:solidFill>
                  <a:latin typeface="Verdana" pitchFamily="34" charset="0"/>
                </a:rPr>
                <a:t>Vacillation</a:t>
              </a:r>
              <a:endParaRPr lang="en-GB" b="1">
                <a:solidFill>
                  <a:schemeClr val="bg2"/>
                </a:solidFill>
                <a:latin typeface="Verdana" pitchFamily="34" charset="0"/>
              </a:endParaRPr>
            </a:p>
          </p:txBody>
        </p:sp>
        <p:sp>
          <p:nvSpPr>
            <p:cNvPr id="15" name="Text Box 38"/>
            <p:cNvSpPr txBox="1">
              <a:spLocks noChangeArrowheads="1"/>
            </p:cNvSpPr>
            <p:nvPr/>
          </p:nvSpPr>
          <p:spPr bwMode="auto">
            <a:xfrm>
              <a:off x="1431" y="624"/>
              <a:ext cx="1250" cy="231"/>
            </a:xfrm>
            <a:prstGeom prst="rect">
              <a:avLst/>
            </a:prstGeom>
            <a:grpFill/>
            <a:ln w="25400" cap="flat" cmpd="sng">
              <a:gradFill>
                <a:gsLst>
                  <a:gs pos="0">
                    <a:schemeClr val="tx1"/>
                  </a:gs>
                  <a:gs pos="50000">
                    <a:schemeClr val="accent1">
                      <a:tint val="44500"/>
                      <a:satMod val="160000"/>
                    </a:schemeClr>
                  </a:gs>
                  <a:gs pos="100000">
                    <a:schemeClr val="accent1">
                      <a:tint val="23500"/>
                      <a:satMod val="160000"/>
                    </a:schemeClr>
                  </a:gs>
                </a:gsLst>
                <a:lin ang="5400000" scaled="0"/>
              </a:gradFill>
              <a:miter lim="800000"/>
              <a:headEnd/>
              <a:tailEnd/>
            </a:ln>
            <a:effectLst/>
          </p:spPr>
          <p:txBody>
            <a:bodyPr wrap="none">
              <a:spAutoFit/>
            </a:bodyPr>
            <a:lstStyle/>
            <a:p>
              <a:pPr>
                <a:defRPr/>
              </a:pPr>
              <a:r>
                <a:rPr lang="en-US" b="1">
                  <a:solidFill>
                    <a:schemeClr val="bg2"/>
                  </a:solidFill>
                  <a:latin typeface="Verdana" pitchFamily="34" charset="0"/>
                </a:rPr>
                <a:t>Self-realization</a:t>
              </a:r>
              <a:endParaRPr lang="en-GB" b="1">
                <a:solidFill>
                  <a:schemeClr val="bg2"/>
                </a:solidFill>
                <a:latin typeface="Verdana" pitchFamily="34" charset="0"/>
              </a:endParaRPr>
            </a:p>
          </p:txBody>
        </p:sp>
        <p:sp>
          <p:nvSpPr>
            <p:cNvPr id="16" name="Line 39"/>
            <p:cNvSpPr>
              <a:spLocks noChangeShapeType="1"/>
            </p:cNvSpPr>
            <p:nvPr/>
          </p:nvSpPr>
          <p:spPr bwMode="auto">
            <a:xfrm flipV="1">
              <a:off x="2094" y="864"/>
              <a:ext cx="0" cy="432"/>
            </a:xfrm>
            <a:prstGeom prst="line">
              <a:avLst/>
            </a:prstGeom>
            <a:grpFill/>
            <a:ln w="25400" cap="flat" cmpd="sng">
              <a:gradFill>
                <a:gsLst>
                  <a:gs pos="0">
                    <a:schemeClr val="tx1"/>
                  </a:gs>
                  <a:gs pos="50000">
                    <a:schemeClr val="accent1">
                      <a:tint val="44500"/>
                      <a:satMod val="160000"/>
                    </a:schemeClr>
                  </a:gs>
                  <a:gs pos="100000">
                    <a:schemeClr val="accent1">
                      <a:tint val="23500"/>
                      <a:satMod val="160000"/>
                    </a:schemeClr>
                  </a:gs>
                </a:gsLst>
                <a:lin ang="5400000" scaled="0"/>
              </a:gradFill>
              <a:round/>
              <a:headEnd/>
              <a:tailEnd type="arrow" w="med" len="med"/>
            </a:ln>
            <a:effectLst/>
          </p:spPr>
          <p:txBody>
            <a:bodyPr/>
            <a:lstStyle/>
            <a:p>
              <a:pPr>
                <a:defRPr/>
              </a:pPr>
              <a:endParaRPr lang="en-US"/>
            </a:p>
          </p:txBody>
        </p:sp>
        <p:sp>
          <p:nvSpPr>
            <p:cNvPr id="17" name="Line 40"/>
            <p:cNvSpPr>
              <a:spLocks noChangeShapeType="1"/>
            </p:cNvSpPr>
            <p:nvPr/>
          </p:nvSpPr>
          <p:spPr bwMode="auto">
            <a:xfrm>
              <a:off x="3404" y="1683"/>
              <a:ext cx="551" cy="0"/>
            </a:xfrm>
            <a:prstGeom prst="line">
              <a:avLst/>
            </a:prstGeom>
            <a:grpFill/>
            <a:ln w="25400" cap="flat" cmpd="sng">
              <a:gradFill>
                <a:gsLst>
                  <a:gs pos="0">
                    <a:schemeClr val="tx1"/>
                  </a:gs>
                  <a:gs pos="50000">
                    <a:schemeClr val="accent1">
                      <a:tint val="44500"/>
                      <a:satMod val="160000"/>
                    </a:schemeClr>
                  </a:gs>
                  <a:gs pos="100000">
                    <a:schemeClr val="accent1">
                      <a:tint val="23500"/>
                      <a:satMod val="160000"/>
                    </a:schemeClr>
                  </a:gs>
                </a:gsLst>
                <a:lin ang="5400000" scaled="0"/>
              </a:gradFill>
              <a:round/>
              <a:headEnd type="arrow" w="med" len="med"/>
              <a:tailEnd type="arrow" w="med" len="med"/>
            </a:ln>
            <a:effectLst/>
          </p:spPr>
          <p:txBody>
            <a:bodyPr/>
            <a:lstStyle/>
            <a:p>
              <a:pPr>
                <a:defRPr/>
              </a:pPr>
              <a:endParaRPr lang="en-US"/>
            </a:p>
          </p:txBody>
        </p:sp>
      </p:grpSp>
      <p:sp>
        <p:nvSpPr>
          <p:cNvPr id="19458" name="TextBox 3"/>
          <p:cNvSpPr txBox="1">
            <a:spLocks noChangeArrowheads="1"/>
          </p:cNvSpPr>
          <p:nvPr/>
        </p:nvSpPr>
        <p:spPr bwMode="auto">
          <a:xfrm>
            <a:off x="0" y="285750"/>
            <a:ext cx="8429625" cy="646331"/>
          </a:xfrm>
          <a:prstGeom prst="rect">
            <a:avLst/>
          </a:prstGeom>
          <a:noFill/>
          <a:ln w="9525">
            <a:noFill/>
            <a:miter lim="800000"/>
            <a:headEnd/>
            <a:tailEnd/>
          </a:ln>
        </p:spPr>
        <p:txBody>
          <a:bodyPr>
            <a:spAutoFit/>
          </a:bodyPr>
          <a:lstStyle/>
          <a:p>
            <a:pPr algn="ctr"/>
            <a:r>
              <a:rPr lang="id-ID" sz="3600" b="1" dirty="0" smtClean="0">
                <a:latin typeface="+mj-lt"/>
              </a:rPr>
              <a:t>Patologi menurut Horney</a:t>
            </a:r>
            <a:endParaRPr lang="id-ID" sz="3600" b="1" dirty="0">
              <a:latin typeface="+mj-lt"/>
            </a:endParaRPr>
          </a:p>
        </p:txBody>
      </p:sp>
      <p:sp>
        <p:nvSpPr>
          <p:cNvPr id="11267" name="TextBox 10"/>
          <p:cNvSpPr txBox="1">
            <a:spLocks noChangeArrowheads="1"/>
          </p:cNvSpPr>
          <p:nvPr/>
        </p:nvSpPr>
        <p:spPr bwMode="auto">
          <a:xfrm>
            <a:off x="428625" y="1000125"/>
            <a:ext cx="8286750" cy="2246769"/>
          </a:xfrm>
          <a:prstGeom prst="rect">
            <a:avLst/>
          </a:prstGeom>
          <a:noFill/>
          <a:ln w="9525">
            <a:noFill/>
            <a:miter lim="800000"/>
            <a:headEnd/>
            <a:tailEnd/>
          </a:ln>
        </p:spPr>
        <p:txBody>
          <a:bodyPr>
            <a:spAutoFit/>
          </a:bodyPr>
          <a:lstStyle/>
          <a:p>
            <a:pPr marL="514350" indent="-514350" algn="just">
              <a:defRPr/>
            </a:pPr>
            <a:r>
              <a:rPr lang="id-ID" sz="2000" b="1" dirty="0" smtClean="0">
                <a:latin typeface="+mj-lt"/>
              </a:rPr>
              <a:t>Konflik intrapsikis terdiri dari:</a:t>
            </a:r>
          </a:p>
          <a:p>
            <a:pPr marL="914400" lvl="1" indent="-457200" algn="just">
              <a:buFont typeface="Wingdings" pitchFamily="2" charset="2"/>
              <a:buChar char="Ø"/>
              <a:defRPr/>
            </a:pPr>
            <a:r>
              <a:rPr lang="id-ID" sz="2000" b="1" i="1" dirty="0" smtClean="0">
                <a:latin typeface="+mj-lt"/>
              </a:rPr>
              <a:t>Idealized self-image</a:t>
            </a:r>
            <a:r>
              <a:rPr lang="id-ID" sz="2000" b="1" dirty="0" smtClean="0">
                <a:latin typeface="+mj-lt"/>
              </a:rPr>
              <a:t>: : usaha memecahkan konflik dengan menggambarkan diri yang hebat</a:t>
            </a:r>
            <a:endParaRPr lang="id-ID" sz="2000" b="1" i="1" dirty="0" smtClean="0">
              <a:latin typeface="+mj-lt"/>
            </a:endParaRPr>
          </a:p>
          <a:p>
            <a:pPr marL="914400" lvl="1" indent="-457200" algn="just">
              <a:buFont typeface="Wingdings" pitchFamily="2" charset="2"/>
              <a:buChar char="Ø"/>
              <a:defRPr/>
            </a:pPr>
            <a:r>
              <a:rPr lang="id-ID" sz="2000" b="1" i="1" dirty="0" smtClean="0">
                <a:latin typeface="+mj-lt"/>
              </a:rPr>
              <a:t>Self-despised </a:t>
            </a:r>
            <a:r>
              <a:rPr lang="id-ID" sz="2000" b="1" dirty="0" smtClean="0">
                <a:latin typeface="+mj-lt"/>
              </a:rPr>
              <a:t>: kecenderungan irasional dan sangat kuat untuk merendahkan diri sendiri</a:t>
            </a:r>
          </a:p>
          <a:p>
            <a:pPr marL="457200" indent="-457200" algn="just">
              <a:buFont typeface="Wingdings" pitchFamily="2" charset="2"/>
              <a:buChar char="Ø"/>
              <a:defRPr/>
            </a:pPr>
            <a:r>
              <a:rPr lang="id-ID" sz="2000" b="1" dirty="0" smtClean="0">
                <a:latin typeface="+mj-lt"/>
              </a:rPr>
              <a:t>Jadi neurotik berayun bolak-balik antara membenci diri mereka sendiri dan berpura-pura menjadi sempurna.</a:t>
            </a:r>
            <a:endParaRPr lang="id-ID" sz="2000" b="1" dirty="0">
              <a:latin typeface="+mj-lt"/>
            </a:endParaRPr>
          </a:p>
        </p:txBody>
      </p:sp>
      <p:sp>
        <p:nvSpPr>
          <p:cNvPr id="18" name="Footer Placeholder 17"/>
          <p:cNvSpPr>
            <a:spLocks noGrp="1"/>
          </p:cNvSpPr>
          <p:nvPr>
            <p:ph type="ftr" sz="quarter" idx="11"/>
          </p:nvPr>
        </p:nvSpPr>
        <p:spPr/>
        <p:txBody>
          <a:bodyPr/>
          <a:lstStyle/>
          <a:p>
            <a:pPr>
              <a:defRPr/>
            </a:pPr>
            <a:r>
              <a:rPr lang="en-US" smtClean="0"/>
              <a:t>wien/keprib</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 calcmode="lin" valueType="num">
                                      <p:cBhvr additive="base">
                                        <p:cTn id="7" dur="5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 calcmode="lin" valueType="num">
                                      <p:cBhvr additive="base">
                                        <p:cTn id="13"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 calcmode="lin" valueType="num">
                                      <p:cBhvr additive="base">
                                        <p:cTn id="17"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26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 calcmode="lin" valueType="num">
                                      <p:cBhvr additive="base">
                                        <p:cTn id="21"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267">
                                            <p:txEl>
                                              <p:pRg st="3" end="3"/>
                                            </p:txEl>
                                          </p:spTgt>
                                        </p:tgtEl>
                                        <p:attrNameLst>
                                          <p:attrName>style.visibility</p:attrName>
                                        </p:attrNameLst>
                                      </p:cBhvr>
                                      <p:to>
                                        <p:strVal val="visible"/>
                                      </p:to>
                                    </p:set>
                                    <p:anim calcmode="lin" valueType="num">
                                      <p:cBhvr additive="base">
                                        <p:cTn id="27"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P spid="1126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0243" name="Title 5"/>
          <p:cNvSpPr>
            <a:spLocks noGrp="1"/>
          </p:cNvSpPr>
          <p:nvPr>
            <p:ph type="title"/>
          </p:nvPr>
        </p:nvSpPr>
        <p:spPr>
          <a:xfrm>
            <a:off x="533400" y="685800"/>
            <a:ext cx="8229600" cy="685800"/>
          </a:xfrm>
        </p:spPr>
        <p:txBody>
          <a:bodyPr/>
          <a:lstStyle/>
          <a:p>
            <a:pPr>
              <a:spcBef>
                <a:spcPct val="50000"/>
              </a:spcBef>
            </a:pPr>
            <a:r>
              <a:rPr lang="id-ID" sz="3200" i="1" dirty="0" smtClean="0">
                <a:latin typeface="Arial" charset="0"/>
                <a:cs typeface="Arial" charset="0"/>
              </a:rPr>
              <a:t>Self Image</a:t>
            </a:r>
          </a:p>
        </p:txBody>
      </p:sp>
      <p:sp>
        <p:nvSpPr>
          <p:cNvPr id="10244" name="Content Placeholder 5"/>
          <p:cNvSpPr>
            <a:spLocks noGrp="1"/>
          </p:cNvSpPr>
          <p:nvPr>
            <p:ph idx="1"/>
          </p:nvPr>
        </p:nvSpPr>
        <p:spPr>
          <a:xfrm>
            <a:off x="457200" y="1524000"/>
            <a:ext cx="8229600" cy="4602163"/>
          </a:xfrm>
        </p:spPr>
        <p:txBody>
          <a:bodyPr/>
          <a:lstStyle/>
          <a:p>
            <a:pPr marL="457200" indent="-457200"/>
            <a:r>
              <a:rPr lang="id-ID" sz="2000" b="1" dirty="0" smtClean="0">
                <a:latin typeface="+mj-lt"/>
              </a:rPr>
              <a:t>Horney menyatakan bahwa kita semua—normal maupun neurotik—membangun </a:t>
            </a:r>
            <a:r>
              <a:rPr lang="id-ID" sz="2000" b="1" i="1" dirty="0" smtClean="0">
                <a:latin typeface="+mj-lt"/>
              </a:rPr>
              <a:t>self-image</a:t>
            </a:r>
            <a:r>
              <a:rPr lang="id-ID" sz="2000" b="1" dirty="0" smtClean="0">
                <a:latin typeface="+mj-lt"/>
              </a:rPr>
              <a:t> sebagai gambaran idealisasi dari diri kita sendiri yang mungkin ataupun tidak didasarkan dari realitas. </a:t>
            </a:r>
          </a:p>
          <a:p>
            <a:pPr marL="457200" indent="-457200"/>
            <a:r>
              <a:rPr lang="id-ID" sz="2000" b="1" dirty="0" smtClean="0">
                <a:latin typeface="+mj-lt"/>
              </a:rPr>
              <a:t>Pada orang normal, </a:t>
            </a:r>
            <a:r>
              <a:rPr lang="id-ID" sz="2000" b="1" i="1" dirty="0" smtClean="0">
                <a:latin typeface="+mj-lt"/>
              </a:rPr>
              <a:t>self-image</a:t>
            </a:r>
            <a:r>
              <a:rPr lang="id-ID" sz="2000" b="1" dirty="0" smtClean="0">
                <a:latin typeface="+mj-lt"/>
              </a:rPr>
              <a:t> dibangun dalam penilaian yang realistik pada kemampuan dirinya, potensi, kelemahan, tujuan dan hubungan dengan orang lain.</a:t>
            </a:r>
          </a:p>
          <a:p>
            <a:pPr marL="457200" indent="-457200"/>
            <a:r>
              <a:rPr lang="id-ID" sz="2000" b="1" i="1" dirty="0" smtClean="0">
                <a:latin typeface="+mj-lt"/>
              </a:rPr>
              <a:t>Self image </a:t>
            </a:r>
            <a:r>
              <a:rPr lang="id-ID" sz="2000" b="1" dirty="0" smtClean="0">
                <a:latin typeface="+mj-lt"/>
              </a:rPr>
              <a:t>orang neurotik bertindak sebagai pengganti ketidakpuasan yang tidak didasarkan pada realitas melainkan didasarkan pada gambaran palsu dari diri ideal.</a:t>
            </a:r>
          </a:p>
          <a:p>
            <a:pPr marL="457200" indent="-457200"/>
            <a:r>
              <a:rPr lang="id-ID" sz="2000" b="1" dirty="0" smtClean="0">
                <a:latin typeface="+mj-lt"/>
              </a:rPr>
              <a:t>Seorang neurotik memiliki sedikit rasa percaya diri karena merasa tidak aman dan </a:t>
            </a:r>
            <a:r>
              <a:rPr lang="id-ID" sz="2000" b="1" i="1" dirty="0" smtClean="0">
                <a:latin typeface="+mj-lt"/>
              </a:rPr>
              <a:t>self image</a:t>
            </a:r>
            <a:r>
              <a:rPr lang="id-ID" sz="2000" b="1" dirty="0" smtClean="0">
                <a:latin typeface="+mj-lt"/>
              </a:rPr>
              <a:t> yang salah tidak membolehkan mereka untuk memperbaiki kekurangan mereka</a:t>
            </a:r>
          </a:p>
          <a:p>
            <a:endParaRPr lang="id-ID" sz="2200" dirty="0" smtClean="0">
              <a:latin typeface="Arial" charset="0"/>
              <a:cs typeface="Arial" charset="0"/>
            </a:endParaRPr>
          </a:p>
        </p:txBody>
      </p:sp>
      <p:sp>
        <p:nvSpPr>
          <p:cNvPr id="5" name="Date Placeholder 4"/>
          <p:cNvSpPr>
            <a:spLocks noGrp="1"/>
          </p:cNvSpPr>
          <p:nvPr>
            <p:ph type="dt" sz="half" idx="10"/>
          </p:nvPr>
        </p:nvSpPr>
        <p:spPr/>
        <p:txBody>
          <a:bodyPr/>
          <a:lstStyle/>
          <a:p>
            <a:pPr>
              <a:defRPr/>
            </a:pPr>
            <a:fld id="{2A47FE41-D393-47AB-B913-BEC0CFB5A457}"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47</a:t>
            </a:fld>
            <a:endParaRPr lang="en-US"/>
          </a:p>
        </p:txBody>
      </p:sp>
      <p:sp>
        <p:nvSpPr>
          <p:cNvPr id="7" name="Footer Placeholder 6"/>
          <p:cNvSpPr>
            <a:spLocks noGrp="1"/>
          </p:cNvSpPr>
          <p:nvPr>
            <p:ph type="ftr" sz="quarter" idx="11"/>
          </p:nvPr>
        </p:nvSpPr>
        <p:spPr/>
        <p:txBody>
          <a:bodyPr/>
          <a:lstStyle/>
          <a:p>
            <a:pPr>
              <a:defRPr/>
            </a:pPr>
            <a:r>
              <a:rPr lang="en-US" smtClean="0"/>
              <a:t>wien/keprib1/2016</a:t>
            </a:r>
            <a:endParaRPr lang="en-US"/>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1267" name="Title 5"/>
          <p:cNvSpPr>
            <a:spLocks noGrp="1"/>
          </p:cNvSpPr>
          <p:nvPr>
            <p:ph type="title"/>
          </p:nvPr>
        </p:nvSpPr>
        <p:spPr>
          <a:xfrm>
            <a:off x="533400" y="685800"/>
            <a:ext cx="8229600" cy="685800"/>
          </a:xfrm>
        </p:spPr>
        <p:txBody>
          <a:bodyPr/>
          <a:lstStyle/>
          <a:p>
            <a:pPr>
              <a:spcBef>
                <a:spcPct val="50000"/>
              </a:spcBef>
            </a:pPr>
            <a:r>
              <a:rPr lang="id-ID" sz="2800" b="1" i="1" dirty="0" smtClean="0">
                <a:latin typeface="Arial" charset="0"/>
                <a:cs typeface="Arial" charset="0"/>
              </a:rPr>
              <a:t>Idealized Self Image</a:t>
            </a:r>
          </a:p>
        </p:txBody>
      </p:sp>
      <p:sp>
        <p:nvSpPr>
          <p:cNvPr id="11268" name="Content Placeholder 5"/>
          <p:cNvSpPr>
            <a:spLocks noGrp="1"/>
          </p:cNvSpPr>
          <p:nvPr>
            <p:ph idx="1"/>
          </p:nvPr>
        </p:nvSpPr>
        <p:spPr>
          <a:xfrm>
            <a:off x="457200" y="1524000"/>
            <a:ext cx="8229600" cy="4602163"/>
          </a:xfrm>
        </p:spPr>
        <p:txBody>
          <a:bodyPr/>
          <a:lstStyle/>
          <a:p>
            <a:pPr marL="533400" indent="-533400" algn="just">
              <a:lnSpc>
                <a:spcPct val="80000"/>
              </a:lnSpc>
              <a:buFont typeface="Wingdings" pitchFamily="2" charset="2"/>
              <a:buChar char="v"/>
              <a:defRPr/>
            </a:pPr>
            <a:r>
              <a:rPr lang="id-ID" sz="2000" b="1" dirty="0" smtClean="0">
                <a:latin typeface="+mj-lt"/>
              </a:rPr>
              <a:t>Pandangan positif tentang diri yang berkembang dalam sistem kepercayaan individu, sebagai usaha untuk mengembangkan identitas yang stabil.</a:t>
            </a:r>
          </a:p>
          <a:p>
            <a:pPr marL="533400" indent="-533400" algn="just">
              <a:lnSpc>
                <a:spcPct val="80000"/>
              </a:lnSpc>
              <a:buFont typeface="Wingdings" pitchFamily="2" charset="2"/>
              <a:buChar char="v"/>
              <a:defRPr/>
            </a:pPr>
            <a:r>
              <a:rPr lang="id-ID" sz="2000" b="1" dirty="0" smtClean="0">
                <a:latin typeface="+mj-lt"/>
              </a:rPr>
              <a:t>Diri dapat dipandang sebagai: pahlawan, jenius, pecinta hebat, malaikat, dewa, dll.</a:t>
            </a:r>
          </a:p>
          <a:p>
            <a:pPr marL="533400" indent="-533400" algn="just">
              <a:lnSpc>
                <a:spcPct val="80000"/>
              </a:lnSpc>
              <a:buFont typeface="Wingdings" pitchFamily="2" charset="2"/>
              <a:buChar char="v"/>
              <a:defRPr/>
            </a:pPr>
            <a:r>
              <a:rPr lang="id-ID" sz="2000" b="1" dirty="0" smtClean="0">
                <a:latin typeface="+mj-lt"/>
              </a:rPr>
              <a:t>Ketika individu membangun gambaran diri ideal, gambaran diri nyata dibuang jauh-jauh.</a:t>
            </a:r>
          </a:p>
          <a:p>
            <a:pPr marL="457200" indent="-457200" algn="just">
              <a:lnSpc>
                <a:spcPct val="80000"/>
              </a:lnSpc>
              <a:defRPr/>
            </a:pPr>
            <a:endParaRPr lang="id-ID" sz="2000" b="1" dirty="0" smtClean="0">
              <a:latin typeface="+mj-lt"/>
            </a:endParaRPr>
          </a:p>
          <a:p>
            <a:pPr marL="457200" indent="-457200" algn="ctr">
              <a:lnSpc>
                <a:spcPct val="80000"/>
              </a:lnSpc>
              <a:buNone/>
              <a:defRPr/>
            </a:pPr>
            <a:r>
              <a:rPr lang="id-ID" sz="2800" b="1" i="1" dirty="0" smtClean="0">
                <a:latin typeface="+mj-lt"/>
                <a:ea typeface="Kartika" pitchFamily="18" charset="0"/>
                <a:cs typeface="Kartika" pitchFamily="18" charset="0"/>
              </a:rPr>
              <a:t>Self hatred</a:t>
            </a:r>
            <a:endParaRPr lang="id-ID" sz="2800" b="1" dirty="0" smtClean="0">
              <a:latin typeface="+mj-lt"/>
              <a:ea typeface="Kartika" pitchFamily="18" charset="0"/>
              <a:cs typeface="Kartika" pitchFamily="18" charset="0"/>
            </a:endParaRPr>
          </a:p>
          <a:p>
            <a:pPr marL="457200" indent="-457200" algn="just">
              <a:lnSpc>
                <a:spcPct val="80000"/>
              </a:lnSpc>
              <a:buFont typeface="Wingdings" pitchFamily="2" charset="2"/>
              <a:buChar char="v"/>
              <a:defRPr/>
            </a:pPr>
            <a:r>
              <a:rPr lang="id-ID" sz="2000" b="1" dirty="0" smtClean="0">
                <a:latin typeface="+mj-lt"/>
              </a:rPr>
              <a:t>Rasa benci diri adalah produk dari ketidakberhasilan seseorang mencapai </a:t>
            </a:r>
            <a:r>
              <a:rPr lang="id-ID" sz="2000" b="1" i="1" dirty="0" smtClean="0">
                <a:latin typeface="+mj-lt"/>
              </a:rPr>
              <a:t>idealized self-image</a:t>
            </a:r>
          </a:p>
          <a:p>
            <a:pPr marL="457200" indent="-457200" algn="just">
              <a:lnSpc>
                <a:spcPct val="80000"/>
              </a:lnSpc>
              <a:buFont typeface="Wingdings" pitchFamily="2" charset="2"/>
              <a:buChar char="v"/>
              <a:defRPr/>
            </a:pPr>
            <a:r>
              <a:rPr lang="id-ID" sz="2000" b="1" dirty="0" smtClean="0">
                <a:latin typeface="+mj-lt"/>
              </a:rPr>
              <a:t>Ekspresi </a:t>
            </a:r>
            <a:r>
              <a:rPr lang="id-ID" sz="2000" b="1" i="1" dirty="0" smtClean="0">
                <a:latin typeface="+mj-lt"/>
              </a:rPr>
              <a:t>self hatred</a:t>
            </a:r>
            <a:r>
              <a:rPr lang="id-ID" sz="2000" b="1" dirty="0" smtClean="0">
                <a:latin typeface="+mj-lt"/>
              </a:rPr>
              <a:t> : menuntut diri terlalu keras,</a:t>
            </a:r>
            <a:r>
              <a:rPr lang="id-ID" sz="2000" b="1" i="1" dirty="0" smtClean="0">
                <a:latin typeface="+mj-lt"/>
              </a:rPr>
              <a:t> </a:t>
            </a:r>
            <a:r>
              <a:rPr lang="id-ID" sz="2000" b="1" dirty="0" smtClean="0">
                <a:latin typeface="+mj-lt"/>
              </a:rPr>
              <a:t>menuduh diri jadi penyebab sebuah kejadian, menghina diri, menghambat diri, melukai diri sendiri (menyilet diri, membiarkan sakit kepala yang hebat, mengundang penganiayaan fisik, dan dorongan untuk menghancurkan diri sendiri).</a:t>
            </a:r>
            <a:endParaRPr lang="id-ID" sz="2000" b="1" i="1" dirty="0" smtClean="0">
              <a:latin typeface="+mj-lt"/>
            </a:endParaRPr>
          </a:p>
          <a:p>
            <a:endParaRPr lang="id-ID" sz="2200" dirty="0" smtClean="0">
              <a:latin typeface="+mj-lt"/>
              <a:cs typeface="Arial" charset="0"/>
            </a:endParaRPr>
          </a:p>
        </p:txBody>
      </p:sp>
      <p:sp>
        <p:nvSpPr>
          <p:cNvPr id="5" name="Date Placeholder 4"/>
          <p:cNvSpPr>
            <a:spLocks noGrp="1"/>
          </p:cNvSpPr>
          <p:nvPr>
            <p:ph type="dt" sz="half" idx="10"/>
          </p:nvPr>
        </p:nvSpPr>
        <p:spPr/>
        <p:txBody>
          <a:bodyPr/>
          <a:lstStyle/>
          <a:p>
            <a:pPr>
              <a:defRPr/>
            </a:pPr>
            <a:fld id="{96DF58F8-59D8-4913-8609-ECC1BBA02271}"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48</a:t>
            </a:fld>
            <a:endParaRPr lang="en-US"/>
          </a:p>
        </p:txBody>
      </p:sp>
      <p:sp>
        <p:nvSpPr>
          <p:cNvPr id="7" name="Footer Placeholder 6"/>
          <p:cNvSpPr>
            <a:spLocks noGrp="1"/>
          </p:cNvSpPr>
          <p:nvPr>
            <p:ph type="ftr" sz="quarter" idx="11"/>
          </p:nvPr>
        </p:nvSpPr>
        <p:spPr/>
        <p:txBody>
          <a:bodyPr/>
          <a:lstStyle/>
          <a:p>
            <a:pPr>
              <a:defRPr/>
            </a:pPr>
            <a:r>
              <a:rPr lang="en-US" smtClean="0"/>
              <a:t>wien/keprib1/2016</a:t>
            </a:r>
            <a:endParaRPr lang="en-US"/>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2291" name="Title 5"/>
          <p:cNvSpPr>
            <a:spLocks noGrp="1"/>
          </p:cNvSpPr>
          <p:nvPr>
            <p:ph type="title"/>
          </p:nvPr>
        </p:nvSpPr>
        <p:spPr>
          <a:xfrm>
            <a:off x="533400" y="685800"/>
            <a:ext cx="8229600" cy="685800"/>
          </a:xfrm>
        </p:spPr>
        <p:txBody>
          <a:bodyPr/>
          <a:lstStyle/>
          <a:p>
            <a:pPr>
              <a:spcBef>
                <a:spcPct val="50000"/>
              </a:spcBef>
            </a:pPr>
            <a:r>
              <a:rPr lang="id-ID" sz="3200" dirty="0" smtClean="0">
                <a:latin typeface="Arial" charset="0"/>
                <a:cs typeface="Arial" charset="0"/>
              </a:rPr>
              <a:t>Terapi menurut Horney</a:t>
            </a:r>
            <a:endParaRPr lang="id-ID" sz="3200" dirty="0" smtClean="0">
              <a:latin typeface="Arial" charset="0"/>
              <a:cs typeface="Arial" charset="0"/>
            </a:endParaRPr>
          </a:p>
        </p:txBody>
      </p:sp>
      <p:sp>
        <p:nvSpPr>
          <p:cNvPr id="12292" name="Content Placeholder 5"/>
          <p:cNvSpPr>
            <a:spLocks noGrp="1"/>
          </p:cNvSpPr>
          <p:nvPr>
            <p:ph idx="1"/>
          </p:nvPr>
        </p:nvSpPr>
        <p:spPr>
          <a:xfrm>
            <a:off x="457200" y="1524000"/>
            <a:ext cx="8229600" cy="4602163"/>
          </a:xfrm>
        </p:spPr>
        <p:txBody>
          <a:bodyPr/>
          <a:lstStyle/>
          <a:p>
            <a:r>
              <a:rPr lang="id-ID" sz="2400" b="1" dirty="0" smtClean="0">
                <a:latin typeface="+mj-lt"/>
              </a:rPr>
              <a:t>Tujuan Umum Terapi: membantu pasien berkembang perlahan menuju realisasi diri. </a:t>
            </a:r>
          </a:p>
          <a:p>
            <a:r>
              <a:rPr lang="id-ID" sz="2400" b="1" dirty="0" smtClean="0">
                <a:latin typeface="+mj-lt"/>
              </a:rPr>
              <a:t>Tujuan Spesifik terapi: agar pasien menghilangkan gambaran diri ideal mereka, menghentikan pencarian neurotik akan kemuliaan dan mengubah kebencian diri menjadi penerimaan diri yg sebenarnya.</a:t>
            </a:r>
            <a:endParaRPr lang="fi-FI" sz="2400" b="1" dirty="0" smtClean="0">
              <a:latin typeface="+mj-lt"/>
            </a:endParaRPr>
          </a:p>
          <a:p>
            <a:r>
              <a:rPr lang="id-ID" sz="2400" b="1" dirty="0" smtClean="0">
                <a:latin typeface="+mj-lt"/>
              </a:rPr>
              <a:t>Metodenya: interpretasi mimpi &amp; a</a:t>
            </a:r>
            <a:r>
              <a:rPr lang="fi-FI" sz="2400" b="1" dirty="0" smtClean="0">
                <a:latin typeface="+mj-lt"/>
              </a:rPr>
              <a:t>sosiasi bebas</a:t>
            </a:r>
            <a:r>
              <a:rPr lang="id-ID" sz="2400" b="1" dirty="0" smtClean="0">
                <a:latin typeface="+mj-lt"/>
              </a:rPr>
              <a:t>.</a:t>
            </a:r>
          </a:p>
          <a:p>
            <a:r>
              <a:rPr lang="id-ID" sz="2400" b="1" dirty="0" smtClean="0">
                <a:latin typeface="+mj-lt"/>
              </a:rPr>
              <a:t>Ciri keberhasilan terapi: pasien secara bertahap membangun rasa percaya diri dlm kemampuan mereka untuk bertanggung jawab atas perkembangan psikologisnya. </a:t>
            </a:r>
            <a:endParaRPr lang="fi-FI" sz="2400" b="1" dirty="0" smtClean="0">
              <a:latin typeface="+mj-lt"/>
            </a:endParaRPr>
          </a:p>
          <a:p>
            <a:endParaRPr lang="id-ID" sz="2200" dirty="0" smtClean="0">
              <a:latin typeface="+mj-lt"/>
              <a:cs typeface="Arial" charset="0"/>
            </a:endParaRPr>
          </a:p>
        </p:txBody>
      </p:sp>
      <p:sp>
        <p:nvSpPr>
          <p:cNvPr id="5" name="Date Placeholder 4"/>
          <p:cNvSpPr>
            <a:spLocks noGrp="1"/>
          </p:cNvSpPr>
          <p:nvPr>
            <p:ph type="dt" sz="half" idx="10"/>
          </p:nvPr>
        </p:nvSpPr>
        <p:spPr/>
        <p:txBody>
          <a:bodyPr/>
          <a:lstStyle/>
          <a:p>
            <a:pPr>
              <a:defRPr/>
            </a:pPr>
            <a:fld id="{B347BB7C-0B78-49D3-B932-FAE684B2A094}"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49</a:t>
            </a:fld>
            <a:endParaRPr lang="en-US"/>
          </a:p>
        </p:txBody>
      </p:sp>
      <p:sp>
        <p:nvSpPr>
          <p:cNvPr id="7" name="Footer Placeholder 6"/>
          <p:cNvSpPr>
            <a:spLocks noGrp="1"/>
          </p:cNvSpPr>
          <p:nvPr>
            <p:ph type="ftr" sz="quarter" idx="11"/>
          </p:nvPr>
        </p:nvSpPr>
        <p:spPr/>
        <p:txBody>
          <a:bodyPr/>
          <a:lstStyle/>
          <a:p>
            <a:pPr>
              <a:defRPr/>
            </a:pPr>
            <a:r>
              <a:rPr lang="en-US" smtClean="0"/>
              <a:t>wien/keprib1/2016</a:t>
            </a:r>
            <a:endParaRPr lang="en-US"/>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3075" name="Title 5"/>
          <p:cNvSpPr>
            <a:spLocks noGrp="1"/>
          </p:cNvSpPr>
          <p:nvPr>
            <p:ph type="title"/>
          </p:nvPr>
        </p:nvSpPr>
        <p:spPr>
          <a:xfrm>
            <a:off x="533400" y="685800"/>
            <a:ext cx="8229600" cy="685800"/>
          </a:xfrm>
        </p:spPr>
        <p:txBody>
          <a:bodyPr/>
          <a:lstStyle/>
          <a:p>
            <a:pPr lvl="0">
              <a:spcBef>
                <a:spcPct val="50000"/>
              </a:spcBef>
            </a:pPr>
            <a:endParaRPr lang="id-ID" sz="3200" dirty="0" smtClean="0">
              <a:latin typeface="Arial" charset="0"/>
              <a:cs typeface="Arial" charset="0"/>
            </a:endParaRPr>
          </a:p>
        </p:txBody>
      </p:sp>
      <p:sp>
        <p:nvSpPr>
          <p:cNvPr id="3076" name="Content Placeholder 5"/>
          <p:cNvSpPr>
            <a:spLocks noGrp="1"/>
          </p:cNvSpPr>
          <p:nvPr>
            <p:ph idx="1"/>
          </p:nvPr>
        </p:nvSpPr>
        <p:spPr>
          <a:xfrm>
            <a:off x="457200" y="1524000"/>
            <a:ext cx="8229600" cy="4602163"/>
          </a:xfrm>
        </p:spPr>
        <p:txBody>
          <a:bodyPr/>
          <a:lstStyle/>
          <a:p>
            <a:pPr marL="331788" lvl="2" indent="-331788"/>
            <a:r>
              <a:rPr lang="id-ID" dirty="0" smtClean="0"/>
              <a:t>The </a:t>
            </a:r>
            <a:r>
              <a:rPr lang="id-ID" dirty="0" smtClean="0"/>
              <a:t>Rorschach Inkblot Test </a:t>
            </a:r>
            <a:endParaRPr lang="id-ID" dirty="0" smtClean="0"/>
          </a:p>
          <a:p>
            <a:pPr marL="331788" lvl="2" indent="-331788">
              <a:buNone/>
            </a:pPr>
            <a:r>
              <a:rPr lang="id-ID" dirty="0" smtClean="0"/>
              <a:t>	Asumsi dasarnya: cara individu membentuk persepsinya adalah berkaitan dg cara mereka biasanya mengorganisasi dan menstruktur stimuli dalam lingkungan mereka.</a:t>
            </a:r>
          </a:p>
          <a:p>
            <a:pPr marL="331788" lvl="2" indent="-331788">
              <a:buNone/>
            </a:pPr>
            <a:r>
              <a:rPr lang="id-ID" dirty="0" smtClean="0"/>
              <a:t>	Contoh: Inkblot Kartu Rorschach</a:t>
            </a:r>
          </a:p>
          <a:p>
            <a:pPr marL="331788" lvl="2" indent="-331788">
              <a:buNone/>
            </a:pPr>
            <a:endParaRPr lang="id-ID" dirty="0" smtClean="0"/>
          </a:p>
          <a:p>
            <a:pPr marL="331788" lvl="2" indent="-331788">
              <a:buNone/>
            </a:pPr>
            <a:endParaRPr lang="id-ID" dirty="0" smtClean="0"/>
          </a:p>
          <a:p>
            <a:pPr marL="331788" lvl="2" indent="-331788">
              <a:buNone/>
            </a:pPr>
            <a:endParaRPr lang="id-ID" dirty="0" smtClean="0"/>
          </a:p>
          <a:p>
            <a:endParaRPr lang="id-ID" sz="2200" dirty="0" smtClean="0">
              <a:latin typeface="Arial" charset="0"/>
              <a:cs typeface="Arial" charset="0"/>
            </a:endParaRPr>
          </a:p>
        </p:txBody>
      </p:sp>
      <p:pic>
        <p:nvPicPr>
          <p:cNvPr id="6" name="Picture 5" descr="3.jpg"/>
          <p:cNvPicPr>
            <a:picLocks noChangeAspect="1"/>
          </p:cNvPicPr>
          <p:nvPr/>
        </p:nvPicPr>
        <p:blipFill>
          <a:blip r:embed="rId4" cstate="print"/>
          <a:stretch>
            <a:fillRect/>
          </a:stretch>
        </p:blipFill>
        <p:spPr>
          <a:xfrm>
            <a:off x="2438400" y="3733800"/>
            <a:ext cx="3429000" cy="2209800"/>
          </a:xfrm>
          <a:prstGeom prst="rect">
            <a:avLst/>
          </a:prstGeom>
        </p:spPr>
      </p:pic>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3315" name="Title 5"/>
          <p:cNvSpPr>
            <a:spLocks noGrp="1"/>
          </p:cNvSpPr>
          <p:nvPr>
            <p:ph type="title"/>
          </p:nvPr>
        </p:nvSpPr>
        <p:spPr>
          <a:xfrm>
            <a:off x="533400" y="685800"/>
            <a:ext cx="8229600" cy="685800"/>
          </a:xfrm>
        </p:spPr>
        <p:txBody>
          <a:bodyPr/>
          <a:lstStyle/>
          <a:p>
            <a:pPr>
              <a:spcBef>
                <a:spcPct val="50000"/>
              </a:spcBef>
            </a:pPr>
            <a:r>
              <a:rPr lang="id-ID" sz="3200" dirty="0" smtClean="0">
                <a:latin typeface="Arial" charset="0"/>
                <a:cs typeface="Arial" charset="0"/>
              </a:rPr>
              <a:t>Horney vs Freud</a:t>
            </a:r>
          </a:p>
        </p:txBody>
      </p:sp>
      <p:sp>
        <p:nvSpPr>
          <p:cNvPr id="13316" name="Content Placeholder 5"/>
          <p:cNvSpPr>
            <a:spLocks noGrp="1"/>
          </p:cNvSpPr>
          <p:nvPr>
            <p:ph idx="1"/>
          </p:nvPr>
        </p:nvSpPr>
        <p:spPr>
          <a:xfrm>
            <a:off x="457200" y="1524000"/>
            <a:ext cx="8229600" cy="4602163"/>
          </a:xfrm>
        </p:spPr>
        <p:txBody>
          <a:bodyPr/>
          <a:lstStyle/>
          <a:p>
            <a:pPr marL="363538" lvl="1" algn="just" eaLnBrk="1" hangingPunct="1">
              <a:buFont typeface="Wingdings" pitchFamily="2" charset="2"/>
              <a:buChar char="§"/>
            </a:pPr>
            <a:r>
              <a:rPr lang="id-ID" sz="2400" b="1" dirty="0" smtClean="0">
                <a:latin typeface="+mj-lt"/>
              </a:rPr>
              <a:t>Ia berusaha menghilangkan kesalahan-kesalahan dalam pemikiran Freud yang berakar pada prinsip-prinsip yang mekanistis dan biologis</a:t>
            </a:r>
          </a:p>
          <a:p>
            <a:pPr marL="363538" lvl="1" algn="just" eaLnBrk="1" hangingPunct="1">
              <a:buFont typeface="Wingdings" pitchFamily="2" charset="2"/>
              <a:buChar char="§"/>
            </a:pPr>
            <a:r>
              <a:rPr lang="id-ID" sz="2400" b="1" dirty="0" smtClean="0">
                <a:latin typeface="+mj-lt"/>
              </a:rPr>
              <a:t>Ia tidak setuju dengan Freud mengenai Konsep Freud tentang </a:t>
            </a:r>
            <a:r>
              <a:rPr lang="id-ID" sz="2400" b="1" i="1" dirty="0" smtClean="0">
                <a:latin typeface="+mj-lt"/>
              </a:rPr>
              <a:t>penis envy </a:t>
            </a:r>
            <a:r>
              <a:rPr lang="id-ID" sz="2400" b="1" dirty="0" smtClean="0">
                <a:latin typeface="+mj-lt"/>
              </a:rPr>
              <a:t>dan </a:t>
            </a:r>
            <a:r>
              <a:rPr lang="id-ID" sz="2400" b="1" i="1" dirty="0" smtClean="0">
                <a:latin typeface="+mj-lt"/>
              </a:rPr>
              <a:t>oediphus complex</a:t>
            </a:r>
            <a:r>
              <a:rPr lang="id-ID" sz="2400" b="1" dirty="0" smtClean="0">
                <a:latin typeface="+mj-lt"/>
              </a:rPr>
              <a:t>  yang menurutnya tidak bersumber dari biologis tapi sosial.</a:t>
            </a:r>
          </a:p>
          <a:p>
            <a:pPr marL="363538" lvl="1" algn="just" eaLnBrk="1" hangingPunct="1">
              <a:buFont typeface="Wingdings" pitchFamily="2" charset="2"/>
              <a:buChar char="§"/>
            </a:pPr>
            <a:r>
              <a:rPr lang="id-ID" sz="2400" b="1" i="1" dirty="0" smtClean="0">
                <a:latin typeface="+mj-lt"/>
              </a:rPr>
              <a:t>Penis envy</a:t>
            </a:r>
            <a:r>
              <a:rPr lang="id-ID" sz="2400" b="1" dirty="0" smtClean="0">
                <a:latin typeface="+mj-lt"/>
              </a:rPr>
              <a:t> sebenarnya diartikan merupakan </a:t>
            </a:r>
            <a:r>
              <a:rPr lang="id-ID" sz="2400" b="1" i="1" dirty="0" smtClean="0">
                <a:latin typeface="+mj-lt"/>
              </a:rPr>
              <a:t>power envy  </a:t>
            </a:r>
            <a:r>
              <a:rPr lang="id-ID" sz="2400" b="1" dirty="0" smtClean="0">
                <a:latin typeface="+mj-lt"/>
              </a:rPr>
              <a:t>yang lebih merupakan hasil dari status sosial  daripada faktor biologi. </a:t>
            </a:r>
          </a:p>
          <a:p>
            <a:pPr marL="363538" lvl="1" algn="just" eaLnBrk="1" hangingPunct="1">
              <a:buFont typeface="Wingdings" pitchFamily="2" charset="2"/>
              <a:buChar char="§"/>
            </a:pPr>
            <a:r>
              <a:rPr lang="id-ID" sz="2400" b="1" dirty="0" smtClean="0">
                <a:latin typeface="+mj-lt"/>
              </a:rPr>
              <a:t>Ia mengemukakan bahwa pada pria terdapat </a:t>
            </a:r>
            <a:r>
              <a:rPr lang="id-ID" sz="2400" b="1" i="1" dirty="0" smtClean="0">
                <a:latin typeface="+mj-lt"/>
              </a:rPr>
              <a:t>womb envy</a:t>
            </a:r>
            <a:r>
              <a:rPr lang="id-ID" sz="2400" b="1" dirty="0" smtClean="0">
                <a:latin typeface="+mj-lt"/>
              </a:rPr>
              <a:t> (iri pd rahim), yaitu kecemburuan pria terhadap kemampuan wanita melahirkan bayi.</a:t>
            </a:r>
          </a:p>
          <a:p>
            <a:pPr marL="363538" indent="-285750"/>
            <a:endParaRPr lang="id-ID" sz="2200" dirty="0" smtClean="0">
              <a:latin typeface="+mj-lt"/>
              <a:cs typeface="Arial" charset="0"/>
            </a:endParaRPr>
          </a:p>
        </p:txBody>
      </p:sp>
      <p:sp>
        <p:nvSpPr>
          <p:cNvPr id="5" name="Date Placeholder 4"/>
          <p:cNvSpPr>
            <a:spLocks noGrp="1"/>
          </p:cNvSpPr>
          <p:nvPr>
            <p:ph type="dt" sz="half" idx="10"/>
          </p:nvPr>
        </p:nvSpPr>
        <p:spPr/>
        <p:txBody>
          <a:bodyPr/>
          <a:lstStyle/>
          <a:p>
            <a:pPr>
              <a:defRPr/>
            </a:pPr>
            <a:fld id="{AA4819F4-8A21-4BAC-9C4C-D49EAF2C7584}"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50</a:t>
            </a:fld>
            <a:endParaRPr lang="en-US"/>
          </a:p>
        </p:txBody>
      </p:sp>
      <p:sp>
        <p:nvSpPr>
          <p:cNvPr id="7" name="Footer Placeholder 6"/>
          <p:cNvSpPr>
            <a:spLocks noGrp="1"/>
          </p:cNvSpPr>
          <p:nvPr>
            <p:ph type="ftr" sz="quarter" idx="11"/>
          </p:nvPr>
        </p:nvSpPr>
        <p:spPr/>
        <p:txBody>
          <a:bodyPr/>
          <a:lstStyle/>
          <a:p>
            <a:pPr>
              <a:defRPr/>
            </a:pPr>
            <a:r>
              <a:rPr lang="en-US" smtClean="0"/>
              <a:t>wien/keprib1/2016</a:t>
            </a:r>
            <a:endParaRPr lang="en-US"/>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4339" name="Title 5"/>
          <p:cNvSpPr>
            <a:spLocks noGrp="1"/>
          </p:cNvSpPr>
          <p:nvPr>
            <p:ph type="title"/>
          </p:nvPr>
        </p:nvSpPr>
        <p:spPr>
          <a:xfrm>
            <a:off x="533400" y="685800"/>
            <a:ext cx="8229600" cy="685800"/>
          </a:xfrm>
        </p:spPr>
        <p:txBody>
          <a:bodyPr/>
          <a:lstStyle/>
          <a:p>
            <a:pPr>
              <a:spcBef>
                <a:spcPct val="50000"/>
              </a:spcBef>
            </a:pPr>
            <a:r>
              <a:rPr lang="id-ID" sz="3200" dirty="0" smtClean="0">
                <a:latin typeface="Arial" charset="0"/>
                <a:cs typeface="Arial" charset="0"/>
              </a:rPr>
              <a:t>Feminine Psychology</a:t>
            </a:r>
          </a:p>
        </p:txBody>
      </p:sp>
      <p:sp>
        <p:nvSpPr>
          <p:cNvPr id="14340" name="Content Placeholder 5"/>
          <p:cNvSpPr>
            <a:spLocks noGrp="1"/>
          </p:cNvSpPr>
          <p:nvPr>
            <p:ph idx="1"/>
          </p:nvPr>
        </p:nvSpPr>
        <p:spPr>
          <a:xfrm>
            <a:off x="457200" y="1524000"/>
            <a:ext cx="8229600" cy="4602163"/>
          </a:xfrm>
        </p:spPr>
        <p:txBody>
          <a:bodyPr/>
          <a:lstStyle/>
          <a:p>
            <a:pPr marL="514350" indent="-514350">
              <a:lnSpc>
                <a:spcPct val="90000"/>
              </a:lnSpc>
              <a:buFontTx/>
              <a:buBlip>
                <a:blip r:embed="rId4"/>
              </a:buBlip>
            </a:pPr>
            <a:r>
              <a:rPr lang="id-ID" sz="2000" b="1" dirty="0" smtClean="0">
                <a:latin typeface="+mj-lt"/>
              </a:rPr>
              <a:t>Konsep feminin adalah produk dari kebudayaan dan masyarakat, bukan masalah biologis. Perbedaan psikologis antara perempuan dan laki-laki berakar pada budaya dan nilai-nilai masyarakat. </a:t>
            </a:r>
          </a:p>
          <a:p>
            <a:pPr marL="514350" indent="-514350">
              <a:lnSpc>
                <a:spcPct val="90000"/>
              </a:lnSpc>
              <a:buFontTx/>
              <a:buBlip>
                <a:blip r:embed="rId4"/>
              </a:buBlip>
            </a:pPr>
            <a:r>
              <a:rPr lang="id-ID" sz="2000" b="1" dirty="0" smtClean="0">
                <a:latin typeface="+mj-lt"/>
              </a:rPr>
              <a:t>Secara biologis jenis kelamin memang berbeda, tetapi perbedaan jender tidak terbentuk karena perbedaan biologis melainkan karena nilai-nilai budaya dan masyarakat</a:t>
            </a:r>
          </a:p>
          <a:p>
            <a:pPr marL="514350" indent="-514350">
              <a:buFontTx/>
              <a:buBlip>
                <a:blip r:embed="rId4"/>
              </a:buBlip>
            </a:pPr>
            <a:r>
              <a:rPr lang="id-ID" sz="2000" b="1" dirty="0" smtClean="0">
                <a:latin typeface="+mj-lt"/>
              </a:rPr>
              <a:t>Dalam “</a:t>
            </a:r>
            <a:r>
              <a:rPr lang="id-ID" sz="2000" b="1" i="1" dirty="0" smtClean="0">
                <a:latin typeface="+mj-lt"/>
              </a:rPr>
              <a:t>The Problem of Feminine Masochism</a:t>
            </a:r>
            <a:r>
              <a:rPr lang="id-ID" sz="2000" b="1" dirty="0" smtClean="0">
                <a:latin typeface="+mj-lt"/>
              </a:rPr>
              <a:t>”, Ia membuktikan bahwa masyarakat dan budaya mendorong perempuan untuk menjadi tergantung pada laki-laki untuk cinta, prestise, kekayaan, perawatan, dan perlindungan.</a:t>
            </a:r>
          </a:p>
          <a:p>
            <a:pPr marL="514350" indent="-514350">
              <a:buFontTx/>
              <a:buBlip>
                <a:blip r:embed="rId4"/>
              </a:buBlip>
            </a:pPr>
            <a:r>
              <a:rPr lang="id-ID" sz="2000" b="1" dirty="0" smtClean="0">
                <a:latin typeface="+mj-lt"/>
                <a:cs typeface="Tahoma" pitchFamily="34" charset="0"/>
              </a:rPr>
              <a:t>Ia menemukan bahwa menurut masyarakat, perempuan harus indah dan cantik.</a:t>
            </a:r>
          </a:p>
          <a:p>
            <a:endParaRPr lang="id-ID" sz="2200" dirty="0" smtClean="0">
              <a:latin typeface="+mj-lt"/>
              <a:cs typeface="Arial" charset="0"/>
            </a:endParaRPr>
          </a:p>
        </p:txBody>
      </p:sp>
      <p:sp>
        <p:nvSpPr>
          <p:cNvPr id="5" name="Date Placeholder 4"/>
          <p:cNvSpPr>
            <a:spLocks noGrp="1"/>
          </p:cNvSpPr>
          <p:nvPr>
            <p:ph type="dt" sz="half" idx="10"/>
          </p:nvPr>
        </p:nvSpPr>
        <p:spPr/>
        <p:txBody>
          <a:bodyPr/>
          <a:lstStyle/>
          <a:p>
            <a:pPr>
              <a:defRPr/>
            </a:pPr>
            <a:fld id="{F7C3E233-3578-4431-964A-CABBD17E2036}"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51</a:t>
            </a:fld>
            <a:endParaRPr lang="en-US"/>
          </a:p>
        </p:txBody>
      </p:sp>
      <p:sp>
        <p:nvSpPr>
          <p:cNvPr id="7" name="Footer Placeholder 6"/>
          <p:cNvSpPr>
            <a:spLocks noGrp="1"/>
          </p:cNvSpPr>
          <p:nvPr>
            <p:ph type="ftr" sz="quarter" idx="11"/>
          </p:nvPr>
        </p:nvSpPr>
        <p:spPr/>
        <p:txBody>
          <a:bodyPr/>
          <a:lstStyle/>
          <a:p>
            <a:pPr>
              <a:defRPr/>
            </a:pPr>
            <a:r>
              <a:rPr lang="en-US" smtClean="0"/>
              <a:t>wien/keprib1/2016</a:t>
            </a:r>
            <a:endParaRPr lang="en-US"/>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4339" name="Title 5"/>
          <p:cNvSpPr>
            <a:spLocks noGrp="1"/>
          </p:cNvSpPr>
          <p:nvPr>
            <p:ph type="title"/>
          </p:nvPr>
        </p:nvSpPr>
        <p:spPr>
          <a:xfrm>
            <a:off x="533400" y="685800"/>
            <a:ext cx="8229600" cy="685800"/>
          </a:xfrm>
        </p:spPr>
        <p:txBody>
          <a:bodyPr/>
          <a:lstStyle/>
          <a:p>
            <a:pPr>
              <a:spcBef>
                <a:spcPct val="50000"/>
              </a:spcBef>
            </a:pPr>
            <a:r>
              <a:rPr lang="id-ID" sz="3200" dirty="0" smtClean="0">
                <a:latin typeface="Arial" charset="0"/>
                <a:cs typeface="Arial" charset="0"/>
              </a:rPr>
              <a:t>Harry Stack Sullivan (Teori Interpersonal)</a:t>
            </a:r>
            <a:endParaRPr lang="id-ID" sz="3200" dirty="0" smtClean="0">
              <a:latin typeface="Arial" charset="0"/>
              <a:cs typeface="Arial" charset="0"/>
            </a:endParaRPr>
          </a:p>
        </p:txBody>
      </p:sp>
      <p:sp>
        <p:nvSpPr>
          <p:cNvPr id="14340" name="Content Placeholder 5"/>
          <p:cNvSpPr>
            <a:spLocks noGrp="1"/>
          </p:cNvSpPr>
          <p:nvPr>
            <p:ph idx="1"/>
          </p:nvPr>
        </p:nvSpPr>
        <p:spPr>
          <a:xfrm>
            <a:off x="457200" y="1524000"/>
            <a:ext cx="8229600" cy="4602163"/>
          </a:xfrm>
        </p:spPr>
        <p:txBody>
          <a:bodyPr/>
          <a:lstStyle/>
          <a:p>
            <a:r>
              <a:rPr lang="id-ID" sz="2400" dirty="0" smtClean="0">
                <a:sym typeface="Wingdings" pitchFamily="2" charset="2"/>
              </a:rPr>
              <a:t>Teorinya berdasarkan pemikiran Freud, tapi dia </a:t>
            </a:r>
            <a:r>
              <a:rPr lang="id-ID" sz="2400" dirty="0" smtClean="0">
                <a:sym typeface="Wingdings" pitchFamily="2" charset="2"/>
              </a:rPr>
              <a:t>m</a:t>
            </a:r>
            <a:r>
              <a:rPr lang="id-ID" sz="2400" dirty="0" smtClean="0">
                <a:latin typeface="+mj-lt"/>
                <a:cs typeface="Arial" charset="0"/>
              </a:rPr>
              <a:t>enekankan pd peran sosial &amp; kekuatan interpersonal dlm perkembangan manusia</a:t>
            </a:r>
            <a:r>
              <a:rPr lang="id-ID" sz="2400" dirty="0" smtClean="0">
                <a:latin typeface="+mj-lt"/>
                <a:cs typeface="Arial" charset="0"/>
              </a:rPr>
              <a:t>. </a:t>
            </a:r>
            <a:r>
              <a:rPr lang="id-ID" sz="2400" dirty="0" smtClean="0">
                <a:sym typeface="Wingdings" pitchFamily="2" charset="2"/>
              </a:rPr>
              <a:t>Sullivan tidak yakin pada konsep </a:t>
            </a:r>
            <a:r>
              <a:rPr lang="id-ID" sz="2400" dirty="0" smtClean="0">
                <a:sym typeface="Wingdings" pitchFamily="2" charset="2"/>
              </a:rPr>
              <a:t>Freud tentang </a:t>
            </a:r>
            <a:r>
              <a:rPr lang="id-ID" sz="2400" dirty="0" smtClean="0">
                <a:sym typeface="Wingdings" pitchFamily="2" charset="2"/>
              </a:rPr>
              <a:t>insting merupakan sumber penting motivasi &amp; tidak menerima teori libido Freud. </a:t>
            </a:r>
            <a:endParaRPr lang="id-ID" sz="2400" dirty="0" smtClean="0">
              <a:latin typeface="+mj-lt"/>
              <a:cs typeface="Arial" charset="0"/>
            </a:endParaRPr>
          </a:p>
          <a:p>
            <a:r>
              <a:rPr lang="id-ID" sz="2400" dirty="0" smtClean="0">
                <a:latin typeface="+mj-lt"/>
                <a:cs typeface="Arial" charset="0"/>
              </a:rPr>
              <a:t>Sullivan memberikan nilai tinggi pada hubungan awal antara bayi dan ibu dalam perkembangan kecemasan dan perasaan akan eksistensi diri. </a:t>
            </a:r>
          </a:p>
          <a:p>
            <a:r>
              <a:rPr lang="id-ID" sz="2400" dirty="0" smtClean="0">
                <a:latin typeface="+mj-lt"/>
                <a:cs typeface="Arial" charset="0"/>
              </a:rPr>
              <a:t>Kecemasan mungkin dikomunikasikan oleh ibu pada interaksi paling awal dg sang bayi. Dengan demikian, sejak awal kehidupan, kecemasan berkarakter interpersonal. </a:t>
            </a:r>
          </a:p>
        </p:txBody>
      </p:sp>
      <p:sp>
        <p:nvSpPr>
          <p:cNvPr id="5" name="Date Placeholder 4"/>
          <p:cNvSpPr>
            <a:spLocks noGrp="1"/>
          </p:cNvSpPr>
          <p:nvPr>
            <p:ph type="dt" sz="half" idx="10"/>
          </p:nvPr>
        </p:nvSpPr>
        <p:spPr/>
        <p:txBody>
          <a:bodyPr/>
          <a:lstStyle/>
          <a:p>
            <a:pPr>
              <a:defRPr/>
            </a:pPr>
            <a:fld id="{F7C3E233-3578-4431-964A-CABBD17E2036}" type="datetime1">
              <a:rPr lang="en-US" smtClean="0"/>
              <a:pPr>
                <a:defRPr/>
              </a:pPr>
              <a:t>10/5/2017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52</a:t>
            </a:fld>
            <a:endParaRPr lang="en-US"/>
          </a:p>
        </p:txBody>
      </p:sp>
      <p:sp>
        <p:nvSpPr>
          <p:cNvPr id="7" name="Footer Placeholder 6"/>
          <p:cNvSpPr>
            <a:spLocks noGrp="1"/>
          </p:cNvSpPr>
          <p:nvPr>
            <p:ph type="ftr" sz="quarter" idx="11"/>
          </p:nvPr>
        </p:nvSpPr>
        <p:spPr/>
        <p:txBody>
          <a:bodyPr/>
          <a:lstStyle/>
          <a:p>
            <a:pPr>
              <a:defRPr/>
            </a:pPr>
            <a:r>
              <a:rPr lang="en-US" smtClean="0"/>
              <a:t>wien/keprib1/2016</a:t>
            </a:r>
            <a:endParaRPr lang="en-US"/>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4339" name="Title 5"/>
          <p:cNvSpPr>
            <a:spLocks noGrp="1"/>
          </p:cNvSpPr>
          <p:nvPr>
            <p:ph type="title"/>
          </p:nvPr>
        </p:nvSpPr>
        <p:spPr>
          <a:xfrm>
            <a:off x="533400" y="685800"/>
            <a:ext cx="8229600" cy="685800"/>
          </a:xfrm>
        </p:spPr>
        <p:txBody>
          <a:bodyPr/>
          <a:lstStyle/>
          <a:p>
            <a:pPr>
              <a:spcBef>
                <a:spcPct val="50000"/>
              </a:spcBef>
            </a:pPr>
            <a:r>
              <a:rPr lang="id-ID" sz="3200" dirty="0" smtClean="0">
                <a:latin typeface="Arial" charset="0"/>
                <a:cs typeface="Arial" charset="0"/>
              </a:rPr>
              <a:t>Harry Stack Sullivan (Teori Interpersonal)</a:t>
            </a:r>
            <a:endParaRPr lang="id-ID" sz="3200" dirty="0" smtClean="0">
              <a:latin typeface="Arial" charset="0"/>
              <a:cs typeface="Arial" charset="0"/>
            </a:endParaRPr>
          </a:p>
        </p:txBody>
      </p:sp>
      <p:sp>
        <p:nvSpPr>
          <p:cNvPr id="14340" name="Content Placeholder 5"/>
          <p:cNvSpPr>
            <a:spLocks noGrp="1"/>
          </p:cNvSpPr>
          <p:nvPr>
            <p:ph idx="1"/>
          </p:nvPr>
        </p:nvSpPr>
        <p:spPr>
          <a:xfrm>
            <a:off x="457200" y="1524000"/>
            <a:ext cx="8229600" cy="4602163"/>
          </a:xfrm>
        </p:spPr>
        <p:txBody>
          <a:bodyPr/>
          <a:lstStyle/>
          <a:p>
            <a:r>
              <a:rPr lang="id-ID" sz="2400" dirty="0" smtClean="0">
                <a:latin typeface="+mj-lt"/>
                <a:cs typeface="Arial" charset="0"/>
              </a:rPr>
              <a:t>Diri (</a:t>
            </a:r>
            <a:r>
              <a:rPr lang="id-ID" sz="2400" i="1" dirty="0" smtClean="0">
                <a:latin typeface="+mj-lt"/>
                <a:cs typeface="Arial" charset="0"/>
              </a:rPr>
              <a:t>the self</a:t>
            </a:r>
            <a:r>
              <a:rPr lang="id-ID" sz="2400" dirty="0" smtClean="0">
                <a:latin typeface="+mj-lt"/>
                <a:cs typeface="Arial" charset="0"/>
              </a:rPr>
              <a:t>), merupakan konsep penting dlm pemikiran Sullivan, akarnya adalah sosial. “Diri” berkembang dari perasaan saat berhubungan dg orang lain, penilaian atau persepsinya sendiri tentang bagaimana dirinya dinilai oleh orang lain.</a:t>
            </a:r>
          </a:p>
          <a:p>
            <a:r>
              <a:rPr lang="id-ID" sz="2400" dirty="0" smtClean="0">
                <a:latin typeface="+mj-lt"/>
                <a:cs typeface="Arial" charset="0"/>
              </a:rPr>
              <a:t>Bagian penting “Diri”, khususnya dlm hubungan dg pengalaman kecemasan dan rasa aman adalah </a:t>
            </a:r>
            <a:r>
              <a:rPr lang="id-ID" sz="2400" i="1" dirty="0" smtClean="0">
                <a:latin typeface="+mj-lt"/>
                <a:cs typeface="Arial" charset="0"/>
              </a:rPr>
              <a:t>“the good me” </a:t>
            </a:r>
            <a:r>
              <a:rPr lang="id-ID" sz="2400" dirty="0" smtClean="0">
                <a:latin typeface="+mj-lt"/>
                <a:cs typeface="Arial" charset="0"/>
              </a:rPr>
              <a:t>yang diasosiasikan dg pengalaman menyenangkan, “</a:t>
            </a:r>
            <a:r>
              <a:rPr lang="id-ID" sz="2400" i="1" dirty="0" smtClean="0">
                <a:latin typeface="+mj-lt"/>
                <a:cs typeface="Arial" charset="0"/>
              </a:rPr>
              <a:t>the bad me” </a:t>
            </a:r>
            <a:r>
              <a:rPr lang="id-ID" sz="2400" dirty="0" smtClean="0">
                <a:latin typeface="+mj-lt"/>
                <a:cs typeface="Arial" charset="0"/>
              </a:rPr>
              <a:t>yg diasosiasikan dg rasa sakit dan ancaman keamanan, “</a:t>
            </a:r>
            <a:r>
              <a:rPr lang="id-ID" sz="2400" i="1" dirty="0" smtClean="0">
                <a:latin typeface="+mj-lt"/>
                <a:cs typeface="Arial" charset="0"/>
              </a:rPr>
              <a:t>the not me” </a:t>
            </a:r>
            <a:r>
              <a:rPr lang="id-ID" sz="2400" dirty="0" smtClean="0">
                <a:latin typeface="+mj-lt"/>
                <a:cs typeface="Arial" charset="0"/>
              </a:rPr>
              <a:t>bagian diri yg ditolak karena diasosiasikan dg kecemasan yg tidak dapat ditoleransi.</a:t>
            </a:r>
            <a:endParaRPr lang="id-ID" sz="2400" dirty="0" smtClean="0">
              <a:latin typeface="+mj-lt"/>
              <a:cs typeface="Arial" charset="0"/>
            </a:endParaRPr>
          </a:p>
        </p:txBody>
      </p:sp>
      <p:sp>
        <p:nvSpPr>
          <p:cNvPr id="5" name="Date Placeholder 4"/>
          <p:cNvSpPr>
            <a:spLocks noGrp="1"/>
          </p:cNvSpPr>
          <p:nvPr>
            <p:ph type="dt" sz="half" idx="10"/>
          </p:nvPr>
        </p:nvSpPr>
        <p:spPr/>
        <p:txBody>
          <a:bodyPr/>
          <a:lstStyle/>
          <a:p>
            <a:pPr>
              <a:defRPr/>
            </a:pPr>
            <a:fld id="{F7C3E233-3578-4431-964A-CABBD17E2036}"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53</a:t>
            </a:fld>
            <a:endParaRPr lang="en-US"/>
          </a:p>
        </p:txBody>
      </p:sp>
      <p:sp>
        <p:nvSpPr>
          <p:cNvPr id="7" name="Footer Placeholder 6"/>
          <p:cNvSpPr>
            <a:spLocks noGrp="1"/>
          </p:cNvSpPr>
          <p:nvPr>
            <p:ph type="ftr" sz="quarter" idx="11"/>
          </p:nvPr>
        </p:nvSpPr>
        <p:spPr/>
        <p:txBody>
          <a:bodyPr/>
          <a:lstStyle/>
          <a:p>
            <a:pPr>
              <a:defRPr/>
            </a:pPr>
            <a:r>
              <a:rPr lang="en-US" smtClean="0"/>
              <a:t>wien/keprib1/2016</a:t>
            </a:r>
            <a:endParaRPr lang="en-US"/>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4339" name="Title 5"/>
          <p:cNvSpPr>
            <a:spLocks noGrp="1"/>
          </p:cNvSpPr>
          <p:nvPr>
            <p:ph type="title"/>
          </p:nvPr>
        </p:nvSpPr>
        <p:spPr>
          <a:xfrm>
            <a:off x="533400" y="685800"/>
            <a:ext cx="8229600" cy="685800"/>
          </a:xfrm>
        </p:spPr>
        <p:txBody>
          <a:bodyPr/>
          <a:lstStyle/>
          <a:p>
            <a:pPr>
              <a:spcBef>
                <a:spcPct val="50000"/>
              </a:spcBef>
            </a:pPr>
            <a:r>
              <a:rPr lang="id-ID" sz="3200" dirty="0" smtClean="0">
                <a:latin typeface="Arial" charset="0"/>
                <a:cs typeface="Arial" charset="0"/>
              </a:rPr>
              <a:t>Struktur Kepribadian menurut Sullivan</a:t>
            </a:r>
            <a:endParaRPr lang="id-ID" sz="3200" dirty="0" smtClean="0">
              <a:latin typeface="Arial" charset="0"/>
              <a:cs typeface="Arial" charset="0"/>
            </a:endParaRPr>
          </a:p>
        </p:txBody>
      </p:sp>
      <p:sp>
        <p:nvSpPr>
          <p:cNvPr id="14340" name="Content Placeholder 5"/>
          <p:cNvSpPr>
            <a:spLocks noGrp="1"/>
          </p:cNvSpPr>
          <p:nvPr>
            <p:ph idx="1"/>
          </p:nvPr>
        </p:nvSpPr>
        <p:spPr>
          <a:xfrm>
            <a:off x="457200" y="1524000"/>
            <a:ext cx="8229600" cy="4602163"/>
          </a:xfrm>
        </p:spPr>
        <p:txBody>
          <a:bodyPr/>
          <a:lstStyle/>
          <a:p>
            <a:r>
              <a:rPr lang="id-ID" sz="2400" dirty="0" smtClean="0">
                <a:latin typeface="+mj-lt"/>
                <a:cs typeface="Arial" charset="0"/>
              </a:rPr>
              <a:t>Dinamisme: </a:t>
            </a:r>
            <a:r>
              <a:rPr lang="id-ID" sz="2400" dirty="0" smtClean="0"/>
              <a:t>Pola transformasi energi yg relatif menetap, yg secara berulang memberi ciri kepada individu (utk mencapai </a:t>
            </a:r>
            <a:r>
              <a:rPr lang="id-ID" sz="2400" dirty="0" smtClean="0">
                <a:sym typeface="Wingdings" pitchFamily="2" charset="2"/>
              </a:rPr>
              <a:t> kepuasan). Dinamisme berkembang akibat kecemasan. </a:t>
            </a:r>
            <a:r>
              <a:rPr lang="id-ID" sz="2400" dirty="0" smtClean="0"/>
              <a:t>Kecemasan: produk hubungan antar pribadi, yg berasal dari ibu dan diteruskan pd bayi dan dlm kehidupan selanjutnya oleh ancaman terhadap keamanannya</a:t>
            </a:r>
            <a:r>
              <a:rPr lang="id-ID" sz="2400" dirty="0" smtClean="0">
                <a:sym typeface="Wingdings" pitchFamily="2" charset="2"/>
              </a:rPr>
              <a:t>.</a:t>
            </a:r>
            <a:endParaRPr lang="id-ID" sz="2400" dirty="0" smtClean="0">
              <a:latin typeface="+mj-lt"/>
              <a:cs typeface="Arial" charset="0"/>
            </a:endParaRPr>
          </a:p>
          <a:p>
            <a:r>
              <a:rPr lang="id-ID" sz="2400" dirty="0" smtClean="0">
                <a:latin typeface="+mj-lt"/>
                <a:cs typeface="Arial" charset="0"/>
              </a:rPr>
              <a:t>Personifikasi: g</a:t>
            </a:r>
            <a:r>
              <a:rPr lang="id-ID" sz="2400" dirty="0" smtClean="0"/>
              <a:t>ambaran yg dimiliki individu tentang dirinya atau orang lain: </a:t>
            </a:r>
            <a:r>
              <a:rPr lang="id-ID" sz="2400" i="1" dirty="0" smtClean="0"/>
              <a:t>the good me, the bad me, the not me.</a:t>
            </a:r>
            <a:endParaRPr lang="id-ID" sz="2400" dirty="0" smtClean="0">
              <a:latin typeface="+mj-lt"/>
              <a:cs typeface="Arial" charset="0"/>
            </a:endParaRPr>
          </a:p>
          <a:p>
            <a:r>
              <a:rPr lang="id-ID" sz="2400" dirty="0" smtClean="0">
                <a:latin typeface="+mj-lt"/>
                <a:cs typeface="Arial" charset="0"/>
              </a:rPr>
              <a:t>Proses Kognitif: p</a:t>
            </a:r>
            <a:r>
              <a:rPr lang="id-ID" sz="2400" dirty="0" smtClean="0">
                <a:latin typeface="+mj-lt"/>
                <a:cs typeface="Arial" charset="0"/>
              </a:rPr>
              <a:t>engalaman pengetahuan (prototaksis, parataksis, sintaksis)</a:t>
            </a:r>
            <a:endParaRPr lang="id-ID" sz="2400" dirty="0" smtClean="0">
              <a:latin typeface="+mj-lt"/>
              <a:cs typeface="Arial" charset="0"/>
            </a:endParaRPr>
          </a:p>
        </p:txBody>
      </p:sp>
      <p:sp>
        <p:nvSpPr>
          <p:cNvPr id="5" name="Date Placeholder 4"/>
          <p:cNvSpPr>
            <a:spLocks noGrp="1"/>
          </p:cNvSpPr>
          <p:nvPr>
            <p:ph type="dt" sz="half" idx="10"/>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54</a:t>
            </a:fld>
            <a:endParaRPr lang="en-US"/>
          </a:p>
        </p:txBody>
      </p:sp>
      <p:sp>
        <p:nvSpPr>
          <p:cNvPr id="7" name="Footer Placeholder 6"/>
          <p:cNvSpPr>
            <a:spLocks noGrp="1"/>
          </p:cNvSpPr>
          <p:nvPr>
            <p:ph type="ftr" sz="quarter" idx="11"/>
          </p:nvPr>
        </p:nvSpPr>
        <p:spPr/>
        <p:txBody>
          <a:bodyPr/>
          <a:lstStyle/>
          <a:p>
            <a:pPr>
              <a:defRPr/>
            </a:pPr>
            <a:r>
              <a:rPr lang="en-US" smtClean="0"/>
              <a:t>wien/keprib1/2016</a:t>
            </a:r>
            <a:endParaRPr lang="en-US"/>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4339" name="Title 5"/>
          <p:cNvSpPr>
            <a:spLocks noGrp="1"/>
          </p:cNvSpPr>
          <p:nvPr>
            <p:ph type="title"/>
          </p:nvPr>
        </p:nvSpPr>
        <p:spPr>
          <a:xfrm>
            <a:off x="533400" y="685800"/>
            <a:ext cx="8229600" cy="685800"/>
          </a:xfrm>
        </p:spPr>
        <p:txBody>
          <a:bodyPr/>
          <a:lstStyle/>
          <a:p>
            <a:pPr>
              <a:spcBef>
                <a:spcPct val="50000"/>
              </a:spcBef>
            </a:pPr>
            <a:r>
              <a:rPr lang="id-ID" sz="3200" dirty="0" smtClean="0">
                <a:latin typeface="Arial" charset="0"/>
                <a:cs typeface="Arial" charset="0"/>
              </a:rPr>
              <a:t>Proses/Dinamika Kepribadian </a:t>
            </a:r>
            <a:br>
              <a:rPr lang="id-ID" sz="3200" dirty="0" smtClean="0">
                <a:latin typeface="Arial" charset="0"/>
                <a:cs typeface="Arial" charset="0"/>
              </a:rPr>
            </a:br>
            <a:r>
              <a:rPr lang="id-ID" sz="3200" dirty="0" smtClean="0">
                <a:latin typeface="Arial" charset="0"/>
                <a:cs typeface="Arial" charset="0"/>
              </a:rPr>
              <a:t>menurut Sullivan</a:t>
            </a:r>
            <a:endParaRPr lang="id-ID" sz="3200" dirty="0" smtClean="0">
              <a:latin typeface="Arial" charset="0"/>
              <a:cs typeface="Arial" charset="0"/>
            </a:endParaRPr>
          </a:p>
        </p:txBody>
      </p:sp>
      <p:sp>
        <p:nvSpPr>
          <p:cNvPr id="14340" name="Content Placeholder 5"/>
          <p:cNvSpPr>
            <a:spLocks noGrp="1"/>
          </p:cNvSpPr>
          <p:nvPr>
            <p:ph idx="1"/>
          </p:nvPr>
        </p:nvSpPr>
        <p:spPr>
          <a:xfrm>
            <a:off x="457200" y="1752600"/>
            <a:ext cx="8229600" cy="4373563"/>
          </a:xfrm>
        </p:spPr>
        <p:txBody>
          <a:bodyPr/>
          <a:lstStyle/>
          <a:p>
            <a:pPr marL="268288" indent="-268288">
              <a:lnSpc>
                <a:spcPct val="80000"/>
              </a:lnSpc>
            </a:pPr>
            <a:r>
              <a:rPr lang="id-ID" sz="2400" dirty="0" smtClean="0"/>
              <a:t>Memandang kepribadian sebagai suatu sistem kepribadian yg fungsi utamanya adalah </a:t>
            </a:r>
            <a:r>
              <a:rPr lang="id-ID" sz="2400" dirty="0" smtClean="0">
                <a:sym typeface="Wingdings" pitchFamily="2" charset="2"/>
              </a:rPr>
              <a:t>reduksi ketegangan</a:t>
            </a:r>
          </a:p>
          <a:p>
            <a:pPr marL="268288" indent="-268288">
              <a:lnSpc>
                <a:spcPct val="80000"/>
              </a:lnSpc>
            </a:pPr>
            <a:r>
              <a:rPr lang="id-ID" sz="2400" dirty="0" smtClean="0">
                <a:sym typeface="Wingdings" pitchFamily="2" charset="2"/>
              </a:rPr>
              <a:t>Dua sumber utama tegangan: kebutuhan organisme &amp; akibat kecemasan (ancaman).</a:t>
            </a:r>
            <a:endParaRPr lang="id-ID" sz="2400" dirty="0" smtClean="0"/>
          </a:p>
          <a:p>
            <a:pPr marL="268288" indent="-268288">
              <a:lnSpc>
                <a:spcPct val="80000"/>
              </a:lnSpc>
            </a:pPr>
            <a:r>
              <a:rPr lang="id-ID" sz="2400" dirty="0" smtClean="0">
                <a:sym typeface="Wingdings" pitchFamily="2" charset="2"/>
              </a:rPr>
              <a:t>Bayi belum dapat membedakan dirinya dgn lingkungannya, tetapi pengalaman dia sendiri dan dunianya sebagai satu pengalaman global, maka kecemasan ibu sama dg kecemasan yg dialami bayi. </a:t>
            </a:r>
          </a:p>
          <a:p>
            <a:pPr marL="268288" indent="-268288">
              <a:lnSpc>
                <a:spcPct val="80000"/>
              </a:lnSpc>
            </a:pPr>
            <a:r>
              <a:rPr lang="id-ID" sz="2400" dirty="0" smtClean="0">
                <a:sym typeface="Wingdings" pitchFamily="2" charset="2"/>
              </a:rPr>
              <a:t>Setelah mengalami kecemasan  transfomasi  perasaan tidak aman dan sangat sensitif</a:t>
            </a:r>
          </a:p>
          <a:p>
            <a:pPr marL="268288" indent="-268288">
              <a:lnSpc>
                <a:spcPct val="80000"/>
              </a:lnSpc>
            </a:pPr>
            <a:r>
              <a:rPr lang="id-ID" sz="2400" dirty="0" smtClean="0">
                <a:sym typeface="Wingdings" pitchFamily="2" charset="2"/>
              </a:rPr>
              <a:t>Tugas utama psikologi: menemukan kerawanan kecemasan (bukan menangani simptom yg disebabkan kecemasan)</a:t>
            </a:r>
          </a:p>
          <a:p>
            <a:pPr marL="268288" indent="-268288">
              <a:lnSpc>
                <a:spcPct val="80000"/>
              </a:lnSpc>
              <a:buFont typeface="Wingdings" pitchFamily="2" charset="2"/>
              <a:buNone/>
            </a:pPr>
            <a:endParaRPr lang="en-US" sz="2000" dirty="0" smtClean="0">
              <a:sym typeface="Wingdings" pitchFamily="2" charset="2"/>
            </a:endParaRPr>
          </a:p>
          <a:p>
            <a:pPr marL="268288" indent="-268288"/>
            <a:endParaRPr lang="id-ID" sz="2400" dirty="0" smtClean="0">
              <a:latin typeface="+mj-lt"/>
              <a:cs typeface="Arial" charset="0"/>
            </a:endParaRPr>
          </a:p>
        </p:txBody>
      </p:sp>
      <p:sp>
        <p:nvSpPr>
          <p:cNvPr id="5" name="Date Placeholder 4"/>
          <p:cNvSpPr>
            <a:spLocks noGrp="1"/>
          </p:cNvSpPr>
          <p:nvPr>
            <p:ph type="dt" sz="half" idx="10"/>
          </p:nvPr>
        </p:nvSpPr>
        <p:spPr/>
        <p:txBody>
          <a:bodyPr/>
          <a:lstStyle/>
          <a:p>
            <a:pPr>
              <a:defRPr/>
            </a:pPr>
            <a:fld id="{F7C3E233-3578-4431-964A-CABBD17E2036}" type="datetime1">
              <a:rPr lang="en-US" smtClean="0"/>
              <a:pPr>
                <a:defRPr/>
              </a:pPr>
              <a:t>10/4/2017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55</a:t>
            </a:fld>
            <a:endParaRPr lang="en-US"/>
          </a:p>
        </p:txBody>
      </p:sp>
      <p:sp>
        <p:nvSpPr>
          <p:cNvPr id="7" name="Footer Placeholder 6"/>
          <p:cNvSpPr>
            <a:spLocks noGrp="1"/>
          </p:cNvSpPr>
          <p:nvPr>
            <p:ph type="ftr" sz="quarter" idx="11"/>
          </p:nvPr>
        </p:nvSpPr>
        <p:spPr/>
        <p:txBody>
          <a:bodyPr/>
          <a:lstStyle/>
          <a:p>
            <a:pPr>
              <a:defRPr/>
            </a:pPr>
            <a:r>
              <a:rPr lang="en-US" smtClean="0"/>
              <a:t>wien/keprib1/2016</a:t>
            </a:r>
            <a:endParaRPr lang="en-US"/>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4339" name="Title 5"/>
          <p:cNvSpPr>
            <a:spLocks noGrp="1"/>
          </p:cNvSpPr>
          <p:nvPr>
            <p:ph type="title"/>
          </p:nvPr>
        </p:nvSpPr>
        <p:spPr>
          <a:xfrm>
            <a:off x="533400" y="685800"/>
            <a:ext cx="8229600" cy="685800"/>
          </a:xfrm>
        </p:spPr>
        <p:txBody>
          <a:bodyPr/>
          <a:lstStyle/>
          <a:p>
            <a:pPr>
              <a:spcBef>
                <a:spcPct val="50000"/>
              </a:spcBef>
            </a:pPr>
            <a:endParaRPr lang="id-ID" sz="3200" dirty="0" smtClean="0">
              <a:latin typeface="Arial" charset="0"/>
              <a:cs typeface="Arial" charset="0"/>
            </a:endParaRPr>
          </a:p>
        </p:txBody>
      </p:sp>
      <p:sp>
        <p:nvSpPr>
          <p:cNvPr id="14340" name="Content Placeholder 5"/>
          <p:cNvSpPr>
            <a:spLocks noGrp="1"/>
          </p:cNvSpPr>
          <p:nvPr>
            <p:ph idx="1"/>
          </p:nvPr>
        </p:nvSpPr>
        <p:spPr>
          <a:xfrm>
            <a:off x="457200" y="1524000"/>
            <a:ext cx="8229600" cy="4602163"/>
          </a:xfrm>
        </p:spPr>
        <p:txBody>
          <a:bodyPr/>
          <a:lstStyle/>
          <a:p>
            <a:pPr>
              <a:lnSpc>
                <a:spcPct val="80000"/>
              </a:lnSpc>
            </a:pPr>
            <a:r>
              <a:rPr lang="id-ID" sz="2400" dirty="0" smtClean="0"/>
              <a:t>Tegangan-tegangan dapat dianggap sebagai kebutuhan-kebutuhan untuk mentranformasikan energi khusus yang akan menghilangkan tegangan, seringkali disertai dengan perubahan keadaan ‘jiwa’, yakni perubahan kesadaran yang dapat kita sebut “kepuasan”, apabila mengalami kegagalan akan mengalami apati.</a:t>
            </a:r>
          </a:p>
          <a:p>
            <a:pPr>
              <a:lnSpc>
                <a:spcPct val="80000"/>
              </a:lnSpc>
            </a:pPr>
            <a:r>
              <a:rPr lang="id-ID" sz="2400" dirty="0" smtClean="0"/>
              <a:t>Kecemasan adalah penghayatan tegangan akibat adanya ancaman-ancaman nyata atau dibayangkan terhadap keamanan seseorang. </a:t>
            </a:r>
          </a:p>
          <a:p>
            <a:pPr>
              <a:lnSpc>
                <a:spcPct val="80000"/>
              </a:lnSpc>
            </a:pPr>
            <a:r>
              <a:rPr lang="id-ID" sz="2400" dirty="0" smtClean="0"/>
              <a:t>Kecemasan merupakan kekuatan edukatif pertama yang luar biasa dalam kehidupan (kecemasan ditransmisikan kepada bayi oleh ibunya dari hasil pandangan, nada suara, dan tingkah lakunya secara keseluruhan, yang dimungkinkan melalui proses empati yang tidak dapat diketahui sifatnya)</a:t>
            </a:r>
          </a:p>
          <a:p>
            <a:endParaRPr lang="id-ID" sz="2400" dirty="0" smtClean="0">
              <a:latin typeface="+mj-lt"/>
              <a:cs typeface="Arial" charset="0"/>
            </a:endParaRPr>
          </a:p>
        </p:txBody>
      </p:sp>
      <p:sp>
        <p:nvSpPr>
          <p:cNvPr id="5" name="Date Placeholder 4"/>
          <p:cNvSpPr>
            <a:spLocks noGrp="1"/>
          </p:cNvSpPr>
          <p:nvPr>
            <p:ph type="dt" sz="half" idx="10"/>
          </p:nvPr>
        </p:nvSpPr>
        <p:spPr/>
        <p:txBody>
          <a:bodyPr/>
          <a:lstStyle/>
          <a:p>
            <a:pPr>
              <a:defRPr/>
            </a:pPr>
            <a:fld id="{F7C3E233-3578-4431-964A-CABBD17E2036}" type="datetime1">
              <a:rPr lang="en-US" smtClean="0"/>
              <a:pPr>
                <a:defRPr/>
              </a:pPr>
              <a:t>10/5/2017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56</a:t>
            </a:fld>
            <a:endParaRPr lang="en-US"/>
          </a:p>
        </p:txBody>
      </p:sp>
      <p:sp>
        <p:nvSpPr>
          <p:cNvPr id="7" name="Footer Placeholder 6"/>
          <p:cNvSpPr>
            <a:spLocks noGrp="1"/>
          </p:cNvSpPr>
          <p:nvPr>
            <p:ph type="ftr" sz="quarter" idx="11"/>
          </p:nvPr>
        </p:nvSpPr>
        <p:spPr/>
        <p:txBody>
          <a:bodyPr/>
          <a:lstStyle/>
          <a:p>
            <a:pPr>
              <a:defRPr/>
            </a:pPr>
            <a:r>
              <a:rPr lang="en-US" smtClean="0"/>
              <a:t>wien/keprib1/2016</a:t>
            </a:r>
            <a:endParaRPr lang="en-US"/>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4339" name="Title 5"/>
          <p:cNvSpPr>
            <a:spLocks noGrp="1"/>
          </p:cNvSpPr>
          <p:nvPr>
            <p:ph type="title"/>
          </p:nvPr>
        </p:nvSpPr>
        <p:spPr>
          <a:xfrm>
            <a:off x="533400" y="685800"/>
            <a:ext cx="8229600" cy="685800"/>
          </a:xfrm>
        </p:spPr>
        <p:txBody>
          <a:bodyPr/>
          <a:lstStyle/>
          <a:p>
            <a:pPr>
              <a:spcBef>
                <a:spcPct val="50000"/>
              </a:spcBef>
            </a:pPr>
            <a:endParaRPr lang="id-ID" sz="3200" dirty="0" smtClean="0">
              <a:latin typeface="Arial" charset="0"/>
              <a:cs typeface="Arial" charset="0"/>
            </a:endParaRPr>
          </a:p>
        </p:txBody>
      </p:sp>
      <p:sp>
        <p:nvSpPr>
          <p:cNvPr id="14340" name="Content Placeholder 5"/>
          <p:cNvSpPr>
            <a:spLocks noGrp="1"/>
          </p:cNvSpPr>
          <p:nvPr>
            <p:ph idx="1"/>
          </p:nvPr>
        </p:nvSpPr>
        <p:spPr>
          <a:xfrm>
            <a:off x="457200" y="1524000"/>
            <a:ext cx="8229600" cy="4602163"/>
          </a:xfrm>
        </p:spPr>
        <p:txBody>
          <a:bodyPr/>
          <a:lstStyle/>
          <a:p>
            <a:r>
              <a:rPr lang="id-ID" sz="2400" dirty="0" smtClean="0"/>
              <a:t>Energi ditransformasikan dengan melakukan pekerjaan</a:t>
            </a:r>
            <a:r>
              <a:rPr lang="id-ID" sz="2400" dirty="0" smtClean="0">
                <a:sym typeface="Wingdings" pitchFamily="2" charset="2"/>
              </a:rPr>
              <a:t> melibatkan otot-otot badan atau berupa kegiatan-kegiatan mental, seperti persepsi, ingatan dan berpikir untuk mengurangi tegangan.</a:t>
            </a:r>
          </a:p>
          <a:p>
            <a:r>
              <a:rPr lang="en-US" sz="2400" dirty="0" smtClean="0"/>
              <a:t>Sullivan </a:t>
            </a:r>
            <a:r>
              <a:rPr lang="en-US" sz="2400" dirty="0" err="1" smtClean="0"/>
              <a:t>tidak</a:t>
            </a:r>
            <a:r>
              <a:rPr lang="en-US" sz="2400" dirty="0" smtClean="0"/>
              <a:t> </a:t>
            </a:r>
            <a:r>
              <a:rPr lang="en-US" sz="2400" dirty="0" err="1" smtClean="0"/>
              <a:t>menolak</a:t>
            </a:r>
            <a:r>
              <a:rPr lang="en-US" sz="2400" dirty="0" smtClean="0"/>
              <a:t> </a:t>
            </a:r>
            <a:r>
              <a:rPr lang="en-US" sz="2400" dirty="0" err="1" smtClean="0"/>
              <a:t>faktor-faktor</a:t>
            </a:r>
            <a:r>
              <a:rPr lang="en-US" sz="2400" dirty="0" smtClean="0"/>
              <a:t> </a:t>
            </a:r>
            <a:r>
              <a:rPr lang="en-US" sz="2400" dirty="0" err="1" smtClean="0"/>
              <a:t>biologis</a:t>
            </a:r>
            <a:r>
              <a:rPr lang="en-US" sz="2400" dirty="0" smtClean="0"/>
              <a:t> </a:t>
            </a:r>
            <a:r>
              <a:rPr lang="en-US" sz="2400" dirty="0" err="1" smtClean="0"/>
              <a:t>sebagai</a:t>
            </a:r>
            <a:r>
              <a:rPr lang="en-US" sz="2400" dirty="0" smtClean="0"/>
              <a:t> </a:t>
            </a:r>
            <a:r>
              <a:rPr lang="en-US" sz="2400" dirty="0" err="1" smtClean="0"/>
              <a:t>hal-hal</a:t>
            </a:r>
            <a:r>
              <a:rPr lang="en-US" sz="2400" dirty="0" smtClean="0"/>
              <a:t> yang </a:t>
            </a:r>
            <a:r>
              <a:rPr lang="en-US" sz="2400" dirty="0" err="1" smtClean="0"/>
              <a:t>menentukan</a:t>
            </a:r>
            <a:r>
              <a:rPr lang="en-US" sz="2400" dirty="0" smtClean="0"/>
              <a:t> </a:t>
            </a:r>
            <a:r>
              <a:rPr lang="en-US" sz="2400" dirty="0" err="1" smtClean="0"/>
              <a:t>perkembangan</a:t>
            </a:r>
            <a:r>
              <a:rPr lang="en-US" sz="2400" dirty="0" smtClean="0"/>
              <a:t> </a:t>
            </a:r>
            <a:r>
              <a:rPr lang="en-US" sz="2400" dirty="0" err="1" smtClean="0"/>
              <a:t>kepribadian</a:t>
            </a:r>
            <a:r>
              <a:rPr lang="en-US" sz="2400" dirty="0" smtClean="0"/>
              <a:t>, </a:t>
            </a:r>
            <a:r>
              <a:rPr lang="en-US" sz="2400" dirty="0" err="1" smtClean="0"/>
              <a:t>namun</a:t>
            </a:r>
            <a:r>
              <a:rPr lang="en-US" sz="2400" dirty="0" smtClean="0"/>
              <a:t> </a:t>
            </a:r>
            <a:r>
              <a:rPr lang="en-US" sz="2400" dirty="0" err="1" smtClean="0"/>
              <a:t>ia</a:t>
            </a:r>
            <a:r>
              <a:rPr lang="en-US" sz="2400" dirty="0" smtClean="0"/>
              <a:t> </a:t>
            </a:r>
            <a:r>
              <a:rPr lang="en-US" sz="2400" dirty="0" err="1" smtClean="0"/>
              <a:t>menempatkan</a:t>
            </a:r>
            <a:r>
              <a:rPr lang="en-US" sz="2400" dirty="0" smtClean="0"/>
              <a:t> </a:t>
            </a:r>
            <a:r>
              <a:rPr lang="en-US" sz="2400" dirty="0" err="1" smtClean="0"/>
              <a:t>faktor-faktor</a:t>
            </a:r>
            <a:r>
              <a:rPr lang="en-US" sz="2400" dirty="0" smtClean="0"/>
              <a:t> </a:t>
            </a:r>
            <a:r>
              <a:rPr lang="en-US" sz="2400" dirty="0" err="1" smtClean="0"/>
              <a:t>itu</a:t>
            </a:r>
            <a:r>
              <a:rPr lang="en-US" sz="2400" dirty="0" smtClean="0"/>
              <a:t> </a:t>
            </a:r>
            <a:r>
              <a:rPr lang="en-US" sz="2400" dirty="0" err="1" smtClean="0"/>
              <a:t>di</a:t>
            </a:r>
            <a:r>
              <a:rPr lang="en-US" sz="2400" dirty="0" smtClean="0"/>
              <a:t> </a:t>
            </a:r>
            <a:r>
              <a:rPr lang="en-US" sz="2400" dirty="0" err="1" smtClean="0"/>
              <a:t>bawah</a:t>
            </a:r>
            <a:r>
              <a:rPr lang="en-US" sz="2400" dirty="0" smtClean="0"/>
              <a:t> </a:t>
            </a:r>
            <a:r>
              <a:rPr lang="en-US" sz="2400" dirty="0" err="1" smtClean="0"/>
              <a:t>faktor-faktor</a:t>
            </a:r>
            <a:r>
              <a:rPr lang="en-US" sz="2400" dirty="0" smtClean="0"/>
              <a:t> </a:t>
            </a:r>
            <a:r>
              <a:rPr lang="en-US" sz="2400" dirty="0" err="1" smtClean="0"/>
              <a:t>sosial</a:t>
            </a:r>
            <a:r>
              <a:rPr lang="en-US" sz="2400" dirty="0" smtClean="0"/>
              <a:t> yang </a:t>
            </a:r>
            <a:r>
              <a:rPr lang="en-US" sz="2400" dirty="0" err="1" smtClean="0"/>
              <a:t>menentukan</a:t>
            </a:r>
            <a:r>
              <a:rPr lang="en-US" sz="2400" dirty="0" smtClean="0"/>
              <a:t> </a:t>
            </a:r>
            <a:r>
              <a:rPr lang="en-US" sz="2400" dirty="0" err="1" smtClean="0"/>
              <a:t>perkembangan</a:t>
            </a:r>
            <a:r>
              <a:rPr lang="en-US" sz="2400" dirty="0" smtClean="0"/>
              <a:t> </a:t>
            </a:r>
            <a:r>
              <a:rPr lang="en-US" sz="2400" dirty="0" err="1" smtClean="0"/>
              <a:t>psikologis</a:t>
            </a:r>
            <a:endParaRPr lang="en-US" sz="2400" dirty="0" smtClean="0"/>
          </a:p>
          <a:p>
            <a:endParaRPr lang="id-ID" sz="2400" dirty="0" smtClean="0">
              <a:sym typeface="Wingdings" pitchFamily="2" charset="2"/>
            </a:endParaRPr>
          </a:p>
          <a:p>
            <a:pPr>
              <a:buFont typeface="Wingdings" pitchFamily="2" charset="2"/>
              <a:buNone/>
            </a:pPr>
            <a:endParaRPr lang="en-US" sz="2400" dirty="0" smtClean="0">
              <a:sym typeface="Wingdings" pitchFamily="2" charset="2"/>
            </a:endParaRPr>
          </a:p>
          <a:p>
            <a:endParaRPr lang="id-ID" sz="2400" dirty="0" smtClean="0">
              <a:latin typeface="+mj-lt"/>
              <a:cs typeface="Arial" charset="0"/>
            </a:endParaRPr>
          </a:p>
        </p:txBody>
      </p:sp>
      <p:sp>
        <p:nvSpPr>
          <p:cNvPr id="5" name="Date Placeholder 4"/>
          <p:cNvSpPr>
            <a:spLocks noGrp="1"/>
          </p:cNvSpPr>
          <p:nvPr>
            <p:ph type="dt" sz="half" idx="10"/>
          </p:nvPr>
        </p:nvSpPr>
        <p:spPr/>
        <p:txBody>
          <a:bodyPr/>
          <a:lstStyle/>
          <a:p>
            <a:pPr>
              <a:defRPr/>
            </a:pPr>
            <a:fld id="{F7C3E233-3578-4431-964A-CABBD17E2036}" type="datetime1">
              <a:rPr lang="en-US" smtClean="0"/>
              <a:pPr>
                <a:defRPr/>
              </a:pPr>
              <a:t>10/5/2017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57</a:t>
            </a:fld>
            <a:endParaRPr lang="en-US"/>
          </a:p>
        </p:txBody>
      </p:sp>
      <p:sp>
        <p:nvSpPr>
          <p:cNvPr id="7" name="Footer Placeholder 6"/>
          <p:cNvSpPr>
            <a:spLocks noGrp="1"/>
          </p:cNvSpPr>
          <p:nvPr>
            <p:ph type="ftr" sz="quarter" idx="11"/>
          </p:nvPr>
        </p:nvSpPr>
        <p:spPr/>
        <p:txBody>
          <a:bodyPr/>
          <a:lstStyle/>
          <a:p>
            <a:pPr>
              <a:defRPr/>
            </a:pPr>
            <a:r>
              <a:rPr lang="en-US" smtClean="0"/>
              <a:t>wien/keprib1/2016</a:t>
            </a:r>
            <a:endParaRPr lang="en-US"/>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4339" name="Title 5"/>
          <p:cNvSpPr>
            <a:spLocks noGrp="1"/>
          </p:cNvSpPr>
          <p:nvPr>
            <p:ph type="title"/>
          </p:nvPr>
        </p:nvSpPr>
        <p:spPr>
          <a:xfrm>
            <a:off x="533400" y="685800"/>
            <a:ext cx="8229600" cy="685800"/>
          </a:xfrm>
        </p:spPr>
        <p:txBody>
          <a:bodyPr/>
          <a:lstStyle/>
          <a:p>
            <a:pPr>
              <a:spcBef>
                <a:spcPct val="50000"/>
              </a:spcBef>
            </a:pPr>
            <a:r>
              <a:rPr lang="id-ID" sz="3200" dirty="0" smtClean="0">
                <a:latin typeface="Arial" charset="0"/>
                <a:cs typeface="Arial" charset="0"/>
              </a:rPr>
              <a:t>Perkembangan Kepribadian </a:t>
            </a:r>
            <a:br>
              <a:rPr lang="id-ID" sz="3200" dirty="0" smtClean="0">
                <a:latin typeface="Arial" charset="0"/>
                <a:cs typeface="Arial" charset="0"/>
              </a:rPr>
            </a:br>
            <a:r>
              <a:rPr lang="id-ID" sz="3200" dirty="0" smtClean="0">
                <a:latin typeface="Arial" charset="0"/>
                <a:cs typeface="Arial" charset="0"/>
              </a:rPr>
              <a:t>menurut Sullivan</a:t>
            </a:r>
            <a:endParaRPr lang="id-ID" sz="3200" dirty="0" smtClean="0">
              <a:latin typeface="Arial" charset="0"/>
              <a:cs typeface="Arial" charset="0"/>
            </a:endParaRPr>
          </a:p>
        </p:txBody>
      </p:sp>
      <p:sp>
        <p:nvSpPr>
          <p:cNvPr id="14340" name="Content Placeholder 5"/>
          <p:cNvSpPr>
            <a:spLocks noGrp="1"/>
          </p:cNvSpPr>
          <p:nvPr>
            <p:ph idx="1"/>
          </p:nvPr>
        </p:nvSpPr>
        <p:spPr>
          <a:xfrm>
            <a:off x="457200" y="1676400"/>
            <a:ext cx="8229600" cy="4648200"/>
          </a:xfrm>
        </p:spPr>
        <p:txBody>
          <a:bodyPr/>
          <a:lstStyle/>
          <a:p>
            <a:r>
              <a:rPr lang="id-ID" sz="2400" dirty="0" smtClean="0">
                <a:latin typeface="+mj-lt"/>
                <a:cs typeface="Arial" charset="0"/>
              </a:rPr>
              <a:t>Perkembangan ada 6 tahapan: masa bayi, kanak-kanak, </a:t>
            </a:r>
            <a:r>
              <a:rPr lang="id-ID" sz="2400" i="1" dirty="0" smtClean="0">
                <a:latin typeface="+mj-lt"/>
                <a:cs typeface="Arial" charset="0"/>
              </a:rPr>
              <a:t>Juvenille</a:t>
            </a:r>
            <a:r>
              <a:rPr lang="id-ID" sz="2400" dirty="0" smtClean="0">
                <a:latin typeface="+mj-lt"/>
                <a:cs typeface="Arial" charset="0"/>
              </a:rPr>
              <a:t>, praremaja, masa remaja, masa dewasa.   </a:t>
            </a:r>
          </a:p>
          <a:p>
            <a:r>
              <a:rPr lang="id-ID" sz="2400" dirty="0" smtClean="0">
                <a:latin typeface="+mj-lt"/>
                <a:cs typeface="Arial" charset="0"/>
              </a:rPr>
              <a:t>Sullivan menekankan pada masa remaja muda (</a:t>
            </a:r>
            <a:r>
              <a:rPr lang="id-ID" sz="2400" i="1" dirty="0" smtClean="0">
                <a:latin typeface="+mj-lt"/>
                <a:cs typeface="Arial" charset="0"/>
              </a:rPr>
              <a:t>juvenille), </a:t>
            </a:r>
            <a:r>
              <a:rPr lang="id-ID" sz="2400" dirty="0" smtClean="0">
                <a:latin typeface="+mj-lt"/>
                <a:cs typeface="Arial" charset="0"/>
              </a:rPr>
              <a:t>dan praremaja (</a:t>
            </a:r>
            <a:r>
              <a:rPr lang="id-ID" sz="2400" i="1" dirty="0" smtClean="0">
                <a:latin typeface="+mj-lt"/>
                <a:cs typeface="Arial" charset="0"/>
              </a:rPr>
              <a:t>preadolescence</a:t>
            </a:r>
            <a:r>
              <a:rPr lang="id-ID" sz="2400" dirty="0" smtClean="0">
                <a:latin typeface="+mj-lt"/>
                <a:cs typeface="Arial" charset="0"/>
              </a:rPr>
              <a:t>). Pd tahap </a:t>
            </a:r>
            <a:r>
              <a:rPr lang="id-ID" sz="2400" i="1" dirty="0" smtClean="0">
                <a:latin typeface="+mj-lt"/>
                <a:cs typeface="Arial" charset="0"/>
              </a:rPr>
              <a:t>juvenille, </a:t>
            </a:r>
            <a:r>
              <a:rPr lang="id-ID" sz="2400" dirty="0" smtClean="0">
                <a:latin typeface="+mj-lt"/>
                <a:cs typeface="Arial" charset="0"/>
              </a:rPr>
              <a:t>pengalaman anak dg teman dan guru mulai menyaingi pengaruh orang tuanya. Penerimaan sosial menjadi penting, dan reputasi anak dg yg lain menjadi sumber penting harga diri atau kecemasan.</a:t>
            </a:r>
          </a:p>
          <a:p>
            <a:r>
              <a:rPr lang="id-ID" sz="2400" dirty="0" smtClean="0">
                <a:latin typeface="+mj-lt"/>
                <a:cs typeface="Arial" charset="0"/>
              </a:rPr>
              <a:t>Sepanjang praremaja, hubungan dg teman dekat dari jenis kelamin yg sama menjadi amat pentin. Hubungan pertemanan dekat, cinta, membentuk fondasi bagi perkembangan hubungan cinta dg seseorang dari jenis kelamin yg berbeda pd masa remaja. </a:t>
            </a:r>
            <a:endParaRPr lang="id-ID" sz="2400" dirty="0" smtClean="0">
              <a:latin typeface="+mj-lt"/>
              <a:cs typeface="Arial" charset="0"/>
            </a:endParaRPr>
          </a:p>
        </p:txBody>
      </p:sp>
      <p:sp>
        <p:nvSpPr>
          <p:cNvPr id="5" name="Date Placeholder 4"/>
          <p:cNvSpPr>
            <a:spLocks noGrp="1"/>
          </p:cNvSpPr>
          <p:nvPr>
            <p:ph type="dt" sz="half" idx="10"/>
          </p:nvPr>
        </p:nvSpPr>
        <p:spPr/>
        <p:txBody>
          <a:bodyPr/>
          <a:lstStyle/>
          <a:p>
            <a:pPr>
              <a:defRPr/>
            </a:pPr>
            <a:fld id="{F7C3E233-3578-4431-964A-CABBD17E2036}" type="datetime1">
              <a:rPr lang="en-US" smtClean="0"/>
              <a:pPr>
                <a:defRPr/>
              </a:pPr>
              <a:t>10/5/2017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58</a:t>
            </a:fld>
            <a:endParaRPr lang="en-US"/>
          </a:p>
        </p:txBody>
      </p:sp>
      <p:sp>
        <p:nvSpPr>
          <p:cNvPr id="7" name="Footer Placeholder 6"/>
          <p:cNvSpPr>
            <a:spLocks noGrp="1"/>
          </p:cNvSpPr>
          <p:nvPr>
            <p:ph type="ftr" sz="quarter" idx="11"/>
          </p:nvPr>
        </p:nvSpPr>
        <p:spPr/>
        <p:txBody>
          <a:bodyPr/>
          <a:lstStyle/>
          <a:p>
            <a:pPr>
              <a:defRPr/>
            </a:pPr>
            <a:r>
              <a:rPr lang="en-US" smtClean="0"/>
              <a:t>wien/keprib1/2016</a:t>
            </a:r>
            <a:endParaRPr lang="en-US"/>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4339" name="Title 5"/>
          <p:cNvSpPr>
            <a:spLocks noGrp="1"/>
          </p:cNvSpPr>
          <p:nvPr>
            <p:ph type="title"/>
          </p:nvPr>
        </p:nvSpPr>
        <p:spPr>
          <a:xfrm>
            <a:off x="533400" y="685800"/>
            <a:ext cx="8229600" cy="533400"/>
          </a:xfrm>
        </p:spPr>
        <p:txBody>
          <a:bodyPr/>
          <a:lstStyle/>
          <a:p>
            <a:pPr>
              <a:spcBef>
                <a:spcPct val="50000"/>
              </a:spcBef>
            </a:pPr>
            <a:r>
              <a:rPr lang="id-ID" sz="3200" dirty="0" smtClean="0">
                <a:latin typeface="Arial" charset="0"/>
                <a:cs typeface="Arial" charset="0"/>
              </a:rPr>
              <a:t>Melanie Klein (Teori Relasi Objek)</a:t>
            </a:r>
            <a:endParaRPr lang="id-ID" sz="3200" dirty="0" smtClean="0">
              <a:latin typeface="Arial" charset="0"/>
              <a:cs typeface="Arial" charset="0"/>
            </a:endParaRPr>
          </a:p>
        </p:txBody>
      </p:sp>
      <p:sp>
        <p:nvSpPr>
          <p:cNvPr id="14340" name="Content Placeholder 5"/>
          <p:cNvSpPr>
            <a:spLocks noGrp="1"/>
          </p:cNvSpPr>
          <p:nvPr>
            <p:ph idx="1"/>
          </p:nvPr>
        </p:nvSpPr>
        <p:spPr>
          <a:xfrm>
            <a:off x="457200" y="1447800"/>
            <a:ext cx="8229600" cy="4678363"/>
          </a:xfrm>
        </p:spPr>
        <p:txBody>
          <a:bodyPr/>
          <a:lstStyle/>
          <a:p>
            <a:r>
              <a:rPr lang="id-ID" sz="2400" dirty="0" smtClean="0">
                <a:latin typeface="+mj-lt"/>
                <a:cs typeface="Arial" charset="0"/>
              </a:rPr>
              <a:t>Perhatian klinis thd masalah definisi diri &amp; perasaan akan harga diri yg terlalu rapuh, telah membuat para analis semakin tertarik dg bagaimana cara individu – pd masa awal – mengembangkan pemahaman diri (</a:t>
            </a:r>
            <a:r>
              <a:rPr lang="id-ID" sz="2400" i="1" dirty="0" smtClean="0">
                <a:latin typeface="+mj-lt"/>
                <a:cs typeface="Arial" charset="0"/>
              </a:rPr>
              <a:t>sense of self</a:t>
            </a:r>
            <a:r>
              <a:rPr lang="id-ID" sz="2400" dirty="0" smtClean="0">
                <a:latin typeface="+mj-lt"/>
                <a:cs typeface="Arial" charset="0"/>
              </a:rPr>
              <a:t>) dan kemudian mencoba mempertahankan integritasnya.</a:t>
            </a:r>
          </a:p>
          <a:p>
            <a:endParaRPr lang="id-ID" sz="2400" dirty="0" smtClean="0">
              <a:latin typeface="+mj-lt"/>
              <a:cs typeface="Arial" charset="0"/>
            </a:endParaRPr>
          </a:p>
          <a:p>
            <a:r>
              <a:rPr lang="id-ID" sz="2400" dirty="0" smtClean="0">
                <a:latin typeface="+mj-lt"/>
                <a:cs typeface="Arial" charset="0"/>
              </a:rPr>
              <a:t>Minat teori ini adalah pada bagaimana pengalaman individu dg orang-orang penting (</a:t>
            </a:r>
            <a:r>
              <a:rPr lang="id-ID" sz="2400" i="1" dirty="0" smtClean="0">
                <a:latin typeface="+mj-lt"/>
                <a:cs typeface="Arial" charset="0"/>
              </a:rPr>
              <a:t>significant person/ people</a:t>
            </a:r>
            <a:r>
              <a:rPr lang="id-ID" sz="2400" dirty="0" smtClean="0">
                <a:latin typeface="+mj-lt"/>
                <a:cs typeface="Arial" charset="0"/>
              </a:rPr>
              <a:t>) pd masa lalu direpresentasikan sebagai bagian dari “Diri” dan kemudian memengaruhi hubungannya dg yg lain di masa kini. </a:t>
            </a:r>
          </a:p>
          <a:p>
            <a:endParaRPr lang="id-ID" sz="2800" dirty="0" smtClean="0">
              <a:latin typeface="+mj-lt"/>
              <a:cs typeface="Arial" charset="0"/>
            </a:endParaRPr>
          </a:p>
        </p:txBody>
      </p:sp>
      <p:sp>
        <p:nvSpPr>
          <p:cNvPr id="5" name="Date Placeholder 4"/>
          <p:cNvSpPr>
            <a:spLocks noGrp="1"/>
          </p:cNvSpPr>
          <p:nvPr>
            <p:ph type="dt" sz="half" idx="10"/>
          </p:nvPr>
        </p:nvSpPr>
        <p:spPr/>
        <p:txBody>
          <a:bodyPr/>
          <a:lstStyle/>
          <a:p>
            <a:pPr>
              <a:defRPr/>
            </a:pPr>
            <a:fld id="{F7C3E233-3578-4431-964A-CABBD17E2036}" type="datetime1">
              <a:rPr lang="en-US" smtClean="0"/>
              <a:pPr>
                <a:defRPr/>
              </a:pPr>
              <a:t>10/5/2017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59</a:t>
            </a:fld>
            <a:endParaRPr lang="en-US"/>
          </a:p>
        </p:txBody>
      </p:sp>
      <p:sp>
        <p:nvSpPr>
          <p:cNvPr id="7" name="Footer Placeholder 6"/>
          <p:cNvSpPr>
            <a:spLocks noGrp="1"/>
          </p:cNvSpPr>
          <p:nvPr>
            <p:ph type="ftr" sz="quarter" idx="11"/>
          </p:nvPr>
        </p:nvSpPr>
        <p:spPr/>
        <p:txBody>
          <a:bodyPr/>
          <a:lstStyle/>
          <a:p>
            <a:pPr>
              <a:defRPr/>
            </a:pPr>
            <a:r>
              <a:rPr lang="en-US" smtClean="0"/>
              <a:t>wien/keprib1/2016</a:t>
            </a:r>
            <a:endParaRPr lang="en-US"/>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3075" name="Title 5"/>
          <p:cNvSpPr>
            <a:spLocks noGrp="1"/>
          </p:cNvSpPr>
          <p:nvPr>
            <p:ph type="title"/>
          </p:nvPr>
        </p:nvSpPr>
        <p:spPr>
          <a:xfrm>
            <a:off x="533400" y="685800"/>
            <a:ext cx="8229600" cy="533400"/>
          </a:xfrm>
        </p:spPr>
        <p:txBody>
          <a:bodyPr/>
          <a:lstStyle/>
          <a:p>
            <a:pPr lvl="0">
              <a:spcBef>
                <a:spcPct val="50000"/>
              </a:spcBef>
            </a:pPr>
            <a:endParaRPr lang="id-ID" sz="3200" dirty="0" smtClean="0">
              <a:latin typeface="Arial" charset="0"/>
              <a:cs typeface="Arial" charset="0"/>
            </a:endParaRPr>
          </a:p>
        </p:txBody>
      </p:sp>
      <p:sp>
        <p:nvSpPr>
          <p:cNvPr id="3076" name="Content Placeholder 5"/>
          <p:cNvSpPr>
            <a:spLocks noGrp="1"/>
          </p:cNvSpPr>
          <p:nvPr>
            <p:ph idx="1"/>
          </p:nvPr>
        </p:nvSpPr>
        <p:spPr>
          <a:xfrm>
            <a:off x="457200" y="1371600"/>
            <a:ext cx="8229600" cy="4754563"/>
          </a:xfrm>
        </p:spPr>
        <p:txBody>
          <a:bodyPr/>
          <a:lstStyle/>
          <a:p>
            <a:pPr marL="331788" lvl="2" indent="-331788"/>
            <a:r>
              <a:rPr lang="id-ID" dirty="0" smtClean="0"/>
              <a:t>The Thematic </a:t>
            </a:r>
            <a:r>
              <a:rPr lang="id-ID" dirty="0" smtClean="0"/>
              <a:t>Apperception Test (TAT</a:t>
            </a:r>
            <a:r>
              <a:rPr lang="id-ID" dirty="0" smtClean="0"/>
              <a:t>) oleh Henry Murray.</a:t>
            </a:r>
          </a:p>
          <a:p>
            <a:pPr marL="441325" lvl="2" indent="0">
              <a:buNone/>
            </a:pPr>
            <a:r>
              <a:rPr lang="id-ID" dirty="0" smtClean="0"/>
              <a:t>T.A.T digunakan untuk mengungkap kecenderungan bawah sadar dan kecenderungan-kecenderungan yg terhalang. Asumsi dasarnya: subjek tidak sadar bahwa mereka membicarakan diri mereka sendiri, dan dengan demikian pertahanan diri mereka dapat ditembus. </a:t>
            </a:r>
          </a:p>
          <a:p>
            <a:pPr marL="725488" lvl="2" indent="-331788">
              <a:buNone/>
            </a:pPr>
            <a:r>
              <a:rPr lang="id-ID" dirty="0" smtClean="0"/>
              <a:t>Contoh: Gambar dlm Kartu T.A.T</a:t>
            </a:r>
            <a:endParaRPr lang="id-ID" dirty="0" smtClean="0"/>
          </a:p>
        </p:txBody>
      </p:sp>
      <p:pic>
        <p:nvPicPr>
          <p:cNvPr id="6" name="Picture 5" descr="1.JPG"/>
          <p:cNvPicPr>
            <a:picLocks noChangeAspect="1"/>
          </p:cNvPicPr>
          <p:nvPr/>
        </p:nvPicPr>
        <p:blipFill>
          <a:blip r:embed="rId4" cstate="print"/>
          <a:stretch>
            <a:fillRect/>
          </a:stretch>
        </p:blipFill>
        <p:spPr>
          <a:xfrm>
            <a:off x="5257800" y="3962400"/>
            <a:ext cx="3276600" cy="2121408"/>
          </a:xfrm>
          <a:prstGeom prst="rect">
            <a:avLst/>
          </a:prstGeom>
        </p:spPr>
      </p:pic>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4339" name="Title 5"/>
          <p:cNvSpPr>
            <a:spLocks noGrp="1"/>
          </p:cNvSpPr>
          <p:nvPr>
            <p:ph type="title"/>
          </p:nvPr>
        </p:nvSpPr>
        <p:spPr>
          <a:xfrm>
            <a:off x="533400" y="685800"/>
            <a:ext cx="8229600" cy="304800"/>
          </a:xfrm>
        </p:spPr>
        <p:txBody>
          <a:bodyPr/>
          <a:lstStyle/>
          <a:p>
            <a:pPr>
              <a:spcBef>
                <a:spcPct val="50000"/>
              </a:spcBef>
            </a:pPr>
            <a:endParaRPr lang="id-ID" sz="3200" dirty="0" smtClean="0">
              <a:latin typeface="Arial" charset="0"/>
              <a:cs typeface="Arial" charset="0"/>
            </a:endParaRPr>
          </a:p>
        </p:txBody>
      </p:sp>
      <p:sp>
        <p:nvSpPr>
          <p:cNvPr id="14340" name="Content Placeholder 5"/>
          <p:cNvSpPr>
            <a:spLocks noGrp="1"/>
          </p:cNvSpPr>
          <p:nvPr>
            <p:ph idx="1"/>
          </p:nvPr>
        </p:nvSpPr>
        <p:spPr>
          <a:xfrm>
            <a:off x="457200" y="1219200"/>
            <a:ext cx="8229600" cy="4906963"/>
          </a:xfrm>
        </p:spPr>
        <p:txBody>
          <a:bodyPr/>
          <a:lstStyle/>
          <a:p>
            <a:pPr marL="0" indent="0">
              <a:buNone/>
            </a:pPr>
            <a:r>
              <a:rPr lang="id-ID" sz="2400" dirty="0" smtClean="0">
                <a:latin typeface="+mj-lt"/>
                <a:cs typeface="Arial" charset="0"/>
              </a:rPr>
              <a:t>Teori relasi objek (</a:t>
            </a:r>
            <a:r>
              <a:rPr lang="id-ID" sz="2400" i="1" dirty="0" smtClean="0">
                <a:latin typeface="+mj-lt"/>
                <a:cs typeface="Arial" charset="0"/>
              </a:rPr>
              <a:t>o</a:t>
            </a:r>
            <a:r>
              <a:rPr lang="id-ID" sz="2400" i="1" dirty="0" smtClean="0"/>
              <a:t>bject relations theory</a:t>
            </a:r>
            <a:r>
              <a:rPr lang="id-ID" sz="2400" dirty="0" smtClean="0"/>
              <a:t>)</a:t>
            </a:r>
            <a:r>
              <a:rPr lang="id-ID" sz="2400" i="1" dirty="0" smtClean="0"/>
              <a:t> </a:t>
            </a:r>
            <a:r>
              <a:rPr lang="id-ID" sz="2400" dirty="0" smtClean="0"/>
              <a:t>adalah buah atau ‘anak teori’ yg dihasilkan dari teori Freud, tetapi memiliki beberapa perbedaan. Secara umum, ada 3 perbedaan dari teori Freud.	</a:t>
            </a:r>
          </a:p>
          <a:p>
            <a:pPr marL="268288" indent="-268288">
              <a:buNone/>
            </a:pPr>
            <a:r>
              <a:rPr lang="id-ID" sz="2000" dirty="0" smtClean="0"/>
              <a:t>1. </a:t>
            </a:r>
            <a:r>
              <a:rPr lang="id-ID" sz="2000" i="1" dirty="0" smtClean="0"/>
              <a:t>Object relations theory</a:t>
            </a:r>
            <a:r>
              <a:rPr lang="id-ID" sz="2000" dirty="0" smtClean="0"/>
              <a:t> kurang menekankan pada keinginan yang berdasarkan kebutuhan biologis dan lebih mementingkan pola hubungan antar personal yang konsisten.	</a:t>
            </a:r>
          </a:p>
          <a:p>
            <a:pPr marL="268288" indent="-268288" algn="just">
              <a:lnSpc>
                <a:spcPct val="80000"/>
              </a:lnSpc>
              <a:buFont typeface="Wingdings" pitchFamily="2" charset="2"/>
              <a:buNone/>
            </a:pPr>
            <a:r>
              <a:rPr lang="id-ID" sz="2000" dirty="0" smtClean="0"/>
              <a:t>2. Bertolak-belakang dengan teori Freud yang yang cenderung paternalistik, menekankan kekuasaan serta kontrol yang dimiliki sang ayah, </a:t>
            </a:r>
            <a:r>
              <a:rPr lang="id-ID" sz="2000" i="1" dirty="0" smtClean="0"/>
              <a:t>object relations theory</a:t>
            </a:r>
            <a:r>
              <a:rPr lang="id-ID" sz="2000" dirty="0" smtClean="0"/>
              <a:t> cenderung lebih maternalistik, mementingkan keintiman dan kasih sayang ibu.</a:t>
            </a:r>
          </a:p>
          <a:p>
            <a:pPr marL="268288" indent="-268288" algn="just">
              <a:lnSpc>
                <a:spcPct val="80000"/>
              </a:lnSpc>
              <a:buFont typeface="Wingdings" pitchFamily="2" charset="2"/>
              <a:buNone/>
            </a:pPr>
            <a:r>
              <a:rPr lang="id-ID" sz="2000" dirty="0" smtClean="0"/>
              <a:t>3.</a:t>
            </a:r>
            <a:r>
              <a:rPr lang="id-ID" sz="2000" i="1" dirty="0" smtClean="0"/>
              <a:t> Object relations theory</a:t>
            </a:r>
            <a:r>
              <a:rPr lang="id-ID" sz="2000" dirty="0" smtClean="0"/>
              <a:t> secara umum mengamati kontak dan hubungan manusia – bukan kenikmatan seksual – sebagai motif utama sebagai manusia. </a:t>
            </a:r>
          </a:p>
          <a:p>
            <a:pPr marL="268288" indent="-268288"/>
            <a:endParaRPr lang="id-ID" sz="2000" dirty="0" smtClean="0">
              <a:latin typeface="+mj-lt"/>
              <a:cs typeface="Arial" charset="0"/>
            </a:endParaRPr>
          </a:p>
        </p:txBody>
      </p:sp>
      <p:sp>
        <p:nvSpPr>
          <p:cNvPr id="5" name="Date Placeholder 4"/>
          <p:cNvSpPr>
            <a:spLocks noGrp="1"/>
          </p:cNvSpPr>
          <p:nvPr>
            <p:ph type="dt" sz="half" idx="10"/>
          </p:nvPr>
        </p:nvSpPr>
        <p:spPr/>
        <p:txBody>
          <a:bodyPr/>
          <a:lstStyle/>
          <a:p>
            <a:pPr>
              <a:defRPr/>
            </a:pPr>
            <a:fld id="{F7C3E233-3578-4431-964A-CABBD17E2036}" type="datetime1">
              <a:rPr lang="en-US" smtClean="0"/>
              <a:pPr>
                <a:defRPr/>
              </a:pPr>
              <a:t>10/5/2017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60</a:t>
            </a:fld>
            <a:endParaRPr lang="en-US"/>
          </a:p>
        </p:txBody>
      </p:sp>
      <p:sp>
        <p:nvSpPr>
          <p:cNvPr id="7" name="Footer Placeholder 6"/>
          <p:cNvSpPr>
            <a:spLocks noGrp="1"/>
          </p:cNvSpPr>
          <p:nvPr>
            <p:ph type="ftr" sz="quarter" idx="11"/>
          </p:nvPr>
        </p:nvSpPr>
        <p:spPr/>
        <p:txBody>
          <a:bodyPr/>
          <a:lstStyle/>
          <a:p>
            <a:pPr>
              <a:defRPr/>
            </a:pPr>
            <a:r>
              <a:rPr lang="en-US" smtClean="0"/>
              <a:t>wien/keprib1/2016</a:t>
            </a:r>
            <a:endParaRPr lang="en-US"/>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4339" name="Title 5"/>
          <p:cNvSpPr>
            <a:spLocks noGrp="1"/>
          </p:cNvSpPr>
          <p:nvPr>
            <p:ph type="title"/>
          </p:nvPr>
        </p:nvSpPr>
        <p:spPr>
          <a:xfrm>
            <a:off x="533400" y="685800"/>
            <a:ext cx="8229600" cy="685800"/>
          </a:xfrm>
        </p:spPr>
        <p:txBody>
          <a:bodyPr/>
          <a:lstStyle/>
          <a:p>
            <a:pPr>
              <a:spcBef>
                <a:spcPct val="50000"/>
              </a:spcBef>
            </a:pPr>
            <a:r>
              <a:rPr lang="id-ID" sz="3200" dirty="0" smtClean="0">
                <a:latin typeface="Arial" charset="0"/>
                <a:cs typeface="Arial" charset="0"/>
              </a:rPr>
              <a:t>Narsisme &amp; Kepribadian Narsis</a:t>
            </a:r>
            <a:endParaRPr lang="id-ID" sz="3200" dirty="0" smtClean="0">
              <a:latin typeface="Arial" charset="0"/>
              <a:cs typeface="Arial" charset="0"/>
            </a:endParaRPr>
          </a:p>
        </p:txBody>
      </p:sp>
      <p:sp>
        <p:nvSpPr>
          <p:cNvPr id="14340" name="Content Placeholder 5"/>
          <p:cNvSpPr>
            <a:spLocks noGrp="1"/>
          </p:cNvSpPr>
          <p:nvPr>
            <p:ph idx="1"/>
          </p:nvPr>
        </p:nvSpPr>
        <p:spPr>
          <a:xfrm>
            <a:off x="457200" y="1524000"/>
            <a:ext cx="8229600" cy="4602163"/>
          </a:xfrm>
        </p:spPr>
        <p:txBody>
          <a:bodyPr/>
          <a:lstStyle/>
          <a:p>
            <a:pPr>
              <a:buNone/>
            </a:pPr>
            <a:r>
              <a:rPr lang="id-ID" dirty="0" smtClean="0">
                <a:latin typeface="+mj-lt"/>
                <a:cs typeface="Arial" charset="0"/>
              </a:rPr>
              <a:t>Narsisme.</a:t>
            </a:r>
          </a:p>
          <a:p>
            <a:pPr marL="285750" lvl="1">
              <a:buFont typeface="Arial" pitchFamily="34" charset="0"/>
              <a:buChar char="•"/>
            </a:pPr>
            <a:r>
              <a:rPr lang="id-ID" dirty="0" smtClean="0">
                <a:latin typeface="+mj-lt"/>
                <a:cs typeface="Arial" charset="0"/>
              </a:rPr>
              <a:t>Dalam perkembangan pemahaman diri dan narsisme yg sehat, individu memiliki pemahaman yg jernih tentang dirinya sendiri, memiliki harga diri yg memuaskan dan stabil, menerima pujian dlm penyelesaian tugas, dan waspada serta responsif thd kebutuhan orang lain saat merespon kebutuhannya sendiri.</a:t>
            </a:r>
          </a:p>
        </p:txBody>
      </p:sp>
      <p:sp>
        <p:nvSpPr>
          <p:cNvPr id="5" name="Date Placeholder 4"/>
          <p:cNvSpPr>
            <a:spLocks noGrp="1"/>
          </p:cNvSpPr>
          <p:nvPr>
            <p:ph type="dt" sz="half" idx="10"/>
          </p:nvPr>
        </p:nvSpPr>
        <p:spPr/>
        <p:txBody>
          <a:bodyPr/>
          <a:lstStyle/>
          <a:p>
            <a:pPr>
              <a:defRPr/>
            </a:pPr>
            <a:fld id="{F7C3E233-3578-4431-964A-CABBD17E2036}" type="datetime1">
              <a:rPr lang="en-US" smtClean="0"/>
              <a:pPr>
                <a:defRPr/>
              </a:pPr>
              <a:t>10/5/2017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61</a:t>
            </a:fld>
            <a:endParaRPr lang="en-US"/>
          </a:p>
        </p:txBody>
      </p:sp>
      <p:sp>
        <p:nvSpPr>
          <p:cNvPr id="7" name="Footer Placeholder 6"/>
          <p:cNvSpPr>
            <a:spLocks noGrp="1"/>
          </p:cNvSpPr>
          <p:nvPr>
            <p:ph type="ftr" sz="quarter" idx="11"/>
          </p:nvPr>
        </p:nvSpPr>
        <p:spPr/>
        <p:txBody>
          <a:bodyPr/>
          <a:lstStyle/>
          <a:p>
            <a:pPr>
              <a:defRPr/>
            </a:pPr>
            <a:r>
              <a:rPr lang="en-US" smtClean="0"/>
              <a:t>wien/keprib1/2016</a:t>
            </a:r>
            <a:endParaRPr lang="en-US"/>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4339" name="Title 5"/>
          <p:cNvSpPr>
            <a:spLocks noGrp="1"/>
          </p:cNvSpPr>
          <p:nvPr>
            <p:ph type="title"/>
          </p:nvPr>
        </p:nvSpPr>
        <p:spPr>
          <a:xfrm>
            <a:off x="533400" y="685800"/>
            <a:ext cx="8229600" cy="228600"/>
          </a:xfrm>
        </p:spPr>
        <p:txBody>
          <a:bodyPr/>
          <a:lstStyle/>
          <a:p>
            <a:pPr>
              <a:spcBef>
                <a:spcPct val="50000"/>
              </a:spcBef>
            </a:pPr>
            <a:endParaRPr lang="id-ID" sz="3200" dirty="0" smtClean="0">
              <a:latin typeface="Arial" charset="0"/>
              <a:cs typeface="Arial" charset="0"/>
            </a:endParaRPr>
          </a:p>
        </p:txBody>
      </p:sp>
      <p:sp>
        <p:nvSpPr>
          <p:cNvPr id="14340" name="Content Placeholder 5"/>
          <p:cNvSpPr>
            <a:spLocks noGrp="1"/>
          </p:cNvSpPr>
          <p:nvPr>
            <p:ph idx="1"/>
          </p:nvPr>
        </p:nvSpPr>
        <p:spPr>
          <a:xfrm>
            <a:off x="457200" y="1295400"/>
            <a:ext cx="8229600" cy="4830763"/>
          </a:xfrm>
        </p:spPr>
        <p:txBody>
          <a:bodyPr/>
          <a:lstStyle/>
          <a:p>
            <a:pPr marL="285750" lvl="1">
              <a:buFont typeface="Arial" pitchFamily="34" charset="0"/>
              <a:buChar char="•"/>
            </a:pPr>
            <a:r>
              <a:rPr lang="id-ID" dirty="0" smtClean="0">
                <a:latin typeface="+mj-lt"/>
                <a:cs typeface="Arial" charset="0"/>
              </a:rPr>
              <a:t>Kepribadian yg narsistis.</a:t>
            </a:r>
          </a:p>
          <a:p>
            <a:pPr marL="685800" lvl="2">
              <a:buFont typeface="Arial" pitchFamily="34" charset="0"/>
              <a:buChar char="•"/>
            </a:pPr>
            <a:r>
              <a:rPr lang="id-ID" dirty="0" smtClean="0">
                <a:latin typeface="+mj-lt"/>
                <a:cs typeface="Arial" charset="0"/>
              </a:rPr>
              <a:t>Terdapat gangguan dlm pemahaman diri individu, harga diri yg rapuh, kebutuhan akan pujian orang lain, dan kurang empati thd perasaan dan kebutuhan orang lain. </a:t>
            </a:r>
          </a:p>
          <a:p>
            <a:pPr marL="685800" lvl="2">
              <a:buFont typeface="Arial" pitchFamily="34" charset="0"/>
              <a:buChar char="•"/>
            </a:pPr>
            <a:r>
              <a:rPr lang="id-ID" dirty="0" smtClean="0">
                <a:latin typeface="+mj-lt"/>
                <a:cs typeface="Arial" charset="0"/>
              </a:rPr>
              <a:t>Walaupun merasa rendah diri dan tak berdaya (malu &amp; merasa terhina), individu narsis memiliki pemahaman nilai penting diri yg berlebihan &amp; asyik dg fantasi akan kesuksesan &amp; kekuasaan yg tidak terbatas. </a:t>
            </a:r>
          </a:p>
          <a:p>
            <a:pPr marL="685800" lvl="2">
              <a:buFont typeface="Arial" pitchFamily="34" charset="0"/>
              <a:buChar char="•"/>
            </a:pPr>
            <a:r>
              <a:rPr lang="id-ID" dirty="0" smtClean="0">
                <a:latin typeface="+mj-lt"/>
                <a:cs typeface="Arial" charset="0"/>
              </a:rPr>
              <a:t>Mereka cenderung memiliki perasaan yg berlebihan bahwa dirinya berhak atas banyak hal dari orang lain, atau berhak atas pujian dan cinta dari orang lain, dan menjadi spesial atau unik. </a:t>
            </a:r>
          </a:p>
          <a:p>
            <a:pPr marL="685800" lvl="2">
              <a:buFont typeface="Arial" pitchFamily="34" charset="0"/>
              <a:buChar char="•"/>
            </a:pPr>
            <a:endParaRPr lang="id-ID" dirty="0" smtClean="0">
              <a:latin typeface="+mj-lt"/>
              <a:cs typeface="Arial" charset="0"/>
            </a:endParaRPr>
          </a:p>
        </p:txBody>
      </p:sp>
      <p:sp>
        <p:nvSpPr>
          <p:cNvPr id="5" name="Date Placeholder 4"/>
          <p:cNvSpPr>
            <a:spLocks noGrp="1"/>
          </p:cNvSpPr>
          <p:nvPr>
            <p:ph type="dt" sz="half" idx="10"/>
          </p:nvPr>
        </p:nvSpPr>
        <p:spPr/>
        <p:txBody>
          <a:bodyPr/>
          <a:lstStyle/>
          <a:p>
            <a:pPr>
              <a:defRPr/>
            </a:pPr>
            <a:fld id="{F7C3E233-3578-4431-964A-CABBD17E2036}" type="datetime1">
              <a:rPr lang="en-US" smtClean="0"/>
              <a:pPr>
                <a:defRPr/>
              </a:pPr>
              <a:t>10/5/2017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62</a:t>
            </a:fld>
            <a:endParaRPr lang="en-US"/>
          </a:p>
        </p:txBody>
      </p:sp>
      <p:sp>
        <p:nvSpPr>
          <p:cNvPr id="7" name="Footer Placeholder 6"/>
          <p:cNvSpPr>
            <a:spLocks noGrp="1"/>
          </p:cNvSpPr>
          <p:nvPr>
            <p:ph type="ftr" sz="quarter" idx="11"/>
          </p:nvPr>
        </p:nvSpPr>
        <p:spPr/>
        <p:txBody>
          <a:bodyPr/>
          <a:lstStyle/>
          <a:p>
            <a:pPr>
              <a:defRPr/>
            </a:pPr>
            <a:r>
              <a:rPr lang="en-US" smtClean="0"/>
              <a:t>wien/keprib1/2016</a:t>
            </a:r>
            <a:endParaRPr lang="en-US"/>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4339" name="Title 5"/>
          <p:cNvSpPr>
            <a:spLocks noGrp="1"/>
          </p:cNvSpPr>
          <p:nvPr>
            <p:ph type="title"/>
          </p:nvPr>
        </p:nvSpPr>
        <p:spPr>
          <a:xfrm>
            <a:off x="533400" y="685800"/>
            <a:ext cx="8229600" cy="228600"/>
          </a:xfrm>
        </p:spPr>
        <p:txBody>
          <a:bodyPr/>
          <a:lstStyle/>
          <a:p>
            <a:pPr>
              <a:spcBef>
                <a:spcPct val="50000"/>
              </a:spcBef>
            </a:pPr>
            <a:endParaRPr lang="id-ID" sz="3200" dirty="0" smtClean="0">
              <a:latin typeface="Arial" charset="0"/>
              <a:cs typeface="Arial" charset="0"/>
            </a:endParaRPr>
          </a:p>
        </p:txBody>
      </p:sp>
      <p:sp>
        <p:nvSpPr>
          <p:cNvPr id="14340" name="Content Placeholder 5"/>
          <p:cNvSpPr>
            <a:spLocks noGrp="1"/>
          </p:cNvSpPr>
          <p:nvPr>
            <p:ph idx="1"/>
          </p:nvPr>
        </p:nvSpPr>
        <p:spPr>
          <a:xfrm>
            <a:off x="457200" y="1295400"/>
            <a:ext cx="8229600" cy="4830763"/>
          </a:xfrm>
        </p:spPr>
        <p:txBody>
          <a:bodyPr/>
          <a:lstStyle/>
          <a:p>
            <a:pPr marL="685800" lvl="2">
              <a:buFont typeface="Arial" pitchFamily="34" charset="0"/>
              <a:buChar char="•"/>
            </a:pPr>
            <a:r>
              <a:rPr lang="id-ID" dirty="0" smtClean="0">
                <a:latin typeface="+mj-lt"/>
                <a:cs typeface="Arial" charset="0"/>
              </a:rPr>
              <a:t>Individu narsis dapat menjadi sangat pemurah kepada orang lain, walaupun pd umumnya tidak pada level emosional atau empati. Pada satu waktu, mereka mengidealisasikan orang lain di sekitarnya – sekaligus diri mereka sendiri – tetapi pd saat yg lain benar-benar merendahkan orang lain. </a:t>
            </a:r>
          </a:p>
          <a:p>
            <a:pPr marL="685800" lvl="2">
              <a:buFont typeface="Arial" pitchFamily="34" charset="0"/>
              <a:buChar char="•"/>
            </a:pPr>
            <a:r>
              <a:rPr lang="id-ID" dirty="0" smtClean="0">
                <a:latin typeface="+mj-lt"/>
                <a:cs typeface="Arial" charset="0"/>
              </a:rPr>
              <a:t>Dalam terapi, adalah hal yg biasa bagi individu narsis untuk mengidealisasikan terapisnya sebagai orang yg amat memahami pd satu waktu, dan mencaci maki terapis tersebut sebagai orang yg bodoh dan tidak kompeten di waktu yg lain.</a:t>
            </a:r>
          </a:p>
          <a:p>
            <a:pPr>
              <a:buNone/>
            </a:pPr>
            <a:r>
              <a:rPr lang="id-ID" sz="2400" dirty="0" smtClean="0">
                <a:latin typeface="+mj-lt"/>
                <a:cs typeface="Arial" charset="0"/>
              </a:rPr>
              <a:t>	</a:t>
            </a:r>
            <a:endParaRPr lang="id-ID" sz="2400" dirty="0" smtClean="0">
              <a:latin typeface="+mj-lt"/>
              <a:cs typeface="Arial" charset="0"/>
            </a:endParaRPr>
          </a:p>
        </p:txBody>
      </p:sp>
      <p:sp>
        <p:nvSpPr>
          <p:cNvPr id="5" name="Date Placeholder 4"/>
          <p:cNvSpPr>
            <a:spLocks noGrp="1"/>
          </p:cNvSpPr>
          <p:nvPr>
            <p:ph type="dt" sz="half" idx="10"/>
          </p:nvPr>
        </p:nvSpPr>
        <p:spPr/>
        <p:txBody>
          <a:bodyPr/>
          <a:lstStyle/>
          <a:p>
            <a:pPr>
              <a:defRPr/>
            </a:pPr>
            <a:fld id="{F7C3E233-3578-4431-964A-CABBD17E2036}" type="datetime1">
              <a:rPr lang="en-US" smtClean="0"/>
              <a:pPr>
                <a:defRPr/>
              </a:pPr>
              <a:t>10/5/2017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63</a:t>
            </a:fld>
            <a:endParaRPr lang="en-US"/>
          </a:p>
        </p:txBody>
      </p:sp>
      <p:sp>
        <p:nvSpPr>
          <p:cNvPr id="7" name="Footer Placeholder 6"/>
          <p:cNvSpPr>
            <a:spLocks noGrp="1"/>
          </p:cNvSpPr>
          <p:nvPr>
            <p:ph type="ftr" sz="quarter" idx="11"/>
          </p:nvPr>
        </p:nvSpPr>
        <p:spPr/>
        <p:txBody>
          <a:bodyPr/>
          <a:lstStyle/>
          <a:p>
            <a:pPr>
              <a:defRPr/>
            </a:pPr>
            <a:r>
              <a:rPr lang="en-US" smtClean="0"/>
              <a:t>wien/keprib1/2016</a:t>
            </a:r>
            <a:endParaRPr lang="en-US"/>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4339" name="Title 5"/>
          <p:cNvSpPr>
            <a:spLocks noGrp="1"/>
          </p:cNvSpPr>
          <p:nvPr>
            <p:ph type="title"/>
          </p:nvPr>
        </p:nvSpPr>
        <p:spPr>
          <a:xfrm>
            <a:off x="533400" y="685800"/>
            <a:ext cx="8229600" cy="1066800"/>
          </a:xfrm>
        </p:spPr>
        <p:txBody>
          <a:bodyPr/>
          <a:lstStyle/>
          <a:p>
            <a:pPr>
              <a:spcBef>
                <a:spcPct val="50000"/>
              </a:spcBef>
            </a:pPr>
            <a:r>
              <a:rPr lang="id-ID" sz="3200" dirty="0" smtClean="0">
                <a:latin typeface="Arial" charset="0"/>
                <a:cs typeface="Arial" charset="0"/>
              </a:rPr>
              <a:t>Teori Keterikatan </a:t>
            </a:r>
            <a:r>
              <a:rPr lang="id-ID" sz="3200" i="1" dirty="0" smtClean="0">
                <a:latin typeface="Arial" charset="0"/>
                <a:cs typeface="Arial" charset="0"/>
              </a:rPr>
              <a:t>(Attachment) </a:t>
            </a:r>
            <a:r>
              <a:rPr lang="id-ID" sz="3200" dirty="0" smtClean="0">
                <a:latin typeface="Arial" charset="0"/>
                <a:cs typeface="Arial" charset="0"/>
              </a:rPr>
              <a:t>dan</a:t>
            </a:r>
            <a:r>
              <a:rPr lang="id-ID" sz="3200" i="1" dirty="0" smtClean="0">
                <a:latin typeface="Arial" charset="0"/>
                <a:cs typeface="Arial" charset="0"/>
              </a:rPr>
              <a:t/>
            </a:r>
            <a:br>
              <a:rPr lang="id-ID" sz="3200" i="1" dirty="0" smtClean="0">
                <a:latin typeface="Arial" charset="0"/>
                <a:cs typeface="Arial" charset="0"/>
              </a:rPr>
            </a:br>
            <a:r>
              <a:rPr lang="id-ID" sz="3200" dirty="0" smtClean="0">
                <a:latin typeface="Arial" charset="0"/>
                <a:cs typeface="Arial" charset="0"/>
              </a:rPr>
              <a:t>Relasi Personal Orang Dewasa </a:t>
            </a:r>
            <a:endParaRPr lang="id-ID" sz="3200" dirty="0" smtClean="0">
              <a:latin typeface="Arial" charset="0"/>
              <a:cs typeface="Arial" charset="0"/>
            </a:endParaRPr>
          </a:p>
        </p:txBody>
      </p:sp>
      <p:sp>
        <p:nvSpPr>
          <p:cNvPr id="14340" name="Content Placeholder 5"/>
          <p:cNvSpPr>
            <a:spLocks noGrp="1"/>
          </p:cNvSpPr>
          <p:nvPr>
            <p:ph idx="1"/>
          </p:nvPr>
        </p:nvSpPr>
        <p:spPr>
          <a:xfrm>
            <a:off x="457200" y="1981200"/>
            <a:ext cx="8229600" cy="4144963"/>
          </a:xfrm>
        </p:spPr>
        <p:txBody>
          <a:bodyPr/>
          <a:lstStyle/>
          <a:p>
            <a:r>
              <a:rPr lang="id-ID" sz="2800" dirty="0" smtClean="0">
                <a:latin typeface="+mj-lt"/>
                <a:cs typeface="Arial" charset="0"/>
              </a:rPr>
              <a:t>Teori ini berkaitan dg efek pengalaman masa kanak-kanak terhadap perkembangan kepribadian, dan hubungannya dg fungsi kepribadian di masa mendatang. Tokohnya, John Bowlby &amp; Mary Ainsworth.</a:t>
            </a:r>
          </a:p>
        </p:txBody>
      </p:sp>
      <p:sp>
        <p:nvSpPr>
          <p:cNvPr id="5" name="Date Placeholder 4"/>
          <p:cNvSpPr>
            <a:spLocks noGrp="1"/>
          </p:cNvSpPr>
          <p:nvPr>
            <p:ph type="dt" sz="half" idx="10"/>
          </p:nvPr>
        </p:nvSpPr>
        <p:spPr/>
        <p:txBody>
          <a:bodyPr/>
          <a:lstStyle/>
          <a:p>
            <a:pPr>
              <a:defRPr/>
            </a:pPr>
            <a:fld id="{F7C3E233-3578-4431-964A-CABBD17E2036}" type="datetime1">
              <a:rPr lang="en-US" smtClean="0"/>
              <a:pPr>
                <a:defRPr/>
              </a:pPr>
              <a:t>10/5/2017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64</a:t>
            </a:fld>
            <a:endParaRPr lang="en-US"/>
          </a:p>
        </p:txBody>
      </p:sp>
      <p:sp>
        <p:nvSpPr>
          <p:cNvPr id="7" name="Footer Placeholder 6"/>
          <p:cNvSpPr>
            <a:spLocks noGrp="1"/>
          </p:cNvSpPr>
          <p:nvPr>
            <p:ph type="ftr" sz="quarter" idx="11"/>
          </p:nvPr>
        </p:nvSpPr>
        <p:spPr/>
        <p:txBody>
          <a:bodyPr/>
          <a:lstStyle/>
          <a:p>
            <a:pPr>
              <a:defRPr/>
            </a:pPr>
            <a:r>
              <a:rPr lang="en-US" smtClean="0"/>
              <a:t>wien/keprib1/2016</a:t>
            </a:r>
            <a:endParaRPr lang="en-US"/>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4339" name="Title 5"/>
          <p:cNvSpPr>
            <a:spLocks noGrp="1"/>
          </p:cNvSpPr>
          <p:nvPr>
            <p:ph type="title"/>
          </p:nvPr>
        </p:nvSpPr>
        <p:spPr>
          <a:xfrm>
            <a:off x="533400" y="685800"/>
            <a:ext cx="8229600" cy="685800"/>
          </a:xfrm>
        </p:spPr>
        <p:txBody>
          <a:bodyPr/>
          <a:lstStyle/>
          <a:p>
            <a:pPr>
              <a:spcBef>
                <a:spcPct val="50000"/>
              </a:spcBef>
            </a:pPr>
            <a:endParaRPr lang="id-ID" sz="3200" dirty="0" smtClean="0">
              <a:latin typeface="Arial" charset="0"/>
              <a:cs typeface="Arial" charset="0"/>
            </a:endParaRPr>
          </a:p>
        </p:txBody>
      </p:sp>
      <p:sp>
        <p:nvSpPr>
          <p:cNvPr id="14340" name="Content Placeholder 5"/>
          <p:cNvSpPr>
            <a:spLocks noGrp="1"/>
          </p:cNvSpPr>
          <p:nvPr>
            <p:ph idx="1"/>
          </p:nvPr>
        </p:nvSpPr>
        <p:spPr>
          <a:xfrm>
            <a:off x="457200" y="1524000"/>
            <a:ext cx="8229600" cy="4602163"/>
          </a:xfrm>
        </p:spPr>
        <p:txBody>
          <a:bodyPr/>
          <a:lstStyle/>
          <a:p>
            <a:r>
              <a:rPr lang="id-ID" sz="2800" dirty="0" smtClean="0">
                <a:cs typeface="Arial" charset="0"/>
              </a:rPr>
              <a:t>Bowlby memformulasikan teori perkembangan </a:t>
            </a:r>
            <a:r>
              <a:rPr lang="id-ID" sz="2800" i="1" dirty="0" smtClean="0">
                <a:cs typeface="Arial" charset="0"/>
              </a:rPr>
              <a:t>attachment behavioral system (ABS) . </a:t>
            </a:r>
            <a:r>
              <a:rPr lang="id-ID" sz="2800" dirty="0" smtClean="0">
                <a:cs typeface="Arial" charset="0"/>
              </a:rPr>
              <a:t>Menurut teori ini, perkembangan bayi melalui serangkaian fase dlm perkembangan keterikatan kepada pengasuh utama (umumnya ibu) dan penggunaan keterikatan ini sebagai “</a:t>
            </a:r>
            <a:r>
              <a:rPr lang="id-ID" sz="2800" i="1" dirty="0" smtClean="0">
                <a:cs typeface="Arial" charset="0"/>
              </a:rPr>
              <a:t>secure base”</a:t>
            </a:r>
            <a:r>
              <a:rPr lang="id-ID" sz="2800" i="1" dirty="0" smtClean="0">
                <a:cs typeface="Arial" charset="0"/>
              </a:rPr>
              <a:t> </a:t>
            </a:r>
            <a:r>
              <a:rPr lang="id-ID" sz="2800" dirty="0" smtClean="0">
                <a:cs typeface="Arial" charset="0"/>
              </a:rPr>
              <a:t>(basis aman) untuk eksplorasi &amp; separasi. </a:t>
            </a:r>
          </a:p>
        </p:txBody>
      </p:sp>
      <p:sp>
        <p:nvSpPr>
          <p:cNvPr id="5" name="Date Placeholder 4"/>
          <p:cNvSpPr>
            <a:spLocks noGrp="1"/>
          </p:cNvSpPr>
          <p:nvPr>
            <p:ph type="dt" sz="half" idx="10"/>
          </p:nvPr>
        </p:nvSpPr>
        <p:spPr/>
        <p:txBody>
          <a:bodyPr/>
          <a:lstStyle/>
          <a:p>
            <a:pPr>
              <a:defRPr/>
            </a:pPr>
            <a:fld id="{F7C3E233-3578-4431-964A-CABBD17E2036}" type="datetime1">
              <a:rPr lang="en-US" smtClean="0"/>
              <a:pPr>
                <a:defRPr/>
              </a:pPr>
              <a:t>10/5/2017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65</a:t>
            </a:fld>
            <a:endParaRPr lang="en-US"/>
          </a:p>
        </p:txBody>
      </p:sp>
      <p:sp>
        <p:nvSpPr>
          <p:cNvPr id="7" name="Footer Placeholder 6"/>
          <p:cNvSpPr>
            <a:spLocks noGrp="1"/>
          </p:cNvSpPr>
          <p:nvPr>
            <p:ph type="ftr" sz="quarter" idx="11"/>
          </p:nvPr>
        </p:nvSpPr>
        <p:spPr/>
        <p:txBody>
          <a:bodyPr/>
          <a:lstStyle/>
          <a:p>
            <a:pPr>
              <a:defRPr/>
            </a:pPr>
            <a:r>
              <a:rPr lang="en-US" smtClean="0"/>
              <a:t>wien/keprib1/2016</a:t>
            </a:r>
            <a:endParaRPr lang="en-US"/>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4339" name="Title 5"/>
          <p:cNvSpPr>
            <a:spLocks noGrp="1"/>
          </p:cNvSpPr>
          <p:nvPr>
            <p:ph type="title"/>
          </p:nvPr>
        </p:nvSpPr>
        <p:spPr>
          <a:xfrm>
            <a:off x="533400" y="685800"/>
            <a:ext cx="8229600" cy="685800"/>
          </a:xfrm>
        </p:spPr>
        <p:txBody>
          <a:bodyPr/>
          <a:lstStyle/>
          <a:p>
            <a:pPr>
              <a:spcBef>
                <a:spcPct val="50000"/>
              </a:spcBef>
            </a:pPr>
            <a:endParaRPr lang="id-ID" sz="3200" dirty="0" smtClean="0">
              <a:latin typeface="Arial" charset="0"/>
              <a:cs typeface="Arial" charset="0"/>
            </a:endParaRPr>
          </a:p>
        </p:txBody>
      </p:sp>
      <p:sp>
        <p:nvSpPr>
          <p:cNvPr id="14340" name="Content Placeholder 5"/>
          <p:cNvSpPr>
            <a:spLocks noGrp="1"/>
          </p:cNvSpPr>
          <p:nvPr>
            <p:ph idx="1"/>
          </p:nvPr>
        </p:nvSpPr>
        <p:spPr>
          <a:xfrm>
            <a:off x="457200" y="1447800"/>
            <a:ext cx="8229600" cy="4678363"/>
          </a:xfrm>
        </p:spPr>
        <p:txBody>
          <a:bodyPr/>
          <a:lstStyle/>
          <a:p>
            <a:r>
              <a:rPr lang="id-ID" sz="2800" dirty="0" smtClean="0">
                <a:cs typeface="Arial" charset="0"/>
              </a:rPr>
              <a:t>Setelah semakin jauh mengembangkan ABS, bayi mengembangkan </a:t>
            </a:r>
            <a:r>
              <a:rPr lang="id-ID" sz="2800" i="1" dirty="0" smtClean="0">
                <a:cs typeface="Arial" charset="0"/>
              </a:rPr>
              <a:t>internal working models </a:t>
            </a:r>
            <a:r>
              <a:rPr lang="id-ID" sz="2800" dirty="0" smtClean="0">
                <a:cs typeface="Arial" charset="0"/>
              </a:rPr>
              <a:t>(model mental) atau representasi mental (gambaran) diri sendiri dan pengasuh utamanya. Model mental diasosiasikan dg emosi. Berdasarkan pengalaman interaksional sepanjang masa bayi, model ini memberikan dasra bagi pengembangan perkiraan tentang relasi di masa depan.</a:t>
            </a:r>
            <a:endParaRPr lang="id-ID" sz="2800" dirty="0" smtClean="0">
              <a:cs typeface="Arial" charset="0"/>
            </a:endParaRPr>
          </a:p>
          <a:p>
            <a:endParaRPr lang="id-ID" sz="2400" dirty="0" smtClean="0">
              <a:latin typeface="+mj-lt"/>
              <a:cs typeface="Arial" charset="0"/>
            </a:endParaRPr>
          </a:p>
        </p:txBody>
      </p:sp>
      <p:sp>
        <p:nvSpPr>
          <p:cNvPr id="5" name="Date Placeholder 4"/>
          <p:cNvSpPr>
            <a:spLocks noGrp="1"/>
          </p:cNvSpPr>
          <p:nvPr>
            <p:ph type="dt" sz="half" idx="10"/>
          </p:nvPr>
        </p:nvSpPr>
        <p:spPr/>
        <p:txBody>
          <a:bodyPr/>
          <a:lstStyle/>
          <a:p>
            <a:pPr>
              <a:defRPr/>
            </a:pPr>
            <a:fld id="{F7C3E233-3578-4431-964A-CABBD17E2036}" type="datetime1">
              <a:rPr lang="en-US" smtClean="0"/>
              <a:pPr>
                <a:defRPr/>
              </a:pPr>
              <a:t>10/5/2017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66</a:t>
            </a:fld>
            <a:endParaRPr lang="en-US"/>
          </a:p>
        </p:txBody>
      </p:sp>
      <p:sp>
        <p:nvSpPr>
          <p:cNvPr id="7" name="Footer Placeholder 6"/>
          <p:cNvSpPr>
            <a:spLocks noGrp="1"/>
          </p:cNvSpPr>
          <p:nvPr>
            <p:ph type="ftr" sz="quarter" idx="11"/>
          </p:nvPr>
        </p:nvSpPr>
        <p:spPr/>
        <p:txBody>
          <a:bodyPr/>
          <a:lstStyle/>
          <a:p>
            <a:pPr>
              <a:defRPr/>
            </a:pPr>
            <a:r>
              <a:rPr lang="en-US" smtClean="0"/>
              <a:t>wien/keprib1/2016</a:t>
            </a:r>
            <a:endParaRPr lang="en-US"/>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4339" name="Title 5"/>
          <p:cNvSpPr>
            <a:spLocks noGrp="1"/>
          </p:cNvSpPr>
          <p:nvPr>
            <p:ph type="title"/>
          </p:nvPr>
        </p:nvSpPr>
        <p:spPr>
          <a:xfrm>
            <a:off x="533400" y="685800"/>
            <a:ext cx="8229600" cy="381000"/>
          </a:xfrm>
        </p:spPr>
        <p:txBody>
          <a:bodyPr/>
          <a:lstStyle/>
          <a:p>
            <a:pPr>
              <a:spcBef>
                <a:spcPct val="50000"/>
              </a:spcBef>
            </a:pPr>
            <a:endParaRPr lang="id-ID" sz="3200" dirty="0" smtClean="0">
              <a:latin typeface="Arial" charset="0"/>
              <a:cs typeface="Arial" charset="0"/>
            </a:endParaRPr>
          </a:p>
        </p:txBody>
      </p:sp>
      <p:sp>
        <p:nvSpPr>
          <p:cNvPr id="14340" name="Content Placeholder 5"/>
          <p:cNvSpPr>
            <a:spLocks noGrp="1"/>
          </p:cNvSpPr>
          <p:nvPr>
            <p:ph idx="1"/>
          </p:nvPr>
        </p:nvSpPr>
        <p:spPr>
          <a:xfrm>
            <a:off x="457200" y="1295400"/>
            <a:ext cx="8229600" cy="4830763"/>
          </a:xfrm>
        </p:spPr>
        <p:txBody>
          <a:bodyPr/>
          <a:lstStyle/>
          <a:p>
            <a:r>
              <a:rPr lang="id-ID" sz="2400" dirty="0" smtClean="0">
                <a:latin typeface="+mj-lt"/>
                <a:cs typeface="Arial" charset="0"/>
              </a:rPr>
              <a:t>Penelitian </a:t>
            </a:r>
            <a:r>
              <a:rPr lang="id-ID" sz="2400" i="1" dirty="0" smtClean="0">
                <a:latin typeface="+mj-lt"/>
                <a:cs typeface="Arial" charset="0"/>
              </a:rPr>
              <a:t>attachment </a:t>
            </a:r>
            <a:r>
              <a:rPr lang="id-ID" sz="2400" dirty="0" smtClean="0">
                <a:latin typeface="+mj-lt"/>
                <a:cs typeface="Arial" charset="0"/>
              </a:rPr>
              <a:t>juga dikembangkan oleh Mary Ainsworth dg prosedur situasi asing (</a:t>
            </a:r>
            <a:r>
              <a:rPr lang="id-ID" sz="2400" i="1" dirty="0" smtClean="0">
                <a:latin typeface="+mj-lt"/>
                <a:cs typeface="Arial" charset="0"/>
              </a:rPr>
              <a:t>strange situation</a:t>
            </a:r>
            <a:r>
              <a:rPr lang="id-ID" sz="2400" dirty="0" smtClean="0">
                <a:latin typeface="+mj-lt"/>
                <a:cs typeface="Arial" charset="0"/>
              </a:rPr>
              <a:t>). Prosedur ini merupakan observasi sistematis thd respons bayi pada kepergian (perpisahan) dan kembalinya (penyatuan kembali) dg ibu atau pengasuh lain. </a:t>
            </a:r>
          </a:p>
          <a:p>
            <a:r>
              <a:rPr lang="id-ID" sz="2400" dirty="0" smtClean="0">
                <a:latin typeface="+mj-lt"/>
                <a:cs typeface="Arial" charset="0"/>
              </a:rPr>
              <a:t>Observasi itiu mengungkap perbedaan individual pd gaya atau tipe keterikatan </a:t>
            </a:r>
            <a:r>
              <a:rPr lang="id-ID" sz="2400" dirty="0" smtClean="0">
                <a:latin typeface="+mj-lt"/>
                <a:cs typeface="Arial" charset="0"/>
              </a:rPr>
              <a:t>(</a:t>
            </a:r>
            <a:r>
              <a:rPr lang="id-ID" sz="2400" i="1" dirty="0" smtClean="0">
                <a:latin typeface="+mj-lt"/>
                <a:cs typeface="Arial" charset="0"/>
              </a:rPr>
              <a:t>attachment</a:t>
            </a:r>
            <a:r>
              <a:rPr lang="id-ID" sz="2400" dirty="0" smtClean="0">
                <a:latin typeface="+mj-lt"/>
                <a:cs typeface="Arial" charset="0"/>
              </a:rPr>
              <a:t>)</a:t>
            </a:r>
            <a:r>
              <a:rPr lang="id-ID" sz="2400" i="1" dirty="0" smtClean="0">
                <a:latin typeface="+mj-lt"/>
                <a:cs typeface="Arial" charset="0"/>
              </a:rPr>
              <a:t>:</a:t>
            </a:r>
            <a:r>
              <a:rPr lang="id-ID" sz="2400" dirty="0" smtClean="0">
                <a:latin typeface="+mj-lt"/>
                <a:cs typeface="Arial" charset="0"/>
              </a:rPr>
              <a:t> </a:t>
            </a:r>
          </a:p>
          <a:p>
            <a:pPr lvl="1"/>
            <a:r>
              <a:rPr lang="id-ID" sz="2000" i="1" dirty="0" smtClean="0">
                <a:latin typeface="+mj-lt"/>
                <a:cs typeface="Arial" charset="0"/>
              </a:rPr>
              <a:t>secure attachment:</a:t>
            </a:r>
            <a:r>
              <a:rPr lang="id-ID" sz="2000" dirty="0" smtClean="0">
                <a:latin typeface="+mj-lt"/>
                <a:cs typeface="Arial" charset="0"/>
              </a:rPr>
              <a:t> sensitif thd kepergian ibu &amp; menyambutnya dg gembira saat kembali, segera nyaman, bereksplorasi &amp; bermain.</a:t>
            </a:r>
          </a:p>
          <a:p>
            <a:pPr lvl="1"/>
            <a:r>
              <a:rPr lang="id-ID" sz="2000" i="1" dirty="0" smtClean="0">
                <a:latin typeface="+mj-lt"/>
                <a:cs typeface="Arial" charset="0"/>
              </a:rPr>
              <a:t>anxious-avoidant</a:t>
            </a:r>
            <a:r>
              <a:rPr lang="id-ID" sz="2000" dirty="0" smtClean="0">
                <a:latin typeface="+mj-lt"/>
                <a:cs typeface="Arial" charset="0"/>
              </a:rPr>
              <a:t>: protes saat berpisah, dan acuh (menjauh) saat ibu kembali.</a:t>
            </a:r>
            <a:endParaRPr lang="id-ID" sz="2000" i="1" dirty="0" smtClean="0">
              <a:latin typeface="+mj-lt"/>
              <a:cs typeface="Arial" charset="0"/>
            </a:endParaRPr>
          </a:p>
          <a:p>
            <a:pPr lvl="1"/>
            <a:r>
              <a:rPr lang="id-ID" sz="2000" i="1" dirty="0" smtClean="0">
                <a:latin typeface="+mj-lt"/>
                <a:cs typeface="Arial" charset="0"/>
              </a:rPr>
              <a:t>anxious-ambivalent</a:t>
            </a:r>
            <a:r>
              <a:rPr lang="id-ID" sz="2000" dirty="0" smtClean="0">
                <a:latin typeface="+mj-lt"/>
                <a:cs typeface="Arial" charset="0"/>
              </a:rPr>
              <a:t>: sulit saat berpisah &amp; sulit berkumpul saat ibu kembali. </a:t>
            </a:r>
            <a:endParaRPr lang="id-ID" sz="2000" dirty="0" smtClean="0">
              <a:latin typeface="+mj-lt"/>
              <a:cs typeface="Arial" charset="0"/>
            </a:endParaRPr>
          </a:p>
        </p:txBody>
      </p:sp>
      <p:sp>
        <p:nvSpPr>
          <p:cNvPr id="5" name="Date Placeholder 4"/>
          <p:cNvSpPr>
            <a:spLocks noGrp="1"/>
          </p:cNvSpPr>
          <p:nvPr>
            <p:ph type="dt" sz="half" idx="10"/>
          </p:nvPr>
        </p:nvSpPr>
        <p:spPr/>
        <p:txBody>
          <a:bodyPr/>
          <a:lstStyle/>
          <a:p>
            <a:pPr>
              <a:defRPr/>
            </a:pPr>
            <a:fld id="{F7C3E233-3578-4431-964A-CABBD17E2036}" type="datetime1">
              <a:rPr lang="en-US" smtClean="0"/>
              <a:pPr>
                <a:defRPr/>
              </a:pPr>
              <a:t>10/5/2017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67</a:t>
            </a:fld>
            <a:endParaRPr lang="en-US"/>
          </a:p>
        </p:txBody>
      </p:sp>
      <p:sp>
        <p:nvSpPr>
          <p:cNvPr id="7" name="Footer Placeholder 6"/>
          <p:cNvSpPr>
            <a:spLocks noGrp="1"/>
          </p:cNvSpPr>
          <p:nvPr>
            <p:ph type="ftr" sz="quarter" idx="11"/>
          </p:nvPr>
        </p:nvSpPr>
        <p:spPr/>
        <p:txBody>
          <a:bodyPr/>
          <a:lstStyle/>
          <a:p>
            <a:pPr>
              <a:defRPr/>
            </a:pPr>
            <a:r>
              <a:rPr lang="en-US" smtClean="0"/>
              <a:t>wien/keprib1/2016</a:t>
            </a:r>
            <a:endParaRPr lang="en-US"/>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4339" name="Title 5"/>
          <p:cNvSpPr>
            <a:spLocks noGrp="1"/>
          </p:cNvSpPr>
          <p:nvPr>
            <p:ph type="title"/>
          </p:nvPr>
        </p:nvSpPr>
        <p:spPr>
          <a:xfrm>
            <a:off x="533400" y="685800"/>
            <a:ext cx="8229600" cy="609600"/>
          </a:xfrm>
        </p:spPr>
        <p:txBody>
          <a:bodyPr/>
          <a:lstStyle/>
          <a:p>
            <a:pPr>
              <a:spcBef>
                <a:spcPct val="50000"/>
              </a:spcBef>
            </a:pPr>
            <a:r>
              <a:rPr lang="id-ID" sz="3200" dirty="0" smtClean="0">
                <a:latin typeface="Arial" charset="0"/>
                <a:cs typeface="Arial" charset="0"/>
              </a:rPr>
              <a:t>Gaya </a:t>
            </a:r>
            <a:r>
              <a:rPr lang="id-ID" sz="3200" i="1" dirty="0" smtClean="0">
                <a:latin typeface="Arial" charset="0"/>
                <a:cs typeface="Arial" charset="0"/>
              </a:rPr>
              <a:t>attachment </a:t>
            </a:r>
            <a:r>
              <a:rPr lang="id-ID" sz="3200" dirty="0" smtClean="0">
                <a:latin typeface="Arial" charset="0"/>
                <a:cs typeface="Arial" charset="0"/>
              </a:rPr>
              <a:t>pada Orang Dewasa</a:t>
            </a:r>
            <a:endParaRPr lang="id-ID" sz="3200" dirty="0" smtClean="0">
              <a:latin typeface="Arial" charset="0"/>
              <a:cs typeface="Arial" charset="0"/>
            </a:endParaRPr>
          </a:p>
        </p:txBody>
      </p:sp>
      <p:sp>
        <p:nvSpPr>
          <p:cNvPr id="14340" name="Content Placeholder 5"/>
          <p:cNvSpPr>
            <a:spLocks noGrp="1"/>
          </p:cNvSpPr>
          <p:nvPr>
            <p:ph idx="1"/>
          </p:nvPr>
        </p:nvSpPr>
        <p:spPr>
          <a:xfrm>
            <a:off x="457200" y="1447800"/>
            <a:ext cx="8229600" cy="4678363"/>
          </a:xfrm>
        </p:spPr>
        <p:txBody>
          <a:bodyPr/>
          <a:lstStyle/>
          <a:p>
            <a:pPr>
              <a:buNone/>
            </a:pPr>
            <a:r>
              <a:rPr lang="id-ID" sz="2000" dirty="0" smtClean="0">
                <a:latin typeface="+mj-lt"/>
                <a:cs typeface="Arial" charset="0"/>
              </a:rPr>
              <a:t>Hasil Riset tentang </a:t>
            </a:r>
            <a:r>
              <a:rPr lang="id-ID" sz="2000" i="1" dirty="0" smtClean="0">
                <a:latin typeface="+mj-lt"/>
                <a:cs typeface="Arial" charset="0"/>
              </a:rPr>
              <a:t>Attachment </a:t>
            </a:r>
            <a:r>
              <a:rPr lang="id-ID" sz="2000" dirty="0" smtClean="0">
                <a:latin typeface="+mj-lt"/>
                <a:cs typeface="Arial" charset="0"/>
              </a:rPr>
              <a:t>pd orang dewasa menemukan:</a:t>
            </a:r>
          </a:p>
          <a:p>
            <a:r>
              <a:rPr lang="id-ID" sz="2000" dirty="0" smtClean="0">
                <a:latin typeface="+mj-lt"/>
                <a:cs typeface="Arial" charset="0"/>
              </a:rPr>
              <a:t>Gaya yg aman (</a:t>
            </a:r>
            <a:r>
              <a:rPr lang="id-ID" sz="2000" i="1" dirty="0" smtClean="0">
                <a:latin typeface="+mj-lt"/>
                <a:cs typeface="Arial" charset="0"/>
              </a:rPr>
              <a:t>secure attachment) </a:t>
            </a:r>
            <a:r>
              <a:rPr lang="id-ID" sz="2000" dirty="0" smtClean="0">
                <a:latin typeface="+mj-lt"/>
                <a:cs typeface="Arial" charset="0"/>
              </a:rPr>
              <a:t>diasosiasikan dg kebahagiaan, pertemanan, dan kepercayaan. Memandang hubungan romatis sbg sesuatu yg stabil, tp juga berkembang &amp; layu, dan mengabaikan jenis cinta ‘setengah mati’.</a:t>
            </a:r>
          </a:p>
          <a:p>
            <a:r>
              <a:rPr lang="id-ID" sz="2000" dirty="0" smtClean="0">
                <a:latin typeface="+mj-lt"/>
                <a:cs typeface="Arial" charset="0"/>
              </a:rPr>
              <a:t>Gaya penghindaran (</a:t>
            </a:r>
            <a:r>
              <a:rPr lang="id-ID" sz="2000" i="1" dirty="0" smtClean="0">
                <a:latin typeface="+mj-lt"/>
                <a:cs typeface="Arial" charset="0"/>
              </a:rPr>
              <a:t>avoidant</a:t>
            </a:r>
            <a:r>
              <a:rPr lang="id-ID" sz="2000" dirty="0" smtClean="0">
                <a:latin typeface="+mj-lt"/>
                <a:cs typeface="Arial" charset="0"/>
              </a:rPr>
              <a:t>) diasosiasikan dg rasa takkut akan kedekatan, gejolak emosional, dan kecemburuan. Lebih skeptis dlm memandang kualitas keabadian cinta romantis dan merasa sulit menemukan seseorangyg benar-benar dicintai.</a:t>
            </a:r>
          </a:p>
          <a:p>
            <a:r>
              <a:rPr lang="id-ID" sz="2000" dirty="0" smtClean="0">
                <a:latin typeface="+mj-lt"/>
                <a:cs typeface="Arial" charset="0"/>
              </a:rPr>
              <a:t>Gaya </a:t>
            </a:r>
            <a:r>
              <a:rPr lang="id-ID" sz="2000" i="1" dirty="0" smtClean="0">
                <a:latin typeface="+mj-lt"/>
                <a:cs typeface="Arial" charset="0"/>
              </a:rPr>
              <a:t>anxious-ambivalent </a:t>
            </a:r>
            <a:r>
              <a:rPr lang="id-ID" sz="2000" dirty="0" smtClean="0">
                <a:latin typeface="+mj-lt"/>
                <a:cs typeface="Arial" charset="0"/>
              </a:rPr>
              <a:t>diasosiasikan dg obsesi terhadap orang yg dicintai, hasrat untuk menyatu, ketertarikan seksual yg ekstrem, emosi yg ekstrem, dan kecemburuan yg ekstrem. Merasa mudah jatuh cinta tetapi jarang menemukan cinta sejati. </a:t>
            </a:r>
            <a:r>
              <a:rPr lang="id-ID" sz="2400" dirty="0" smtClean="0">
                <a:latin typeface="+mj-lt"/>
                <a:cs typeface="Arial" charset="0"/>
              </a:rPr>
              <a:t> </a:t>
            </a:r>
            <a:endParaRPr lang="id-ID" sz="2400" dirty="0" smtClean="0">
              <a:latin typeface="+mj-lt"/>
              <a:cs typeface="Arial" charset="0"/>
            </a:endParaRPr>
          </a:p>
        </p:txBody>
      </p:sp>
      <p:sp>
        <p:nvSpPr>
          <p:cNvPr id="5" name="Date Placeholder 4"/>
          <p:cNvSpPr>
            <a:spLocks noGrp="1"/>
          </p:cNvSpPr>
          <p:nvPr>
            <p:ph type="dt" sz="half" idx="10"/>
          </p:nvPr>
        </p:nvSpPr>
        <p:spPr/>
        <p:txBody>
          <a:bodyPr/>
          <a:lstStyle/>
          <a:p>
            <a:pPr>
              <a:defRPr/>
            </a:pPr>
            <a:fld id="{F7C3E233-3578-4431-964A-CABBD17E2036}" type="datetime1">
              <a:rPr lang="en-US" smtClean="0"/>
              <a:pPr>
                <a:defRPr/>
              </a:pPr>
              <a:t>10/5/2017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68</a:t>
            </a:fld>
            <a:endParaRPr lang="en-US"/>
          </a:p>
        </p:txBody>
      </p:sp>
      <p:sp>
        <p:nvSpPr>
          <p:cNvPr id="7" name="Footer Placeholder 6"/>
          <p:cNvSpPr>
            <a:spLocks noGrp="1"/>
          </p:cNvSpPr>
          <p:nvPr>
            <p:ph type="ftr" sz="quarter" idx="11"/>
          </p:nvPr>
        </p:nvSpPr>
        <p:spPr/>
        <p:txBody>
          <a:bodyPr/>
          <a:lstStyle/>
          <a:p>
            <a:pPr>
              <a:defRPr/>
            </a:pPr>
            <a:r>
              <a:rPr lang="en-US" smtClean="0"/>
              <a:t>wien/keprib1/2016</a:t>
            </a:r>
            <a:endParaRPr lang="en-US"/>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4339" name="Title 5"/>
          <p:cNvSpPr>
            <a:spLocks noGrp="1"/>
          </p:cNvSpPr>
          <p:nvPr>
            <p:ph type="title"/>
          </p:nvPr>
        </p:nvSpPr>
        <p:spPr>
          <a:xfrm>
            <a:off x="533400" y="685800"/>
            <a:ext cx="8229600" cy="609600"/>
          </a:xfrm>
        </p:spPr>
        <p:txBody>
          <a:bodyPr/>
          <a:lstStyle/>
          <a:p>
            <a:pPr>
              <a:spcBef>
                <a:spcPct val="50000"/>
              </a:spcBef>
            </a:pPr>
            <a:r>
              <a:rPr lang="id-ID" sz="2800" dirty="0" smtClean="0">
                <a:latin typeface="Arial" charset="0"/>
                <a:cs typeface="Arial" charset="0"/>
              </a:rPr>
              <a:t>Dimensi </a:t>
            </a:r>
            <a:r>
              <a:rPr lang="id-ID" sz="2800" dirty="0" smtClean="0">
                <a:latin typeface="Arial" charset="0"/>
                <a:cs typeface="Arial" charset="0"/>
              </a:rPr>
              <a:t>Pola </a:t>
            </a:r>
            <a:r>
              <a:rPr lang="id-ID" sz="2800" i="1" dirty="0" smtClean="0">
                <a:latin typeface="Arial" charset="0"/>
                <a:cs typeface="Arial" charset="0"/>
              </a:rPr>
              <a:t>attachment </a:t>
            </a:r>
            <a:r>
              <a:rPr lang="id-ID" sz="2800" dirty="0" smtClean="0">
                <a:latin typeface="Arial" charset="0"/>
                <a:cs typeface="Arial" charset="0"/>
              </a:rPr>
              <a:t>menurut Bartholomew</a:t>
            </a:r>
            <a:endParaRPr lang="id-ID" sz="2800" dirty="0" smtClean="0">
              <a:latin typeface="Arial" charset="0"/>
              <a:cs typeface="Arial" charset="0"/>
            </a:endParaRPr>
          </a:p>
        </p:txBody>
      </p:sp>
      <p:graphicFrame>
        <p:nvGraphicFramePr>
          <p:cNvPr id="8" name="Content Placeholder 7"/>
          <p:cNvGraphicFramePr>
            <a:graphicFrameLocks noGrp="1"/>
          </p:cNvGraphicFramePr>
          <p:nvPr>
            <p:ph idx="1"/>
          </p:nvPr>
        </p:nvGraphicFramePr>
        <p:xfrm>
          <a:off x="381000" y="1600200"/>
          <a:ext cx="8229600" cy="4373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Date Placeholder 4"/>
          <p:cNvSpPr>
            <a:spLocks noGrp="1"/>
          </p:cNvSpPr>
          <p:nvPr>
            <p:ph type="dt" sz="half" idx="10"/>
          </p:nvPr>
        </p:nvSpPr>
        <p:spPr/>
        <p:txBody>
          <a:bodyPr/>
          <a:lstStyle/>
          <a:p>
            <a:pPr>
              <a:defRPr/>
            </a:pPr>
            <a:fld id="{F7C3E233-3578-4431-964A-CABBD17E2036}" type="datetime1">
              <a:rPr lang="en-US" smtClean="0"/>
              <a:pPr>
                <a:defRPr/>
              </a:pPr>
              <a:t>10/5/2017</a:t>
            </a:fld>
            <a:endParaRPr lang="en-US"/>
          </a:p>
        </p:txBody>
      </p:sp>
      <p:sp>
        <p:nvSpPr>
          <p:cNvPr id="6" name="Slide Number Placeholder 5"/>
          <p:cNvSpPr>
            <a:spLocks noGrp="1"/>
          </p:cNvSpPr>
          <p:nvPr>
            <p:ph type="sldNum" sz="quarter" idx="12"/>
          </p:nvPr>
        </p:nvSpPr>
        <p:spPr/>
        <p:txBody>
          <a:bodyPr/>
          <a:lstStyle/>
          <a:p>
            <a:pPr>
              <a:defRPr/>
            </a:pPr>
            <a:fld id="{4F977640-66DD-42A4-8A01-F31C5BE85865}" type="slidenum">
              <a:rPr lang="en-US" smtClean="0"/>
              <a:pPr>
                <a:defRPr/>
              </a:pPr>
              <a:t>69</a:t>
            </a:fld>
            <a:endParaRPr lang="en-US"/>
          </a:p>
        </p:txBody>
      </p:sp>
      <p:sp>
        <p:nvSpPr>
          <p:cNvPr id="7" name="Footer Placeholder 6"/>
          <p:cNvSpPr>
            <a:spLocks noGrp="1"/>
          </p:cNvSpPr>
          <p:nvPr>
            <p:ph type="ftr" sz="quarter" idx="11"/>
          </p:nvPr>
        </p:nvSpPr>
        <p:spPr/>
        <p:txBody>
          <a:bodyPr/>
          <a:lstStyle/>
          <a:p>
            <a:pPr>
              <a:defRPr/>
            </a:pPr>
            <a:r>
              <a:rPr lang="en-US" smtClean="0"/>
              <a:t>wien/keprib1/2016</a:t>
            </a:r>
            <a:endParaRPr lang="en-US"/>
          </a:p>
        </p:txBody>
      </p:sp>
      <p:sp>
        <p:nvSpPr>
          <p:cNvPr id="9" name="TextBox 8"/>
          <p:cNvSpPr txBox="1"/>
          <p:nvPr/>
        </p:nvSpPr>
        <p:spPr>
          <a:xfrm>
            <a:off x="3581400" y="1371600"/>
            <a:ext cx="1633781" cy="369332"/>
          </a:xfrm>
          <a:prstGeom prst="rect">
            <a:avLst/>
          </a:prstGeom>
          <a:noFill/>
        </p:spPr>
        <p:txBody>
          <a:bodyPr wrap="none" rtlCol="0">
            <a:spAutoFit/>
          </a:bodyPr>
          <a:lstStyle/>
          <a:p>
            <a:r>
              <a:rPr lang="id-ID" i="1" dirty="0" smtClean="0"/>
              <a:t>Positive Other</a:t>
            </a:r>
            <a:endParaRPr lang="id-ID" i="1" dirty="0"/>
          </a:p>
        </p:txBody>
      </p:sp>
      <p:sp>
        <p:nvSpPr>
          <p:cNvPr id="10" name="TextBox 9"/>
          <p:cNvSpPr txBox="1"/>
          <p:nvPr/>
        </p:nvSpPr>
        <p:spPr>
          <a:xfrm>
            <a:off x="3657600" y="5943600"/>
            <a:ext cx="1736373" cy="369332"/>
          </a:xfrm>
          <a:prstGeom prst="rect">
            <a:avLst/>
          </a:prstGeom>
          <a:noFill/>
        </p:spPr>
        <p:txBody>
          <a:bodyPr wrap="none" rtlCol="0">
            <a:spAutoFit/>
          </a:bodyPr>
          <a:lstStyle/>
          <a:p>
            <a:r>
              <a:rPr lang="id-ID" i="1" dirty="0" smtClean="0"/>
              <a:t>Negative Other</a:t>
            </a:r>
            <a:endParaRPr lang="id-ID" i="1" dirty="0"/>
          </a:p>
        </p:txBody>
      </p:sp>
      <p:sp>
        <p:nvSpPr>
          <p:cNvPr id="11" name="TextBox 10"/>
          <p:cNvSpPr txBox="1"/>
          <p:nvPr/>
        </p:nvSpPr>
        <p:spPr>
          <a:xfrm>
            <a:off x="914400" y="3581400"/>
            <a:ext cx="1454244" cy="369332"/>
          </a:xfrm>
          <a:prstGeom prst="rect">
            <a:avLst/>
          </a:prstGeom>
          <a:noFill/>
        </p:spPr>
        <p:txBody>
          <a:bodyPr wrap="none" rtlCol="0">
            <a:spAutoFit/>
          </a:bodyPr>
          <a:lstStyle/>
          <a:p>
            <a:r>
              <a:rPr lang="id-ID" i="1" dirty="0" smtClean="0"/>
              <a:t>Positive Self</a:t>
            </a:r>
            <a:endParaRPr lang="id-ID" i="1" dirty="0"/>
          </a:p>
        </p:txBody>
      </p:sp>
      <p:sp>
        <p:nvSpPr>
          <p:cNvPr id="12" name="TextBox 11"/>
          <p:cNvSpPr txBox="1"/>
          <p:nvPr/>
        </p:nvSpPr>
        <p:spPr>
          <a:xfrm>
            <a:off x="6629400" y="3581400"/>
            <a:ext cx="1556836" cy="369332"/>
          </a:xfrm>
          <a:prstGeom prst="rect">
            <a:avLst/>
          </a:prstGeom>
          <a:noFill/>
        </p:spPr>
        <p:txBody>
          <a:bodyPr wrap="none" rtlCol="0">
            <a:spAutoFit/>
          </a:bodyPr>
          <a:lstStyle/>
          <a:p>
            <a:r>
              <a:rPr lang="id-ID" i="1" dirty="0" smtClean="0"/>
              <a:t>Negative Self</a:t>
            </a:r>
            <a:endParaRPr lang="id-ID" i="1"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3075" name="Title 5"/>
          <p:cNvSpPr>
            <a:spLocks noGrp="1"/>
          </p:cNvSpPr>
          <p:nvPr>
            <p:ph type="title"/>
          </p:nvPr>
        </p:nvSpPr>
        <p:spPr>
          <a:xfrm>
            <a:off x="533400" y="685800"/>
            <a:ext cx="8229600" cy="381000"/>
          </a:xfrm>
        </p:spPr>
        <p:txBody>
          <a:bodyPr/>
          <a:lstStyle/>
          <a:p>
            <a:pPr lvl="0">
              <a:spcBef>
                <a:spcPct val="50000"/>
              </a:spcBef>
            </a:pPr>
            <a:endParaRPr lang="id-ID" sz="3200" dirty="0" smtClean="0">
              <a:latin typeface="Arial" charset="0"/>
              <a:cs typeface="Arial" charset="0"/>
            </a:endParaRPr>
          </a:p>
        </p:txBody>
      </p:sp>
      <p:sp>
        <p:nvSpPr>
          <p:cNvPr id="3076" name="Content Placeholder 5"/>
          <p:cNvSpPr>
            <a:spLocks noGrp="1"/>
          </p:cNvSpPr>
          <p:nvPr>
            <p:ph idx="1"/>
          </p:nvPr>
        </p:nvSpPr>
        <p:spPr>
          <a:xfrm>
            <a:off x="457200" y="1219200"/>
            <a:ext cx="8229600" cy="4906963"/>
          </a:xfrm>
        </p:spPr>
        <p:txBody>
          <a:bodyPr/>
          <a:lstStyle/>
          <a:p>
            <a:pPr marL="342900" lvl="1" indent="-342900">
              <a:buNone/>
            </a:pPr>
            <a:r>
              <a:rPr lang="id-ID" dirty="0" smtClean="0"/>
              <a:t>Penggunaan </a:t>
            </a:r>
            <a:r>
              <a:rPr lang="id-ID" dirty="0" smtClean="0"/>
              <a:t>riset </a:t>
            </a:r>
            <a:r>
              <a:rPr lang="id-ID" dirty="0" smtClean="0"/>
              <a:t>ilustratif</a:t>
            </a:r>
          </a:p>
          <a:p>
            <a:pPr marL="363538" lvl="2" indent="-342900"/>
            <a:r>
              <a:rPr lang="id-ID" dirty="0" smtClean="0"/>
              <a:t>Studi terhadap komedian, badut, dan aktor mengilustrasikan penggunaan tes proyektif dan pendekatan psikodinamis. Studi itu mencoba memahami akar, motivasi, dan kepribadian orang-orang  mereka yg membuat orang tertawa dan orang yg menghibur orang lain melalui akting. </a:t>
            </a:r>
          </a:p>
          <a:p>
            <a:pPr marL="363538" lvl="2" indent="-342900"/>
            <a:r>
              <a:rPr lang="id-ID" dirty="0" smtClean="0"/>
              <a:t>Hasilnya? </a:t>
            </a:r>
          </a:p>
          <a:p>
            <a:pPr marL="363538" lvl="2" indent="-342900">
              <a:buNone/>
            </a:pPr>
            <a:r>
              <a:rPr lang="id-ID" dirty="0" smtClean="0"/>
              <a:t>	1. </a:t>
            </a:r>
            <a:r>
              <a:rPr lang="id-ID" dirty="0" smtClean="0"/>
              <a:t>M</a:t>
            </a:r>
            <a:r>
              <a:rPr lang="id-ID" dirty="0" smtClean="0"/>
              <a:t>ereka ternyata sudah lucu, khususnya di sekolah, terlepas dari sedikitnya dukungan dari orang tua utk kelucuan mereka.</a:t>
            </a:r>
          </a:p>
          <a:p>
            <a:pPr marL="363538" lvl="2" indent="-342900">
              <a:buNone/>
            </a:pPr>
            <a:r>
              <a:rPr lang="id-ID" dirty="0" smtClean="0"/>
              <a:t>	</a:t>
            </a:r>
            <a:r>
              <a:rPr lang="id-ID" dirty="0" smtClean="0"/>
              <a:t>2. Sejumlah motivasi memberikan kontribusi kpd keputusan mereka utk menjadi komedian.</a:t>
            </a:r>
            <a:endParaRPr lang="id-ID" dirty="0" smtClean="0"/>
          </a:p>
          <a:p>
            <a:endParaRPr lang="id-ID" sz="22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3075" name="Title 5"/>
          <p:cNvSpPr>
            <a:spLocks noGrp="1"/>
          </p:cNvSpPr>
          <p:nvPr>
            <p:ph type="title"/>
          </p:nvPr>
        </p:nvSpPr>
        <p:spPr>
          <a:xfrm>
            <a:off x="533400" y="685800"/>
            <a:ext cx="8229600" cy="381000"/>
          </a:xfrm>
        </p:spPr>
        <p:txBody>
          <a:bodyPr/>
          <a:lstStyle/>
          <a:p>
            <a:pPr lvl="0">
              <a:spcBef>
                <a:spcPct val="50000"/>
              </a:spcBef>
            </a:pPr>
            <a:endParaRPr lang="id-ID" sz="3200" dirty="0" smtClean="0">
              <a:latin typeface="Arial" charset="0"/>
              <a:cs typeface="Arial" charset="0"/>
            </a:endParaRPr>
          </a:p>
        </p:txBody>
      </p:sp>
      <p:sp>
        <p:nvSpPr>
          <p:cNvPr id="3076" name="Content Placeholder 5"/>
          <p:cNvSpPr>
            <a:spLocks noGrp="1"/>
          </p:cNvSpPr>
          <p:nvPr>
            <p:ph idx="1"/>
          </p:nvPr>
        </p:nvSpPr>
        <p:spPr>
          <a:xfrm>
            <a:off x="457200" y="1219200"/>
            <a:ext cx="8229600" cy="4906963"/>
          </a:xfrm>
        </p:spPr>
        <p:txBody>
          <a:bodyPr/>
          <a:lstStyle/>
          <a:p>
            <a:r>
              <a:rPr lang="id-ID" sz="2800" dirty="0" smtClean="0">
                <a:latin typeface="Arial" charset="0"/>
                <a:cs typeface="Arial" charset="0"/>
              </a:rPr>
              <a:t>Sejumlah motivasi yg diindikasikan oleh data, antara lain:</a:t>
            </a:r>
          </a:p>
          <a:p>
            <a:pPr marL="631825" lvl="1"/>
            <a:r>
              <a:rPr lang="id-ID" sz="2000" u="sng" dirty="0" smtClean="0">
                <a:latin typeface="Arial" charset="0"/>
                <a:cs typeface="Arial" charset="0"/>
              </a:rPr>
              <a:t>Kekuatan</a:t>
            </a:r>
            <a:r>
              <a:rPr lang="id-ID" sz="2000" dirty="0" smtClean="0">
                <a:latin typeface="Arial" charset="0"/>
                <a:cs typeface="Arial" charset="0"/>
              </a:rPr>
              <a:t>. Kemampuan untuk mengontrol penonton dan membuat orang tertawa.</a:t>
            </a:r>
          </a:p>
          <a:p>
            <a:pPr marL="631825" lvl="1"/>
            <a:r>
              <a:rPr lang="id-ID" sz="2000" u="sng" dirty="0" smtClean="0">
                <a:latin typeface="Arial" charset="0"/>
                <a:cs typeface="Arial" charset="0"/>
              </a:rPr>
              <a:t>Keasyikan dg baik versus jahat dan presentasi positif akan diri</a:t>
            </a:r>
            <a:r>
              <a:rPr lang="id-ID" sz="2000" dirty="0" smtClean="0">
                <a:latin typeface="Arial" charset="0"/>
                <a:cs typeface="Arial" charset="0"/>
              </a:rPr>
              <a:t>. Motif utama komedian dalammenimbulkan kelucuan adalah untuk membutktikan bahwa mereka tidak jahat atau menjijikkan. Mereka terobsesi mempertahankan kebaikan dasar mereka.</a:t>
            </a:r>
          </a:p>
          <a:p>
            <a:pPr marL="631825" lvl="1"/>
            <a:r>
              <a:rPr lang="id-ID" sz="2000" u="sng" dirty="0" smtClean="0">
                <a:latin typeface="Arial" charset="0"/>
                <a:cs typeface="Arial" charset="0"/>
              </a:rPr>
              <a:t>Bersembunyi dan Penolakan</a:t>
            </a:r>
            <a:r>
              <a:rPr lang="id-ID" sz="2000" dirty="0" smtClean="0">
                <a:latin typeface="Arial" charset="0"/>
                <a:cs typeface="Arial" charset="0"/>
              </a:rPr>
              <a:t>. Humor biasanya digunakan untukmelarikan diri dari kesulitan dan sebagai layar untuk bersembunyi  ketika merasa malu atau inferior.</a:t>
            </a:r>
          </a:p>
          <a:p>
            <a:pPr marL="631825" lvl="1"/>
            <a:r>
              <a:rPr lang="id-ID" sz="2000" u="sng" dirty="0" smtClean="0">
                <a:latin typeface="Arial" charset="0"/>
                <a:cs typeface="Arial" charset="0"/>
              </a:rPr>
              <a:t>Anarki</a:t>
            </a:r>
            <a:r>
              <a:rPr lang="id-ID" sz="2000" dirty="0" smtClean="0">
                <a:latin typeface="Arial" charset="0"/>
                <a:cs typeface="Arial" charset="0"/>
              </a:rPr>
              <a:t>. Komedian meremehkan norma yg dapat diterima, tidak mensakralkan sesuatu, dan membuat semua dapat dijadikan bahan tertawaan.</a:t>
            </a:r>
            <a:endParaRPr lang="id-ID" sz="20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6147" name="Title 5"/>
          <p:cNvSpPr>
            <a:spLocks noGrp="1"/>
          </p:cNvSpPr>
          <p:nvPr>
            <p:ph type="title"/>
          </p:nvPr>
        </p:nvSpPr>
        <p:spPr>
          <a:xfrm>
            <a:off x="533400" y="685800"/>
            <a:ext cx="8229600" cy="838200"/>
          </a:xfrm>
        </p:spPr>
        <p:txBody>
          <a:bodyPr/>
          <a:lstStyle/>
          <a:p>
            <a:pPr lvl="0">
              <a:spcBef>
                <a:spcPct val="50000"/>
              </a:spcBef>
            </a:pPr>
            <a:r>
              <a:rPr lang="id-ID" sz="3200" dirty="0" smtClean="0"/>
              <a:t>Pandangan </a:t>
            </a:r>
            <a:r>
              <a:rPr lang="id-ID" sz="3200" dirty="0" smtClean="0"/>
              <a:t>Terkait Teori Psikoanalisis dan Perkembangan Terbaru</a:t>
            </a:r>
            <a:endParaRPr lang="id-ID" sz="3200" dirty="0" smtClean="0">
              <a:latin typeface="Arial" charset="0"/>
              <a:cs typeface="Arial" charset="0"/>
            </a:endParaRPr>
          </a:p>
        </p:txBody>
      </p:sp>
      <p:sp>
        <p:nvSpPr>
          <p:cNvPr id="6148" name="Content Placeholder 5"/>
          <p:cNvSpPr>
            <a:spLocks noGrp="1"/>
          </p:cNvSpPr>
          <p:nvPr>
            <p:ph idx="1"/>
          </p:nvPr>
        </p:nvSpPr>
        <p:spPr>
          <a:xfrm>
            <a:off x="457200" y="1905000"/>
            <a:ext cx="8229600" cy="4221163"/>
          </a:xfrm>
        </p:spPr>
        <p:txBody>
          <a:bodyPr/>
          <a:lstStyle/>
          <a:p>
            <a:pPr marL="449263" lvl="1" indent="-228600"/>
            <a:r>
              <a:rPr lang="id-ID" dirty="0" smtClean="0"/>
              <a:t>Dua tantangan awal bagi </a:t>
            </a:r>
            <a:r>
              <a:rPr lang="id-ID" dirty="0" smtClean="0"/>
              <a:t>Freud</a:t>
            </a:r>
            <a:endParaRPr lang="id-ID" dirty="0" smtClean="0"/>
          </a:p>
          <a:p>
            <a:pPr marL="803275" lvl="2" indent="-315913"/>
            <a:r>
              <a:rPr lang="id-ID" dirty="0" smtClean="0"/>
              <a:t>Alfred </a:t>
            </a:r>
            <a:r>
              <a:rPr lang="id-ID" dirty="0" smtClean="0"/>
              <a:t>Adler &amp; Carl </a:t>
            </a:r>
            <a:r>
              <a:rPr lang="id-ID" dirty="0" smtClean="0"/>
              <a:t>G. Jung</a:t>
            </a:r>
          </a:p>
          <a:p>
            <a:pPr marL="449263" lvl="1" indent="-228600"/>
            <a:r>
              <a:rPr lang="id-ID" dirty="0" smtClean="0"/>
              <a:t>Tekanan kultural dan interpersonal</a:t>
            </a:r>
          </a:p>
          <a:p>
            <a:pPr marL="717550" lvl="2"/>
            <a:r>
              <a:rPr lang="id-ID" dirty="0" smtClean="0"/>
              <a:t>Karen </a:t>
            </a:r>
            <a:r>
              <a:rPr lang="id-ID" dirty="0" smtClean="0"/>
              <a:t>Horney &amp; </a:t>
            </a:r>
            <a:r>
              <a:rPr lang="id-ID" dirty="0" smtClean="0"/>
              <a:t>Har</a:t>
            </a:r>
            <a:r>
              <a:rPr lang="id-ID" dirty="0" smtClean="0"/>
              <a:t>ry </a:t>
            </a:r>
            <a:r>
              <a:rPr lang="id-ID" dirty="0" smtClean="0"/>
              <a:t>Stack </a:t>
            </a:r>
            <a:r>
              <a:rPr lang="id-ID" dirty="0" smtClean="0"/>
              <a:t>Sullivan</a:t>
            </a:r>
            <a:endParaRPr lang="id-ID" dirty="0" smtClean="0"/>
          </a:p>
          <a:p>
            <a:pPr marL="449263" lvl="1" indent="-228600"/>
            <a:r>
              <a:rPr lang="id-ID" dirty="0" smtClean="0"/>
              <a:t>Teori Relasi Objek</a:t>
            </a:r>
          </a:p>
          <a:p>
            <a:pPr marL="717550" lvl="2"/>
            <a:r>
              <a:rPr lang="id-ID" dirty="0" smtClean="0"/>
              <a:t>Narsisme dan kepribadian narsis</a:t>
            </a:r>
            <a:endParaRPr lang="id-ID" dirty="0" smtClean="0"/>
          </a:p>
          <a:p>
            <a:pPr marL="449263" lvl="1" indent="-228600"/>
            <a:r>
              <a:rPr lang="id-ID" dirty="0" smtClean="0"/>
              <a:t>Teori </a:t>
            </a:r>
            <a:r>
              <a:rPr lang="id-ID" dirty="0" smtClean="0"/>
              <a:t>keterikatan dan relasi personal orang dewasa</a:t>
            </a:r>
          </a:p>
          <a:p>
            <a:pPr marL="733425" lvl="2"/>
            <a:r>
              <a:rPr lang="id-ID" dirty="0" smtClean="0"/>
              <a:t>Gaya keterikatan pada masa dewasa</a:t>
            </a:r>
          </a:p>
          <a:p>
            <a:pPr marL="733425" lvl="2"/>
            <a:r>
              <a:rPr lang="id-ID" dirty="0" smtClean="0"/>
              <a:t>Tipe ataukah dimensi keterikatan?</a:t>
            </a:r>
            <a:endParaRPr lang="id-ID" sz="5200" dirty="0" smtClean="0">
              <a:latin typeface="Arial" charset="0"/>
              <a:cs typeface="Arial" charset="0"/>
            </a:endParaRPr>
          </a:p>
          <a:p>
            <a:pPr lvl="2"/>
            <a:endParaRPr lang="id-ID" dirty="0" smtClean="0"/>
          </a:p>
          <a:p>
            <a:endParaRPr lang="id-ID" sz="22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2724</TotalTime>
  <Words>4634</Words>
  <Application>Microsoft Office PowerPoint</Application>
  <PresentationFormat>On-screen Show (4:3)</PresentationFormat>
  <Paragraphs>628</Paragraphs>
  <Slides>69</Slides>
  <Notes>66</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Slide 1</vt:lpstr>
      <vt:lpstr>Aplikasi Klinis</vt:lpstr>
      <vt:lpstr>Slide 3</vt:lpstr>
      <vt:lpstr>Slide 4</vt:lpstr>
      <vt:lpstr>Slide 5</vt:lpstr>
      <vt:lpstr>Slide 6</vt:lpstr>
      <vt:lpstr>Slide 7</vt:lpstr>
      <vt:lpstr>Slide 8</vt:lpstr>
      <vt:lpstr>Pandangan Terkait Teori Psikoanalisis dan Perkembangan Terbaru</vt:lpstr>
      <vt:lpstr>Alfred Adler (Psikologi Individual)</vt:lpstr>
      <vt:lpstr>Struktur Kepribadian menurut Adler</vt:lpstr>
      <vt:lpstr>Proses / Dinamika Kepribadian menurut Adler</vt:lpstr>
      <vt:lpstr>Pertumbuhan &amp; Perkembangan Kepribadian menurut Adler </vt:lpstr>
      <vt:lpstr>Slide 14</vt:lpstr>
      <vt:lpstr>Psikopatologi menurut Adler</vt:lpstr>
      <vt:lpstr>Perubahan Tingkah Laku menurut Adler</vt:lpstr>
      <vt:lpstr>Carl Gustav Jung (Psikologi Analitis)</vt:lpstr>
      <vt:lpstr>Carl Gustav Jung (Psikologi Analitis)</vt:lpstr>
      <vt:lpstr>Struktur Kepribadian menurut Jung</vt:lpstr>
      <vt:lpstr>Ego</vt:lpstr>
      <vt:lpstr>Personal Unconscious</vt:lpstr>
      <vt:lpstr>Collective Unconscious</vt:lpstr>
      <vt:lpstr>Slide 23</vt:lpstr>
      <vt:lpstr>Slide 24</vt:lpstr>
      <vt:lpstr>Slide 25</vt:lpstr>
      <vt:lpstr>Proses/Dinamika Kepribadian  menurut Jung</vt:lpstr>
      <vt:lpstr>Konsep energi psikis</vt:lpstr>
      <vt:lpstr>Fungsi Psikis</vt:lpstr>
      <vt:lpstr>Tipe kepribadian</vt:lpstr>
      <vt:lpstr>Perkembangan Kepribadian menurut Jung</vt:lpstr>
      <vt:lpstr>Slide 31</vt:lpstr>
      <vt:lpstr>Slide 32</vt:lpstr>
      <vt:lpstr>Slide 33</vt:lpstr>
      <vt:lpstr>Psikopatologi menurut Jung</vt:lpstr>
      <vt:lpstr>Slide 35</vt:lpstr>
      <vt:lpstr>Terapi menurut Jung</vt:lpstr>
      <vt:lpstr>Terapi Jung</vt:lpstr>
      <vt:lpstr>KAREN HORNEY (Psikoanalisis Sosial)</vt:lpstr>
      <vt:lpstr>Struktur Kepribadian menurut Horney</vt:lpstr>
      <vt:lpstr>Proses/Dinamika Kepribadian  menurut Horney</vt:lpstr>
      <vt:lpstr>Pertumbuhan &amp; Perkembangan Kepribadian menurut Horney</vt:lpstr>
      <vt:lpstr>Kebutuhan Neurotik</vt:lpstr>
      <vt:lpstr>Slide 43</vt:lpstr>
      <vt:lpstr>Kecenderungan Neurotik</vt:lpstr>
      <vt:lpstr>Struktur, Proses, &amp; Perkembangan Kepribadian</vt:lpstr>
      <vt:lpstr>Slide 46</vt:lpstr>
      <vt:lpstr>Self Image</vt:lpstr>
      <vt:lpstr>Idealized Self Image</vt:lpstr>
      <vt:lpstr>Terapi menurut Horney</vt:lpstr>
      <vt:lpstr>Horney vs Freud</vt:lpstr>
      <vt:lpstr>Feminine Psychology</vt:lpstr>
      <vt:lpstr>Harry Stack Sullivan (Teori Interpersonal)</vt:lpstr>
      <vt:lpstr>Harry Stack Sullivan (Teori Interpersonal)</vt:lpstr>
      <vt:lpstr>Struktur Kepribadian menurut Sullivan</vt:lpstr>
      <vt:lpstr>Proses/Dinamika Kepribadian  menurut Sullivan</vt:lpstr>
      <vt:lpstr>Slide 56</vt:lpstr>
      <vt:lpstr>Slide 57</vt:lpstr>
      <vt:lpstr>Perkembangan Kepribadian  menurut Sullivan</vt:lpstr>
      <vt:lpstr>Melanie Klein (Teori Relasi Objek)</vt:lpstr>
      <vt:lpstr>Slide 60</vt:lpstr>
      <vt:lpstr>Narsisme &amp; Kepribadian Narsis</vt:lpstr>
      <vt:lpstr>Slide 62</vt:lpstr>
      <vt:lpstr>Slide 63</vt:lpstr>
      <vt:lpstr>Teori Keterikatan (Attachment) dan Relasi Personal Orang Dewasa </vt:lpstr>
      <vt:lpstr>Slide 65</vt:lpstr>
      <vt:lpstr>Slide 66</vt:lpstr>
      <vt:lpstr>Slide 67</vt:lpstr>
      <vt:lpstr>Gaya attachment pada Orang Dewasa</vt:lpstr>
      <vt:lpstr>Dimensi Pola attachment menurut Bartholomew</vt:lpstr>
    </vt:vector>
  </TitlesOfParts>
  <Company>signDesign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user</cp:lastModifiedBy>
  <cp:revision>245</cp:revision>
  <dcterms:created xsi:type="dcterms:W3CDTF">2010-08-24T06:47:44Z</dcterms:created>
  <dcterms:modified xsi:type="dcterms:W3CDTF">2017-10-04T18:43:09Z</dcterms:modified>
</cp:coreProperties>
</file>