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16" r:id="rId2"/>
    <p:sldId id="379" r:id="rId3"/>
    <p:sldId id="365" r:id="rId4"/>
    <p:sldId id="384" r:id="rId5"/>
    <p:sldId id="366" r:id="rId6"/>
    <p:sldId id="385" r:id="rId7"/>
    <p:sldId id="367" r:id="rId8"/>
    <p:sldId id="383" r:id="rId9"/>
    <p:sldId id="382" r:id="rId10"/>
    <p:sldId id="386" r:id="rId11"/>
    <p:sldId id="368" r:id="rId12"/>
    <p:sldId id="387" r:id="rId13"/>
    <p:sldId id="388" r:id="rId14"/>
    <p:sldId id="390" r:id="rId15"/>
    <p:sldId id="392" r:id="rId16"/>
    <p:sldId id="389" r:id="rId17"/>
    <p:sldId id="391" r:id="rId18"/>
    <p:sldId id="394" r:id="rId19"/>
    <p:sldId id="393" r:id="rId20"/>
    <p:sldId id="395" r:id="rId21"/>
    <p:sldId id="396" r:id="rId22"/>
    <p:sldId id="397" r:id="rId23"/>
    <p:sldId id="370"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70" d="100"/>
          <a:sy n="70" d="100"/>
        </p:scale>
        <p:origin x="-132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03/10/2017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3664C3F-DB19-4B2F-AEE5-75CC8B5EBDA8}" type="slidenum">
              <a:rPr lang="id-ID" smtClean="0"/>
              <a:pPr>
                <a:defRPr/>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19</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20</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3</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21</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90B743-B831-45A9-BF78-62D196B636F3}" type="slidenum">
              <a:rPr lang="id-ID" smtClean="0"/>
              <a:pPr>
                <a:defRPr/>
              </a:pPr>
              <a:t>22</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23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F87481A-8BA2-4682-8026-FACF8A2CBB2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7B7DE62-EDA4-47CC-84F7-F27639E2FC06}"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8A467ED-646B-4F87-8EDF-39E130249183}"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10/3/2017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10/3/2017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10/3/2017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10/3/2017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10/3/2017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10/3/2017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10/3/2017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10/3/2017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10/3/2017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10/3/2017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10/3/2017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886200"/>
            <a:ext cx="5638800" cy="830997"/>
          </a:xfrm>
          <a:prstGeom prst="rect">
            <a:avLst/>
          </a:prstGeom>
          <a:noFill/>
          <a:ln w="9525">
            <a:noFill/>
            <a:miter lim="800000"/>
            <a:headEnd/>
            <a:tailEnd/>
          </a:ln>
        </p:spPr>
        <p:txBody>
          <a:bodyPr>
            <a:spAutoFit/>
          </a:bodyPr>
          <a:lstStyle/>
          <a:p>
            <a:pPr algn="ctr"/>
            <a:r>
              <a:rPr lang="id-ID" sz="2400" b="1" i="1" dirty="0" smtClean="0">
                <a:solidFill>
                  <a:schemeClr val="bg1"/>
                </a:solidFill>
              </a:rPr>
              <a:t>PERSON CENTERED THEORY</a:t>
            </a:r>
          </a:p>
          <a:p>
            <a:pPr algn="ctr"/>
            <a:r>
              <a:rPr lang="id-ID" sz="2400" b="1" dirty="0" smtClean="0">
                <a:solidFill>
                  <a:schemeClr val="bg1"/>
                </a:solidFill>
              </a:rPr>
              <a:t>CARL ROGERS</a:t>
            </a:r>
            <a:endParaRPr lang="en-US" sz="24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09600"/>
          </a:xfrm>
        </p:spPr>
        <p:txBody>
          <a:bodyPr/>
          <a:lstStyle/>
          <a:p>
            <a:pPr lvl="0">
              <a:spcBef>
                <a:spcPct val="50000"/>
              </a:spcBef>
            </a:pPr>
            <a:r>
              <a:rPr lang="id-ID" sz="3200" dirty="0" smtClean="0">
                <a:latin typeface="Arial" charset="0"/>
                <a:cs typeface="Arial" charset="0"/>
              </a:rPr>
              <a:t>STRUKTUR  KEPRIBADIAN</a:t>
            </a:r>
          </a:p>
        </p:txBody>
      </p:sp>
      <p:sp>
        <p:nvSpPr>
          <p:cNvPr id="6148" name="Content Placeholder 5"/>
          <p:cNvSpPr>
            <a:spLocks noGrp="1"/>
          </p:cNvSpPr>
          <p:nvPr>
            <p:ph idx="1"/>
          </p:nvPr>
        </p:nvSpPr>
        <p:spPr>
          <a:xfrm>
            <a:off x="457200" y="1600200"/>
            <a:ext cx="8229600" cy="4525963"/>
          </a:xfrm>
        </p:spPr>
        <p:txBody>
          <a:bodyPr/>
          <a:lstStyle/>
          <a:p>
            <a:pPr marL="627063" lvl="3" indent="-307975" defTabSz="900113">
              <a:buNone/>
            </a:pPr>
            <a:r>
              <a:rPr lang="id-ID" sz="2800" dirty="0" smtClean="0"/>
              <a:t>2. </a:t>
            </a:r>
            <a:r>
              <a:rPr lang="id-ID" sz="2800" b="1" dirty="0" smtClean="0"/>
              <a:t>Daftar cek adjektiva (kata sifat) dan perbedaan semantik </a:t>
            </a:r>
            <a:r>
              <a:rPr lang="id-ID" sz="2800" b="1" i="1" dirty="0" smtClean="0"/>
              <a:t>(semantic differential).</a:t>
            </a:r>
          </a:p>
          <a:p>
            <a:pPr marL="627063" lvl="3" indent="-307975" defTabSz="900113">
              <a:buNone/>
            </a:pPr>
            <a:r>
              <a:rPr lang="id-ID" sz="2800" i="1" dirty="0" smtClean="0"/>
              <a:t>	</a:t>
            </a:r>
            <a:r>
              <a:rPr lang="id-ID" sz="2800" dirty="0" smtClean="0"/>
              <a:t>Subjek menilai sebuah konsep pada skala 7 poin yg ditentukan oleh kata sifat yg saling berlawanan, seperti “baik-buruk”, “kuat-lemah”, “aktif-pasif”. Dg demikian, Subjek akan memaparkan “</a:t>
            </a:r>
            <a:r>
              <a:rPr lang="id-ID" sz="2800" i="1" dirty="0" smtClean="0"/>
              <a:t>My Self</a:t>
            </a:r>
            <a:r>
              <a:rPr lang="id-ID" sz="2800" dirty="0" smtClean="0"/>
              <a:t>” atau “</a:t>
            </a:r>
            <a:r>
              <a:rPr lang="id-ID" sz="2800" i="1" dirty="0" smtClean="0"/>
              <a:t>My Ideal Self” </a:t>
            </a:r>
            <a:r>
              <a:rPr lang="id-ID" sz="2800" dirty="0" smtClean="0"/>
              <a:t>pada tiap skala sifat.   </a:t>
            </a:r>
          </a:p>
          <a:p>
            <a:pPr marL="627063" lvl="3" indent="-307975" defTabSz="900113">
              <a:buNone/>
            </a:pPr>
            <a:r>
              <a:rPr lang="id-ID" sz="2800" dirty="0" smtClean="0"/>
              <a:t>	</a:t>
            </a:r>
          </a:p>
          <a:p>
            <a:pPr marL="627063" lvl="3" indent="-307975" defTabSz="900113">
              <a:buNone/>
            </a:pPr>
            <a:r>
              <a:rPr lang="id-ID" sz="2800" dirty="0" smtClean="0"/>
              <a:t>	</a:t>
            </a:r>
          </a:p>
          <a:p>
            <a:pPr lvl="1">
              <a:buFont typeface="Arial" pitchFamily="34" charset="0"/>
              <a:buChar char="•"/>
            </a:pPr>
            <a:endParaRPr lang="id-ID" sz="2400" dirty="0" smtClean="0"/>
          </a:p>
          <a:p>
            <a:pPr lvl="2">
              <a:buFont typeface="Arial" pitchFamily="34" charset="0"/>
              <a:buChar char="•"/>
            </a:pPr>
            <a:endParaRPr lang="id-ID" sz="20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PROSES KEPRIBADIAN</a:t>
            </a:r>
          </a:p>
        </p:txBody>
      </p:sp>
      <p:sp>
        <p:nvSpPr>
          <p:cNvPr id="7172" name="Content Placeholder 5"/>
          <p:cNvSpPr>
            <a:spLocks noGrp="1"/>
          </p:cNvSpPr>
          <p:nvPr>
            <p:ph idx="1"/>
          </p:nvPr>
        </p:nvSpPr>
        <p:spPr>
          <a:xfrm>
            <a:off x="457200" y="1676400"/>
            <a:ext cx="8229600" cy="4449763"/>
          </a:xfrm>
        </p:spPr>
        <p:txBody>
          <a:bodyPr/>
          <a:lstStyle/>
          <a:p>
            <a:pPr marL="273050" indent="-273050">
              <a:lnSpc>
                <a:spcPct val="80000"/>
              </a:lnSpc>
            </a:pPr>
            <a:r>
              <a:rPr lang="id-ID" dirty="0" smtClean="0"/>
              <a:t>Rogers lebih menekankan pada aspek “proses” atau perubahan, dibanding struktur.  Dia menganggap manusia terus bergerak maju. </a:t>
            </a:r>
          </a:p>
          <a:p>
            <a:pPr marL="273050" indent="-273050">
              <a:lnSpc>
                <a:spcPct val="80000"/>
              </a:lnSpc>
            </a:pPr>
            <a:endParaRPr lang="id-ID" dirty="0" smtClean="0"/>
          </a:p>
          <a:p>
            <a:pPr marL="273050" indent="-273050">
              <a:lnSpc>
                <a:spcPct val="80000"/>
              </a:lnSpc>
            </a:pPr>
            <a:r>
              <a:rPr lang="id-ID" dirty="0" smtClean="0"/>
              <a:t>Penekanan pd </a:t>
            </a:r>
            <a:r>
              <a:rPr lang="en-US" b="1" i="1" dirty="0" smtClean="0"/>
              <a:t>Self </a:t>
            </a:r>
            <a:r>
              <a:rPr lang="id-ID" b="1" i="1" dirty="0" smtClean="0"/>
              <a:t>Actualization</a:t>
            </a:r>
            <a:r>
              <a:rPr lang="id-ID" b="1" dirty="0" smtClean="0"/>
              <a:t> </a:t>
            </a:r>
            <a:r>
              <a:rPr lang="id-ID" dirty="0" smtClean="0"/>
              <a:t>(arah menuju yg diinginkan): kecenderungan &amp; pergulatan mendasar untuk mewujudkan, memelihara dan memperkaya pengalaman atau meningkatkan dirinya.</a:t>
            </a:r>
          </a:p>
          <a:p>
            <a:pPr marL="273050" indent="-273050">
              <a:lnSpc>
                <a:spcPct val="80000"/>
              </a:lnSpc>
            </a:pPr>
            <a:endParaRPr lang="id-ID" dirty="0" smtClean="0"/>
          </a:p>
          <a:p>
            <a:pPr marL="273050" indent="-273050">
              <a:lnSpc>
                <a:spcPct val="80000"/>
              </a:lnSpc>
            </a:pPr>
            <a:endParaRPr lang="id-ID" sz="2800" dirty="0" smtClean="0"/>
          </a:p>
          <a:p>
            <a:endParaRPr lang="id-ID" sz="2400" dirty="0" smtClean="0"/>
          </a:p>
          <a:p>
            <a:pPr lvl="1"/>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PROSES KEPRIBADIAN</a:t>
            </a:r>
          </a:p>
        </p:txBody>
      </p:sp>
      <p:sp>
        <p:nvSpPr>
          <p:cNvPr id="7172" name="Content Placeholder 5"/>
          <p:cNvSpPr>
            <a:spLocks noGrp="1"/>
          </p:cNvSpPr>
          <p:nvPr>
            <p:ph idx="1"/>
          </p:nvPr>
        </p:nvSpPr>
        <p:spPr>
          <a:xfrm>
            <a:off x="457200" y="1524000"/>
            <a:ext cx="8229600" cy="4602163"/>
          </a:xfrm>
        </p:spPr>
        <p:txBody>
          <a:bodyPr/>
          <a:lstStyle/>
          <a:p>
            <a:pPr>
              <a:lnSpc>
                <a:spcPct val="80000"/>
              </a:lnSpc>
            </a:pPr>
            <a:r>
              <a:rPr lang="en-US" b="1" i="1" dirty="0" smtClean="0"/>
              <a:t>Self Consistency &amp; Congruence</a:t>
            </a:r>
            <a:r>
              <a:rPr lang="id-ID" b="1" i="1" dirty="0" smtClean="0"/>
              <a:t> </a:t>
            </a:r>
            <a:r>
              <a:rPr lang="id-ID" b="1" dirty="0" smtClean="0"/>
              <a:t>(konsistensi diri &amp; kongruensi)</a:t>
            </a:r>
            <a:endParaRPr lang="en-US" b="1" i="1" dirty="0" smtClean="0"/>
          </a:p>
          <a:p>
            <a:pPr lvl="1">
              <a:lnSpc>
                <a:spcPct val="80000"/>
              </a:lnSpc>
            </a:pPr>
            <a:r>
              <a:rPr lang="id-ID" dirty="0" smtClean="0"/>
              <a:t>Suatu kondisi kesesuaian (tdk ada diskrepansi/ jarak) antara </a:t>
            </a:r>
            <a:r>
              <a:rPr lang="id-ID" i="1" dirty="0" smtClean="0"/>
              <a:t>self</a:t>
            </a:r>
            <a:r>
              <a:rPr lang="id-ID" dirty="0" smtClean="0"/>
              <a:t> dg </a:t>
            </a:r>
            <a:r>
              <a:rPr lang="id-ID" i="1" dirty="0" smtClean="0"/>
              <a:t>experience,</a:t>
            </a:r>
            <a:r>
              <a:rPr lang="id-ID" dirty="0" smtClean="0"/>
              <a:t> atau antara </a:t>
            </a:r>
            <a:r>
              <a:rPr lang="id-ID" i="1" dirty="0" smtClean="0"/>
              <a:t>ideal self </a:t>
            </a:r>
            <a:r>
              <a:rPr lang="id-ID" dirty="0" smtClean="0"/>
              <a:t>dg </a:t>
            </a:r>
            <a:r>
              <a:rPr lang="id-ID" i="1" dirty="0" smtClean="0"/>
              <a:t>real self</a:t>
            </a:r>
            <a:r>
              <a:rPr lang="id-ID" dirty="0" smtClean="0"/>
              <a:t>. </a:t>
            </a:r>
          </a:p>
          <a:p>
            <a:pPr lvl="1">
              <a:lnSpc>
                <a:spcPct val="80000"/>
              </a:lnSpc>
            </a:pPr>
            <a:r>
              <a:rPr lang="id-ID" dirty="0" smtClean="0"/>
              <a:t>Tiap individu berupaya utk mempertahankan struktur dirinya. Individu membentuk sistem nilai. Individu berperilaku secara konsisten dg konsep dirinya, dan selalu berupaya membuat </a:t>
            </a:r>
            <a:r>
              <a:rPr lang="id-ID" i="1" dirty="0" smtClean="0"/>
              <a:t>congruence</a:t>
            </a:r>
            <a:r>
              <a:rPr lang="id-ID" dirty="0" smtClean="0"/>
              <a:t> antara apa yg mereka rasakan dg bagaimana mereka memandang dirinya.  </a:t>
            </a:r>
          </a:p>
          <a:p>
            <a:pPr marL="355600" lvl="1" indent="-355600">
              <a:buFont typeface="Arial" pitchFamily="34" charset="0"/>
              <a:buChar char="•"/>
            </a:pPr>
            <a:endParaRPr lang="id-ID" sz="3200" dirty="0" smtClean="0"/>
          </a:p>
          <a:p>
            <a:pPr marL="355600" indent="-355600"/>
            <a:endParaRPr lang="id-ID" sz="2400" dirty="0" smtClean="0"/>
          </a:p>
          <a:p>
            <a:pPr marL="355600" lvl="1" indent="-355600"/>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PROSES KEPRIBADIAN</a:t>
            </a:r>
          </a:p>
        </p:txBody>
      </p:sp>
      <p:sp>
        <p:nvSpPr>
          <p:cNvPr id="7172" name="Content Placeholder 5"/>
          <p:cNvSpPr>
            <a:spLocks noGrp="1"/>
          </p:cNvSpPr>
          <p:nvPr>
            <p:ph idx="1"/>
          </p:nvPr>
        </p:nvSpPr>
        <p:spPr>
          <a:xfrm>
            <a:off x="457200" y="1524000"/>
            <a:ext cx="8229600" cy="4602163"/>
          </a:xfrm>
        </p:spPr>
        <p:txBody>
          <a:bodyPr/>
          <a:lstStyle/>
          <a:p>
            <a:pPr marL="342900" lvl="3" indent="-342900">
              <a:lnSpc>
                <a:spcPct val="80000"/>
              </a:lnSpc>
              <a:buFont typeface="Arial" charset="0"/>
              <a:buChar char="•"/>
            </a:pPr>
            <a:r>
              <a:rPr lang="en-US" sz="3200" b="1" i="1" dirty="0" smtClean="0"/>
              <a:t>Incongruence &amp; Defensive Processes</a:t>
            </a:r>
            <a:r>
              <a:rPr lang="id-ID" sz="3200" b="1" i="1" dirty="0" smtClean="0"/>
              <a:t> </a:t>
            </a:r>
            <a:r>
              <a:rPr lang="id-ID" sz="3200" b="1" dirty="0" smtClean="0"/>
              <a:t>(Kondisi inkongruensi dan proses defensif)</a:t>
            </a:r>
            <a:endParaRPr lang="en-US" sz="3200" b="1" i="1" dirty="0" smtClean="0"/>
          </a:p>
          <a:p>
            <a:pPr lvl="1">
              <a:lnSpc>
                <a:spcPct val="80000"/>
              </a:lnSpc>
            </a:pPr>
            <a:r>
              <a:rPr lang="id-ID" sz="3200" dirty="0" smtClean="0"/>
              <a:t>Suatu kondisi ketidaksesuaian (ada diskrepansi) antara </a:t>
            </a:r>
            <a:r>
              <a:rPr lang="id-ID" sz="3200" i="1" dirty="0" smtClean="0"/>
              <a:t>self </a:t>
            </a:r>
            <a:r>
              <a:rPr lang="id-ID" sz="3200" dirty="0" smtClean="0"/>
              <a:t>dg </a:t>
            </a:r>
            <a:r>
              <a:rPr lang="id-ID" sz="3200" i="1" dirty="0" smtClean="0"/>
              <a:t>experience </a:t>
            </a:r>
            <a:r>
              <a:rPr lang="id-ID" sz="3200" dirty="0" smtClean="0"/>
              <a:t>atau antara </a:t>
            </a:r>
            <a:r>
              <a:rPr lang="id-ID" sz="3200" i="1" dirty="0" smtClean="0"/>
              <a:t>ideal self </a:t>
            </a:r>
            <a:r>
              <a:rPr lang="id-ID" sz="3200" dirty="0" smtClean="0"/>
              <a:t>dg </a:t>
            </a:r>
            <a:r>
              <a:rPr lang="id-ID" sz="3200" i="1" dirty="0" smtClean="0"/>
              <a:t>real self</a:t>
            </a:r>
            <a:r>
              <a:rPr lang="id-ID" sz="3200" dirty="0" smtClean="0"/>
              <a:t>. Defensive adalah respon thd ancaman krn menyadari adanya konflik. Bentuk proses defensive adalah </a:t>
            </a:r>
            <a:r>
              <a:rPr lang="id-ID" sz="3200" i="1" dirty="0" smtClean="0"/>
              <a:t>distortion</a:t>
            </a:r>
            <a:r>
              <a:rPr lang="id-ID" sz="3200" dirty="0" smtClean="0"/>
              <a:t> dan </a:t>
            </a:r>
            <a:r>
              <a:rPr lang="id-ID" sz="3200" i="1" dirty="0" smtClean="0"/>
              <a:t>denial.</a:t>
            </a:r>
          </a:p>
          <a:p>
            <a:pPr marL="355600" indent="-355600"/>
            <a:endParaRPr lang="id-ID" sz="2400" dirty="0" smtClean="0"/>
          </a:p>
          <a:p>
            <a:pPr marL="355600" lvl="1" indent="-355600"/>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PROSES KEPRIBADIAN</a:t>
            </a:r>
          </a:p>
        </p:txBody>
      </p:sp>
      <p:sp>
        <p:nvSpPr>
          <p:cNvPr id="7172" name="Content Placeholder 5"/>
          <p:cNvSpPr>
            <a:spLocks noGrp="1"/>
          </p:cNvSpPr>
          <p:nvPr>
            <p:ph idx="1"/>
          </p:nvPr>
        </p:nvSpPr>
        <p:spPr>
          <a:xfrm>
            <a:off x="457200" y="1524000"/>
            <a:ext cx="8229600" cy="4602163"/>
          </a:xfrm>
        </p:spPr>
        <p:txBody>
          <a:bodyPr/>
          <a:lstStyle/>
          <a:p>
            <a:pPr marL="342900" lvl="3" indent="-342900">
              <a:lnSpc>
                <a:spcPct val="80000"/>
              </a:lnSpc>
              <a:buFont typeface="Arial" charset="0"/>
              <a:buChar char="•"/>
            </a:pPr>
            <a:r>
              <a:rPr lang="id-ID" sz="3200" b="1" dirty="0" smtClean="0"/>
              <a:t>Riset konsistensi diri dan kongruensi</a:t>
            </a:r>
          </a:p>
          <a:p>
            <a:pPr marL="971550" lvl="4" indent="-514350">
              <a:lnSpc>
                <a:spcPct val="80000"/>
              </a:lnSpc>
              <a:buFont typeface="+mj-lt"/>
              <a:buAutoNum type="arabicPeriod"/>
            </a:pPr>
            <a:r>
              <a:rPr lang="id-ID" sz="3200" dirty="0" smtClean="0"/>
              <a:t>Chordokoff (1954): menemukan bahwa Subjek lebih lamban merasakan kata yg secara personal mengancam dibandingkan kata netral </a:t>
            </a:r>
            <a:r>
              <a:rPr lang="id-ID" sz="3200" dirty="0" smtClean="0">
                <a:sym typeface="Wingdings" pitchFamily="2" charset="2"/>
              </a:rPr>
              <a:t> karakteristik individu yg defensif &amp; sulit menyesuaikan diri (mencoba menolak kesadaran thd stimuli yg mengancam)</a:t>
            </a:r>
            <a:r>
              <a:rPr lang="id-ID" sz="3200" dirty="0" smtClean="0"/>
              <a:t>.</a:t>
            </a:r>
          </a:p>
          <a:p>
            <a:pPr marL="342900" lvl="3" indent="-342900">
              <a:lnSpc>
                <a:spcPct val="80000"/>
              </a:lnSpc>
              <a:buFont typeface="Arial" charset="0"/>
              <a:buChar char="•"/>
            </a:pPr>
            <a:endParaRPr lang="id-ID" sz="3200" dirty="0" smtClean="0"/>
          </a:p>
          <a:p>
            <a:pPr marL="342900" lvl="3" indent="-342900">
              <a:lnSpc>
                <a:spcPct val="80000"/>
              </a:lnSpc>
              <a:buFont typeface="Arial" charset="0"/>
              <a:buChar char="•"/>
            </a:pPr>
            <a:endParaRPr lang="id-ID" sz="2800" dirty="0" smtClean="0"/>
          </a:p>
          <a:p>
            <a:pPr marL="355600" indent="-355600"/>
            <a:endParaRPr lang="id-ID" sz="2400" dirty="0" smtClean="0"/>
          </a:p>
          <a:p>
            <a:pPr marL="355600" lvl="1" indent="-355600"/>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533400"/>
          </a:xfrm>
        </p:spPr>
        <p:txBody>
          <a:bodyPr/>
          <a:lstStyle/>
          <a:p>
            <a:pPr>
              <a:spcBef>
                <a:spcPct val="50000"/>
              </a:spcBef>
            </a:pPr>
            <a:r>
              <a:rPr lang="id-ID" sz="3200" dirty="0" smtClean="0">
                <a:latin typeface="Arial" charset="0"/>
                <a:cs typeface="Arial" charset="0"/>
              </a:rPr>
              <a:t>PROSES KEPRIBADIAN</a:t>
            </a:r>
          </a:p>
        </p:txBody>
      </p:sp>
      <p:sp>
        <p:nvSpPr>
          <p:cNvPr id="7172" name="Content Placeholder 5"/>
          <p:cNvSpPr>
            <a:spLocks noGrp="1"/>
          </p:cNvSpPr>
          <p:nvPr>
            <p:ph idx="1"/>
          </p:nvPr>
        </p:nvSpPr>
        <p:spPr>
          <a:xfrm>
            <a:off x="457200" y="1524000"/>
            <a:ext cx="8229600" cy="4602163"/>
          </a:xfrm>
        </p:spPr>
        <p:txBody>
          <a:bodyPr/>
          <a:lstStyle/>
          <a:p>
            <a:pPr marL="355600" lvl="4" indent="-334963">
              <a:lnSpc>
                <a:spcPct val="80000"/>
              </a:lnSpc>
              <a:buAutoNum type="arabicPeriod" startAt="2"/>
            </a:pPr>
            <a:r>
              <a:rPr lang="id-ID" sz="3200" dirty="0" smtClean="0"/>
              <a:t>Cartwright (1956): berhipotesis bahwa individu menunjukkan ingatan yg lebih baik utk stimuli yg konsisten dg diri dibandingkan stimuli yg tidak konsisten dg diri. Kecenderungan itu akan menjadi lebih besar bagi Subjek yg sulit menyesuaikan diri. </a:t>
            </a:r>
          </a:p>
          <a:p>
            <a:pPr marL="355600" lvl="4" indent="-334963">
              <a:lnSpc>
                <a:spcPct val="80000"/>
              </a:lnSpc>
              <a:buAutoNum type="arabicPeriod" startAt="2"/>
            </a:pPr>
            <a:endParaRPr lang="id-ID" sz="3200" dirty="0" smtClean="0"/>
          </a:p>
          <a:p>
            <a:pPr marL="355600" lvl="4" indent="-334963">
              <a:lnSpc>
                <a:spcPct val="80000"/>
              </a:lnSpc>
              <a:buAutoNum type="arabicPeriod" startAt="2"/>
            </a:pPr>
            <a:r>
              <a:rPr lang="id-ID" sz="3200" dirty="0" smtClean="0"/>
              <a:t>Sejumlah studi mendukung pandangan bahwa individu mencoba bertindak sesuai dengan konsep diri. Pengalaman yg tidak konsisten dg konsep diri sering kali diacuhkan atau ditolak.</a:t>
            </a:r>
          </a:p>
          <a:p>
            <a:pPr marL="355600" lvl="4" indent="-334963">
              <a:lnSpc>
                <a:spcPct val="80000"/>
              </a:lnSpc>
              <a:buAutoNum type="arabicPeriod" startAt="2"/>
            </a:pPr>
            <a:endParaRPr lang="id-ID" sz="3200" dirty="0" smtClean="0"/>
          </a:p>
          <a:p>
            <a:pPr marL="342900" lvl="3" indent="-342900">
              <a:lnSpc>
                <a:spcPct val="80000"/>
              </a:lnSpc>
              <a:buFont typeface="Arial" charset="0"/>
              <a:buChar char="•"/>
            </a:pPr>
            <a:endParaRPr lang="id-ID" sz="3200" dirty="0" smtClean="0"/>
          </a:p>
          <a:p>
            <a:pPr marL="342900" lvl="3" indent="-342900">
              <a:lnSpc>
                <a:spcPct val="80000"/>
              </a:lnSpc>
              <a:buFont typeface="Arial" charset="0"/>
              <a:buChar char="•"/>
            </a:pPr>
            <a:endParaRPr lang="id-ID" sz="2800" dirty="0" smtClean="0"/>
          </a:p>
          <a:p>
            <a:pPr marL="355600" indent="-355600"/>
            <a:endParaRPr lang="id-ID" sz="2400" dirty="0" smtClean="0"/>
          </a:p>
          <a:p>
            <a:pPr marL="355600" lvl="1" indent="-355600"/>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PROSES KEPRIBADIAN</a:t>
            </a:r>
          </a:p>
        </p:txBody>
      </p:sp>
      <p:sp>
        <p:nvSpPr>
          <p:cNvPr id="7172" name="Content Placeholder 5"/>
          <p:cNvSpPr>
            <a:spLocks noGrp="1"/>
          </p:cNvSpPr>
          <p:nvPr>
            <p:ph idx="1"/>
          </p:nvPr>
        </p:nvSpPr>
        <p:spPr>
          <a:xfrm>
            <a:off x="457200" y="1524000"/>
            <a:ext cx="8229600" cy="4602163"/>
          </a:xfrm>
        </p:spPr>
        <p:txBody>
          <a:bodyPr/>
          <a:lstStyle/>
          <a:p>
            <a:pPr marL="355600" lvl="1" indent="-355600">
              <a:buFont typeface="Arial" pitchFamily="34" charset="0"/>
              <a:buChar char="•"/>
            </a:pPr>
            <a:r>
              <a:rPr lang="id-ID" sz="3200" dirty="0" smtClean="0"/>
              <a:t>Kebutuhan terhadap pandangan positif (</a:t>
            </a:r>
            <a:r>
              <a:rPr lang="id-ID" sz="3200" i="1" dirty="0" smtClean="0"/>
              <a:t>need for positive regard</a:t>
            </a:r>
            <a:r>
              <a:rPr lang="id-ID" sz="3200" dirty="0" smtClean="0"/>
              <a:t>)</a:t>
            </a:r>
          </a:p>
          <a:p>
            <a:pPr marL="755650" lvl="2" indent="-355600">
              <a:buFont typeface="Arial" pitchFamily="34" charset="0"/>
              <a:buChar char="•"/>
            </a:pPr>
            <a:r>
              <a:rPr lang="id-ID" dirty="0" smtClean="0"/>
              <a:t>Kebutuhan ini mencakup pencarian thd kehangatan, rasa suka, hormat, simpati, dan penerimaan dari orang lain, dan terlihat sebagai kebutuhan akan cinta &amp; kasih sayang (</a:t>
            </a:r>
            <a:r>
              <a:rPr lang="id-ID" i="1" dirty="0" smtClean="0"/>
              <a:t>love &amp; affection</a:t>
            </a:r>
            <a:r>
              <a:rPr lang="id-ID" dirty="0" smtClean="0"/>
              <a:t>). </a:t>
            </a:r>
          </a:p>
          <a:p>
            <a:pPr marL="755650" lvl="2" indent="-355600">
              <a:buFont typeface="Arial" pitchFamily="34" charset="0"/>
              <a:buChar char="•"/>
            </a:pPr>
            <a:r>
              <a:rPr lang="id-ID" dirty="0" smtClean="0"/>
              <a:t>Jika orang tua memberikan pandangan positif tanpa bersyarat  (</a:t>
            </a:r>
            <a:r>
              <a:rPr lang="id-ID" i="1" dirty="0" smtClean="0"/>
              <a:t>unconditional positive regard</a:t>
            </a:r>
            <a:r>
              <a:rPr lang="id-ID" dirty="0" smtClean="0"/>
              <a:t>), jika anak merasa “dihargai” oleh orang tua, maka tidak ada pengalaman penolakan. </a:t>
            </a:r>
          </a:p>
          <a:p>
            <a:pPr marL="355600" indent="-355600"/>
            <a:endParaRPr lang="id-ID" sz="2400" dirty="0" smtClean="0"/>
          </a:p>
          <a:p>
            <a:pPr marL="355600" lvl="1" indent="-355600"/>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PERTUMBUHAN &amp; PERKEMBANGAN</a:t>
            </a:r>
          </a:p>
        </p:txBody>
      </p:sp>
      <p:sp>
        <p:nvSpPr>
          <p:cNvPr id="8196" name="Content Placeholder 5"/>
          <p:cNvSpPr>
            <a:spLocks noGrp="1"/>
          </p:cNvSpPr>
          <p:nvPr>
            <p:ph idx="1"/>
          </p:nvPr>
        </p:nvSpPr>
        <p:spPr>
          <a:xfrm>
            <a:off x="457200" y="1524000"/>
            <a:ext cx="8229600" cy="4602163"/>
          </a:xfrm>
        </p:spPr>
        <p:txBody>
          <a:bodyPr/>
          <a:lstStyle/>
          <a:p>
            <a:pPr marL="269875" lvl="2"/>
            <a:r>
              <a:rPr lang="id-ID" sz="3200" dirty="0" smtClean="0"/>
              <a:t>Aktualisasi diri &amp; perkembangan psikologis yang sehat</a:t>
            </a:r>
          </a:p>
          <a:p>
            <a:pPr marL="528638" lvl="3">
              <a:tabLst>
                <a:tab pos="900113" algn="l"/>
              </a:tabLst>
            </a:pPr>
            <a:r>
              <a:rPr lang="id-ID" sz="2800" dirty="0" smtClean="0"/>
              <a:t>Perkembangan Diri yg sehat terjadi dalam iklim dimana anak dapat merasakan secara penuh, dapat menerima, dan dapat diterima oleh orang tua, walaupun mereka tidak setuju dg perilaku tertentu. </a:t>
            </a:r>
          </a:p>
          <a:p>
            <a:pPr lvl="1"/>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09600"/>
            <a:ext cx="8229600" cy="609600"/>
          </a:xfrm>
        </p:spPr>
        <p:txBody>
          <a:bodyPr/>
          <a:lstStyle/>
          <a:p>
            <a:pPr>
              <a:spcBef>
                <a:spcPct val="50000"/>
              </a:spcBef>
            </a:pPr>
            <a:r>
              <a:rPr lang="id-ID" sz="3200" dirty="0" smtClean="0">
                <a:latin typeface="Arial" charset="0"/>
                <a:cs typeface="Arial" charset="0"/>
              </a:rPr>
              <a:t>PERTUMBUHAN &amp; PERKEMBANGAN</a:t>
            </a:r>
          </a:p>
        </p:txBody>
      </p:sp>
      <p:sp>
        <p:nvSpPr>
          <p:cNvPr id="8196" name="Content Placeholder 5"/>
          <p:cNvSpPr>
            <a:spLocks noGrp="1"/>
          </p:cNvSpPr>
          <p:nvPr>
            <p:ph idx="1"/>
          </p:nvPr>
        </p:nvSpPr>
        <p:spPr>
          <a:xfrm>
            <a:off x="457200" y="1447800"/>
            <a:ext cx="8229600" cy="4449763"/>
          </a:xfrm>
        </p:spPr>
        <p:txBody>
          <a:bodyPr/>
          <a:lstStyle/>
          <a:p>
            <a:pPr marL="269875" lvl="3">
              <a:tabLst>
                <a:tab pos="900113" algn="l"/>
              </a:tabLst>
            </a:pPr>
            <a:r>
              <a:rPr lang="id-ID" sz="2800" dirty="0" smtClean="0"/>
              <a:t>Ada perbedaan antara orang tua yg mengatakan kpd anak, “Saya tidak suka pada apa yg kamu lakukan” dengan “Saya tidak suka kamu”. </a:t>
            </a:r>
          </a:p>
          <a:p>
            <a:pPr marL="630238" lvl="5" defTabSz="804863"/>
            <a:r>
              <a:rPr lang="id-ID" sz="2400" dirty="0" smtClean="0"/>
              <a:t>“Saya tidak suka pada apa yang kamu lakukan” </a:t>
            </a:r>
            <a:r>
              <a:rPr lang="id-ID" sz="2400" dirty="0" smtClean="0">
                <a:sym typeface="Wingdings" pitchFamily="2" charset="2"/>
              </a:rPr>
              <a:t> ada penerimaan walaupun pd saat yg sama tidak menyetujui perilaku tersebut.</a:t>
            </a:r>
          </a:p>
          <a:p>
            <a:pPr marL="630238" lvl="5" defTabSz="804863"/>
            <a:r>
              <a:rPr lang="id-ID" sz="2400" dirty="0" smtClean="0">
                <a:sym typeface="Wingdings" pitchFamily="2" charset="2"/>
              </a:rPr>
              <a:t>“Saya tidak suka kamu”  pernyataan bahwa perilakunya buruk &amp; dia adalah anak yg buruk. Anak akan merasakan bahwa pengakuan terhadap perasaan tertentu akan tidak konsisten dg gambaran dirinya yg dicintai atau disukai, yg akan menimbulkan penolakan &amp; distorsi berbagai perasaan.</a:t>
            </a:r>
            <a:endParaRPr lang="id-ID" sz="2400" dirty="0" smtClean="0"/>
          </a:p>
          <a:p>
            <a:pPr marL="342900" lvl="1" indent="-342900" defTabSz="804863">
              <a:buFont typeface="Arial" charset="0"/>
              <a:buChar char="•"/>
            </a:pPr>
            <a:endParaRPr lang="id-ID" sz="1800" dirty="0" smtClean="0"/>
          </a:p>
          <a:p>
            <a:pPr lvl="1"/>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PERTUMBUHAN &amp; PERKEMBANGAN</a:t>
            </a:r>
          </a:p>
        </p:txBody>
      </p:sp>
      <p:sp>
        <p:nvSpPr>
          <p:cNvPr id="8196" name="Content Placeholder 5"/>
          <p:cNvSpPr>
            <a:spLocks noGrp="1"/>
          </p:cNvSpPr>
          <p:nvPr>
            <p:ph idx="1"/>
          </p:nvPr>
        </p:nvSpPr>
        <p:spPr>
          <a:xfrm>
            <a:off x="457200" y="1524000"/>
            <a:ext cx="8229600" cy="4602163"/>
          </a:xfrm>
        </p:spPr>
        <p:txBody>
          <a:bodyPr/>
          <a:lstStyle/>
          <a:p>
            <a:pPr marL="269875" lvl="2"/>
            <a:r>
              <a:rPr lang="id-ID" sz="3200" dirty="0" smtClean="0"/>
              <a:t>Riset terhadap hubungan Orang Tua – Anak</a:t>
            </a:r>
          </a:p>
          <a:p>
            <a:pPr marL="727075" lvl="3"/>
            <a:r>
              <a:rPr lang="id-ID" sz="2800" dirty="0" smtClean="0"/>
              <a:t>Berbagai studi mengindikasikan bahwa sikap orang tua yg menerima &amp; demokratis akan membantu sebagian besar pertumbuhan anak. </a:t>
            </a:r>
          </a:p>
          <a:p>
            <a:pPr marL="1184275" lvl="4"/>
            <a:r>
              <a:rPr lang="id-ID" sz="2400" dirty="0" smtClean="0"/>
              <a:t>Anak dari orang tua yg memiliki sikap menerima &amp; demokratis </a:t>
            </a:r>
            <a:r>
              <a:rPr lang="id-ID" sz="2400" dirty="0" smtClean="0">
                <a:sym typeface="Wingdings" pitchFamily="2" charset="2"/>
              </a:rPr>
              <a:t> </a:t>
            </a:r>
            <a:r>
              <a:rPr lang="id-ID" sz="2400" dirty="0" smtClean="0"/>
              <a:t>menunjukkan percepatan perkembangan intelektual, orisinalitas, keamanan emosional, kontrol diri. </a:t>
            </a:r>
          </a:p>
          <a:p>
            <a:pPr marL="1184275" lvl="4"/>
            <a:r>
              <a:rPr lang="id-ID" sz="2400" dirty="0" smtClean="0"/>
              <a:t>Anak dari orang tua yg menolak &amp; otoriter </a:t>
            </a:r>
            <a:r>
              <a:rPr lang="id-ID" sz="2400" dirty="0" smtClean="0">
                <a:sym typeface="Wingdings" pitchFamily="2" charset="2"/>
              </a:rPr>
              <a:t> menunjukkan perkembangan tidak stabil, memberontak, agresif, dan senang bertengkar. </a:t>
            </a:r>
          </a:p>
          <a:p>
            <a:pPr marL="342900" lvl="1" indent="-342900">
              <a:buFont typeface="Arial" charset="0"/>
              <a:buChar char="•"/>
            </a:pPr>
            <a:endParaRPr lang="id-ID" sz="1800" dirty="0" smtClean="0"/>
          </a:p>
          <a:p>
            <a:pPr lvl="1"/>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09600"/>
            <a:ext cx="8229600" cy="609600"/>
          </a:xfrm>
        </p:spPr>
        <p:txBody>
          <a:bodyPr/>
          <a:lstStyle/>
          <a:p>
            <a:pPr lvl="0">
              <a:spcBef>
                <a:spcPct val="50000"/>
              </a:spcBef>
            </a:pPr>
            <a:r>
              <a:rPr lang="id-ID" sz="3200" dirty="0" smtClean="0">
                <a:latin typeface="Arial" charset="0"/>
                <a:cs typeface="Arial" charset="0"/>
              </a:rPr>
              <a:t>FOKUS BAB</a:t>
            </a:r>
            <a:endParaRPr lang="id-ID" sz="2400" dirty="0" smtClean="0">
              <a:latin typeface="Arial" charset="0"/>
              <a:cs typeface="Arial" charset="0"/>
            </a:endParaRPr>
          </a:p>
        </p:txBody>
      </p:sp>
      <p:sp>
        <p:nvSpPr>
          <p:cNvPr id="3076" name="Content Placeholder 5"/>
          <p:cNvSpPr>
            <a:spLocks noGrp="1"/>
          </p:cNvSpPr>
          <p:nvPr>
            <p:ph idx="1"/>
          </p:nvPr>
        </p:nvSpPr>
        <p:spPr>
          <a:xfrm>
            <a:off x="457200" y="1371600"/>
            <a:ext cx="8229600" cy="4754563"/>
          </a:xfrm>
        </p:spPr>
        <p:txBody>
          <a:bodyPr/>
          <a:lstStyle/>
          <a:p>
            <a:pPr>
              <a:spcBef>
                <a:spcPts val="0"/>
              </a:spcBef>
            </a:pPr>
            <a:r>
              <a:rPr lang="id-ID" sz="2400" dirty="0" smtClean="0"/>
              <a:t>Saat kencan pertama, Anda benar-benar gugup, sehingga ibu Anda memberikan nasihat, </a:t>
            </a:r>
            <a:r>
              <a:rPr lang="id-ID" sz="2400" b="1" dirty="0" smtClean="0"/>
              <a:t>“Pokoknya jadilah dirimu sendiri. Dirimu yang sejati”</a:t>
            </a:r>
            <a:r>
              <a:rPr lang="id-ID" sz="2400" dirty="0" smtClean="0"/>
              <a:t>. Sayangnya, saran tersebut tidak banyak membantu. Walaupun berniat baik, sang ibu malah memunculkan dua masalah. </a:t>
            </a:r>
          </a:p>
          <a:p>
            <a:pPr>
              <a:spcBef>
                <a:spcPts val="0"/>
              </a:spcBef>
            </a:pPr>
            <a:endParaRPr lang="id-ID" sz="2400" dirty="0" smtClean="0"/>
          </a:p>
          <a:p>
            <a:pPr marL="914400" lvl="1" indent="-457200">
              <a:spcBef>
                <a:spcPts val="0"/>
              </a:spcBef>
              <a:buAutoNum type="arabicPeriod"/>
            </a:pPr>
            <a:r>
              <a:rPr lang="id-ID" sz="2400" dirty="0" smtClean="0"/>
              <a:t>Anda ingin memikat pasangan kencan Anda dan membuatnya menyukai Anda. Bagaimana jika pasangan kencan Anda tidak menyukai diri “sejatinya” Anda? </a:t>
            </a:r>
          </a:p>
          <a:p>
            <a:pPr marL="914400" lvl="1" indent="-457200">
              <a:buAutoNum type="arabicPeriod"/>
            </a:pPr>
            <a:endParaRPr lang="id-ID" sz="2400" dirty="0" smtClean="0"/>
          </a:p>
          <a:p>
            <a:pPr marL="804863" lvl="1" indent="-347663">
              <a:buAutoNum type="arabicPeriod" startAt="2"/>
            </a:pPr>
            <a:r>
              <a:rPr lang="id-ID" sz="2400" dirty="0" smtClean="0"/>
              <a:t> Apa sebenarnya diri sejati (</a:t>
            </a:r>
            <a:r>
              <a:rPr lang="id-ID" sz="2400" i="1" dirty="0" smtClean="0"/>
              <a:t>true Self</a:t>
            </a:r>
            <a:r>
              <a:rPr lang="id-ID" sz="2400" dirty="0" smtClean="0"/>
              <a:t>) itu?</a:t>
            </a:r>
          </a:p>
          <a:p>
            <a:pPr marL="457200" indent="-457200">
              <a:buAutoNum type="arabicPeriod" startAt="2"/>
            </a:pPr>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PERTUMBUHAN &amp; PERKEMBANGAN</a:t>
            </a:r>
          </a:p>
        </p:txBody>
      </p:sp>
      <p:sp>
        <p:nvSpPr>
          <p:cNvPr id="8196" name="Content Placeholder 5"/>
          <p:cNvSpPr>
            <a:spLocks noGrp="1"/>
          </p:cNvSpPr>
          <p:nvPr>
            <p:ph idx="1"/>
          </p:nvPr>
        </p:nvSpPr>
        <p:spPr>
          <a:xfrm>
            <a:off x="457200" y="1524000"/>
            <a:ext cx="8229600" cy="4602163"/>
          </a:xfrm>
        </p:spPr>
        <p:txBody>
          <a:bodyPr/>
          <a:lstStyle/>
          <a:p>
            <a:pPr marL="269875" lvl="2"/>
            <a:r>
              <a:rPr lang="id-ID" sz="3200" dirty="0" smtClean="0"/>
              <a:t>Yg paling penting adalah persepsi anak terhadap penilaian orang tuanya. </a:t>
            </a:r>
          </a:p>
          <a:p>
            <a:pPr marL="727075" lvl="3"/>
            <a:r>
              <a:rPr lang="id-ID" sz="2800" dirty="0" smtClean="0"/>
              <a:t>Jika anak merasa penilaian orang tuanya positif </a:t>
            </a:r>
            <a:r>
              <a:rPr lang="id-ID" sz="2800" dirty="0" smtClean="0">
                <a:sym typeface="Wingdings" pitchFamily="2" charset="2"/>
              </a:rPr>
              <a:t> anak </a:t>
            </a:r>
            <a:r>
              <a:rPr lang="id-ID" sz="2800" dirty="0" smtClean="0"/>
              <a:t>akan menemukan kenyamanan dlm tubuh &amp; dirinya.  </a:t>
            </a:r>
          </a:p>
          <a:p>
            <a:pPr marL="727075" lvl="3"/>
            <a:r>
              <a:rPr lang="id-ID" sz="2800" dirty="0" smtClean="0"/>
              <a:t>Jika merasa penilaian orang tuanya negatif </a:t>
            </a:r>
            <a:r>
              <a:rPr lang="id-ID" sz="2800" dirty="0" smtClean="0">
                <a:sym typeface="Wingdings" pitchFamily="2" charset="2"/>
              </a:rPr>
              <a:t> anak akan mengembangkan penilaian tidak aman &amp; negatif tentang tubuh &amp; diri mereka.</a:t>
            </a:r>
          </a:p>
          <a:p>
            <a:pPr marL="727075" lvl="3">
              <a:buNone/>
            </a:pPr>
            <a:endParaRPr lang="id-ID" sz="2800" dirty="0" smtClean="0"/>
          </a:p>
          <a:p>
            <a:pPr marL="342900" lvl="1" indent="-342900">
              <a:buFont typeface="Arial" charset="0"/>
              <a:buChar char="•"/>
            </a:pPr>
            <a:endParaRPr lang="id-ID" dirty="0" smtClean="0"/>
          </a:p>
          <a:p>
            <a:pPr marL="342900" lvl="1" indent="-342900">
              <a:buFont typeface="Arial" charset="0"/>
              <a:buChar char="•"/>
            </a:pPr>
            <a:endParaRPr lang="id-ID" sz="1800" dirty="0" smtClean="0"/>
          </a:p>
          <a:p>
            <a:pPr lvl="1"/>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PERTUMBUHAN &amp; PERKEMBANGAN</a:t>
            </a:r>
          </a:p>
        </p:txBody>
      </p:sp>
      <p:sp>
        <p:nvSpPr>
          <p:cNvPr id="8196" name="Content Placeholder 5"/>
          <p:cNvSpPr>
            <a:spLocks noGrp="1"/>
          </p:cNvSpPr>
          <p:nvPr>
            <p:ph idx="1"/>
          </p:nvPr>
        </p:nvSpPr>
        <p:spPr>
          <a:xfrm>
            <a:off x="457200" y="1524000"/>
            <a:ext cx="8229600" cy="4602163"/>
          </a:xfrm>
        </p:spPr>
        <p:txBody>
          <a:bodyPr/>
          <a:lstStyle/>
          <a:p>
            <a:pPr marL="355600" lvl="3" indent="-334963"/>
            <a:r>
              <a:rPr lang="id-ID" sz="2800" dirty="0" smtClean="0"/>
              <a:t>Jenis penilaian yg dibuat orang tua terhadap anak sangat merefleksikan tingkat penerimaan diri orang tua. Ibu yg menerima diri sendiri (</a:t>
            </a:r>
            <a:r>
              <a:rPr lang="id-ID" sz="2800" i="1" dirty="0" smtClean="0"/>
              <a:t>self accepting</a:t>
            </a:r>
            <a:r>
              <a:rPr lang="id-ID" sz="2800" dirty="0" smtClean="0"/>
              <a:t>) juga cenderung menerima anak mereka. </a:t>
            </a:r>
          </a:p>
          <a:p>
            <a:pPr marL="355600" lvl="3" indent="-334963"/>
            <a:r>
              <a:rPr lang="id-ID" sz="2800" dirty="0" smtClean="0"/>
              <a:t>Coopersmith (1967) melakukan studi ttg “harga diri” (</a:t>
            </a:r>
            <a:r>
              <a:rPr lang="id-ID" sz="2800" i="1" dirty="0" smtClean="0"/>
              <a:t>self esteem</a:t>
            </a:r>
            <a:r>
              <a:rPr lang="id-ID" sz="2800" dirty="0" smtClean="0"/>
              <a:t>) </a:t>
            </a:r>
            <a:r>
              <a:rPr lang="id-ID" sz="2800" dirty="0" smtClean="0">
                <a:sym typeface="Wingdings" pitchFamily="2" charset="2"/>
              </a:rPr>
              <a:t> penilaian tentang kelayakan personal yg merupakan karakteristik kepribadian umum.</a:t>
            </a:r>
          </a:p>
          <a:p>
            <a:pPr marL="812800" lvl="4" indent="-334963"/>
            <a:r>
              <a:rPr lang="id-ID" sz="2800" dirty="0" smtClean="0">
                <a:sym typeface="Wingdings" pitchFamily="2" charset="2"/>
              </a:rPr>
              <a:t>Anak dg </a:t>
            </a:r>
            <a:r>
              <a:rPr lang="id-ID" sz="2800" i="1" dirty="0" smtClean="0">
                <a:sym typeface="Wingdings" pitchFamily="2" charset="2"/>
              </a:rPr>
              <a:t>self esteem</a:t>
            </a:r>
            <a:r>
              <a:rPr lang="id-ID" sz="2800" dirty="0" smtClean="0">
                <a:sym typeface="Wingdings" pitchFamily="2" charset="2"/>
              </a:rPr>
              <a:t> tinggi  tampak lebih asertif, independen, kreatif, fleksibel, imajinatif, dan mampu menemukan solusi masalah orisinal.</a:t>
            </a:r>
            <a:endParaRPr lang="id-ID" sz="2800" dirty="0" smtClean="0"/>
          </a:p>
          <a:p>
            <a:pPr marL="342900" lvl="1" indent="-342900">
              <a:buFont typeface="Arial" charset="0"/>
              <a:buChar char="•"/>
            </a:pPr>
            <a:endParaRPr lang="id-ID" dirty="0" smtClean="0"/>
          </a:p>
          <a:p>
            <a:pPr marL="342900" lvl="1" indent="-342900">
              <a:buFont typeface="Arial" charset="0"/>
              <a:buChar char="•"/>
            </a:pPr>
            <a:endParaRPr lang="id-ID" sz="1800" dirty="0" smtClean="0"/>
          </a:p>
          <a:p>
            <a:pPr lvl="1"/>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PERTUMBUHAN &amp; PERKEMBANGAN</a:t>
            </a:r>
          </a:p>
        </p:txBody>
      </p:sp>
      <p:sp>
        <p:nvSpPr>
          <p:cNvPr id="8196" name="Content Placeholder 5"/>
          <p:cNvSpPr>
            <a:spLocks noGrp="1"/>
          </p:cNvSpPr>
          <p:nvPr>
            <p:ph idx="1"/>
          </p:nvPr>
        </p:nvSpPr>
        <p:spPr>
          <a:xfrm>
            <a:off x="457200" y="1524000"/>
            <a:ext cx="8229600" cy="4602163"/>
          </a:xfrm>
        </p:spPr>
        <p:txBody>
          <a:bodyPr/>
          <a:lstStyle/>
          <a:p>
            <a:pPr marL="342900" lvl="1" indent="-342900">
              <a:buFont typeface="Arial" charset="0"/>
              <a:buChar char="•"/>
            </a:pPr>
            <a:r>
              <a:rPr lang="id-ID" sz="3200" dirty="0" smtClean="0"/>
              <a:t>Harga diri (</a:t>
            </a:r>
            <a:r>
              <a:rPr lang="id-ID" sz="3200" i="1" dirty="0" smtClean="0"/>
              <a:t>self esteem</a:t>
            </a:r>
            <a:r>
              <a:rPr lang="id-ID" sz="3200" dirty="0" smtClean="0"/>
              <a:t>) akan terbentuk dlm kondisi berikut:</a:t>
            </a:r>
          </a:p>
          <a:p>
            <a:pPr marL="742950" lvl="2" indent="-342900"/>
            <a:r>
              <a:rPr lang="id-ID" sz="2800" dirty="0" smtClean="0"/>
              <a:t>Penerimaan total atau hampir total </a:t>
            </a:r>
            <a:r>
              <a:rPr lang="id-ID" sz="2800" dirty="0" smtClean="0"/>
              <a:t>terhadap anak oleh orang tuanya. </a:t>
            </a:r>
          </a:p>
          <a:p>
            <a:pPr marL="742950" lvl="2" indent="-342900"/>
            <a:r>
              <a:rPr lang="id-ID" sz="2800" dirty="0" smtClean="0"/>
              <a:t>Penentuan batasan yg jelas dan penegasan batasan. </a:t>
            </a:r>
          </a:p>
          <a:p>
            <a:pPr marL="742950" lvl="2" indent="-342900"/>
            <a:r>
              <a:rPr lang="id-ID" sz="2800" dirty="0" smtClean="0"/>
              <a:t>Penghargaan serta kebebasan bagi tindakan individual yg eksis dalam batasan yg telah ditentukan.</a:t>
            </a:r>
            <a:endParaRPr lang="id-ID" sz="2800" dirty="0" smtClean="0"/>
          </a:p>
          <a:p>
            <a:pPr marL="742950" lvl="2" indent="-342900"/>
            <a:endParaRPr lang="id-ID" dirty="0" smtClean="0"/>
          </a:p>
          <a:p>
            <a:pPr marL="742950" lvl="2" indent="-342900"/>
            <a:endParaRPr lang="id-ID" dirty="0" smtClean="0"/>
          </a:p>
          <a:p>
            <a:pPr marL="342900" lvl="1" indent="-342900">
              <a:buFont typeface="Arial" charset="0"/>
              <a:buChar char="•"/>
            </a:pPr>
            <a:endParaRPr lang="id-ID" sz="1800" dirty="0" smtClean="0"/>
          </a:p>
          <a:p>
            <a:pPr lvl="1"/>
            <a:endParaRPr lang="id-ID" sz="1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9220" name="Content Placeholder 5"/>
          <p:cNvSpPr>
            <a:spLocks noGrp="1"/>
          </p:cNvSpPr>
          <p:nvPr>
            <p:ph idx="1"/>
          </p:nvPr>
        </p:nvSpPr>
        <p:spPr>
          <a:xfrm>
            <a:off x="457200" y="1371600"/>
            <a:ext cx="8229600" cy="4754563"/>
          </a:xfrm>
        </p:spPr>
        <p:txBody>
          <a:bodyPr/>
          <a:lstStyle/>
          <a:p>
            <a:pPr>
              <a:buFont typeface="Wingdings" pitchFamily="2" charset="2"/>
              <a:buChar char="Ø"/>
            </a:pPr>
            <a:r>
              <a:rPr lang="id-ID" sz="2800" dirty="0" smtClean="0"/>
              <a:t>Kesimpulan </a:t>
            </a:r>
          </a:p>
          <a:p>
            <a:pPr marL="633413" lvl="1">
              <a:buFont typeface="Arial" pitchFamily="34" charset="0"/>
              <a:buChar char="•"/>
            </a:pPr>
            <a:r>
              <a:rPr lang="id-ID" sz="2400" dirty="0" smtClean="0">
                <a:latin typeface="Arial" charset="0"/>
                <a:cs typeface="Arial" charset="0"/>
              </a:rPr>
              <a:t>Pandangan Rogers tentang karakteristik dan praktik orang tua yg memengaruhi perkembangan harga diri telah memengaruhi pemikiran para periset dan pakar anak. Walaupun mereka tidak selalu merujuk kepada Rogers, namun dlm banyak kasus, penekanan mereka pada “penghargaan dan perlindungan harga diri” jelas dipengaruhi oleh Rogers. </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lvl="0">
              <a:spcBef>
                <a:spcPct val="50000"/>
              </a:spcBef>
            </a:pPr>
            <a:r>
              <a:rPr lang="id-ID" sz="3200" cap="all" dirty="0" smtClean="0"/>
              <a:t>Pandangan Rogers tentang Manusia</a:t>
            </a:r>
            <a:endParaRPr lang="id-ID" sz="3200" cap="all"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eaLnBrk="1" hangingPunct="1">
              <a:defRPr/>
            </a:pPr>
            <a:r>
              <a:rPr lang="id-ID" dirty="0" smtClean="0"/>
              <a:t>Menurut Rogers, pd dasarnya setiap individu adalah baik/ memiliki sisi-sisi baik (</a:t>
            </a:r>
            <a:r>
              <a:rPr lang="id-ID" i="1" dirty="0" smtClean="0"/>
              <a:t>positivisme</a:t>
            </a:r>
            <a:r>
              <a:rPr lang="id-ID" dirty="0" smtClean="0"/>
              <a:t>). </a:t>
            </a:r>
          </a:p>
          <a:p>
            <a:pPr eaLnBrk="1" hangingPunct="1">
              <a:defRPr/>
            </a:pPr>
            <a:r>
              <a:rPr lang="id-ID" dirty="0" smtClean="0"/>
              <a:t>Tiap individu punya kecenderungan aktualisasi diri, mempersepsikan dunianya dg cara yg baik dan berbeda antara satu orang dg orang lainnya. </a:t>
            </a:r>
          </a:p>
          <a:p>
            <a:pPr eaLnBrk="1" hangingPunct="1">
              <a:defRPr/>
            </a:pPr>
            <a:r>
              <a:rPr lang="id-ID" dirty="0" smtClean="0"/>
              <a:t>Individu memahami objek &amp; pengalaman eksternal, dan memberikan makna kepadanya.  </a:t>
            </a:r>
          </a:p>
          <a:p>
            <a:pPr eaLnBrk="1" hangingPunct="1">
              <a:defRPr/>
            </a:pPr>
            <a:endParaRPr lang="id-ID" i="1" dirty="0" smtClean="0"/>
          </a:p>
          <a:p>
            <a:endParaRPr lang="id-ID" dirty="0" smtClean="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4099" name="Title 5"/>
          <p:cNvSpPr>
            <a:spLocks noGrp="1"/>
          </p:cNvSpPr>
          <p:nvPr>
            <p:ph type="title"/>
          </p:nvPr>
        </p:nvSpPr>
        <p:spPr>
          <a:xfrm>
            <a:off x="533400" y="685800"/>
            <a:ext cx="8229600" cy="685800"/>
          </a:xfrm>
        </p:spPr>
        <p:txBody>
          <a:bodyPr/>
          <a:lstStyle/>
          <a:p>
            <a:pPr lvl="0">
              <a:spcBef>
                <a:spcPct val="50000"/>
              </a:spcBef>
            </a:pPr>
            <a:r>
              <a:rPr lang="id-ID" sz="3200" cap="all" dirty="0" smtClean="0"/>
              <a:t>Pandangan Rogers tentang Manusia</a:t>
            </a:r>
            <a:endParaRPr lang="id-ID" sz="3200" cap="all" dirty="0" smtClean="0">
              <a:latin typeface="Arial" charset="0"/>
              <a:cs typeface="Arial" charset="0"/>
            </a:endParaRPr>
          </a:p>
        </p:txBody>
      </p:sp>
      <p:sp>
        <p:nvSpPr>
          <p:cNvPr id="4100" name="Content Placeholder 5"/>
          <p:cNvSpPr>
            <a:spLocks noGrp="1"/>
          </p:cNvSpPr>
          <p:nvPr>
            <p:ph idx="1"/>
          </p:nvPr>
        </p:nvSpPr>
        <p:spPr>
          <a:xfrm>
            <a:off x="457200" y="1524000"/>
            <a:ext cx="8229600" cy="4602163"/>
          </a:xfrm>
        </p:spPr>
        <p:txBody>
          <a:bodyPr/>
          <a:lstStyle/>
          <a:p>
            <a:pPr eaLnBrk="1" hangingPunct="1">
              <a:defRPr/>
            </a:pPr>
            <a:r>
              <a:rPr lang="id-ID" dirty="0" smtClean="0"/>
              <a:t>Keseluruhan sistem persepsi &amp; makna menciptakan medan fenomenal individu (</a:t>
            </a:r>
            <a:r>
              <a:rPr lang="id-ID" i="1" dirty="0" smtClean="0"/>
              <a:t>phenomenal field</a:t>
            </a:r>
            <a:r>
              <a:rPr lang="id-ID" dirty="0" smtClean="0"/>
              <a:t>), yg terdiri dari persepsi yg </a:t>
            </a:r>
            <a:r>
              <a:rPr lang="id-ID" i="1" dirty="0" smtClean="0"/>
              <a:t>conscious </a:t>
            </a:r>
            <a:r>
              <a:rPr lang="id-ID" dirty="0" smtClean="0"/>
              <a:t>(sadar)</a:t>
            </a:r>
            <a:r>
              <a:rPr lang="id-ID" i="1" dirty="0" smtClean="0"/>
              <a:t> </a:t>
            </a:r>
            <a:r>
              <a:rPr lang="id-ID" dirty="0" smtClean="0"/>
              <a:t>dan </a:t>
            </a:r>
            <a:r>
              <a:rPr lang="id-ID" i="1" dirty="0" smtClean="0"/>
              <a:t>unconscious </a:t>
            </a:r>
            <a:r>
              <a:rPr lang="id-ID" dirty="0" smtClean="0"/>
              <a:t>(bawah sadar) sebagai penentu perilaku pada individu. </a:t>
            </a:r>
          </a:p>
          <a:p>
            <a:pPr eaLnBrk="1" hangingPunct="1">
              <a:defRPr/>
            </a:pPr>
            <a:r>
              <a:rPr lang="id-ID" dirty="0" smtClean="0"/>
              <a:t>P</a:t>
            </a:r>
            <a:r>
              <a:rPr lang="id-ID" dirty="0" smtClean="0">
                <a:cs typeface="Arial" charset="0"/>
              </a:rPr>
              <a:t>enentu perilaku paling penting </a:t>
            </a:r>
            <a:r>
              <a:rPr lang="id-ID" b="1" dirty="0" smtClean="0">
                <a:cs typeface="Arial" charset="0"/>
              </a:rPr>
              <a:t>dlm diri orang sehat</a:t>
            </a:r>
            <a:r>
              <a:rPr lang="id-ID" dirty="0" smtClean="0">
                <a:cs typeface="Arial" charset="0"/>
              </a:rPr>
              <a:t> adalah </a:t>
            </a:r>
            <a:r>
              <a:rPr lang="id-ID" u="sng" dirty="0" smtClean="0">
                <a:cs typeface="Arial" charset="0"/>
              </a:rPr>
              <a:t>kesadaran</a:t>
            </a:r>
            <a:r>
              <a:rPr lang="id-ID" dirty="0" smtClean="0">
                <a:cs typeface="Arial" charset="0"/>
              </a:rPr>
              <a:t>. </a:t>
            </a:r>
          </a:p>
          <a:p>
            <a:pPr eaLnBrk="1" hangingPunct="1">
              <a:defRPr/>
            </a:pPr>
            <a:endParaRPr lang="id-ID" sz="2400" i="1" dirty="0" smtClean="0"/>
          </a:p>
          <a:p>
            <a:endParaRPr lang="id-ID" sz="2200" dirty="0" smtClean="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1143000"/>
            <a:ext cx="8229600" cy="457200"/>
          </a:xfrm>
        </p:spPr>
        <p:txBody>
          <a:bodyPr/>
          <a:lstStyle/>
          <a:p>
            <a:pPr lvl="0">
              <a:spcBef>
                <a:spcPct val="50000"/>
              </a:spcBef>
            </a:pPr>
            <a:r>
              <a:rPr lang="id-ID" sz="3200" cap="all" dirty="0" smtClean="0"/>
              <a:t>Pandangan Rogers Tentang Ilmu Pengetahuan, Teori, dan Riset</a:t>
            </a:r>
            <a:r>
              <a:rPr lang="id-ID" sz="2800" cap="all" dirty="0" smtClean="0"/>
              <a:t/>
            </a:r>
            <a:br>
              <a:rPr lang="id-ID" sz="2800" cap="all" dirty="0" smtClean="0"/>
            </a:br>
            <a:endParaRPr lang="id-ID" sz="2800" cap="all" dirty="0" smtClean="0">
              <a:latin typeface="Arial" charset="0"/>
              <a:cs typeface="Arial" charset="0"/>
            </a:endParaRPr>
          </a:p>
        </p:txBody>
      </p:sp>
      <p:sp>
        <p:nvSpPr>
          <p:cNvPr id="5124" name="Content Placeholder 5"/>
          <p:cNvSpPr>
            <a:spLocks noGrp="1"/>
          </p:cNvSpPr>
          <p:nvPr>
            <p:ph idx="1"/>
          </p:nvPr>
        </p:nvSpPr>
        <p:spPr>
          <a:xfrm>
            <a:off x="457200" y="1905000"/>
            <a:ext cx="8229600" cy="4221163"/>
          </a:xfrm>
        </p:spPr>
        <p:txBody>
          <a:bodyPr/>
          <a:lstStyle/>
          <a:p>
            <a:r>
              <a:rPr lang="id-ID" dirty="0" smtClean="0">
                <a:cs typeface="Arial" charset="0"/>
              </a:rPr>
              <a:t>Sepanjang karirnya, Rogers mengusulkan pendekatan fenomenologis sbg dasar pengetahuan ilmiah ttg manusia.</a:t>
            </a:r>
          </a:p>
          <a:p>
            <a:endParaRPr lang="id-ID" dirty="0" smtClean="0">
              <a:cs typeface="Arial" charset="0"/>
            </a:endParaRPr>
          </a:p>
          <a:p>
            <a:r>
              <a:rPr lang="id-ID" dirty="0" smtClean="0">
                <a:cs typeface="Arial" charset="0"/>
              </a:rPr>
              <a:t>Menurut pendapat fenomenologisnya (1951), tiap individu memahami dunia dg cara yg unik.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1143000"/>
            <a:ext cx="8229600" cy="457200"/>
          </a:xfrm>
        </p:spPr>
        <p:txBody>
          <a:bodyPr/>
          <a:lstStyle/>
          <a:p>
            <a:pPr lvl="0">
              <a:spcBef>
                <a:spcPct val="50000"/>
              </a:spcBef>
            </a:pPr>
            <a:r>
              <a:rPr lang="id-ID" sz="3200" cap="all" dirty="0" smtClean="0"/>
              <a:t>Pandangan Rogers Tentang Ilmu Pengetahuan, Teori, dan Riset</a:t>
            </a:r>
            <a:br>
              <a:rPr lang="id-ID" sz="3200" cap="all" dirty="0" smtClean="0"/>
            </a:br>
            <a:endParaRPr lang="id-ID" sz="3200" cap="all" dirty="0" smtClean="0">
              <a:latin typeface="Arial" charset="0"/>
              <a:cs typeface="Arial" charset="0"/>
            </a:endParaRPr>
          </a:p>
        </p:txBody>
      </p:sp>
      <p:sp>
        <p:nvSpPr>
          <p:cNvPr id="5124" name="Content Placeholder 5"/>
          <p:cNvSpPr>
            <a:spLocks noGrp="1"/>
          </p:cNvSpPr>
          <p:nvPr>
            <p:ph idx="1"/>
          </p:nvPr>
        </p:nvSpPr>
        <p:spPr>
          <a:xfrm>
            <a:off x="457200" y="1905000"/>
            <a:ext cx="8229600" cy="4221163"/>
          </a:xfrm>
        </p:spPr>
        <p:txBody>
          <a:bodyPr/>
          <a:lstStyle/>
          <a:p>
            <a:r>
              <a:rPr lang="id-ID" dirty="0" smtClean="0">
                <a:cs typeface="Arial" charset="0"/>
              </a:rPr>
              <a:t>Menurut Rogers, riset dlm psikologi harus menyertakan upaya keras dan berkesinambungan untuk memahami fenomena pengalaman subjektif. Materi klinis yg yg didapat sepanjang psikoterapi adalah sumber berharga utk data fenomenologis.</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lvl="0">
              <a:spcBef>
                <a:spcPct val="50000"/>
              </a:spcBef>
            </a:pPr>
            <a:r>
              <a:rPr lang="id-ID" sz="3200" cap="all" dirty="0" smtClean="0"/>
              <a:t>Struktur Kepribadian</a:t>
            </a:r>
            <a:endParaRPr lang="id-ID" sz="3200" cap="all" dirty="0" smtClean="0">
              <a:latin typeface="Arial" charset="0"/>
              <a:cs typeface="Arial" charset="0"/>
            </a:endParaRPr>
          </a:p>
        </p:txBody>
      </p:sp>
      <p:sp>
        <p:nvSpPr>
          <p:cNvPr id="6148" name="Content Placeholder 5"/>
          <p:cNvSpPr>
            <a:spLocks noGrp="1"/>
          </p:cNvSpPr>
          <p:nvPr>
            <p:ph idx="1"/>
          </p:nvPr>
        </p:nvSpPr>
        <p:spPr>
          <a:xfrm>
            <a:off x="457200" y="1676400"/>
            <a:ext cx="8229600" cy="4449763"/>
          </a:xfrm>
        </p:spPr>
        <p:txBody>
          <a:bodyPr/>
          <a:lstStyle/>
          <a:p>
            <a:pPr marL="269875" lvl="2" defTabSz="900113">
              <a:buFont typeface="Arial" pitchFamily="34" charset="0"/>
              <a:buChar char="•"/>
            </a:pPr>
            <a:r>
              <a:rPr lang="id-ID" sz="3200" dirty="0" smtClean="0"/>
              <a:t>Berbagai bagian dari medan fenomenal yg dilihat sebagai “</a:t>
            </a:r>
            <a:r>
              <a:rPr lang="id-ID" sz="3200" i="1" dirty="0" smtClean="0"/>
              <a:t>self” </a:t>
            </a:r>
            <a:r>
              <a:rPr lang="id-ID" sz="3200" dirty="0" smtClean="0"/>
              <a:t>(diri), “</a:t>
            </a:r>
            <a:r>
              <a:rPr lang="id-ID" sz="3200" i="1" dirty="0" smtClean="0"/>
              <a:t>me” </a:t>
            </a:r>
            <a:r>
              <a:rPr lang="id-ID" sz="3200" dirty="0" smtClean="0"/>
              <a:t>(saya-objek), atau “</a:t>
            </a:r>
            <a:r>
              <a:rPr lang="id-ID" sz="3200" i="1" dirty="0" smtClean="0"/>
              <a:t>I” </a:t>
            </a:r>
            <a:r>
              <a:rPr lang="id-ID" sz="3200" dirty="0" smtClean="0"/>
              <a:t>(aku-subjek) akan membentuk </a:t>
            </a:r>
            <a:r>
              <a:rPr lang="id-ID" sz="3200" b="1" dirty="0" smtClean="0"/>
              <a:t>Diri (Konsep Diri).</a:t>
            </a:r>
          </a:p>
          <a:p>
            <a:pPr marL="269875" lvl="2" defTabSz="900113">
              <a:buFont typeface="Arial" pitchFamily="34" charset="0"/>
              <a:buChar char="•"/>
            </a:pPr>
            <a:r>
              <a:rPr lang="id-ID" sz="3200" dirty="0" smtClean="0"/>
              <a:t>Diri  </a:t>
            </a:r>
            <a:r>
              <a:rPr lang="id-ID" sz="3200" i="1" dirty="0" smtClean="0"/>
              <a:t>(the Self</a:t>
            </a:r>
            <a:r>
              <a:rPr lang="id-ID" sz="3200" dirty="0" smtClean="0"/>
              <a:t>) </a:t>
            </a:r>
            <a:r>
              <a:rPr lang="id-ID" sz="3200" i="1" dirty="0" smtClean="0"/>
              <a:t>/</a:t>
            </a:r>
            <a:r>
              <a:rPr lang="id-ID" sz="3200" dirty="0" smtClean="0"/>
              <a:t> Konsep Diri, merepresentasikan pola persepsi yg terorganisasi &amp; konsisten (berada di level kesadaran).</a:t>
            </a:r>
            <a:endParaRPr lang="id-ID" sz="3200" b="1" dirty="0" smtClean="0"/>
          </a:p>
          <a:p>
            <a:pPr marL="269875" lvl="1" indent="-228600">
              <a:buFont typeface="Arial" pitchFamily="34" charset="0"/>
              <a:buChar char="•"/>
            </a:pPr>
            <a:endParaRPr lang="id-ID" sz="3200" dirty="0" smtClean="0"/>
          </a:p>
          <a:p>
            <a:pPr marL="269875" lvl="2">
              <a:buFont typeface="Arial" pitchFamily="34" charset="0"/>
              <a:buChar char="•"/>
            </a:pPr>
            <a:endParaRPr lang="id-ID" sz="1400" dirty="0" smtClean="0"/>
          </a:p>
          <a:p>
            <a:pPr marL="269875" indent="-228600"/>
            <a:endParaRPr lang="id-ID" sz="1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533400"/>
          </a:xfrm>
        </p:spPr>
        <p:txBody>
          <a:bodyPr/>
          <a:lstStyle/>
          <a:p>
            <a:pPr lvl="0">
              <a:spcBef>
                <a:spcPct val="50000"/>
              </a:spcBef>
            </a:pPr>
            <a:r>
              <a:rPr lang="id-ID" sz="3200" cap="all" dirty="0" smtClean="0"/>
              <a:t>Struktur Kepribadian</a:t>
            </a:r>
            <a:endParaRPr lang="id-ID" sz="3200" cap="all" dirty="0" smtClean="0">
              <a:latin typeface="Arial" charset="0"/>
              <a:cs typeface="Arial" charset="0"/>
            </a:endParaRPr>
          </a:p>
        </p:txBody>
      </p:sp>
      <p:sp>
        <p:nvSpPr>
          <p:cNvPr id="6148" name="Content Placeholder 5"/>
          <p:cNvSpPr>
            <a:spLocks noGrp="1"/>
          </p:cNvSpPr>
          <p:nvPr>
            <p:ph idx="1"/>
          </p:nvPr>
        </p:nvSpPr>
        <p:spPr>
          <a:xfrm>
            <a:off x="457200" y="1524000"/>
            <a:ext cx="8229600" cy="4602163"/>
          </a:xfrm>
        </p:spPr>
        <p:txBody>
          <a:bodyPr/>
          <a:lstStyle/>
          <a:p>
            <a:pPr marL="285750" lvl="2" indent="-285750" defTabSz="900113">
              <a:buFont typeface="Arial" pitchFamily="34" charset="0"/>
              <a:buChar char="•"/>
            </a:pPr>
            <a:r>
              <a:rPr lang="id-ID" sz="3200" dirty="0" smtClean="0"/>
              <a:t>Ada 2 macam </a:t>
            </a:r>
            <a:r>
              <a:rPr lang="id-ID" sz="3200" i="1" dirty="0" smtClean="0"/>
              <a:t>Self</a:t>
            </a:r>
            <a:r>
              <a:rPr lang="id-ID" sz="3200" dirty="0" smtClean="0"/>
              <a:t>:</a:t>
            </a:r>
            <a:r>
              <a:rPr lang="id-ID" sz="3200" dirty="0" smtClean="0">
                <a:sym typeface="Wingdings" pitchFamily="2" charset="2"/>
              </a:rPr>
              <a:t> </a:t>
            </a:r>
          </a:p>
          <a:p>
            <a:pPr marL="685800" lvl="1" indent="-330200" defTabSz="900113" eaLnBrk="1" hangingPunct="1">
              <a:lnSpc>
                <a:spcPct val="90000"/>
              </a:lnSpc>
              <a:defRPr/>
            </a:pPr>
            <a:r>
              <a:rPr lang="id-ID" b="1" i="1" dirty="0" smtClean="0"/>
              <a:t>Ideal Self </a:t>
            </a:r>
            <a:r>
              <a:rPr lang="id-ID" dirty="0" smtClean="0"/>
              <a:t>(Diri Ideal/Diri Masa Mendatang)</a:t>
            </a:r>
            <a:r>
              <a:rPr lang="id-ID" i="1" dirty="0" smtClean="0"/>
              <a:t>.</a:t>
            </a:r>
          </a:p>
          <a:p>
            <a:pPr marL="685800" lvl="1" defTabSz="900113" eaLnBrk="1" hangingPunct="1">
              <a:lnSpc>
                <a:spcPct val="90000"/>
              </a:lnSpc>
              <a:buNone/>
              <a:defRPr/>
            </a:pPr>
            <a:r>
              <a:rPr lang="id-ID" i="1" dirty="0" smtClean="0"/>
              <a:t>	</a:t>
            </a:r>
            <a:r>
              <a:rPr lang="id-ID" dirty="0" smtClean="0"/>
              <a:t>Merupakan konsep diri yg yg paling diinginkan individu. Hal itu mencakup   persepsi dan makna yg secara potensial relevan bagi Diri dan amat penting atau memiliki nilai tinggi bagi individu.</a:t>
            </a:r>
          </a:p>
          <a:p>
            <a:pPr marL="685800" lvl="1" defTabSz="900113" eaLnBrk="1" hangingPunct="1">
              <a:lnSpc>
                <a:spcPct val="90000"/>
              </a:lnSpc>
              <a:defRPr/>
            </a:pPr>
            <a:r>
              <a:rPr lang="id-ID" b="1" i="1" dirty="0" smtClean="0"/>
              <a:t>Real Self </a:t>
            </a:r>
            <a:r>
              <a:rPr lang="id-ID" dirty="0" smtClean="0"/>
              <a:t>(Diri Sejati/Sesungguhnya/Diri Saat ini).</a:t>
            </a:r>
            <a:endParaRPr lang="id-ID" i="1" dirty="0" smtClean="0"/>
          </a:p>
          <a:p>
            <a:pPr marL="722313" lvl="1" defTabSz="900113" eaLnBrk="1" hangingPunct="1">
              <a:lnSpc>
                <a:spcPct val="90000"/>
              </a:lnSpc>
              <a:buNone/>
              <a:defRPr/>
            </a:pPr>
            <a:r>
              <a:rPr lang="id-ID" dirty="0" smtClean="0"/>
              <a:t>	Merupakan kualitas sebenarnya dari individu, termasuk kecenderungan mengaktualisasikan diri.</a:t>
            </a:r>
          </a:p>
          <a:p>
            <a:pPr marL="285750" lvl="1">
              <a:buFont typeface="Arial" pitchFamily="34" charset="0"/>
              <a:buChar char="•"/>
            </a:pPr>
            <a:endParaRPr lang="id-ID" dirty="0" smtClean="0"/>
          </a:p>
          <a:p>
            <a:pPr lvl="2">
              <a:buFont typeface="Arial" pitchFamily="34" charset="0"/>
              <a:buChar char="•"/>
            </a:pPr>
            <a:endParaRPr lang="id-ID" dirty="0" smtClean="0"/>
          </a:p>
          <a:p>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533400"/>
          </a:xfrm>
        </p:spPr>
        <p:txBody>
          <a:bodyPr/>
          <a:lstStyle/>
          <a:p>
            <a:pPr lvl="0">
              <a:spcBef>
                <a:spcPct val="50000"/>
              </a:spcBef>
            </a:pPr>
            <a:r>
              <a:rPr lang="id-ID" sz="3200" dirty="0" smtClean="0">
                <a:latin typeface="Arial" charset="0"/>
                <a:cs typeface="Arial" charset="0"/>
              </a:rPr>
              <a:t>STRUKTUR KEPRIBADIAN</a:t>
            </a:r>
          </a:p>
        </p:txBody>
      </p:sp>
      <p:sp>
        <p:nvSpPr>
          <p:cNvPr id="6148" name="Content Placeholder 5"/>
          <p:cNvSpPr>
            <a:spLocks noGrp="1"/>
          </p:cNvSpPr>
          <p:nvPr>
            <p:ph idx="1"/>
          </p:nvPr>
        </p:nvSpPr>
        <p:spPr>
          <a:xfrm>
            <a:off x="457200" y="1392072"/>
            <a:ext cx="8229600" cy="4734091"/>
          </a:xfrm>
        </p:spPr>
        <p:txBody>
          <a:bodyPr/>
          <a:lstStyle/>
          <a:p>
            <a:pPr marL="276225" lvl="1" indent="-228600">
              <a:buFont typeface="Arial" pitchFamily="34" charset="0"/>
              <a:buChar char="•"/>
            </a:pPr>
            <a:r>
              <a:rPr lang="id-ID" sz="3200" dirty="0" smtClean="0"/>
              <a:t>Pengukuran konsep diri (</a:t>
            </a:r>
            <a:r>
              <a:rPr lang="id-ID" sz="3200" i="1" dirty="0" smtClean="0"/>
              <a:t>Self Concept</a:t>
            </a:r>
            <a:r>
              <a:rPr lang="id-ID" sz="3200" dirty="0" smtClean="0"/>
              <a:t>)</a:t>
            </a:r>
          </a:p>
          <a:p>
            <a:pPr marL="627063" lvl="3" indent="-307975" defTabSz="900113">
              <a:buFont typeface="+mj-lt"/>
              <a:buAutoNum type="arabicPeriod"/>
            </a:pPr>
            <a:r>
              <a:rPr lang="id-ID" sz="2800" b="1" dirty="0" smtClean="0"/>
              <a:t>Teknik </a:t>
            </a:r>
            <a:r>
              <a:rPr lang="id-ID" sz="2800" b="1" i="1" dirty="0" smtClean="0"/>
              <a:t>Q-sort.</a:t>
            </a:r>
          </a:p>
          <a:p>
            <a:pPr marL="627063" lvl="3" indent="-307975" defTabSz="900113">
              <a:buNone/>
            </a:pPr>
            <a:r>
              <a:rPr lang="id-ID" sz="2800" i="1" dirty="0" smtClean="0"/>
              <a:t>	A</a:t>
            </a:r>
            <a:r>
              <a:rPr lang="id-ID" sz="2800" dirty="0" smtClean="0"/>
              <a:t>lat ukur dimana Subjek diminta menyusun kartu berisi pernyataan yg berkaitan dg karakteristik kepribadiannya ke dalam beberapa kategori yg mengikuti distribusi normal. Dari yg dirasa paling menggambarkan Diri sampai ke yg paling tidak menggambarkan Diri (</a:t>
            </a:r>
            <a:r>
              <a:rPr lang="id-ID" sz="2800" i="1" dirty="0" smtClean="0"/>
              <a:t>Real Self  </a:t>
            </a:r>
            <a:r>
              <a:rPr lang="id-ID" sz="2800" dirty="0" smtClean="0"/>
              <a:t>maupun</a:t>
            </a:r>
            <a:r>
              <a:rPr lang="id-ID" sz="2800" i="1" dirty="0" smtClean="0"/>
              <a:t> Ideal </a:t>
            </a:r>
            <a:r>
              <a:rPr lang="id-ID" sz="2800" dirty="0" smtClean="0"/>
              <a:t>Self). </a:t>
            </a:r>
          </a:p>
          <a:p>
            <a:pPr marL="627063" lvl="3" indent="-307975" defTabSz="900113">
              <a:buNone/>
            </a:pPr>
            <a:r>
              <a:rPr lang="id-ID" sz="2800" dirty="0" smtClean="0"/>
              <a:t>	Misal: mengurutkan ke dalam 11 tumpukan sebagai berikut: 2-4-8-11-16-18-16-11-8-4-2.</a:t>
            </a:r>
          </a:p>
          <a:p>
            <a:pPr marL="627063" lvl="3" indent="-307975" defTabSz="900113"/>
            <a:endParaRPr lang="id-ID" sz="2800" dirty="0" smtClean="0"/>
          </a:p>
          <a:p>
            <a:pPr lvl="1">
              <a:buFont typeface="Arial" pitchFamily="34" charset="0"/>
              <a:buChar char="•"/>
            </a:pPr>
            <a:endParaRPr lang="id-ID" sz="2400" dirty="0" smtClean="0"/>
          </a:p>
          <a:p>
            <a:pPr lvl="2">
              <a:buFont typeface="Arial" pitchFamily="34" charset="0"/>
              <a:buChar char="•"/>
            </a:pPr>
            <a:endParaRPr lang="id-ID" sz="2000" dirty="0" smtClean="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1589</TotalTime>
  <Words>1200</Words>
  <Application>Microsoft Office PowerPoint</Application>
  <PresentationFormat>On-screen Show (4:3)</PresentationFormat>
  <Paragraphs>129</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FOKUS BAB</vt:lpstr>
      <vt:lpstr>Pandangan Rogers tentang Manusia</vt:lpstr>
      <vt:lpstr>Pandangan Rogers tentang Manusia</vt:lpstr>
      <vt:lpstr>Pandangan Rogers Tentang Ilmu Pengetahuan, Teori, dan Riset </vt:lpstr>
      <vt:lpstr>Pandangan Rogers Tentang Ilmu Pengetahuan, Teori, dan Riset </vt:lpstr>
      <vt:lpstr>Struktur Kepribadian</vt:lpstr>
      <vt:lpstr>Struktur Kepribadian</vt:lpstr>
      <vt:lpstr>STRUKTUR KEPRIBADIAN</vt:lpstr>
      <vt:lpstr>STRUKTUR  KEPRIBADIAN</vt:lpstr>
      <vt:lpstr>PROSES KEPRIBADIAN</vt:lpstr>
      <vt:lpstr>PROSES KEPRIBADIAN</vt:lpstr>
      <vt:lpstr>PROSES KEPRIBADIAN</vt:lpstr>
      <vt:lpstr>PROSES KEPRIBADIAN</vt:lpstr>
      <vt:lpstr>PROSES KEPRIBADIAN</vt:lpstr>
      <vt:lpstr>PROSES KEPRIBADIAN</vt:lpstr>
      <vt:lpstr>PERTUMBUHAN &amp; PERKEMBANGAN</vt:lpstr>
      <vt:lpstr>PERTUMBUHAN &amp; PERKEMBANGAN</vt:lpstr>
      <vt:lpstr>PERTUMBUHAN &amp; PERKEMBANGAN</vt:lpstr>
      <vt:lpstr>PERTUMBUHAN &amp; PERKEMBANGAN</vt:lpstr>
      <vt:lpstr>PERTUMBUHAN &amp; PERKEMBANGAN</vt:lpstr>
      <vt:lpstr>PERTUMBUHAN &amp; PERKEMBANGAN</vt:lpstr>
      <vt:lpstr>Slide 23</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245</cp:revision>
  <dcterms:created xsi:type="dcterms:W3CDTF">2010-08-24T06:47:44Z</dcterms:created>
  <dcterms:modified xsi:type="dcterms:W3CDTF">2017-10-02T17:02:55Z</dcterms:modified>
</cp:coreProperties>
</file>