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35" r:id="rId3"/>
    <p:sldId id="369" r:id="rId4"/>
    <p:sldId id="370" r:id="rId5"/>
    <p:sldId id="367" r:id="rId6"/>
    <p:sldId id="373" r:id="rId7"/>
    <p:sldId id="376" r:id="rId8"/>
    <p:sldId id="372" r:id="rId9"/>
    <p:sldId id="371" r:id="rId10"/>
    <p:sldId id="379" r:id="rId11"/>
    <p:sldId id="380" r:id="rId12"/>
    <p:sldId id="378" r:id="rId13"/>
    <p:sldId id="377" r:id="rId14"/>
    <p:sldId id="3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4" autoAdjust="0"/>
    <p:restoredTop sz="93190" autoAdjust="0"/>
  </p:normalViewPr>
  <p:slideViewPr>
    <p:cSldViewPr>
      <p:cViewPr>
        <p:scale>
          <a:sx n="70" d="100"/>
          <a:sy n="70" d="100"/>
        </p:scale>
        <p:origin x="-1320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09/10/2017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2F1997-02CD-4E01-95B5-D5DB03AF7126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0CD2F9-C36A-494D-BE84-944A467C84D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7DE62-EDA4-47CC-84F7-F27639E2FC06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90B743-B831-45A9-BF78-62D196B636F3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EA8F09-C3FF-439F-ABBA-DFEA7E10416E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E424C-5AE5-47A7-860F-C09DAFD8E39E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5A763D-2377-497D-B286-CB371D14DDCD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86645-2B25-4B56-A667-334AD0A464AA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25E3-F110-4F3F-95A7-6D9C98FA1E12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CFF2-B325-4AB9-9DAD-4DF8EB695E31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DC59-1520-45A5-A302-0F0015187563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11BD-187E-41CF-8D23-40FEB69E13BE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8FC9-9E47-420A-A260-E021AEA43134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95F6-359C-49CD-AF61-B97177C09FF1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1491-92DC-494C-B2E9-6AD2DA42430E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90D1-3439-47CF-A960-AFE7076A4449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D6B6-B74F-47CC-A6DB-67086F6E1006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ED30-2511-4EDB-84D1-7623725E25B5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83CF-E6BF-4B2D-B579-F86FAE75D4D0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E48D91-91F1-4CEB-982F-0C0FE00241F5}" type="datetime1">
              <a:rPr lang="en-US"/>
              <a:pPr>
                <a:defRPr/>
              </a:pPr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810000"/>
            <a:ext cx="5638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TEORI FENOMENOLOGIS: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/>
            <a:r>
              <a:rPr lang="id-ID" sz="2000" b="1" i="1" dirty="0" smtClean="0">
                <a:solidFill>
                  <a:schemeClr val="bg1"/>
                </a:solidFill>
              </a:rPr>
              <a:t> </a:t>
            </a:r>
            <a:r>
              <a:rPr lang="id-ID" sz="2000" b="1" dirty="0" smtClean="0">
                <a:solidFill>
                  <a:schemeClr val="bg1"/>
                </a:solidFill>
              </a:rPr>
              <a:t>APLIKASI &amp; </a:t>
            </a:r>
            <a:r>
              <a:rPr lang="id-ID" sz="2000" b="1" dirty="0" smtClean="0">
                <a:solidFill>
                  <a:schemeClr val="bg1"/>
                </a:solidFill>
              </a:rPr>
              <a:t>EVALUASI </a:t>
            </a:r>
            <a:r>
              <a:rPr lang="id-ID" sz="2000" b="1" dirty="0" smtClean="0">
                <a:solidFill>
                  <a:schemeClr val="bg1"/>
                </a:solidFill>
              </a:rPr>
              <a:t> TEORI ROGERS</a:t>
            </a: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(PANDANGAN </a:t>
            </a:r>
            <a:r>
              <a:rPr lang="id-ID" sz="2000" b="1" dirty="0" smtClean="0">
                <a:solidFill>
                  <a:schemeClr val="bg1"/>
                </a:solidFill>
              </a:rPr>
              <a:t>HUMANISTIK &amp; EKSISTENSIALISM)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Victor Frankl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Konsep teorinya: Logoterapi. </a:t>
            </a:r>
          </a:p>
          <a:p>
            <a:pPr>
              <a:buNone/>
            </a:pPr>
            <a:r>
              <a:rPr lang="id-ID" sz="2200" dirty="0" smtClean="0">
                <a:latin typeface="Arial" charset="0"/>
                <a:cs typeface="Arial" charset="0"/>
              </a:rPr>
              <a:t>	</a:t>
            </a:r>
            <a:r>
              <a:rPr lang="id-ID" sz="2200" dirty="0" smtClean="0">
                <a:latin typeface="Arial" charset="0"/>
                <a:cs typeface="Arial" charset="0"/>
              </a:rPr>
              <a:t>Sebuat teori yg berorientasi untuk menemukan arti atau makna bagi eksistensi manusia </a:t>
            </a:r>
            <a:r>
              <a:rPr lang="id-ID" sz="2200" dirty="0" smtClean="0">
                <a:latin typeface="Arial" charset="0"/>
                <a:cs typeface="Arial" charset="0"/>
                <a:sym typeface="Wingdings" pitchFamily="2" charset="2"/>
              </a:rPr>
              <a:t> eksistensial</a:t>
            </a:r>
            <a:r>
              <a:rPr lang="id-ID" sz="2200" dirty="0" smtClean="0">
                <a:latin typeface="Arial" charset="0"/>
                <a:cs typeface="Arial" charset="0"/>
              </a:rPr>
              <a:t>. Mau menerima tanggung jawab dan berusaha menemukan nilai/hikmah di balik kehidupan.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Logos mengandung 2 arti:</a:t>
            </a:r>
          </a:p>
          <a:p>
            <a:pPr lvl="1"/>
            <a:r>
              <a:rPr lang="id-ID" sz="2000" dirty="0" smtClean="0">
                <a:latin typeface="Arial" charset="0"/>
                <a:cs typeface="Arial" charset="0"/>
              </a:rPr>
              <a:t>Spirit/semangat: dimensi terdalam dari manusia.</a:t>
            </a:r>
          </a:p>
          <a:p>
            <a:pPr lvl="1"/>
            <a:r>
              <a:rPr lang="id-ID" sz="2000" dirty="0" smtClean="0">
                <a:latin typeface="Arial" charset="0"/>
                <a:cs typeface="Arial" charset="0"/>
              </a:rPr>
              <a:t>Meaning: nilai hidup sebagai manusia 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Pengalaman Frankl sebagai tawanan perang Nazi </a:t>
            </a:r>
            <a:r>
              <a:rPr lang="id-ID" sz="2200" dirty="0" smtClean="0">
                <a:latin typeface="Arial" charset="0"/>
                <a:cs typeface="Arial" charset="0"/>
                <a:sym typeface="Wingdings" pitchFamily="2" charset="2"/>
              </a:rPr>
              <a:t> menghadapi penderitaan/ mendekati ambang kematian.</a:t>
            </a:r>
          </a:p>
          <a:p>
            <a:r>
              <a:rPr lang="id-ID" sz="2200" dirty="0" smtClean="0">
                <a:latin typeface="Arial" charset="0"/>
                <a:cs typeface="Arial" charset="0"/>
                <a:sym typeface="Wingdings" pitchFamily="2" charset="2"/>
              </a:rPr>
              <a:t>Apakah kehidupan mengandung suatu arti/makna ketika berhadapan dengan kehilangan yg tragis?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304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id-ID" sz="2400" dirty="0" smtClean="0">
                <a:latin typeface="Arial" charset="0"/>
                <a:cs typeface="Arial" charset="0"/>
              </a:rPr>
              <a:t>Konsep mendasar dalam hubungannya dg Logoterapi</a:t>
            </a:r>
          </a:p>
          <a:p>
            <a:pPr marL="349250" lvl="1"/>
            <a:r>
              <a:rPr lang="id-ID" sz="2000" i="1" dirty="0" smtClean="0">
                <a:latin typeface="Arial" charset="0"/>
                <a:cs typeface="Arial" charset="0"/>
              </a:rPr>
              <a:t>Freedom to will.</a:t>
            </a:r>
          </a:p>
          <a:p>
            <a:pPr marL="349250" lvl="1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	</a:t>
            </a:r>
            <a:r>
              <a:rPr lang="id-ID" sz="2000" dirty="0" smtClean="0">
                <a:latin typeface="Arial" charset="0"/>
                <a:cs typeface="Arial" charset="0"/>
              </a:rPr>
              <a:t>Bebas untuk tetap berdiri/tegak apapun kondisi yg dialami, bebas menentukan sikapnya menghadapi sekitar, bebas membuat rencana, bebas menghadapi dirinya sendiri.</a:t>
            </a:r>
          </a:p>
          <a:p>
            <a:pPr marL="349250" lvl="1"/>
            <a:r>
              <a:rPr lang="id-ID" sz="2000" i="1" dirty="0" smtClean="0">
                <a:latin typeface="Arial" charset="0"/>
                <a:cs typeface="Arial" charset="0"/>
              </a:rPr>
              <a:t>Will to meaning.</a:t>
            </a:r>
          </a:p>
          <a:p>
            <a:pPr marL="349250" lvl="1">
              <a:buNone/>
            </a:pPr>
            <a:r>
              <a:rPr lang="id-ID" sz="2000" i="1" dirty="0" smtClean="0">
                <a:latin typeface="Arial" charset="0"/>
                <a:cs typeface="Arial" charset="0"/>
              </a:rPr>
              <a:t>	</a:t>
            </a:r>
            <a:r>
              <a:rPr lang="id-ID" sz="2000" dirty="0" smtClean="0">
                <a:latin typeface="Arial" charset="0"/>
                <a:cs typeface="Arial" charset="0"/>
              </a:rPr>
              <a:t>K</a:t>
            </a:r>
            <a:r>
              <a:rPr lang="id-ID" sz="2000" dirty="0" smtClean="0">
                <a:latin typeface="Arial" charset="0"/>
                <a:cs typeface="Arial" charset="0"/>
              </a:rPr>
              <a:t>emauan untuk menemukan arti/makna hidupnya. Suatu dorongan kemauan dasar yg berjuang utk mencapai arti hidup yg lebih tinggi untuk eksis di dunia, memberikan nilai bagi dirinya, dan mengaktualisasikan sebanyak mungkin nilai-nilai hidup manusia dalam dirinya.  </a:t>
            </a:r>
            <a:endParaRPr lang="id-ID" sz="2000" dirty="0" smtClean="0">
              <a:latin typeface="Arial" charset="0"/>
              <a:cs typeface="Arial" charset="0"/>
            </a:endParaRPr>
          </a:p>
          <a:p>
            <a:pPr marL="349250" lvl="1"/>
            <a:r>
              <a:rPr lang="id-ID" sz="2000" i="1" dirty="0" smtClean="0">
                <a:latin typeface="Arial" charset="0"/>
                <a:cs typeface="Arial" charset="0"/>
              </a:rPr>
              <a:t>T</a:t>
            </a:r>
            <a:r>
              <a:rPr lang="id-ID" sz="2000" i="1" dirty="0" smtClean="0">
                <a:latin typeface="Arial" charset="0"/>
                <a:cs typeface="Arial" charset="0"/>
              </a:rPr>
              <a:t>he meaning of life.</a:t>
            </a:r>
          </a:p>
          <a:p>
            <a:pPr marL="349250" lvl="1">
              <a:buNone/>
            </a:pPr>
            <a:r>
              <a:rPr lang="id-ID" sz="2000" dirty="0" smtClean="0">
                <a:latin typeface="Arial" charset="0"/>
                <a:cs typeface="Arial" charset="0"/>
              </a:rPr>
              <a:t>	</a:t>
            </a:r>
            <a:r>
              <a:rPr lang="id-ID" sz="2000" dirty="0" smtClean="0">
                <a:latin typeface="Arial" charset="0"/>
                <a:cs typeface="Arial" charset="0"/>
              </a:rPr>
              <a:t>Arti hidup bagi seorang manusia, untuk direspon (karena tanggung jawab) dalam bentuk tindakan (dg melakukannya), bukan dengan kata-kata.</a:t>
            </a:r>
            <a:endParaRPr lang="id-ID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Simpulan teori Fenomenologis/Humanistik</a:t>
            </a:r>
          </a:p>
        </p:txBody>
      </p:sp>
      <p:sp>
        <p:nvSpPr>
          <p:cNvPr id="1741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ja-JP" sz="2000" dirty="0" smtClean="0">
                <a:ea typeface="ＭＳ Ｐゴシック" charset="-128"/>
              </a:rPr>
              <a:t>Prisip Dasar : Manusia adalah makluk yang aktif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ja-JP" sz="2000" dirty="0" smtClean="0">
                <a:ea typeface="ＭＳ Ｐゴシック" charset="-128"/>
              </a:rPr>
              <a:t>Berorientasi pada keunikan individu &amp; ’</a:t>
            </a:r>
            <a:r>
              <a:rPr lang="nb-NO" altLang="ja-JP" sz="2000" i="1" dirty="0" smtClean="0">
                <a:ea typeface="ＭＳ Ｐゴシック" charset="-128"/>
              </a:rPr>
              <a:t>self determining being</a:t>
            </a:r>
            <a:r>
              <a:rPr lang="nb-NO" altLang="ja-JP" sz="2000" dirty="0" smtClean="0">
                <a:ea typeface="ＭＳ Ｐゴシック" charset="-128"/>
              </a:rPr>
              <a:t>’ (sadar, mandiri &amp; memiliki tujuan hidup)</a:t>
            </a:r>
          </a:p>
          <a:p>
            <a:pPr eaLnBrk="1" hangingPunct="1">
              <a:lnSpc>
                <a:spcPct val="80000"/>
              </a:lnSpc>
            </a:pPr>
            <a:r>
              <a:rPr lang="nb-NO" altLang="ja-JP" sz="2000" dirty="0" smtClean="0">
                <a:ea typeface="ＭＳ Ｐゴシック" charset="-128"/>
              </a:rPr>
              <a:t>Yang dilihat: Kualitas </a:t>
            </a:r>
            <a:r>
              <a:rPr lang="id-ID" altLang="ja-JP" sz="2000" dirty="0" smtClean="0">
                <a:ea typeface="ＭＳ Ｐゴシック" charset="-128"/>
              </a:rPr>
              <a:t>sifat </a:t>
            </a:r>
            <a:r>
              <a:rPr lang="nb-NO" altLang="ja-JP" sz="2000" dirty="0" smtClean="0">
                <a:ea typeface="ＭＳ Ｐゴシック" charset="-128"/>
              </a:rPr>
              <a:t>manusia &amp; kemampuan-kemampuan khusus.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ja-JP" sz="2000" dirty="0" smtClean="0">
                <a:ea typeface="ＭＳ Ｐゴシック" charset="-128"/>
              </a:rPr>
              <a:t>Antara lain : imajinasi, kreatifitas, kebebasan berkehendak, tanggung jawab, aktualisasi, makna hidup, pengembangan pribadi, sifat etis, nilai-nilai estetika.</a:t>
            </a:r>
          </a:p>
          <a:p>
            <a:pPr eaLnBrk="1" hangingPunct="1">
              <a:lnSpc>
                <a:spcPct val="80000"/>
              </a:lnSpc>
            </a:pPr>
            <a:r>
              <a:rPr lang="nb-NO" altLang="ja-JP" sz="2000" dirty="0" smtClean="0">
                <a:ea typeface="ＭＳ Ｐゴシック" charset="-128"/>
              </a:rPr>
              <a:t>Timbul gang</a:t>
            </a:r>
            <a:r>
              <a:rPr lang="id-ID" altLang="ja-JP" sz="2000" dirty="0" smtClean="0">
                <a:ea typeface="ＭＳ Ｐゴシック" charset="-128"/>
              </a:rPr>
              <a:t>g</a:t>
            </a:r>
            <a:r>
              <a:rPr lang="nb-NO" altLang="ja-JP" sz="2000" dirty="0" smtClean="0">
                <a:ea typeface="ＭＳ Ｐゴシック" charset="-128"/>
              </a:rPr>
              <a:t>uan jika 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ja-JP" sz="2000" dirty="0" smtClean="0">
                <a:ea typeface="ＭＳ Ｐゴシック" charset="-128"/>
              </a:rPr>
              <a:t>Lingkungan tidak memberi kesempatan untuk mengembangan potensi positifnya (personal growth)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ja-JP" sz="2000" dirty="0" smtClean="0">
                <a:ea typeface="ＭＳ Ｐゴシック" charset="-128"/>
              </a:rPr>
              <a:t>Menurunnya ekspresi dari potensi-potensinya &amp; adanya ketidaksesuaian (inconqruence) dalam pribadinya.</a:t>
            </a:r>
          </a:p>
          <a:p>
            <a:pPr eaLnBrk="1" hangingPunct="1">
              <a:lnSpc>
                <a:spcPct val="80000"/>
              </a:lnSpc>
            </a:pPr>
            <a:r>
              <a:rPr lang="nb-NO" altLang="ja-JP" sz="2000" dirty="0" smtClean="0">
                <a:ea typeface="ＭＳ Ｐゴシック" charset="-128"/>
              </a:rPr>
              <a:t>Penekanan untuk analisa kepribadian: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ja-JP" sz="2000" i="1" dirty="0" smtClean="0">
                <a:ea typeface="ＭＳ Ｐゴシック" charset="-128"/>
              </a:rPr>
              <a:t>Emotive processes/subjective processes</a:t>
            </a:r>
          </a:p>
          <a:p>
            <a:pPr lvl="1" eaLnBrk="1" hangingPunct="1">
              <a:lnSpc>
                <a:spcPct val="80000"/>
              </a:lnSpc>
            </a:pPr>
            <a:r>
              <a:rPr lang="nb-NO" altLang="ja-JP" sz="2000" i="1" dirty="0" smtClean="0">
                <a:ea typeface="ＭＳ Ｐゴシック" charset="-128"/>
              </a:rPr>
              <a:t>Self Acceptance</a:t>
            </a:r>
            <a:endParaRPr lang="en-US" sz="2000" i="1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Konsep Pribadi </a:t>
            </a:r>
            <a:r>
              <a:rPr lang="id-ID" sz="3200" dirty="0" smtClean="0">
                <a:latin typeface="Arial" charset="0"/>
                <a:cs typeface="Arial" charset="0"/>
              </a:rPr>
              <a:t>Sehat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nb-NO" altLang="ja-JP" sz="2800" dirty="0" smtClean="0">
                <a:ea typeface="ＭＳ Ｐゴシック" charset="-128"/>
              </a:rPr>
              <a:t>Carl Roger</a:t>
            </a:r>
            <a:r>
              <a:rPr lang="id-ID" altLang="ja-JP" sz="2800" dirty="0" smtClean="0">
                <a:ea typeface="ＭＳ Ｐゴシック" charset="-128"/>
              </a:rPr>
              <a:t>s</a:t>
            </a:r>
            <a:r>
              <a:rPr lang="nb-NO" altLang="ja-JP" sz="2800" dirty="0" smtClean="0">
                <a:ea typeface="ＭＳ Ｐゴシック" charset="-128"/>
              </a:rPr>
              <a:t>: pribadi sehat adalah ’orang yang </a:t>
            </a:r>
            <a:r>
              <a:rPr lang="id-ID" altLang="ja-JP" sz="2800" dirty="0" smtClean="0">
                <a:ea typeface="ＭＳ Ｐゴシック" charset="-128"/>
              </a:rPr>
              <a:t>potensinya </a:t>
            </a:r>
            <a:r>
              <a:rPr lang="nb-NO" altLang="ja-JP" sz="2800" dirty="0" smtClean="0">
                <a:ea typeface="ＭＳ Ｐゴシック" charset="-128"/>
              </a:rPr>
              <a:t>berfungsi </a:t>
            </a:r>
            <a:r>
              <a:rPr lang="nb-NO" altLang="ja-JP" sz="2800" dirty="0" smtClean="0">
                <a:ea typeface="ＭＳ Ｐゴシック" charset="-128"/>
              </a:rPr>
              <a:t>sepenuhnya’</a:t>
            </a:r>
            <a:r>
              <a:rPr lang="id-ID" altLang="ja-JP" sz="2800" dirty="0" smtClean="0">
                <a:ea typeface="ＭＳ Ｐゴシック" charset="-128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endParaRPr lang="nb-NO" altLang="ja-JP" sz="28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nb-NO" altLang="ja-JP" sz="2800" dirty="0" smtClean="0">
                <a:ea typeface="ＭＳ Ｐゴシック" charset="-128"/>
              </a:rPr>
              <a:t>Abraham Maslow: pribadi sehat adalah ’orang yang mampu mengaktualisasi diri’</a:t>
            </a:r>
          </a:p>
          <a:p>
            <a:pPr eaLnBrk="1" hangingPunct="1">
              <a:lnSpc>
                <a:spcPct val="80000"/>
              </a:lnSpc>
            </a:pPr>
            <a:endParaRPr lang="id-ID" altLang="ja-JP" sz="28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nb-NO" altLang="ja-JP" sz="2800" dirty="0" smtClean="0">
                <a:ea typeface="ＭＳ Ｐゴシック" charset="-128"/>
              </a:rPr>
              <a:t>Victor </a:t>
            </a:r>
            <a:r>
              <a:rPr lang="nb-NO" altLang="ja-JP" sz="2800" dirty="0" smtClean="0">
                <a:ea typeface="ＭＳ Ｐゴシック" charset="-128"/>
              </a:rPr>
              <a:t>Frankl: pribadi sehat adalah ’orang </a:t>
            </a:r>
            <a:r>
              <a:rPr lang="id-ID" altLang="ja-JP" sz="2800" dirty="0" smtClean="0">
                <a:ea typeface="ＭＳ Ｐゴシック" charset="-128"/>
              </a:rPr>
              <a:t>yg </a:t>
            </a:r>
            <a:r>
              <a:rPr lang="nb-NO" altLang="ja-JP" sz="2800" dirty="0" smtClean="0">
                <a:ea typeface="ＭＳ Ｐゴシック" charset="-128"/>
              </a:rPr>
              <a:t>mampu mengatasi diri</a:t>
            </a:r>
            <a:r>
              <a:rPr lang="id-ID" altLang="ja-JP" sz="2800" dirty="0" smtClean="0">
                <a:ea typeface="ＭＳ Ｐゴシック" charset="-128"/>
              </a:rPr>
              <a:t> &amp; memaknai hidup</a:t>
            </a:r>
            <a:r>
              <a:rPr lang="nb-NO" altLang="ja-JP" sz="2800" dirty="0" smtClean="0">
                <a:ea typeface="ＭＳ Ｐゴシック" charset="-128"/>
              </a:rPr>
              <a:t>’</a:t>
            </a:r>
            <a:r>
              <a:rPr lang="id-ID" altLang="ja-JP" sz="2800" dirty="0" smtClean="0">
                <a:ea typeface="ＭＳ Ｐゴシック" charset="-128"/>
              </a:rPr>
              <a:t>.</a:t>
            </a:r>
            <a:endParaRPr lang="nb-NO" altLang="ja-JP" sz="2800" dirty="0" smtClean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endParaRPr lang="nb-NO" altLang="ja-JP" sz="2400" dirty="0" smtClean="0">
              <a:ea typeface="ＭＳ Ｐゴシック" charset="-128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Diskusi &amp; Presentasi 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800" dirty="0" smtClean="0">
                <a:latin typeface="Arial" charset="0"/>
                <a:cs typeface="Arial" charset="0"/>
              </a:rPr>
              <a:t>Topik: Kesepian (</a:t>
            </a:r>
            <a:r>
              <a:rPr lang="id-ID" sz="2800" i="1" dirty="0" smtClean="0">
                <a:latin typeface="Arial" charset="0"/>
                <a:cs typeface="Arial" charset="0"/>
              </a:rPr>
              <a:t>Loneliness</a:t>
            </a:r>
            <a:r>
              <a:rPr lang="id-ID" sz="2800" dirty="0" smtClean="0">
                <a:latin typeface="Arial" charset="0"/>
                <a:cs typeface="Arial" charset="0"/>
              </a:rPr>
              <a:t>)</a:t>
            </a:r>
            <a:r>
              <a:rPr lang="id-ID" sz="2800" i="1" dirty="0" smtClean="0">
                <a:latin typeface="Arial" charset="0"/>
                <a:cs typeface="Arial" charset="0"/>
              </a:rPr>
              <a:t>.</a:t>
            </a:r>
          </a:p>
          <a:p>
            <a:pPr marL="0" indent="0">
              <a:buNone/>
            </a:pPr>
            <a:r>
              <a:rPr lang="id-ID" sz="2200" smtClean="0">
                <a:latin typeface="Arial" charset="0"/>
                <a:cs typeface="Arial" charset="0"/>
              </a:rPr>
              <a:t>Diskusikan dengan </a:t>
            </a:r>
            <a:r>
              <a:rPr lang="id-ID" sz="2200" dirty="0" smtClean="0">
                <a:latin typeface="Arial" charset="0"/>
                <a:cs typeface="Arial" charset="0"/>
              </a:rPr>
              <a:t>mengacu pada konsep-konsep teori kepribadian yg sudah dipelajari!</a:t>
            </a:r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Kebutuhan2 apa yg ada?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Apa unsur pengalaman eksistensialnya?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Apa makna hidup yg ditemukan? Bagaimana prosesnya?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dll</a:t>
            </a:r>
            <a:r>
              <a:rPr lang="id-ID" sz="2200" dirty="0" smtClean="0">
                <a:latin typeface="Arial" charset="0"/>
                <a:cs typeface="Arial" charset="0"/>
              </a:rPr>
              <a:t>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>
                <a:latin typeface="Arial" charset="0"/>
                <a:cs typeface="Arial" charset="0"/>
              </a:rPr>
              <a:t>Pandangan Rogers merupakan bagian dari aliran potensi manusia, yg menekankan aktualisasi diri dan pemenuhan ptensi setiap individu. </a:t>
            </a:r>
          </a:p>
          <a:p>
            <a:r>
              <a:rPr lang="id-ID" sz="2800" dirty="0" smtClean="0">
                <a:latin typeface="Arial" charset="0"/>
                <a:cs typeface="Arial" charset="0"/>
              </a:rPr>
              <a:t>Kurt Goldstein, Abraham H.Maslow, dan eksistensialis Viktor Frankl, juga termasuk dalam aliran ini.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Kurt Goldstein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id-ID" sz="2800" dirty="0" smtClean="0">
                <a:latin typeface="Arial" charset="0"/>
                <a:cs typeface="Arial" charset="0"/>
              </a:rPr>
              <a:t>Seorang Neurolog &amp; Psikiatris.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latin typeface="Arial" charset="0"/>
                <a:cs typeface="Arial" charset="0"/>
              </a:rPr>
              <a:t>Pengalaman dalam menangani pasien yg cedera otak </a:t>
            </a:r>
            <a:r>
              <a:rPr lang="id-ID" sz="2800" dirty="0" smtClean="0">
                <a:latin typeface="Arial" charset="0"/>
                <a:cs typeface="Arial" charset="0"/>
                <a:sym typeface="Wingdings" pitchFamily="2" charset="2"/>
              </a:rPr>
              <a:t> konsep Organisme.</a:t>
            </a:r>
            <a:endParaRPr lang="id-ID" sz="2800" dirty="0" smtClean="0"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latin typeface="Arial" charset="0"/>
                <a:cs typeface="Arial" charset="0"/>
              </a:rPr>
              <a:t>Perbedaan fungsi otak </a:t>
            </a:r>
            <a:r>
              <a:rPr lang="id-ID" sz="2800" dirty="0" smtClean="0">
                <a:latin typeface="Arial" charset="0"/>
                <a:cs typeface="Arial" charset="0"/>
                <a:sym typeface="Wingdings" pitchFamily="2" charset="2"/>
              </a:rPr>
              <a:t> fungsi kepribadian.</a:t>
            </a:r>
          </a:p>
          <a:p>
            <a:pPr marL="806450"/>
            <a:r>
              <a:rPr lang="id-ID" sz="2400" dirty="0" smtClean="0">
                <a:latin typeface="Arial" charset="0"/>
                <a:cs typeface="Arial" charset="0"/>
              </a:rPr>
              <a:t>Orang yg sehat: fungsi yg fleksibel, terorganisasi, dapat menunda &amp; mengantisipasi masa depan.</a:t>
            </a:r>
          </a:p>
          <a:p>
            <a:pPr marL="806450"/>
            <a:r>
              <a:rPr lang="id-ID" sz="2400" dirty="0" smtClean="0">
                <a:latin typeface="Arial" charset="0"/>
                <a:cs typeface="Arial" charset="0"/>
              </a:rPr>
              <a:t>Orang yg terganggu/abnormal: fungsi yg kaku, mekanis, terperangkap oleh masa lalu.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latin typeface="Arial" charset="0"/>
                <a:cs typeface="Arial" charset="0"/>
              </a:rPr>
              <a:t>Goldstein </a:t>
            </a:r>
            <a:r>
              <a:rPr lang="id-ID" sz="2800" dirty="0" smtClean="0">
                <a:latin typeface="Arial" charset="0"/>
                <a:cs typeface="Arial" charset="0"/>
              </a:rPr>
              <a:t>memandang bahwa motif utama individu adalah aktualisasi diri.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400" dirty="0" smtClean="0">
                <a:latin typeface="Arial" charset="0"/>
                <a:cs typeface="Arial" charset="0"/>
              </a:rPr>
              <a:t>Goldstein membedakan 3 macam tingkah laku yg berbeda: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id-ID" sz="2400" dirty="0" smtClean="0">
                <a:latin typeface="Arial" charset="0"/>
                <a:cs typeface="Arial" charset="0"/>
              </a:rPr>
              <a:t>Perbuatan: aktivitas yg dilakukan manusia dengan sengaja &amp; sadar.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id-ID" sz="2400" dirty="0" smtClean="0">
                <a:latin typeface="Arial" charset="0"/>
                <a:cs typeface="Arial" charset="0"/>
              </a:rPr>
              <a:t>Sikap: mencakup perasaan, suasana hati &amp; pengalaman batin</a:t>
            </a:r>
          </a:p>
          <a:p>
            <a:pPr marL="355600" lvl="1" indent="-355600">
              <a:buFont typeface="Arial" pitchFamily="34" charset="0"/>
              <a:buChar char="•"/>
            </a:pPr>
            <a:r>
              <a:rPr lang="id-ID" sz="2400" dirty="0" smtClean="0">
                <a:latin typeface="Arial" charset="0"/>
                <a:cs typeface="Arial" charset="0"/>
              </a:rPr>
              <a:t>Proses: fungsi jasmani yg hanya dapat dialami secara tak langsung</a:t>
            </a:r>
          </a:p>
          <a:p>
            <a:pPr lvl="1"/>
            <a:endParaRPr lang="id-ID" sz="1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sz="2800" dirty="0" smtClean="0">
                <a:latin typeface="Arial" charset="0"/>
                <a:cs typeface="Arial" charset="0"/>
              </a:rPr>
              <a:t>Dinamika Organisme terdiri dari 3 hal penting:</a:t>
            </a:r>
          </a:p>
          <a:p>
            <a:r>
              <a:rPr lang="id-ID" sz="2400" dirty="0" smtClean="0">
                <a:latin typeface="Arial" charset="0"/>
                <a:cs typeface="Arial" charset="0"/>
              </a:rPr>
              <a:t>Proses ekualisasi: kembali ke keseimbangan setelah adanya suatu ketegangan. Prinsipnya: ketepatan, keterpaduan, keteraturan tingkah laku di tengah gangguan.</a:t>
            </a:r>
          </a:p>
          <a:p>
            <a:r>
              <a:rPr lang="id-ID" sz="2400" dirty="0" smtClean="0">
                <a:latin typeface="Arial" charset="0"/>
                <a:cs typeface="Arial" charset="0"/>
              </a:rPr>
              <a:t>Aktualisasi diri: kecenderungan kreatif, berkembang &amp; mencapai kesempurnaan.. </a:t>
            </a:r>
          </a:p>
          <a:p>
            <a:r>
              <a:rPr lang="id-ID" sz="2400" dirty="0" smtClean="0">
                <a:latin typeface="Arial" charset="0"/>
                <a:cs typeface="Arial" charset="0"/>
              </a:rPr>
              <a:t>Penyesuaian diri: berjuang menguasai tantangan dunia luar sehingga terjadi ketenangan &amp; keseimbangan energi kembali.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Konsep Teori Maslow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id-ID" dirty="0" smtClean="0"/>
              <a:t>Teori Kepribadian berdasar asumsi ttg motivasi. Ada 5 asumsi: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d-ID" dirty="0" smtClean="0"/>
              <a:t>Pendekatannya holistik thd motivasi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d-ID" dirty="0" smtClean="0"/>
              <a:t>Motivasi bersifat kompleks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d-ID" dirty="0" smtClean="0"/>
              <a:t>Manusia termotivasi secara terus menerus oleh satu kebutuhan atau kebutuhan lainnya.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d-ID" dirty="0" smtClean="0"/>
              <a:t>Semua orang di mana pun termotivasi oleh kebutuhan-kebutuhan dasar yg sama.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d-ID" dirty="0" smtClean="0"/>
              <a:t>Kebutuhan dapat disusun dalam bentuk hirarki.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Hirarki Teori Maslow</a:t>
            </a:r>
          </a:p>
        </p:txBody>
      </p:sp>
      <p:pic>
        <p:nvPicPr>
          <p:cNvPr id="5" name="Picture 2" descr="maslow1.gif: The hierarchy of needs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600200"/>
            <a:ext cx="569192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1295400" y="2590800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1524000" y="2620200"/>
            <a:ext cx="0" cy="504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143000" y="3108325"/>
            <a:ext cx="936625" cy="7778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Tahoma" charset="0"/>
              </a:rPr>
              <a:t>Higher order needs</a:t>
            </a:r>
          </a:p>
        </p:txBody>
      </p:sp>
      <p:sp>
        <p:nvSpPr>
          <p:cNvPr id="9" name="Line 18"/>
          <p:cNvSpPr>
            <a:spLocks noChangeShapeType="1"/>
          </p:cNvSpPr>
          <p:nvPr/>
        </p:nvSpPr>
        <p:spPr bwMode="auto">
          <a:xfrm>
            <a:off x="1524000" y="3810000"/>
            <a:ext cx="0" cy="46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219200" y="4343400"/>
            <a:ext cx="64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1524000" y="4440600"/>
            <a:ext cx="0" cy="36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219200" y="4784725"/>
            <a:ext cx="936625" cy="5492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Tahoma" charset="0"/>
              </a:rPr>
              <a:t>Basic needs</a:t>
            </a:r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>
            <a:off x="1524000" y="5334000"/>
            <a:ext cx="0" cy="36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1295400" y="5791200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Asumsi Hirarki Teori Maslow</a:t>
            </a:r>
          </a:p>
          <a:p>
            <a:pPr>
              <a:buFont typeface="Arial" pitchFamily="34" charset="0"/>
              <a:buChar char="•"/>
            </a:pPr>
            <a:r>
              <a:rPr lang="id-ID" dirty="0" smtClean="0"/>
              <a:t>Kebutuhan yg rendah tingkatannya harus dipuaskan atau minimal terpenuhi secara relatif, sebelum kebutuhan yg lebih tinggi tingkatannya menjadi motivator suatu tindakan.</a:t>
            </a:r>
            <a:endParaRPr lang="id-ID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Aktualisasi Diri (Teori Maslow)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Merupakan tingkat tertinggi perkembangan manusia </a:t>
            </a:r>
            <a:r>
              <a:rPr lang="id-ID" sz="2800" dirty="0" smtClean="0">
                <a:sym typeface="Wingdings" pitchFamily="2" charset="2"/>
              </a:rPr>
              <a:t> manusia unggul (</a:t>
            </a:r>
            <a:r>
              <a:rPr lang="id-ID" sz="2800" i="1" dirty="0" smtClean="0">
                <a:sym typeface="Wingdings" pitchFamily="2" charset="2"/>
              </a:rPr>
              <a:t>good human being</a:t>
            </a:r>
            <a:r>
              <a:rPr lang="id-ID" sz="2800" dirty="0" smtClean="0">
                <a:sym typeface="Wingdings" pitchFamily="2" charset="2"/>
              </a:rPr>
              <a:t>).</a:t>
            </a:r>
          </a:p>
          <a:p>
            <a:r>
              <a:rPr lang="id-ID" sz="2800" dirty="0" smtClean="0">
                <a:sym typeface="Wingdings" pitchFamily="2" charset="2"/>
              </a:rPr>
              <a:t>Kriteria Aktualisasi Diri:</a:t>
            </a:r>
          </a:p>
          <a:p>
            <a:pPr marL="723900" indent="-368300" eaLnBrk="1" hangingPunct="1">
              <a:buFont typeface="Wingdings" pitchFamily="2" charset="2"/>
              <a:buAutoNum type="arabicPeriod"/>
              <a:defRPr/>
            </a:pPr>
            <a:r>
              <a:rPr lang="id-ID" sz="2800" dirty="0" smtClean="0"/>
              <a:t>Bebas dari psikopatologi.</a:t>
            </a:r>
          </a:p>
          <a:p>
            <a:pPr marL="723900" indent="-368300" eaLnBrk="1" hangingPunct="1">
              <a:buFont typeface="Wingdings" pitchFamily="2" charset="2"/>
              <a:buAutoNum type="arabicPeriod"/>
              <a:defRPr/>
            </a:pPr>
            <a:r>
              <a:rPr lang="id-ID" sz="2800" dirty="0" smtClean="0"/>
              <a:t>Bergerak maju melewati hirarki kebutuhan.</a:t>
            </a:r>
          </a:p>
          <a:p>
            <a:pPr marL="723900" indent="-368300" eaLnBrk="1" hangingPunct="1">
              <a:buFont typeface="Wingdings" pitchFamily="2" charset="2"/>
              <a:buAutoNum type="arabicPeriod"/>
              <a:defRPr/>
            </a:pPr>
            <a:r>
              <a:rPr lang="id-ID" sz="2800" dirty="0" smtClean="0"/>
              <a:t>Memegang erat </a:t>
            </a:r>
            <a:r>
              <a:rPr lang="id-ID" sz="2800" i="1" dirty="0" smtClean="0"/>
              <a:t>B-values</a:t>
            </a:r>
            <a:r>
              <a:rPr lang="id-ID" sz="2800" dirty="0" smtClean="0"/>
              <a:t> (</a:t>
            </a:r>
            <a:r>
              <a:rPr lang="id-ID" sz="2800" i="1" dirty="0" smtClean="0"/>
              <a:t>Being values</a:t>
            </a:r>
            <a:r>
              <a:rPr lang="id-ID" sz="2800" dirty="0" smtClean="0"/>
              <a:t>)</a:t>
            </a:r>
          </a:p>
          <a:p>
            <a:pPr marL="723900" indent="-368300" eaLnBrk="1" hangingPunct="1">
              <a:buFont typeface="Wingdings" pitchFamily="2" charset="2"/>
              <a:buAutoNum type="arabicPeriod"/>
              <a:defRPr/>
            </a:pPr>
            <a:r>
              <a:rPr lang="id-ID" sz="2800" dirty="0" smtClean="0"/>
              <a:t>Pengaktualisasian diri </a:t>
            </a:r>
            <a:r>
              <a:rPr lang="id-ID" sz="2800" dirty="0" smtClean="0">
                <a:sym typeface="Wingdings" pitchFamily="2" charset="2"/>
              </a:rPr>
              <a:t> penggunaan &amp; pengeksploitasian sepenuhnya talenta diri, kapasitas, potensi, dll.</a:t>
            </a:r>
            <a:endParaRPr lang="id-ID" sz="2800" dirty="0" smtClean="0"/>
          </a:p>
          <a:p>
            <a:pPr marL="627063" indent="-271463"/>
            <a:endParaRPr lang="id-ID" sz="2400" dirty="0" smtClean="0">
              <a:sym typeface="Wingdings" pitchFamily="2" charset="2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583</Words>
  <Application>Microsoft Office PowerPoint</Application>
  <PresentationFormat>On-screen Show (4:3)</PresentationFormat>
  <Paragraphs>92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Kurt Goldstein</vt:lpstr>
      <vt:lpstr>Slide 4</vt:lpstr>
      <vt:lpstr>Slide 5</vt:lpstr>
      <vt:lpstr>Konsep Teori Maslow</vt:lpstr>
      <vt:lpstr>Hirarki Teori Maslow</vt:lpstr>
      <vt:lpstr>Slide 8</vt:lpstr>
      <vt:lpstr>Aktualisasi Diri (Teori Maslow)</vt:lpstr>
      <vt:lpstr>Victor Frankl</vt:lpstr>
      <vt:lpstr>Slide 11</vt:lpstr>
      <vt:lpstr>Simpulan teori Fenomenologis/Humanistik</vt:lpstr>
      <vt:lpstr>Konsep Pribadi Sehat</vt:lpstr>
      <vt:lpstr>Diskusi &amp; Presentasi 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228</cp:revision>
  <dcterms:created xsi:type="dcterms:W3CDTF">2010-08-24T06:47:44Z</dcterms:created>
  <dcterms:modified xsi:type="dcterms:W3CDTF">2017-10-09T12:56:45Z</dcterms:modified>
</cp:coreProperties>
</file>