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16" r:id="rId2"/>
    <p:sldId id="379" r:id="rId3"/>
    <p:sldId id="380" r:id="rId4"/>
    <p:sldId id="335" r:id="rId5"/>
    <p:sldId id="384" r:id="rId6"/>
    <p:sldId id="366" r:id="rId7"/>
    <p:sldId id="365" r:id="rId8"/>
    <p:sldId id="367" r:id="rId9"/>
    <p:sldId id="368" r:id="rId10"/>
    <p:sldId id="369" r:id="rId11"/>
    <p:sldId id="373" r:id="rId12"/>
    <p:sldId id="385" r:id="rId13"/>
    <p:sldId id="370" r:id="rId14"/>
    <p:sldId id="371" r:id="rId15"/>
    <p:sldId id="383" r:id="rId16"/>
    <p:sldId id="372" r:id="rId17"/>
    <p:sldId id="381" r:id="rId18"/>
    <p:sldId id="38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70" d="100"/>
          <a:sy n="70" d="100"/>
        </p:scale>
        <p:origin x="-132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23/10/2017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18</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10/23/2017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10/23/2017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10/23/2017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10/23/2017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10/23/2017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10/23/2017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10/23/2017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10/23/2017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10/23/2017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10/23/2017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10/23/2017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10/23/2017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810000"/>
            <a:ext cx="5638800" cy="1138773"/>
          </a:xfrm>
          <a:prstGeom prst="rect">
            <a:avLst/>
          </a:prstGeom>
          <a:noFill/>
          <a:ln w="9525">
            <a:noFill/>
            <a:miter lim="800000"/>
            <a:headEnd/>
            <a:tailEnd/>
          </a:ln>
        </p:spPr>
        <p:txBody>
          <a:bodyPr>
            <a:spAutoFit/>
          </a:bodyPr>
          <a:lstStyle/>
          <a:p>
            <a:pPr algn="ctr"/>
            <a:r>
              <a:rPr lang="id-ID" sz="2400" b="1" dirty="0" smtClean="0">
                <a:solidFill>
                  <a:schemeClr val="bg1"/>
                </a:solidFill>
              </a:rPr>
              <a:t>TEORI SIFAT MODEL 5 FAKTOR </a:t>
            </a:r>
          </a:p>
          <a:p>
            <a:pPr algn="ctr"/>
            <a:r>
              <a:rPr lang="id-ID" sz="2400" b="1" i="1" dirty="0" smtClean="0">
                <a:solidFill>
                  <a:schemeClr val="bg1"/>
                </a:solidFill>
              </a:rPr>
              <a:t>(BIG FIVE </a:t>
            </a:r>
            <a:r>
              <a:rPr lang="id-ID" sz="2400" b="1" i="1" smtClean="0">
                <a:solidFill>
                  <a:schemeClr val="bg1"/>
                </a:solidFill>
              </a:rPr>
              <a:t>FACTOR):</a:t>
            </a:r>
            <a:endParaRPr lang="id-ID" sz="2000" b="1" i="1" dirty="0" smtClean="0">
              <a:solidFill>
                <a:schemeClr val="bg1"/>
              </a:solidFill>
            </a:endParaRPr>
          </a:p>
          <a:p>
            <a:pPr algn="ctr"/>
            <a:r>
              <a:rPr lang="id-ID" sz="2000" b="1" i="1" dirty="0" smtClean="0">
                <a:solidFill>
                  <a:schemeClr val="bg1"/>
                </a:solidFill>
              </a:rPr>
              <a:t> </a:t>
            </a:r>
            <a:r>
              <a:rPr lang="id-ID" sz="2000" b="1" dirty="0" smtClean="0">
                <a:solidFill>
                  <a:schemeClr val="bg1"/>
                </a:solidFill>
              </a:rPr>
              <a:t>APLIKASI &amp; EVALUASI TEORI SIFAT</a:t>
            </a: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i="1" dirty="0" smtClean="0"/>
              <a:t>Conscientousness</a:t>
            </a:r>
            <a:r>
              <a:rPr lang="id-ID" sz="3200" dirty="0" smtClean="0"/>
              <a:t> (hati nurani)</a:t>
            </a:r>
            <a:endParaRPr lang="id-ID" sz="3200" dirty="0" smtClean="0">
              <a:latin typeface="Arial" charset="0"/>
              <a:cs typeface="Arial" charset="0"/>
            </a:endParaRPr>
          </a:p>
        </p:txBody>
      </p:sp>
      <p:sp>
        <p:nvSpPr>
          <p:cNvPr id="5" name="Rectangle 3"/>
          <p:cNvSpPr>
            <a:spLocks noGrp="1" noChangeArrowheads="1"/>
          </p:cNvSpPr>
          <p:nvPr>
            <p:ph idx="1"/>
          </p:nvPr>
        </p:nvSpPr>
        <p:spPr>
          <a:xfrm>
            <a:off x="457200" y="1524000"/>
            <a:ext cx="8229600" cy="4602163"/>
          </a:xfrm>
        </p:spPr>
        <p:txBody>
          <a:bodyPr/>
          <a:lstStyle/>
          <a:p>
            <a:pPr marL="457200" indent="-457200" eaLnBrk="1" hangingPunct="1">
              <a:buNone/>
            </a:pPr>
            <a:r>
              <a:rPr lang="id-ID" sz="2400" dirty="0" smtClean="0"/>
              <a:t>Dimensinya:</a:t>
            </a:r>
          </a:p>
          <a:p>
            <a:pPr marL="457200" indent="-457200" eaLnBrk="1" hangingPunct="1">
              <a:buFont typeface="+mj-lt"/>
              <a:buAutoNum type="arabicPeriod"/>
            </a:pPr>
            <a:r>
              <a:rPr lang="id-ID" sz="2400" dirty="0" smtClean="0"/>
              <a:t>Disiplin diri</a:t>
            </a:r>
          </a:p>
          <a:p>
            <a:pPr marL="457200" indent="-457200" eaLnBrk="1" hangingPunct="1">
              <a:buFont typeface="+mj-lt"/>
              <a:buAutoNum type="arabicPeriod"/>
            </a:pPr>
            <a:r>
              <a:rPr lang="id-ID" sz="2400" dirty="0" smtClean="0"/>
              <a:t>Penuh tanggungjawab</a:t>
            </a:r>
          </a:p>
          <a:p>
            <a:pPr marL="457200" indent="-457200" eaLnBrk="1" hangingPunct="1">
              <a:buFont typeface="+mj-lt"/>
              <a:buAutoNum type="arabicPeriod"/>
            </a:pPr>
            <a:r>
              <a:rPr lang="id-ID" sz="2400" dirty="0" smtClean="0"/>
              <a:t>Kompeten</a:t>
            </a:r>
          </a:p>
          <a:p>
            <a:pPr marL="457200" indent="-457200" eaLnBrk="1" hangingPunct="1">
              <a:buFont typeface="+mj-lt"/>
              <a:buAutoNum type="arabicPeriod"/>
            </a:pPr>
            <a:r>
              <a:rPr lang="id-ID" sz="2400" dirty="0" smtClean="0"/>
              <a:t>Teratur</a:t>
            </a:r>
          </a:p>
          <a:p>
            <a:pPr marL="457200" indent="-457200" eaLnBrk="1" hangingPunct="1">
              <a:buFont typeface="+mj-lt"/>
              <a:buAutoNum type="arabicPeriod"/>
            </a:pPr>
            <a:r>
              <a:rPr lang="id-ID" sz="2400" dirty="0" smtClean="0"/>
              <a:t>Berjuang mendapatkan prestasi</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06104" y="685800"/>
            <a:ext cx="8229600" cy="533400"/>
          </a:xfrm>
        </p:spPr>
        <p:txBody>
          <a:bodyPr/>
          <a:lstStyle/>
          <a:p>
            <a:pPr>
              <a:spcBef>
                <a:spcPct val="50000"/>
              </a:spcBef>
            </a:pPr>
            <a:r>
              <a:rPr lang="id-ID" sz="3200" dirty="0" smtClean="0">
                <a:latin typeface="Arial" charset="0"/>
                <a:cs typeface="Arial" charset="0"/>
              </a:rPr>
              <a:t>Teori Big Five menurut Goldberg</a:t>
            </a:r>
            <a:endParaRPr lang="id-ID" sz="3200" dirty="0" smtClean="0">
              <a:latin typeface="Arial" charset="0"/>
              <a:cs typeface="Arial" charset="0"/>
            </a:endParaRPr>
          </a:p>
        </p:txBody>
      </p:sp>
      <p:sp>
        <p:nvSpPr>
          <p:cNvPr id="12292" name="Content Placeholder 5"/>
          <p:cNvSpPr>
            <a:spLocks noGrp="1"/>
          </p:cNvSpPr>
          <p:nvPr>
            <p:ph idx="1"/>
          </p:nvPr>
        </p:nvSpPr>
        <p:spPr>
          <a:xfrm>
            <a:off x="457200" y="1447800"/>
            <a:ext cx="8229600" cy="4678363"/>
          </a:xfrm>
        </p:spPr>
        <p:txBody>
          <a:bodyPr/>
          <a:lstStyle/>
          <a:p>
            <a:r>
              <a:rPr lang="id-ID" sz="2200" i="1" dirty="0" smtClean="0">
                <a:latin typeface="Arial" charset="0"/>
                <a:cs typeface="Arial" charset="0"/>
              </a:rPr>
              <a:t>Big Five</a:t>
            </a:r>
            <a:r>
              <a:rPr lang="id-ID" sz="2200" dirty="0" smtClean="0">
                <a:latin typeface="Arial" charset="0"/>
                <a:cs typeface="Arial" charset="0"/>
              </a:rPr>
              <a:t> didesain untuk menggambarkan sifat kepribadian yg dianggap terpenting dalam hidup seseorang.</a:t>
            </a:r>
          </a:p>
          <a:p>
            <a:r>
              <a:rPr lang="id-ID" sz="2200" dirty="0" smtClean="0">
                <a:latin typeface="Arial" charset="0"/>
                <a:cs typeface="Arial" charset="0"/>
              </a:rPr>
              <a:t>Goldberg menjelaskan logika pendekatan Big Five dalam kerangka hipotesis leksikal (bahasa) dasar: “perbedaan individual paling penting dalam transaksi (hubungan) manusia diuraikan menjadi terminologi tunggal pd beberapa atau seluruh bangsa”. </a:t>
            </a:r>
          </a:p>
          <a:p>
            <a:r>
              <a:rPr lang="id-ID" sz="2200" dirty="0" smtClean="0">
                <a:latin typeface="Arial" charset="0"/>
                <a:cs typeface="Arial" charset="0"/>
              </a:rPr>
              <a:t>Terminologi ini secara sosial berguna untuk memberikan prediksi atau kontrol tentang apa yang akan dilakukan orang lain, sehingga mengontrol </a:t>
            </a:r>
            <a:r>
              <a:rPr lang="id-ID" sz="2200" i="1" dirty="0" smtClean="0">
                <a:latin typeface="Arial" charset="0"/>
                <a:cs typeface="Arial" charset="0"/>
              </a:rPr>
              <a:t>output </a:t>
            </a:r>
            <a:r>
              <a:rPr lang="id-ID" sz="2200" dirty="0" smtClean="0">
                <a:latin typeface="Arial" charset="0"/>
                <a:cs typeface="Arial" charset="0"/>
              </a:rPr>
              <a:t>hidup seseorang. </a:t>
            </a:r>
          </a:p>
          <a:p>
            <a:r>
              <a:rPr lang="id-ID" sz="2200" dirty="0" smtClean="0">
                <a:latin typeface="Arial" charset="0"/>
                <a:cs typeface="Arial" charset="0"/>
              </a:rPr>
              <a:t>Hipotesis leksikal merupakan stimulan penting bagi riset, dan akan terus memandu banyak pemikiran dlm bidang tersebut.</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06104" y="685800"/>
            <a:ext cx="8229600" cy="685800"/>
          </a:xfrm>
        </p:spPr>
        <p:txBody>
          <a:bodyPr/>
          <a:lstStyle/>
          <a:p>
            <a:pPr>
              <a:spcBef>
                <a:spcPct val="50000"/>
              </a:spcBef>
            </a:pPr>
            <a:r>
              <a:rPr lang="id-ID" sz="3200" i="1" dirty="0" smtClean="0">
                <a:latin typeface="Arial" charset="0"/>
                <a:cs typeface="Arial" charset="0"/>
              </a:rPr>
              <a:t>Inventory of Bipolar Traits </a:t>
            </a:r>
            <a:r>
              <a:rPr lang="id-ID" sz="3200" dirty="0" smtClean="0">
                <a:latin typeface="Arial" charset="0"/>
                <a:cs typeface="Arial" charset="0"/>
              </a:rPr>
              <a:t>Goldberg</a:t>
            </a:r>
            <a:endParaRPr lang="id-ID"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id-ID" sz="2400" u="sng" dirty="0" smtClean="0">
                <a:latin typeface="Arial" charset="0"/>
                <a:cs typeface="Arial" charset="0"/>
              </a:rPr>
              <a:t>Alat</a:t>
            </a:r>
            <a:r>
              <a:rPr lang="id-ID" sz="2400" dirty="0" smtClean="0">
                <a:latin typeface="Arial" charset="0"/>
                <a:cs typeface="Arial" charset="0"/>
              </a:rPr>
              <a:t>:</a:t>
            </a:r>
            <a:r>
              <a:rPr lang="id-ID" sz="2400" i="1" dirty="0" smtClean="0">
                <a:latin typeface="Arial" charset="0"/>
                <a:cs typeface="Arial" charset="0"/>
              </a:rPr>
              <a:t> Inventory of </a:t>
            </a:r>
            <a:r>
              <a:rPr lang="id-ID" sz="2400" i="1" dirty="0" smtClean="0">
                <a:latin typeface="Arial" charset="0"/>
                <a:cs typeface="Arial" charset="0"/>
              </a:rPr>
              <a:t>Bipolar </a:t>
            </a:r>
            <a:r>
              <a:rPr lang="id-ID" sz="2400" i="1" dirty="0" smtClean="0">
                <a:latin typeface="Arial" charset="0"/>
                <a:cs typeface="Arial" charset="0"/>
              </a:rPr>
              <a:t>T</a:t>
            </a:r>
            <a:r>
              <a:rPr lang="id-ID" sz="2400" i="1" dirty="0" smtClean="0">
                <a:latin typeface="Arial" charset="0"/>
                <a:cs typeface="Arial" charset="0"/>
              </a:rPr>
              <a:t>rait</a:t>
            </a:r>
            <a:r>
              <a:rPr lang="id-ID" sz="2400" i="1" dirty="0" smtClean="0">
                <a:latin typeface="Arial" charset="0"/>
                <a:cs typeface="Arial" charset="0"/>
              </a:rPr>
              <a:t>.</a:t>
            </a:r>
            <a:endParaRPr lang="id-ID" sz="2400" dirty="0" smtClean="0">
              <a:latin typeface="Arial" charset="0"/>
              <a:cs typeface="Arial" charset="0"/>
            </a:endParaRPr>
          </a:p>
          <a:p>
            <a:r>
              <a:rPr lang="id-ID" sz="2400" u="sng" dirty="0" smtClean="0">
                <a:latin typeface="Arial" charset="0"/>
                <a:cs typeface="Arial" charset="0"/>
              </a:rPr>
              <a:t>Instruksi</a:t>
            </a:r>
            <a:r>
              <a:rPr lang="id-ID" sz="2400" dirty="0" smtClean="0">
                <a:latin typeface="Arial" charset="0"/>
                <a:cs typeface="Arial" charset="0"/>
              </a:rPr>
              <a:t>: </a:t>
            </a:r>
            <a:r>
              <a:rPr lang="id-ID" sz="2400" dirty="0" smtClean="0"/>
              <a:t>Cobalah untuk menggambarkan diri Anda seakurat mungkin. Deskripsikan diri Anda seolah-olah Anda melihat diri Anda pada waktu ini, bukan sebagaimana yang Anda inginkan di masa mendatang. Gambarkan diri Anda secara umum atau khusus dengan membandingkannya dengan orang lain yang Anda ketahui memiliki jenis kelamin dan usia yang sama dengan diri Anda. Untuk tiap skala yang terdaftar, lingkari angka yang paling mendeskripsikan Anda pada dimensi itu.</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22860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lgn="l">
              <a:spcBef>
                <a:spcPct val="50000"/>
              </a:spcBef>
            </a:pPr>
            <a:r>
              <a:rPr lang="en-US" sz="3200" dirty="0" smtClean="0"/>
              <a:t>Model </a:t>
            </a:r>
            <a:r>
              <a:rPr lang="id-ID" sz="3200" dirty="0" smtClean="0"/>
              <a:t>Teoretis </a:t>
            </a:r>
            <a:r>
              <a:rPr lang="en-US" sz="3200" dirty="0" smtClean="0"/>
              <a:t>Big Five</a:t>
            </a:r>
            <a:endParaRPr lang="id-ID" sz="3200" dirty="0" smtClean="0">
              <a:latin typeface="Arial" charset="0"/>
              <a:cs typeface="Arial" charset="0"/>
            </a:endParaRPr>
          </a:p>
        </p:txBody>
      </p:sp>
      <p:sp>
        <p:nvSpPr>
          <p:cNvPr id="5" name="Rectangle 3"/>
          <p:cNvSpPr>
            <a:spLocks noGrp="1" noChangeArrowheads="1"/>
          </p:cNvSpPr>
          <p:nvPr>
            <p:ph idx="1"/>
          </p:nvPr>
        </p:nvSpPr>
        <p:spPr>
          <a:xfrm>
            <a:off x="457200" y="1524000"/>
            <a:ext cx="8229600" cy="4602163"/>
          </a:xfrm>
        </p:spPr>
        <p:txBody>
          <a:bodyPr/>
          <a:lstStyle/>
          <a:p>
            <a:pPr eaLnBrk="1" hangingPunct="1">
              <a:buNone/>
            </a:pPr>
            <a:r>
              <a:rPr lang="en-US" dirty="0" smtClean="0"/>
              <a:t> </a:t>
            </a:r>
          </a:p>
        </p:txBody>
      </p:sp>
      <p:sp>
        <p:nvSpPr>
          <p:cNvPr id="7" name="Oval 4"/>
          <p:cNvSpPr>
            <a:spLocks noChangeArrowheads="1"/>
          </p:cNvSpPr>
          <p:nvPr/>
        </p:nvSpPr>
        <p:spPr bwMode="auto">
          <a:xfrm>
            <a:off x="838200" y="1371600"/>
            <a:ext cx="1295400" cy="1295400"/>
          </a:xfrm>
          <a:prstGeom prst="ellipse">
            <a:avLst/>
          </a:prstGeom>
          <a:solidFill>
            <a:schemeClr val="accent1"/>
          </a:solidFill>
          <a:ln w="9525">
            <a:solidFill>
              <a:schemeClr val="tx1"/>
            </a:solidFill>
            <a:round/>
            <a:headEnd/>
            <a:tailEnd/>
          </a:ln>
        </p:spPr>
        <p:txBody>
          <a:bodyPr wrap="none" anchor="ctr"/>
          <a:lstStyle/>
          <a:p>
            <a:pPr algn="ctr"/>
            <a:r>
              <a:rPr lang="id-ID" b="1" dirty="0" smtClean="0"/>
              <a:t>Dasar </a:t>
            </a:r>
          </a:p>
          <a:p>
            <a:pPr algn="ctr"/>
            <a:r>
              <a:rPr lang="id-ID" b="1" dirty="0" smtClean="0"/>
              <a:t>biologis</a:t>
            </a:r>
            <a:endParaRPr lang="id-ID" b="1" dirty="0"/>
          </a:p>
        </p:txBody>
      </p:sp>
      <p:sp>
        <p:nvSpPr>
          <p:cNvPr id="8" name="Line 31"/>
          <p:cNvSpPr>
            <a:spLocks noChangeShapeType="1"/>
          </p:cNvSpPr>
          <p:nvPr/>
        </p:nvSpPr>
        <p:spPr bwMode="auto">
          <a:xfrm>
            <a:off x="1447800" y="2656200"/>
            <a:ext cx="0" cy="468000"/>
          </a:xfrm>
          <a:prstGeom prst="line">
            <a:avLst/>
          </a:prstGeom>
          <a:noFill/>
          <a:ln w="9525">
            <a:solidFill>
              <a:schemeClr val="tx1"/>
            </a:solidFill>
            <a:round/>
            <a:headEnd/>
            <a:tailEnd type="triangle" w="med" len="med"/>
          </a:ln>
        </p:spPr>
        <p:txBody>
          <a:bodyPr/>
          <a:lstStyle/>
          <a:p>
            <a:endParaRPr lang="id-ID"/>
          </a:p>
        </p:txBody>
      </p:sp>
      <p:sp>
        <p:nvSpPr>
          <p:cNvPr id="9" name="Rectangle 6"/>
          <p:cNvSpPr>
            <a:spLocks noChangeArrowheads="1"/>
          </p:cNvSpPr>
          <p:nvPr/>
        </p:nvSpPr>
        <p:spPr bwMode="auto">
          <a:xfrm>
            <a:off x="609600" y="3124200"/>
            <a:ext cx="1676400" cy="2895600"/>
          </a:xfrm>
          <a:prstGeom prst="rect">
            <a:avLst/>
          </a:prstGeom>
          <a:solidFill>
            <a:schemeClr val="accent1"/>
          </a:solidFill>
          <a:ln w="9525">
            <a:solidFill>
              <a:schemeClr val="tx1"/>
            </a:solidFill>
            <a:miter lim="800000"/>
            <a:headEnd/>
            <a:tailEnd/>
          </a:ln>
        </p:spPr>
        <p:txBody>
          <a:bodyPr wrap="none" anchor="ctr"/>
          <a:lstStyle/>
          <a:p>
            <a:pPr algn="ctr"/>
            <a:r>
              <a:rPr lang="id-ID" sz="1600" b="1" dirty="0" smtClean="0"/>
              <a:t>Kecenderungan</a:t>
            </a:r>
          </a:p>
          <a:p>
            <a:pPr algn="ctr"/>
            <a:r>
              <a:rPr lang="id-ID" sz="1600" b="1" dirty="0" smtClean="0"/>
              <a:t>Dasar</a:t>
            </a:r>
          </a:p>
          <a:p>
            <a:pPr algn="ctr"/>
            <a:endParaRPr lang="id-ID" sz="1600" b="1" dirty="0" smtClean="0"/>
          </a:p>
          <a:p>
            <a:pPr algn="ctr"/>
            <a:r>
              <a:rPr lang="id-ID" sz="1600" dirty="0" smtClean="0"/>
              <a:t>N</a:t>
            </a:r>
          </a:p>
          <a:p>
            <a:pPr algn="ctr"/>
            <a:r>
              <a:rPr lang="id-ID" sz="1600" dirty="0" smtClean="0"/>
              <a:t>E</a:t>
            </a:r>
          </a:p>
          <a:p>
            <a:pPr algn="ctr"/>
            <a:r>
              <a:rPr lang="id-ID" sz="1600" dirty="0" smtClean="0"/>
              <a:t>O</a:t>
            </a:r>
          </a:p>
          <a:p>
            <a:pPr algn="ctr"/>
            <a:r>
              <a:rPr lang="id-ID" sz="1600" dirty="0" smtClean="0"/>
              <a:t>A</a:t>
            </a:r>
          </a:p>
          <a:p>
            <a:pPr algn="ctr"/>
            <a:r>
              <a:rPr lang="en-US" sz="1600" dirty="0" smtClean="0"/>
              <a:t>C</a:t>
            </a:r>
            <a:endParaRPr lang="en-US" sz="1600" dirty="0"/>
          </a:p>
        </p:txBody>
      </p:sp>
      <p:sp>
        <p:nvSpPr>
          <p:cNvPr id="10" name="Line 23"/>
          <p:cNvSpPr>
            <a:spLocks noChangeShapeType="1"/>
          </p:cNvSpPr>
          <p:nvPr/>
        </p:nvSpPr>
        <p:spPr bwMode="auto">
          <a:xfrm>
            <a:off x="2286000" y="3657600"/>
            <a:ext cx="457200" cy="0"/>
          </a:xfrm>
          <a:prstGeom prst="line">
            <a:avLst/>
          </a:prstGeom>
          <a:noFill/>
          <a:ln w="9525">
            <a:solidFill>
              <a:schemeClr val="tx1"/>
            </a:solidFill>
            <a:round/>
            <a:headEnd/>
            <a:tailEnd type="triangle" w="med" len="med"/>
          </a:ln>
        </p:spPr>
        <p:txBody>
          <a:bodyPr/>
          <a:lstStyle/>
          <a:p>
            <a:endParaRPr lang="id-ID"/>
          </a:p>
        </p:txBody>
      </p:sp>
      <p:sp>
        <p:nvSpPr>
          <p:cNvPr id="11" name="Line 16"/>
          <p:cNvSpPr>
            <a:spLocks noChangeShapeType="1"/>
          </p:cNvSpPr>
          <p:nvPr/>
        </p:nvSpPr>
        <p:spPr bwMode="auto">
          <a:xfrm>
            <a:off x="2286000" y="5562600"/>
            <a:ext cx="2743200" cy="0"/>
          </a:xfrm>
          <a:prstGeom prst="line">
            <a:avLst/>
          </a:prstGeom>
          <a:noFill/>
          <a:ln w="9525">
            <a:solidFill>
              <a:schemeClr val="tx1"/>
            </a:solidFill>
            <a:round/>
            <a:headEnd/>
            <a:tailEnd type="triangle" w="med" len="med"/>
          </a:ln>
        </p:spPr>
        <p:txBody>
          <a:bodyPr/>
          <a:lstStyle/>
          <a:p>
            <a:endParaRPr lang="id-ID"/>
          </a:p>
        </p:txBody>
      </p:sp>
      <p:sp>
        <p:nvSpPr>
          <p:cNvPr id="12" name="Rectangle 8"/>
          <p:cNvSpPr>
            <a:spLocks noChangeArrowheads="1"/>
          </p:cNvSpPr>
          <p:nvPr/>
        </p:nvSpPr>
        <p:spPr bwMode="auto">
          <a:xfrm>
            <a:off x="2743200" y="2819400"/>
            <a:ext cx="2209800" cy="1524000"/>
          </a:xfrm>
          <a:prstGeom prst="rect">
            <a:avLst/>
          </a:prstGeom>
          <a:solidFill>
            <a:schemeClr val="accent1"/>
          </a:solidFill>
          <a:ln w="9525">
            <a:solidFill>
              <a:schemeClr val="tx1"/>
            </a:solidFill>
            <a:miter lim="800000"/>
            <a:headEnd/>
            <a:tailEnd/>
          </a:ln>
        </p:spPr>
        <p:txBody>
          <a:bodyPr wrap="none" anchor="ctr"/>
          <a:lstStyle/>
          <a:p>
            <a:r>
              <a:rPr lang="id-ID" sz="1600" b="1" dirty="0" smtClean="0"/>
              <a:t>Adaptasi karakter</a:t>
            </a:r>
          </a:p>
          <a:p>
            <a:endParaRPr lang="id-ID" sz="1600" b="1" dirty="0" smtClean="0"/>
          </a:p>
          <a:p>
            <a:r>
              <a:rPr lang="id-ID" sz="1400" dirty="0" smtClean="0"/>
              <a:t>Fenomena-fenomena yg</a:t>
            </a:r>
          </a:p>
          <a:p>
            <a:r>
              <a:rPr lang="id-ID" sz="1400" dirty="0" smtClean="0"/>
              <a:t>dikondisikan oleh budaya,</a:t>
            </a:r>
          </a:p>
          <a:p>
            <a:r>
              <a:rPr lang="id-ID" sz="1400" dirty="0" smtClean="0"/>
              <a:t>Perjuangan pribadi,  </a:t>
            </a:r>
          </a:p>
          <a:p>
            <a:r>
              <a:rPr lang="id-ID" sz="1400" dirty="0" smtClean="0"/>
              <a:t>Sikap-sikap.</a:t>
            </a:r>
            <a:endParaRPr lang="id-ID" sz="1400" dirty="0"/>
          </a:p>
        </p:txBody>
      </p:sp>
      <p:cxnSp>
        <p:nvCxnSpPr>
          <p:cNvPr id="13" name="AutoShape 25"/>
          <p:cNvCxnSpPr>
            <a:cxnSpLocks noChangeShapeType="1"/>
          </p:cNvCxnSpPr>
          <p:nvPr/>
        </p:nvCxnSpPr>
        <p:spPr bwMode="auto">
          <a:xfrm rot="16200000" flipH="1" flipV="1">
            <a:off x="2914650" y="2647950"/>
            <a:ext cx="762000" cy="1104900"/>
          </a:xfrm>
          <a:prstGeom prst="curvedConnector4">
            <a:avLst>
              <a:gd name="adj1" fmla="val -37164"/>
              <a:gd name="adj2" fmla="val 134277"/>
            </a:avLst>
          </a:prstGeom>
          <a:noFill/>
          <a:ln w="9525">
            <a:solidFill>
              <a:schemeClr val="tx1"/>
            </a:solidFill>
            <a:round/>
            <a:headEnd/>
            <a:tailEnd type="triangle" w="med" len="med"/>
          </a:ln>
        </p:spPr>
      </p:cxnSp>
      <p:sp>
        <p:nvSpPr>
          <p:cNvPr id="14" name="Line 17"/>
          <p:cNvSpPr>
            <a:spLocks noChangeShapeType="1"/>
          </p:cNvSpPr>
          <p:nvPr/>
        </p:nvSpPr>
        <p:spPr bwMode="auto">
          <a:xfrm>
            <a:off x="3200400" y="4343400"/>
            <a:ext cx="1828800" cy="1143000"/>
          </a:xfrm>
          <a:prstGeom prst="line">
            <a:avLst/>
          </a:prstGeom>
          <a:noFill/>
          <a:ln w="9525">
            <a:solidFill>
              <a:schemeClr val="tx1"/>
            </a:solidFill>
            <a:round/>
            <a:headEnd/>
            <a:tailEnd type="triangle" w="med" len="med"/>
          </a:ln>
        </p:spPr>
        <p:txBody>
          <a:bodyPr/>
          <a:lstStyle/>
          <a:p>
            <a:endParaRPr lang="id-ID"/>
          </a:p>
        </p:txBody>
      </p:sp>
      <p:sp>
        <p:nvSpPr>
          <p:cNvPr id="15" name="Line 22"/>
          <p:cNvSpPr>
            <a:spLocks noChangeShapeType="1"/>
          </p:cNvSpPr>
          <p:nvPr/>
        </p:nvSpPr>
        <p:spPr bwMode="auto">
          <a:xfrm flipV="1">
            <a:off x="3352800" y="1981200"/>
            <a:ext cx="972000" cy="838200"/>
          </a:xfrm>
          <a:prstGeom prst="line">
            <a:avLst/>
          </a:prstGeom>
          <a:noFill/>
          <a:ln w="9525">
            <a:solidFill>
              <a:schemeClr val="tx1"/>
            </a:solidFill>
            <a:round/>
            <a:headEnd/>
            <a:tailEnd type="triangle" w="med" len="med"/>
          </a:ln>
        </p:spPr>
        <p:txBody>
          <a:bodyPr/>
          <a:lstStyle/>
          <a:p>
            <a:endParaRPr lang="id-ID"/>
          </a:p>
        </p:txBody>
      </p:sp>
      <p:sp>
        <p:nvSpPr>
          <p:cNvPr id="16" name="Oval 12"/>
          <p:cNvSpPr>
            <a:spLocks noChangeArrowheads="1"/>
          </p:cNvSpPr>
          <p:nvPr/>
        </p:nvSpPr>
        <p:spPr bwMode="auto">
          <a:xfrm>
            <a:off x="4343400" y="1143000"/>
            <a:ext cx="2133600" cy="1447800"/>
          </a:xfrm>
          <a:prstGeom prst="ellipse">
            <a:avLst/>
          </a:prstGeom>
          <a:solidFill>
            <a:schemeClr val="accent1"/>
          </a:solidFill>
          <a:ln w="9525">
            <a:solidFill>
              <a:schemeClr val="tx1"/>
            </a:solidFill>
            <a:round/>
            <a:headEnd/>
            <a:tailEnd/>
          </a:ln>
        </p:spPr>
        <p:txBody>
          <a:bodyPr wrap="none" anchor="ctr"/>
          <a:lstStyle/>
          <a:p>
            <a:pPr algn="ctr"/>
            <a:r>
              <a:rPr lang="id-ID" sz="1600" b="1" dirty="0" smtClean="0"/>
              <a:t>Biografi Objektif</a:t>
            </a:r>
          </a:p>
          <a:p>
            <a:pPr algn="ctr"/>
            <a:endParaRPr lang="id-ID" sz="1600" b="1" dirty="0" smtClean="0"/>
          </a:p>
          <a:p>
            <a:pPr algn="ctr"/>
            <a:r>
              <a:rPr lang="id-ID" sz="1400" dirty="0" smtClean="0"/>
              <a:t>Reaksi emosi.</a:t>
            </a:r>
          </a:p>
          <a:p>
            <a:pPr algn="ctr"/>
            <a:r>
              <a:rPr lang="id-ID" sz="1400" dirty="0" smtClean="0"/>
              <a:t>Perubahan karier.</a:t>
            </a:r>
          </a:p>
          <a:p>
            <a:pPr algn="ctr"/>
            <a:r>
              <a:rPr lang="id-ID" sz="1400" dirty="0" smtClean="0"/>
              <a:t>Perilaku.</a:t>
            </a:r>
            <a:endParaRPr lang="id-ID" sz="1400" dirty="0"/>
          </a:p>
        </p:txBody>
      </p:sp>
      <p:sp>
        <p:nvSpPr>
          <p:cNvPr id="17" name="Oval 14"/>
          <p:cNvSpPr>
            <a:spLocks noChangeArrowheads="1"/>
          </p:cNvSpPr>
          <p:nvPr/>
        </p:nvSpPr>
        <p:spPr bwMode="auto">
          <a:xfrm>
            <a:off x="7315200" y="1143000"/>
            <a:ext cx="1600200" cy="2590800"/>
          </a:xfrm>
          <a:prstGeom prst="ellipse">
            <a:avLst/>
          </a:prstGeom>
          <a:solidFill>
            <a:schemeClr val="accent1"/>
          </a:solidFill>
          <a:ln w="9525">
            <a:solidFill>
              <a:schemeClr val="tx1"/>
            </a:solidFill>
            <a:round/>
            <a:headEnd/>
            <a:tailEnd/>
          </a:ln>
        </p:spPr>
        <p:txBody>
          <a:bodyPr wrap="none" anchor="ctr"/>
          <a:lstStyle/>
          <a:p>
            <a:pPr algn="ctr"/>
            <a:r>
              <a:rPr lang="id-ID" b="1" dirty="0" smtClean="0"/>
              <a:t>Pengaruh </a:t>
            </a:r>
          </a:p>
          <a:p>
            <a:pPr algn="ctr"/>
            <a:r>
              <a:rPr lang="id-ID" b="1" dirty="0" smtClean="0"/>
              <a:t>Eksternal</a:t>
            </a:r>
          </a:p>
          <a:p>
            <a:pPr algn="ctr"/>
            <a:endParaRPr lang="id-ID" b="1" dirty="0" smtClean="0"/>
          </a:p>
          <a:p>
            <a:pPr algn="ctr"/>
            <a:r>
              <a:rPr lang="id-ID" sz="1400" dirty="0" smtClean="0"/>
              <a:t>Norma2 kultural.</a:t>
            </a:r>
          </a:p>
          <a:p>
            <a:pPr algn="ctr"/>
            <a:r>
              <a:rPr lang="id-ID" sz="1400" dirty="0" smtClean="0"/>
              <a:t>Peristiwa &amp; </a:t>
            </a:r>
          </a:p>
          <a:p>
            <a:pPr algn="ctr"/>
            <a:r>
              <a:rPr lang="id-ID" sz="1400" dirty="0" smtClean="0"/>
              <a:t>kejadian dlm</a:t>
            </a:r>
          </a:p>
          <a:p>
            <a:pPr algn="ctr"/>
            <a:r>
              <a:rPr lang="id-ID" sz="1400" dirty="0" smtClean="0"/>
              <a:t>hidup.</a:t>
            </a:r>
          </a:p>
          <a:p>
            <a:pPr algn="ctr"/>
            <a:r>
              <a:rPr lang="id-ID" sz="1400" dirty="0" smtClean="0"/>
              <a:t>Situasi.</a:t>
            </a:r>
            <a:endParaRPr lang="en-US" sz="1400" dirty="0"/>
          </a:p>
        </p:txBody>
      </p:sp>
      <p:sp>
        <p:nvSpPr>
          <p:cNvPr id="18" name="Rectangle 10"/>
          <p:cNvSpPr>
            <a:spLocks noChangeArrowheads="1"/>
          </p:cNvSpPr>
          <p:nvPr/>
        </p:nvSpPr>
        <p:spPr bwMode="auto">
          <a:xfrm>
            <a:off x="5029200" y="5029200"/>
            <a:ext cx="1905000" cy="1143000"/>
          </a:xfrm>
          <a:prstGeom prst="rect">
            <a:avLst/>
          </a:prstGeom>
          <a:solidFill>
            <a:schemeClr val="accent1"/>
          </a:solidFill>
          <a:ln w="9525">
            <a:solidFill>
              <a:schemeClr val="tx1"/>
            </a:solidFill>
            <a:miter lim="800000"/>
            <a:headEnd/>
            <a:tailEnd/>
          </a:ln>
        </p:spPr>
        <p:txBody>
          <a:bodyPr wrap="none" anchor="ctr"/>
          <a:lstStyle/>
          <a:p>
            <a:pPr algn="ctr"/>
            <a:r>
              <a:rPr lang="id-ID" b="1" dirty="0" smtClean="0"/>
              <a:t>Konsep Diri</a:t>
            </a:r>
          </a:p>
          <a:p>
            <a:pPr algn="ctr"/>
            <a:endParaRPr lang="id-ID" b="1" dirty="0" smtClean="0"/>
          </a:p>
          <a:p>
            <a:pPr algn="ctr"/>
            <a:r>
              <a:rPr lang="id-ID" sz="1400" dirty="0" smtClean="0"/>
              <a:t>Skema diri.</a:t>
            </a:r>
          </a:p>
          <a:p>
            <a:pPr algn="ctr"/>
            <a:r>
              <a:rPr lang="id-ID" sz="1400" dirty="0" smtClean="0"/>
              <a:t>Mitos pribadi.</a:t>
            </a:r>
            <a:endParaRPr lang="id-ID" sz="1400" dirty="0"/>
          </a:p>
        </p:txBody>
      </p:sp>
      <p:sp>
        <p:nvSpPr>
          <p:cNvPr id="19" name="Line 21"/>
          <p:cNvSpPr>
            <a:spLocks noChangeShapeType="1"/>
          </p:cNvSpPr>
          <p:nvPr/>
        </p:nvSpPr>
        <p:spPr bwMode="auto">
          <a:xfrm flipH="1">
            <a:off x="4953000" y="2667000"/>
            <a:ext cx="2340000" cy="685800"/>
          </a:xfrm>
          <a:prstGeom prst="line">
            <a:avLst/>
          </a:prstGeom>
          <a:noFill/>
          <a:ln w="9525">
            <a:solidFill>
              <a:schemeClr val="tx1"/>
            </a:solidFill>
            <a:round/>
            <a:headEnd/>
            <a:tailEnd type="triangle" w="med" len="med"/>
          </a:ln>
        </p:spPr>
        <p:txBody>
          <a:bodyPr/>
          <a:lstStyle/>
          <a:p>
            <a:endParaRPr lang="id-ID"/>
          </a:p>
        </p:txBody>
      </p:sp>
      <p:sp>
        <p:nvSpPr>
          <p:cNvPr id="20" name="Line 18"/>
          <p:cNvSpPr>
            <a:spLocks noChangeShapeType="1"/>
          </p:cNvSpPr>
          <p:nvPr/>
        </p:nvSpPr>
        <p:spPr bwMode="auto">
          <a:xfrm>
            <a:off x="5715000" y="2581200"/>
            <a:ext cx="0" cy="2448000"/>
          </a:xfrm>
          <a:prstGeom prst="line">
            <a:avLst/>
          </a:prstGeom>
          <a:noFill/>
          <a:ln w="9525">
            <a:solidFill>
              <a:schemeClr val="tx1"/>
            </a:solidFill>
            <a:round/>
            <a:headEnd/>
            <a:tailEnd type="triangle" w="med" len="med"/>
          </a:ln>
        </p:spPr>
        <p:txBody>
          <a:bodyPr/>
          <a:lstStyle/>
          <a:p>
            <a:endParaRPr lang="id-ID"/>
          </a:p>
        </p:txBody>
      </p:sp>
      <p:sp>
        <p:nvSpPr>
          <p:cNvPr id="21" name="Line 20"/>
          <p:cNvSpPr>
            <a:spLocks noChangeShapeType="1"/>
          </p:cNvSpPr>
          <p:nvPr/>
        </p:nvSpPr>
        <p:spPr bwMode="auto">
          <a:xfrm flipH="1">
            <a:off x="6324600" y="2286000"/>
            <a:ext cx="972000" cy="0"/>
          </a:xfrm>
          <a:prstGeom prst="line">
            <a:avLst/>
          </a:prstGeom>
          <a:noFill/>
          <a:ln w="9525">
            <a:solidFill>
              <a:schemeClr val="tx1"/>
            </a:solidFill>
            <a:round/>
            <a:headEnd/>
            <a:tailEnd type="triangle" w="med" len="med"/>
          </a:ln>
        </p:spPr>
        <p:txBody>
          <a:bodyPr/>
          <a:lstStyle/>
          <a:p>
            <a:endParaRPr lang="id-ID"/>
          </a:p>
        </p:txBody>
      </p:sp>
      <p:sp>
        <p:nvSpPr>
          <p:cNvPr id="22" name="Line 19"/>
          <p:cNvSpPr>
            <a:spLocks noChangeShapeType="1"/>
          </p:cNvSpPr>
          <p:nvPr/>
        </p:nvSpPr>
        <p:spPr bwMode="auto">
          <a:xfrm>
            <a:off x="6400800" y="1524000"/>
            <a:ext cx="1080000" cy="0"/>
          </a:xfrm>
          <a:prstGeom prst="line">
            <a:avLst/>
          </a:prstGeom>
          <a:noFill/>
          <a:ln w="9525">
            <a:solidFill>
              <a:schemeClr val="tx1"/>
            </a:solidFill>
            <a:round/>
            <a:headEnd/>
            <a:tailEnd type="triangle" w="med" len="med"/>
          </a:ln>
        </p:spPr>
        <p:txBody>
          <a:bodyPr/>
          <a:lstStyle/>
          <a:p>
            <a:endParaRPr lang="id-ID"/>
          </a:p>
        </p:txBody>
      </p:sp>
      <p:sp>
        <p:nvSpPr>
          <p:cNvPr id="23" name="Line 28"/>
          <p:cNvSpPr>
            <a:spLocks noChangeShapeType="1"/>
          </p:cNvSpPr>
          <p:nvPr/>
        </p:nvSpPr>
        <p:spPr bwMode="auto">
          <a:xfrm>
            <a:off x="4343400" y="4038600"/>
            <a:ext cx="685800" cy="990600"/>
          </a:xfrm>
          <a:prstGeom prst="line">
            <a:avLst/>
          </a:prstGeom>
          <a:noFill/>
          <a:ln w="9525">
            <a:solidFill>
              <a:schemeClr val="tx1"/>
            </a:solidFill>
            <a:prstDash val="dash"/>
            <a:round/>
            <a:headEnd/>
            <a:tailEnd/>
          </a:ln>
        </p:spPr>
        <p:txBody>
          <a:bodyPr/>
          <a:lstStyle/>
          <a:p>
            <a:endParaRPr lang="id-ID"/>
          </a:p>
        </p:txBody>
      </p:sp>
      <p:sp>
        <p:nvSpPr>
          <p:cNvPr id="24" name="Line 27"/>
          <p:cNvSpPr>
            <a:spLocks noChangeShapeType="1"/>
          </p:cNvSpPr>
          <p:nvPr/>
        </p:nvSpPr>
        <p:spPr bwMode="auto">
          <a:xfrm flipV="1">
            <a:off x="4343400" y="4038600"/>
            <a:ext cx="609600" cy="0"/>
          </a:xfrm>
          <a:prstGeom prst="line">
            <a:avLst/>
          </a:prstGeom>
          <a:noFill/>
          <a:ln w="9525">
            <a:solidFill>
              <a:schemeClr val="tx1"/>
            </a:solidFill>
            <a:round/>
            <a:headEnd/>
            <a:tailEnd/>
          </a:ln>
        </p:spPr>
        <p:txBody>
          <a:bodyPr/>
          <a:lstStyle/>
          <a:p>
            <a:endParaRPr lang="id-ID"/>
          </a:p>
        </p:txBody>
      </p:sp>
      <p:sp>
        <p:nvSpPr>
          <p:cNvPr id="25" name="Line 26"/>
          <p:cNvSpPr>
            <a:spLocks noChangeShapeType="1"/>
          </p:cNvSpPr>
          <p:nvPr/>
        </p:nvSpPr>
        <p:spPr bwMode="auto">
          <a:xfrm flipV="1">
            <a:off x="4343400" y="4038600"/>
            <a:ext cx="0" cy="304800"/>
          </a:xfrm>
          <a:prstGeom prst="line">
            <a:avLst/>
          </a:prstGeom>
          <a:noFill/>
          <a:ln w="9525">
            <a:solidFill>
              <a:schemeClr val="tx1"/>
            </a:solidFill>
            <a:round/>
            <a:headEnd/>
            <a:tailEnd/>
          </a:ln>
        </p:spPr>
        <p:txBody>
          <a:bodyPr/>
          <a:lstStyle/>
          <a:p>
            <a:endParaRPr lang="id-ID"/>
          </a:p>
        </p:txBody>
      </p:sp>
      <p:sp>
        <p:nvSpPr>
          <p:cNvPr id="26" name="Line 29"/>
          <p:cNvSpPr>
            <a:spLocks noChangeShapeType="1"/>
          </p:cNvSpPr>
          <p:nvPr/>
        </p:nvSpPr>
        <p:spPr bwMode="auto">
          <a:xfrm>
            <a:off x="4343400" y="4343400"/>
            <a:ext cx="685800" cy="1828800"/>
          </a:xfrm>
          <a:prstGeom prst="line">
            <a:avLst/>
          </a:prstGeom>
          <a:noFill/>
          <a:ln w="9525">
            <a:solidFill>
              <a:schemeClr val="tx1"/>
            </a:solidFill>
            <a:prstDash val="dash"/>
            <a:round/>
            <a:headEnd/>
            <a:tailEnd/>
          </a:ln>
        </p:spPr>
        <p:txBody>
          <a:bodyPr/>
          <a:lstStyle/>
          <a:p>
            <a:endParaRPr lang="id-ID"/>
          </a:p>
        </p:txBody>
      </p:sp>
      <p:sp>
        <p:nvSpPr>
          <p:cNvPr id="27" name="Line 30"/>
          <p:cNvSpPr>
            <a:spLocks noChangeShapeType="1"/>
          </p:cNvSpPr>
          <p:nvPr/>
        </p:nvSpPr>
        <p:spPr bwMode="auto">
          <a:xfrm>
            <a:off x="4953000" y="4038600"/>
            <a:ext cx="1981200" cy="990600"/>
          </a:xfrm>
          <a:prstGeom prst="line">
            <a:avLst/>
          </a:prstGeom>
          <a:noFill/>
          <a:ln w="9525">
            <a:solidFill>
              <a:schemeClr val="tx1"/>
            </a:solidFill>
            <a:prstDash val="dash"/>
            <a:round/>
            <a:headEnd/>
            <a:tailEnd/>
          </a:ln>
        </p:spPr>
        <p:txBody>
          <a:bodyPr/>
          <a:lstStyle/>
          <a:p>
            <a:endParaRPr lang="id-ID"/>
          </a:p>
        </p:txBody>
      </p:sp>
      <p:sp>
        <p:nvSpPr>
          <p:cNvPr id="28" name="Text Box 32"/>
          <p:cNvSpPr txBox="1">
            <a:spLocks noChangeArrowheads="1"/>
          </p:cNvSpPr>
          <p:nvPr/>
        </p:nvSpPr>
        <p:spPr bwMode="auto">
          <a:xfrm>
            <a:off x="2867113" y="5329535"/>
            <a:ext cx="942887" cy="461665"/>
          </a:xfrm>
          <a:prstGeom prst="rect">
            <a:avLst/>
          </a:prstGeom>
          <a:noFill/>
          <a:ln w="9525">
            <a:noFill/>
            <a:miter lim="800000"/>
            <a:headEnd/>
            <a:tailEnd/>
          </a:ln>
        </p:spPr>
        <p:txBody>
          <a:bodyPr wrap="none">
            <a:spAutoFit/>
          </a:bodyPr>
          <a:lstStyle/>
          <a:p>
            <a:r>
              <a:rPr lang="id-ID" sz="1200" b="1" i="1" dirty="0" smtClean="0"/>
              <a:t>Dynamic</a:t>
            </a:r>
          </a:p>
          <a:p>
            <a:r>
              <a:rPr lang="id-ID" sz="1200" b="1" i="1" dirty="0" smtClean="0"/>
              <a:t>processes</a:t>
            </a:r>
            <a:endParaRPr lang="id-ID" sz="1200" b="1" dirty="0" smtClean="0"/>
          </a:p>
        </p:txBody>
      </p:sp>
      <p:sp>
        <p:nvSpPr>
          <p:cNvPr id="29" name="Text Box 32"/>
          <p:cNvSpPr txBox="1">
            <a:spLocks noChangeArrowheads="1"/>
          </p:cNvSpPr>
          <p:nvPr/>
        </p:nvSpPr>
        <p:spPr bwMode="auto">
          <a:xfrm>
            <a:off x="6324600" y="2022157"/>
            <a:ext cx="942887" cy="492443"/>
          </a:xfrm>
          <a:prstGeom prst="rect">
            <a:avLst/>
          </a:prstGeom>
          <a:noFill/>
          <a:ln w="9525">
            <a:noFill/>
            <a:miter lim="800000"/>
            <a:headEnd/>
            <a:tailEnd/>
          </a:ln>
        </p:spPr>
        <p:txBody>
          <a:bodyPr wrap="none">
            <a:spAutoFit/>
          </a:bodyPr>
          <a:lstStyle/>
          <a:p>
            <a:r>
              <a:rPr lang="id-ID" sz="1400" b="1" i="1" dirty="0" smtClean="0"/>
              <a:t> </a:t>
            </a:r>
            <a:r>
              <a:rPr lang="id-ID" sz="1200" b="1" i="1" dirty="0" smtClean="0"/>
              <a:t>Dynamic</a:t>
            </a:r>
          </a:p>
          <a:p>
            <a:r>
              <a:rPr lang="id-ID" sz="1200" b="1" i="1" dirty="0" smtClean="0"/>
              <a:t>processes</a:t>
            </a:r>
            <a:endParaRPr lang="id-ID" sz="1200" b="1" dirty="0" smtClean="0"/>
          </a:p>
        </p:txBody>
      </p:sp>
      <p:sp>
        <p:nvSpPr>
          <p:cNvPr id="30" name="Text Box 32"/>
          <p:cNvSpPr txBox="1">
            <a:spLocks noChangeArrowheads="1"/>
          </p:cNvSpPr>
          <p:nvPr/>
        </p:nvSpPr>
        <p:spPr bwMode="auto">
          <a:xfrm>
            <a:off x="6477000" y="1290935"/>
            <a:ext cx="942887" cy="461665"/>
          </a:xfrm>
          <a:prstGeom prst="rect">
            <a:avLst/>
          </a:prstGeom>
          <a:noFill/>
          <a:ln w="9525">
            <a:noFill/>
            <a:miter lim="800000"/>
            <a:headEnd/>
            <a:tailEnd/>
          </a:ln>
        </p:spPr>
        <p:txBody>
          <a:bodyPr wrap="none">
            <a:spAutoFit/>
          </a:bodyPr>
          <a:lstStyle/>
          <a:p>
            <a:r>
              <a:rPr lang="id-ID" sz="1200" b="1" i="1" dirty="0" smtClean="0"/>
              <a:t>Dynamic</a:t>
            </a:r>
          </a:p>
          <a:p>
            <a:r>
              <a:rPr lang="id-ID" sz="1200" b="1" i="1" dirty="0" smtClean="0"/>
              <a:t>processes</a:t>
            </a:r>
            <a:endParaRPr lang="id-ID" sz="1200" b="1" dirty="0" smtClean="0"/>
          </a:p>
        </p:txBody>
      </p:sp>
      <p:sp>
        <p:nvSpPr>
          <p:cNvPr id="31" name="Text Box 32"/>
          <p:cNvSpPr txBox="1">
            <a:spLocks noChangeArrowheads="1"/>
          </p:cNvSpPr>
          <p:nvPr/>
        </p:nvSpPr>
        <p:spPr bwMode="auto">
          <a:xfrm rot="20502259">
            <a:off x="5778318" y="2700026"/>
            <a:ext cx="942887" cy="461665"/>
          </a:xfrm>
          <a:prstGeom prst="rect">
            <a:avLst/>
          </a:prstGeom>
          <a:noFill/>
          <a:ln w="9525">
            <a:noFill/>
            <a:miter lim="800000"/>
            <a:headEnd/>
            <a:tailEnd/>
          </a:ln>
        </p:spPr>
        <p:txBody>
          <a:bodyPr wrap="none">
            <a:spAutoFit/>
          </a:bodyPr>
          <a:lstStyle/>
          <a:p>
            <a:r>
              <a:rPr lang="id-ID" sz="1200" b="1" i="1" dirty="0" smtClean="0"/>
              <a:t>Dynamic</a:t>
            </a:r>
          </a:p>
          <a:p>
            <a:r>
              <a:rPr lang="id-ID" sz="1200" b="1" i="1" dirty="0" smtClean="0"/>
              <a:t>processes</a:t>
            </a:r>
            <a:endParaRPr lang="id-ID" sz="1200" b="1" dirty="0" smtClean="0"/>
          </a:p>
        </p:txBody>
      </p:sp>
      <p:sp>
        <p:nvSpPr>
          <p:cNvPr id="32" name="Text Box 32"/>
          <p:cNvSpPr txBox="1">
            <a:spLocks noChangeArrowheads="1"/>
          </p:cNvSpPr>
          <p:nvPr/>
        </p:nvSpPr>
        <p:spPr bwMode="auto">
          <a:xfrm rot="1950841">
            <a:off x="3508995" y="4595124"/>
            <a:ext cx="942887" cy="461665"/>
          </a:xfrm>
          <a:prstGeom prst="rect">
            <a:avLst/>
          </a:prstGeom>
          <a:noFill/>
          <a:ln w="9525">
            <a:noFill/>
            <a:miter lim="800000"/>
            <a:headEnd/>
            <a:tailEnd/>
          </a:ln>
        </p:spPr>
        <p:txBody>
          <a:bodyPr wrap="none">
            <a:spAutoFit/>
          </a:bodyPr>
          <a:lstStyle/>
          <a:p>
            <a:r>
              <a:rPr lang="id-ID" sz="1200" b="1" i="1" dirty="0" smtClean="0"/>
              <a:t>Dynamic</a:t>
            </a:r>
          </a:p>
          <a:p>
            <a:r>
              <a:rPr lang="id-ID" sz="1200" b="1" i="1" dirty="0" smtClean="0"/>
              <a:t>processes</a:t>
            </a:r>
            <a:endParaRPr lang="id-ID" sz="1200" b="1" dirty="0" smtClean="0"/>
          </a:p>
        </p:txBody>
      </p:sp>
      <p:sp>
        <p:nvSpPr>
          <p:cNvPr id="33" name="Text Box 32"/>
          <p:cNvSpPr txBox="1">
            <a:spLocks noChangeArrowheads="1"/>
          </p:cNvSpPr>
          <p:nvPr/>
        </p:nvSpPr>
        <p:spPr bwMode="auto">
          <a:xfrm rot="19136325">
            <a:off x="3449298" y="2070290"/>
            <a:ext cx="942887" cy="461665"/>
          </a:xfrm>
          <a:prstGeom prst="rect">
            <a:avLst/>
          </a:prstGeom>
          <a:noFill/>
          <a:ln w="9525">
            <a:noFill/>
            <a:miter lim="800000"/>
            <a:headEnd/>
            <a:tailEnd/>
          </a:ln>
        </p:spPr>
        <p:txBody>
          <a:bodyPr wrap="none">
            <a:spAutoFit/>
          </a:bodyPr>
          <a:lstStyle/>
          <a:p>
            <a:r>
              <a:rPr lang="id-ID" sz="1200" b="1" i="1" dirty="0" smtClean="0"/>
              <a:t>Dynamic</a:t>
            </a:r>
          </a:p>
          <a:p>
            <a:r>
              <a:rPr lang="id-ID" sz="1200" b="1" i="1" dirty="0" smtClean="0"/>
              <a:t>processes</a:t>
            </a:r>
            <a:endParaRPr lang="id-ID" sz="1200" b="1" dirty="0" smtClean="0"/>
          </a:p>
        </p:txBody>
      </p:sp>
      <p:sp>
        <p:nvSpPr>
          <p:cNvPr id="34" name="Text Box 32"/>
          <p:cNvSpPr txBox="1">
            <a:spLocks noChangeArrowheads="1"/>
          </p:cNvSpPr>
          <p:nvPr/>
        </p:nvSpPr>
        <p:spPr bwMode="auto">
          <a:xfrm rot="5400000">
            <a:off x="5244918" y="3656729"/>
            <a:ext cx="942887" cy="461665"/>
          </a:xfrm>
          <a:prstGeom prst="rect">
            <a:avLst/>
          </a:prstGeom>
          <a:noFill/>
          <a:ln w="9525">
            <a:noFill/>
            <a:miter lim="800000"/>
            <a:headEnd/>
            <a:tailEnd/>
          </a:ln>
        </p:spPr>
        <p:txBody>
          <a:bodyPr wrap="none">
            <a:spAutoFit/>
          </a:bodyPr>
          <a:lstStyle/>
          <a:p>
            <a:r>
              <a:rPr lang="id-ID" sz="1200" b="1" i="1" dirty="0" smtClean="0"/>
              <a:t>Dynamic</a:t>
            </a:r>
          </a:p>
          <a:p>
            <a:r>
              <a:rPr lang="id-ID" sz="1200" b="1" i="1" dirty="0" smtClean="0"/>
              <a:t>processes</a:t>
            </a:r>
            <a:endParaRPr lang="id-ID" sz="1200" b="1" dirty="0" smtClean="0"/>
          </a:p>
        </p:txBody>
      </p:sp>
      <p:sp>
        <p:nvSpPr>
          <p:cNvPr id="35" name="Text Box 32"/>
          <p:cNvSpPr txBox="1">
            <a:spLocks noChangeArrowheads="1"/>
          </p:cNvSpPr>
          <p:nvPr/>
        </p:nvSpPr>
        <p:spPr bwMode="auto">
          <a:xfrm>
            <a:off x="2181313" y="2357735"/>
            <a:ext cx="942887" cy="461665"/>
          </a:xfrm>
          <a:prstGeom prst="rect">
            <a:avLst/>
          </a:prstGeom>
          <a:noFill/>
          <a:ln w="9525">
            <a:noFill/>
            <a:miter lim="800000"/>
            <a:headEnd/>
            <a:tailEnd/>
          </a:ln>
        </p:spPr>
        <p:txBody>
          <a:bodyPr wrap="none">
            <a:spAutoFit/>
          </a:bodyPr>
          <a:lstStyle/>
          <a:p>
            <a:r>
              <a:rPr lang="id-ID" sz="1200" b="1" i="1" dirty="0" smtClean="0"/>
              <a:t>Dynamic</a:t>
            </a:r>
          </a:p>
          <a:p>
            <a:r>
              <a:rPr lang="id-ID" sz="1200" b="1" i="1" dirty="0" smtClean="0"/>
              <a:t>processes</a:t>
            </a:r>
            <a:endParaRPr lang="id-ID" sz="1200" b="1" dirty="0" smtClean="0"/>
          </a:p>
        </p:txBody>
      </p:sp>
      <p:sp>
        <p:nvSpPr>
          <p:cNvPr id="38" name="TextBox 37"/>
          <p:cNvSpPr txBox="1"/>
          <p:nvPr/>
        </p:nvSpPr>
        <p:spPr>
          <a:xfrm>
            <a:off x="7696200" y="4406205"/>
            <a:ext cx="1600200" cy="1384995"/>
          </a:xfrm>
          <a:prstGeom prst="rect">
            <a:avLst/>
          </a:prstGeom>
          <a:noFill/>
        </p:spPr>
        <p:txBody>
          <a:bodyPr wrap="square" rtlCol="0">
            <a:spAutoFit/>
          </a:bodyPr>
          <a:lstStyle/>
          <a:p>
            <a:r>
              <a:rPr lang="id-ID" sz="1400" dirty="0" smtClean="0"/>
              <a:t>Cat:</a:t>
            </a:r>
          </a:p>
          <a:p>
            <a:pPr>
              <a:buFont typeface="Arial" pitchFamily="34" charset="0"/>
              <a:buChar char="•"/>
            </a:pPr>
            <a:r>
              <a:rPr lang="id-ID" sz="1400" dirty="0" smtClean="0"/>
              <a:t> Komponen inti </a:t>
            </a:r>
          </a:p>
          <a:p>
            <a:r>
              <a:rPr lang="id-ID" sz="1400" dirty="0" smtClean="0"/>
              <a:t>(dlm kotak).</a:t>
            </a:r>
          </a:p>
          <a:p>
            <a:pPr>
              <a:buFont typeface="Arial" pitchFamily="34" charset="0"/>
              <a:buChar char="•"/>
            </a:pPr>
            <a:r>
              <a:rPr lang="id-ID" sz="1400" dirty="0" smtClean="0"/>
              <a:t> Komponen berlawanan </a:t>
            </a:r>
          </a:p>
          <a:p>
            <a:r>
              <a:rPr lang="id-ID" sz="1400" dirty="0" smtClean="0"/>
              <a:t>(dlm lingkaran).</a:t>
            </a:r>
            <a:endParaRPr lang="id-ID" sz="14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Pertumbuhan &amp; Perkembangan</a:t>
            </a:r>
          </a:p>
        </p:txBody>
      </p:sp>
      <p:sp>
        <p:nvSpPr>
          <p:cNvPr id="10244" name="Content Placeholder 5"/>
          <p:cNvSpPr>
            <a:spLocks noGrp="1"/>
          </p:cNvSpPr>
          <p:nvPr>
            <p:ph idx="1"/>
          </p:nvPr>
        </p:nvSpPr>
        <p:spPr>
          <a:xfrm>
            <a:off x="457200" y="1524000"/>
            <a:ext cx="8229600" cy="4602163"/>
          </a:xfrm>
        </p:spPr>
        <p:txBody>
          <a:bodyPr/>
          <a:lstStyle/>
          <a:p>
            <a:r>
              <a:rPr lang="id-ID" sz="2800" dirty="0" smtClean="0">
                <a:latin typeface="Arial" charset="0"/>
                <a:cs typeface="Arial" charset="0"/>
              </a:rPr>
              <a:t>Periset </a:t>
            </a:r>
            <a:r>
              <a:rPr lang="id-ID" sz="2800" i="1" dirty="0" smtClean="0">
                <a:latin typeface="Arial" charset="0"/>
                <a:cs typeface="Arial" charset="0"/>
              </a:rPr>
              <a:t>big five </a:t>
            </a:r>
            <a:r>
              <a:rPr lang="id-ID" sz="2800" dirty="0" smtClean="0">
                <a:latin typeface="Arial" charset="0"/>
                <a:cs typeface="Arial" charset="0"/>
              </a:rPr>
              <a:t>telah memfokuskan karya mereka pd kepribadian pd masa dewasa, mempelajari stabilitas &amp; perubahan kepribadian sepanjang masa dewasa &amp; tua, tetapi meninggalkan pertanyaan pd psikolog perkembangan ttg bagaimana kepribadian berkembang dari bayi sampai mendapatkan struktur lima besar di masa dewasa. </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533400"/>
          </a:xfrm>
        </p:spPr>
        <p:txBody>
          <a:bodyPr/>
          <a:lstStyle/>
          <a:p>
            <a:pPr>
              <a:spcBef>
                <a:spcPct val="50000"/>
              </a:spcBef>
            </a:pPr>
            <a:r>
              <a:rPr lang="id-ID" sz="3200" dirty="0" smtClean="0">
                <a:latin typeface="Arial" charset="0"/>
                <a:cs typeface="Arial" charset="0"/>
              </a:rPr>
              <a:t>Pertumbuhan &amp; Perkembangan</a:t>
            </a:r>
          </a:p>
        </p:txBody>
      </p:sp>
      <p:sp>
        <p:nvSpPr>
          <p:cNvPr id="10244" name="Content Placeholder 5"/>
          <p:cNvSpPr>
            <a:spLocks noGrp="1"/>
          </p:cNvSpPr>
          <p:nvPr>
            <p:ph idx="1"/>
          </p:nvPr>
        </p:nvSpPr>
        <p:spPr>
          <a:xfrm>
            <a:off x="457200" y="1371600"/>
            <a:ext cx="8229600" cy="4754563"/>
          </a:xfrm>
        </p:spPr>
        <p:txBody>
          <a:bodyPr/>
          <a:lstStyle/>
          <a:p>
            <a:r>
              <a:rPr lang="id-ID" sz="2400" dirty="0" smtClean="0">
                <a:latin typeface="Arial" charset="0"/>
                <a:cs typeface="Arial" charset="0"/>
              </a:rPr>
              <a:t>Hasil riset mengisyaratkan efek usia yg signifikan. Secara khusus, orang dewasa yg lebih tua mendapatkan skor </a:t>
            </a:r>
            <a:r>
              <a:rPr lang="id-ID" sz="2400" i="1" dirty="0" smtClean="0">
                <a:latin typeface="Arial" charset="0"/>
                <a:cs typeface="Arial" charset="0"/>
              </a:rPr>
              <a:t>Neuroticism, Extraversion, </a:t>
            </a:r>
            <a:r>
              <a:rPr lang="id-ID" sz="2400" dirty="0" smtClean="0">
                <a:latin typeface="Arial" charset="0"/>
                <a:cs typeface="Arial" charset="0"/>
              </a:rPr>
              <a:t>dan </a:t>
            </a:r>
            <a:r>
              <a:rPr lang="id-ID" sz="2400" i="1" dirty="0" smtClean="0">
                <a:latin typeface="Arial" charset="0"/>
                <a:cs typeface="Arial" charset="0"/>
              </a:rPr>
              <a:t>Openness </a:t>
            </a:r>
            <a:r>
              <a:rPr lang="id-ID" sz="2400" dirty="0" smtClean="0">
                <a:latin typeface="Arial" charset="0"/>
                <a:cs typeface="Arial" charset="0"/>
              </a:rPr>
              <a:t>yg lebih rendah, dan skor </a:t>
            </a:r>
            <a:r>
              <a:rPr lang="id-ID" sz="2400" i="1" dirty="0" smtClean="0">
                <a:latin typeface="Arial" charset="0"/>
                <a:cs typeface="Arial" charset="0"/>
              </a:rPr>
              <a:t>Agreeableness </a:t>
            </a:r>
            <a:r>
              <a:rPr lang="id-ID" sz="2400" dirty="0" smtClean="0">
                <a:latin typeface="Arial" charset="0"/>
                <a:cs typeface="Arial" charset="0"/>
              </a:rPr>
              <a:t>dan </a:t>
            </a:r>
            <a:r>
              <a:rPr lang="id-ID" sz="2400" i="1" dirty="0" smtClean="0">
                <a:latin typeface="Arial" charset="0"/>
                <a:cs typeface="Arial" charset="0"/>
              </a:rPr>
              <a:t>Conscientiousness </a:t>
            </a:r>
            <a:r>
              <a:rPr lang="id-ID" sz="2400" dirty="0" smtClean="0">
                <a:latin typeface="Arial" charset="0"/>
                <a:cs typeface="Arial" charset="0"/>
              </a:rPr>
              <a:t>yg lebih tinggi, dibandingkan remaja &amp; dewasa awal. Temuan itu logis apabila seseorang membandingkan siswa SMU/mahasiswa, dg orang tua yg sudah lanjut.</a:t>
            </a:r>
          </a:p>
          <a:p>
            <a:pPr lvl="1"/>
            <a:r>
              <a:rPr lang="id-ID" sz="1800" dirty="0" smtClean="0">
                <a:latin typeface="Arial" charset="0"/>
                <a:cs typeface="Arial" charset="0"/>
              </a:rPr>
              <a:t>Rata-rata, para remaja terancam oleh rasa cemas yg lebih besar &amp; menaruh perhatian pd penerimaan &amp; harga diri (</a:t>
            </a:r>
            <a:r>
              <a:rPr lang="id-ID" sz="1800" i="1" dirty="0" smtClean="0">
                <a:latin typeface="Arial" charset="0"/>
                <a:cs typeface="Arial" charset="0"/>
              </a:rPr>
              <a:t>N</a:t>
            </a:r>
            <a:r>
              <a:rPr lang="id-ID" sz="1800" dirty="0" smtClean="0">
                <a:latin typeface="Arial" charset="0"/>
                <a:cs typeface="Arial" charset="0"/>
              </a:rPr>
              <a:t> tinggi); menghabiskan waktu dg media sosial &amp; aktivitas sosial bersama teman (</a:t>
            </a:r>
            <a:r>
              <a:rPr lang="id-ID" sz="1800" i="1" dirty="0" smtClean="0">
                <a:latin typeface="Arial" charset="0"/>
                <a:cs typeface="Arial" charset="0"/>
              </a:rPr>
              <a:t>E</a:t>
            </a:r>
            <a:r>
              <a:rPr lang="id-ID" sz="1800" dirty="0" smtClean="0">
                <a:latin typeface="Arial" charset="0"/>
                <a:cs typeface="Arial" charset="0"/>
              </a:rPr>
              <a:t> tinggi); lebih terbuka thd semua jenis pengalaman &amp; percobaan (</a:t>
            </a:r>
            <a:r>
              <a:rPr lang="id-ID" sz="1800" i="1" dirty="0" smtClean="0">
                <a:latin typeface="Arial" charset="0"/>
                <a:cs typeface="Arial" charset="0"/>
              </a:rPr>
              <a:t>O</a:t>
            </a:r>
            <a:r>
              <a:rPr lang="id-ID" sz="1800" dirty="0" smtClean="0">
                <a:latin typeface="Arial" charset="0"/>
                <a:cs typeface="Arial" charset="0"/>
              </a:rPr>
              <a:t> tinggi); </a:t>
            </a:r>
            <a:r>
              <a:rPr lang="id-ID" sz="1800" u="sng" dirty="0" smtClean="0">
                <a:latin typeface="Arial" charset="0"/>
                <a:cs typeface="Arial" charset="0"/>
              </a:rPr>
              <a:t>tetapi</a:t>
            </a:r>
            <a:r>
              <a:rPr lang="id-ID" sz="1800" dirty="0" smtClean="0">
                <a:latin typeface="Arial" charset="0"/>
                <a:cs typeface="Arial" charset="0"/>
              </a:rPr>
              <a:t>  kritis &amp; meminta perhatian kpd orang tertentu &amp; masyarakat umum (</a:t>
            </a:r>
            <a:r>
              <a:rPr lang="id-ID" sz="1800" i="1" dirty="0" smtClean="0">
                <a:latin typeface="Arial" charset="0"/>
                <a:cs typeface="Arial" charset="0"/>
              </a:rPr>
              <a:t>A</a:t>
            </a:r>
            <a:r>
              <a:rPr lang="id-ID" sz="1800" dirty="0" smtClean="0">
                <a:latin typeface="Arial" charset="0"/>
                <a:cs typeface="Arial" charset="0"/>
              </a:rPr>
              <a:t> rendah); tidak segigih &amp; sebertanggungjawab yg diharapkan orang lain – orang tua, guru, dll – kpd mereka (</a:t>
            </a:r>
            <a:r>
              <a:rPr lang="id-ID" sz="1800" i="1" dirty="0" smtClean="0">
                <a:latin typeface="Arial" charset="0"/>
                <a:cs typeface="Arial" charset="0"/>
              </a:rPr>
              <a:t>C</a:t>
            </a:r>
            <a:r>
              <a:rPr lang="id-ID" sz="1800" dirty="0" smtClean="0">
                <a:latin typeface="Arial" charset="0"/>
                <a:cs typeface="Arial" charset="0"/>
              </a:rPr>
              <a:t> rendah).</a:t>
            </a:r>
          </a:p>
          <a:p>
            <a:pPr lvl="1"/>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Aplikasi Model</a:t>
            </a:r>
          </a:p>
        </p:txBody>
      </p:sp>
      <p:sp>
        <p:nvSpPr>
          <p:cNvPr id="11268" name="Content Placeholder 5"/>
          <p:cNvSpPr>
            <a:spLocks noGrp="1"/>
          </p:cNvSpPr>
          <p:nvPr>
            <p:ph idx="1"/>
          </p:nvPr>
        </p:nvSpPr>
        <p:spPr>
          <a:xfrm>
            <a:off x="457200" y="1524000"/>
            <a:ext cx="8229600" cy="4602163"/>
          </a:xfrm>
        </p:spPr>
        <p:txBody>
          <a:bodyPr/>
          <a:lstStyle/>
          <a:p>
            <a:pPr>
              <a:buNone/>
            </a:pPr>
            <a:r>
              <a:rPr lang="id-ID" sz="2200" dirty="0" smtClean="0">
                <a:latin typeface="Arial" charset="0"/>
                <a:cs typeface="Arial" charset="0"/>
              </a:rPr>
              <a:t>1.	</a:t>
            </a:r>
            <a:r>
              <a:rPr lang="id-ID" sz="2400" dirty="0" smtClean="0">
                <a:latin typeface="Arial" charset="0"/>
                <a:cs typeface="Arial" charset="0"/>
              </a:rPr>
              <a:t>Minat Pekerjaan.</a:t>
            </a:r>
          </a:p>
          <a:p>
            <a:pPr>
              <a:buNone/>
            </a:pPr>
            <a:r>
              <a:rPr lang="id-ID" sz="2400" dirty="0" smtClean="0">
                <a:latin typeface="Arial" charset="0"/>
                <a:cs typeface="Arial" charset="0"/>
              </a:rPr>
              <a:t>	Para psikolog di bidang industri (karier), berpendapat bahwa kepribadian berhubungan dg jenis karier yg dipilih individu dan bagaimana berfungsi dlm pekerjaan.</a:t>
            </a:r>
          </a:p>
          <a:p>
            <a:pPr marL="628650">
              <a:buNone/>
            </a:pPr>
            <a:r>
              <a:rPr lang="id-ID" sz="2200" dirty="0" smtClean="0">
                <a:latin typeface="Arial" charset="0"/>
                <a:cs typeface="Arial" charset="0"/>
              </a:rPr>
              <a:t>	</a:t>
            </a:r>
            <a:r>
              <a:rPr lang="id-ID" sz="1800" dirty="0" smtClean="0">
                <a:latin typeface="Arial" charset="0"/>
                <a:cs typeface="Arial" charset="0"/>
              </a:rPr>
              <a:t>Misalnya:</a:t>
            </a:r>
          </a:p>
          <a:p>
            <a:pPr marL="628650">
              <a:buNone/>
            </a:pPr>
            <a:r>
              <a:rPr lang="id-ID" sz="1800" dirty="0" smtClean="0">
                <a:latin typeface="Arial" charset="0"/>
                <a:cs typeface="Arial" charset="0"/>
              </a:rPr>
              <a:t>	Orang dg tingkat </a:t>
            </a:r>
            <a:r>
              <a:rPr lang="id-ID" sz="1800" i="1" dirty="0" smtClean="0">
                <a:latin typeface="Arial" charset="0"/>
                <a:cs typeface="Arial" charset="0"/>
              </a:rPr>
              <a:t>extraversion </a:t>
            </a:r>
            <a:r>
              <a:rPr lang="id-ID" sz="1800" dirty="0" smtClean="0">
                <a:latin typeface="Arial" charset="0"/>
                <a:cs typeface="Arial" charset="0"/>
              </a:rPr>
              <a:t>tinggi, akan memilih dan lebih cocok pd pekerjaan sosial &amp; hiburan.</a:t>
            </a:r>
          </a:p>
          <a:p>
            <a:pPr marL="628650">
              <a:buNone/>
            </a:pPr>
            <a:r>
              <a:rPr lang="id-ID" sz="1800" dirty="0" smtClean="0">
                <a:latin typeface="Arial" charset="0"/>
                <a:cs typeface="Arial" charset="0"/>
              </a:rPr>
              <a:t>	Orang dg tingkat </a:t>
            </a:r>
            <a:r>
              <a:rPr lang="id-ID" sz="1800" i="1" dirty="0" smtClean="0">
                <a:latin typeface="Arial" charset="0"/>
                <a:cs typeface="Arial" charset="0"/>
              </a:rPr>
              <a:t>openness </a:t>
            </a:r>
            <a:r>
              <a:rPr lang="id-ID" sz="1800" dirty="0" smtClean="0">
                <a:latin typeface="Arial" charset="0"/>
                <a:cs typeface="Arial" charset="0"/>
              </a:rPr>
              <a:t>tinggi, akan lebih baik dlm pekerjaan artistik (keingintahuan, kreativitas, pemikiran mandiri) &amp; pekerjaan yg bersifat menyelidiki (jurnalis, penulis lepas, dll).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Aplikasi Model</a:t>
            </a:r>
          </a:p>
        </p:txBody>
      </p:sp>
      <p:sp>
        <p:nvSpPr>
          <p:cNvPr id="11268" name="Content Placeholder 5"/>
          <p:cNvSpPr>
            <a:spLocks noGrp="1"/>
          </p:cNvSpPr>
          <p:nvPr>
            <p:ph idx="1"/>
          </p:nvPr>
        </p:nvSpPr>
        <p:spPr>
          <a:xfrm>
            <a:off x="457200" y="1524000"/>
            <a:ext cx="8229600" cy="4602163"/>
          </a:xfrm>
        </p:spPr>
        <p:txBody>
          <a:bodyPr/>
          <a:lstStyle/>
          <a:p>
            <a:pPr>
              <a:buNone/>
            </a:pPr>
            <a:r>
              <a:rPr lang="id-ID" sz="2200" dirty="0" smtClean="0">
                <a:latin typeface="Arial" charset="0"/>
                <a:cs typeface="Arial" charset="0"/>
              </a:rPr>
              <a:t>2.	</a:t>
            </a:r>
            <a:r>
              <a:rPr lang="id-ID" sz="2400" dirty="0" smtClean="0">
                <a:latin typeface="Arial" charset="0"/>
                <a:cs typeface="Arial" charset="0"/>
              </a:rPr>
              <a:t>Kesehatan &amp; Usia.</a:t>
            </a:r>
          </a:p>
          <a:p>
            <a:pPr>
              <a:buNone/>
            </a:pPr>
            <a:r>
              <a:rPr lang="id-ID" sz="2400" dirty="0" smtClean="0">
                <a:latin typeface="Arial" charset="0"/>
                <a:cs typeface="Arial" charset="0"/>
              </a:rPr>
              <a:t>	Riset sifat kepribadian mengindikasikan individu yg memiliki sifat </a:t>
            </a:r>
            <a:r>
              <a:rPr lang="id-ID" sz="2400" i="1" dirty="0" smtClean="0">
                <a:latin typeface="Arial" charset="0"/>
                <a:cs typeface="Arial" charset="0"/>
              </a:rPr>
              <a:t>conscientiousness </a:t>
            </a:r>
            <a:r>
              <a:rPr lang="id-ID" sz="2400" dirty="0" smtClean="0">
                <a:latin typeface="Arial" charset="0"/>
                <a:cs typeface="Arial" charset="0"/>
              </a:rPr>
              <a:t>yg lebih tinggi, memerhatikan diri mereka &amp; hidup lebih lama. </a:t>
            </a:r>
          </a:p>
          <a:p>
            <a:pPr>
              <a:buNone/>
            </a:pPr>
            <a:r>
              <a:rPr lang="id-ID" sz="2400" dirty="0" smtClean="0">
                <a:latin typeface="Arial" charset="0"/>
                <a:cs typeface="Arial" charset="0"/>
              </a:rPr>
              <a:t>	Para periset berpendapat bahwa kehati-hatian cenderung memengaruhi seluruh pola perilaku yg berkaitan dg kesehatan: rutin berolahraga, kosumsi makanan yg seimbang, punya cara pengobatan &amp; pengamatan kesehatan yg teratur, menghindari polusi (racun lingkungan).</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533400"/>
          </a:xfrm>
        </p:spPr>
        <p:txBody>
          <a:bodyPr/>
          <a:lstStyle/>
          <a:p>
            <a:pPr>
              <a:spcBef>
                <a:spcPct val="50000"/>
              </a:spcBef>
            </a:pPr>
            <a:r>
              <a:rPr lang="id-ID" sz="3200" dirty="0" smtClean="0">
                <a:latin typeface="Arial" charset="0"/>
                <a:cs typeface="Arial" charset="0"/>
              </a:rPr>
              <a:t>Aplikasi Model</a:t>
            </a:r>
          </a:p>
        </p:txBody>
      </p:sp>
      <p:sp>
        <p:nvSpPr>
          <p:cNvPr id="11268" name="Content Placeholder 5"/>
          <p:cNvSpPr>
            <a:spLocks noGrp="1"/>
          </p:cNvSpPr>
          <p:nvPr>
            <p:ph idx="1"/>
          </p:nvPr>
        </p:nvSpPr>
        <p:spPr>
          <a:xfrm>
            <a:off x="457200" y="1371600"/>
            <a:ext cx="8229600" cy="4754563"/>
          </a:xfrm>
        </p:spPr>
        <p:txBody>
          <a:bodyPr/>
          <a:lstStyle/>
          <a:p>
            <a:pPr>
              <a:buNone/>
            </a:pPr>
            <a:r>
              <a:rPr lang="id-ID" sz="2400" dirty="0" smtClean="0">
                <a:latin typeface="Arial" charset="0"/>
                <a:cs typeface="Arial" charset="0"/>
              </a:rPr>
              <a:t>3.	Psikologi Klinis: diagnosis &amp; perawatan.</a:t>
            </a:r>
          </a:p>
          <a:p>
            <a:pPr>
              <a:buNone/>
            </a:pPr>
            <a:r>
              <a:rPr lang="id-ID" sz="2400" dirty="0" smtClean="0">
                <a:latin typeface="Arial" charset="0"/>
                <a:cs typeface="Arial" charset="0"/>
              </a:rPr>
              <a:t>	Sejumlah periset teori </a:t>
            </a:r>
            <a:r>
              <a:rPr lang="id-ID" sz="2400" i="1" dirty="0" smtClean="0">
                <a:latin typeface="Arial" charset="0"/>
                <a:cs typeface="Arial" charset="0"/>
              </a:rPr>
              <a:t>Big Five </a:t>
            </a:r>
            <a:r>
              <a:rPr lang="id-ID" sz="2400" dirty="0" smtClean="0">
                <a:latin typeface="Arial" charset="0"/>
                <a:cs typeface="Arial" charset="0"/>
              </a:rPr>
              <a:t>berpendapat bahwa banyak jenis perilaku abnormal dapat dianggap sebagai versi sifat kepribadian yg berlebihan.</a:t>
            </a:r>
          </a:p>
          <a:p>
            <a:pPr marL="628650">
              <a:buNone/>
            </a:pPr>
            <a:r>
              <a:rPr lang="id-ID" sz="2200" dirty="0" smtClean="0">
                <a:latin typeface="Arial" charset="0"/>
                <a:cs typeface="Arial" charset="0"/>
              </a:rPr>
              <a:t>	</a:t>
            </a:r>
            <a:r>
              <a:rPr lang="id-ID" sz="1800" dirty="0" smtClean="0">
                <a:latin typeface="Arial" charset="0"/>
                <a:cs typeface="Arial" charset="0"/>
              </a:rPr>
              <a:t>Misalnya:  Kepribadian kompulsif, dilihat sbg individu dg tingkat kehati-hatian dan </a:t>
            </a:r>
            <a:r>
              <a:rPr lang="id-ID" sz="1800" i="1" dirty="0" smtClean="0">
                <a:latin typeface="Arial" charset="0"/>
                <a:cs typeface="Arial" charset="0"/>
              </a:rPr>
              <a:t>neuroticism </a:t>
            </a:r>
            <a:r>
              <a:rPr lang="id-ID" sz="1800" dirty="0" smtClean="0">
                <a:latin typeface="Arial" charset="0"/>
                <a:cs typeface="Arial" charset="0"/>
              </a:rPr>
              <a:t>yg sangat tinggi. </a:t>
            </a:r>
          </a:p>
          <a:p>
            <a:pPr marL="628650">
              <a:buNone/>
            </a:pPr>
            <a:r>
              <a:rPr lang="id-ID" sz="1800" dirty="0" smtClean="0">
                <a:latin typeface="Arial" charset="0"/>
                <a:cs typeface="Arial" charset="0"/>
              </a:rPr>
              <a:t>	Kepribadian antisosial, dilihat sbg individu dg tingkat </a:t>
            </a:r>
            <a:r>
              <a:rPr lang="id-ID" sz="1800" i="1" dirty="0" smtClean="0">
                <a:latin typeface="Arial" charset="0"/>
                <a:cs typeface="Arial" charset="0"/>
              </a:rPr>
              <a:t>agreeableness </a:t>
            </a:r>
            <a:r>
              <a:rPr lang="id-ID" sz="1800" dirty="0" smtClean="0">
                <a:latin typeface="Arial" charset="0"/>
                <a:cs typeface="Arial" charset="0"/>
              </a:rPr>
              <a:t>dan </a:t>
            </a:r>
            <a:r>
              <a:rPr lang="id-ID" sz="1800" i="1" dirty="0" smtClean="0">
                <a:latin typeface="Arial" charset="0"/>
                <a:cs typeface="Arial" charset="0"/>
              </a:rPr>
              <a:t>conscientiousness </a:t>
            </a:r>
            <a:r>
              <a:rPr lang="id-ID" sz="1800" dirty="0" smtClean="0">
                <a:latin typeface="Arial" charset="0"/>
                <a:cs typeface="Arial" charset="0"/>
              </a:rPr>
              <a:t>yg sangat rendah.</a:t>
            </a:r>
          </a:p>
          <a:p>
            <a:pPr>
              <a:buNone/>
            </a:pPr>
            <a:r>
              <a:rPr lang="id-ID" sz="2000" dirty="0" smtClean="0">
                <a:latin typeface="Arial" charset="0"/>
                <a:cs typeface="Arial" charset="0"/>
              </a:rPr>
              <a:t>	M</a:t>
            </a:r>
            <a:r>
              <a:rPr lang="id-ID" sz="2400" dirty="0" smtClean="0">
                <a:latin typeface="Arial" charset="0"/>
                <a:cs typeface="Arial" charset="0"/>
              </a:rPr>
              <a:t>odel </a:t>
            </a:r>
            <a:r>
              <a:rPr lang="id-ID" sz="2400" i="1" dirty="0" smtClean="0">
                <a:latin typeface="Arial" charset="0"/>
                <a:cs typeface="Arial" charset="0"/>
              </a:rPr>
              <a:t>big five </a:t>
            </a:r>
            <a:r>
              <a:rPr lang="id-ID" sz="2400" dirty="0" smtClean="0">
                <a:latin typeface="Arial" charset="0"/>
                <a:cs typeface="Arial" charset="0"/>
              </a:rPr>
              <a:t>utk memilih &amp; merencanakan perawatan psikologis.</a:t>
            </a:r>
          </a:p>
          <a:p>
            <a:pPr marL="628650">
              <a:buNone/>
            </a:pPr>
            <a:r>
              <a:rPr lang="id-ID" sz="2400" dirty="0" smtClean="0">
                <a:latin typeface="Arial" charset="0"/>
                <a:cs typeface="Arial" charset="0"/>
              </a:rPr>
              <a:t>	</a:t>
            </a:r>
            <a:r>
              <a:rPr lang="id-ID" sz="1800" dirty="0" smtClean="0">
                <a:latin typeface="Arial" charset="0"/>
                <a:cs typeface="Arial" charset="0"/>
              </a:rPr>
              <a:t>Misalnya:  Individu dg tingkat </a:t>
            </a:r>
            <a:r>
              <a:rPr lang="id-ID" sz="1800" i="1" dirty="0" smtClean="0">
                <a:latin typeface="Arial" charset="0"/>
                <a:cs typeface="Arial" charset="0"/>
              </a:rPr>
              <a:t>openness </a:t>
            </a:r>
            <a:r>
              <a:rPr lang="id-ID" sz="1800" dirty="0" smtClean="0">
                <a:latin typeface="Arial" charset="0"/>
                <a:cs typeface="Arial" charset="0"/>
              </a:rPr>
              <a:t>tinggi </a:t>
            </a:r>
            <a:r>
              <a:rPr lang="id-ID" sz="1800" dirty="0" smtClean="0">
                <a:latin typeface="Arial" charset="0"/>
                <a:cs typeface="Arial" charset="0"/>
                <a:sym typeface="Wingdings" pitchFamily="2" charset="2"/>
              </a:rPr>
              <a:t> cocok dg terapi yg mendorong </a:t>
            </a:r>
            <a:r>
              <a:rPr lang="id-ID" sz="1800" dirty="0" smtClean="0">
                <a:latin typeface="Arial" charset="0"/>
                <a:cs typeface="Arial" charset="0"/>
              </a:rPr>
              <a:t>eksplorasi &amp; fantasi.</a:t>
            </a:r>
          </a:p>
          <a:p>
            <a:pPr marL="628650">
              <a:buNone/>
            </a:pPr>
            <a:r>
              <a:rPr lang="id-ID" sz="1800" dirty="0" smtClean="0">
                <a:latin typeface="Arial" charset="0"/>
                <a:cs typeface="Arial" charset="0"/>
              </a:rPr>
              <a:t>	Individu dg tingkat </a:t>
            </a:r>
            <a:r>
              <a:rPr lang="id-ID" sz="1800" i="1" dirty="0" smtClean="0">
                <a:latin typeface="Arial" charset="0"/>
                <a:cs typeface="Arial" charset="0"/>
              </a:rPr>
              <a:t>openness </a:t>
            </a:r>
            <a:r>
              <a:rPr lang="id-ID" sz="1800" dirty="0" smtClean="0">
                <a:latin typeface="Arial" charset="0"/>
                <a:cs typeface="Arial" charset="0"/>
              </a:rPr>
              <a:t>rendah </a:t>
            </a:r>
            <a:r>
              <a:rPr lang="id-ID" sz="1800" dirty="0" smtClean="0">
                <a:latin typeface="Arial" charset="0"/>
                <a:cs typeface="Arial" charset="0"/>
                <a:sym typeface="Wingdings" pitchFamily="2" charset="2"/>
              </a:rPr>
              <a:t> cocok dg terapi direktif &amp; obat.</a:t>
            </a:r>
            <a:endParaRPr lang="id-ID" sz="1800" dirty="0" smtClean="0">
              <a:latin typeface="Arial" charset="0"/>
              <a:cs typeface="Arial" charset="0"/>
            </a:endParaRPr>
          </a:p>
          <a:p>
            <a:pPr>
              <a:buNone/>
            </a:pPr>
            <a:r>
              <a:rPr lang="id-ID" sz="1800" dirty="0" smtClean="0">
                <a:latin typeface="Arial" charset="0"/>
                <a:cs typeface="Arial" charset="0"/>
              </a:rPr>
              <a:t>	</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5334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447800"/>
            <a:ext cx="8229600" cy="4678363"/>
          </a:xfrm>
        </p:spPr>
        <p:txBody>
          <a:bodyPr/>
          <a:lstStyle/>
          <a:p>
            <a:r>
              <a:rPr lang="id-ID" sz="2800" dirty="0" smtClean="0">
                <a:latin typeface="Arial" charset="0"/>
                <a:cs typeface="Arial" charset="0"/>
              </a:rPr>
              <a:t>Psikolog membangun teori kepribadian dg dasar berbagai tipe kepribadian (unit analisis) yg berbeda. </a:t>
            </a:r>
          </a:p>
          <a:p>
            <a:r>
              <a:rPr lang="id-ID" sz="2800" dirty="0" smtClean="0">
                <a:latin typeface="Arial" charset="0"/>
                <a:cs typeface="Arial" charset="0"/>
              </a:rPr>
              <a:t>Freud (Freudians) &amp; Rogers (Rogerians), bergantung pd kombinasi analisis individual mendalam (khususnya dlm terapi) dan konstruksi reori rasional, artinya mereka mengombinasikan observasi personal atas individu untuk menyusun model kepribadian.</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533400"/>
          </a:xfrm>
        </p:spPr>
        <p:txBody>
          <a:bodyPr/>
          <a:lstStyle/>
          <a:p>
            <a:pPr>
              <a:spcBef>
                <a:spcPct val="50000"/>
              </a:spcBef>
            </a:pPr>
            <a:r>
              <a:rPr lang="id-ID" sz="3200" dirty="0" smtClean="0">
                <a:latin typeface="Arial" charset="0"/>
                <a:cs typeface="Arial" charset="0"/>
              </a:rPr>
              <a:t>Model 5 Faktor (</a:t>
            </a:r>
            <a:r>
              <a:rPr lang="id-ID" sz="3200" i="1" dirty="0" smtClean="0">
                <a:latin typeface="Arial" charset="0"/>
                <a:cs typeface="Arial" charset="0"/>
              </a:rPr>
              <a:t>Big Five</a:t>
            </a:r>
            <a:r>
              <a:rPr lang="id-ID" sz="3200" dirty="0" smtClean="0">
                <a:latin typeface="Arial" charset="0"/>
                <a:cs typeface="Arial" charset="0"/>
              </a:rPr>
              <a:t>)</a:t>
            </a:r>
          </a:p>
        </p:txBody>
      </p:sp>
      <p:sp>
        <p:nvSpPr>
          <p:cNvPr id="3076" name="Content Placeholder 5"/>
          <p:cNvSpPr>
            <a:spLocks noGrp="1"/>
          </p:cNvSpPr>
          <p:nvPr>
            <p:ph idx="1"/>
          </p:nvPr>
        </p:nvSpPr>
        <p:spPr>
          <a:xfrm>
            <a:off x="457200" y="1295400"/>
            <a:ext cx="8229600" cy="4830763"/>
          </a:xfrm>
        </p:spPr>
        <p:txBody>
          <a:bodyPr/>
          <a:lstStyle/>
          <a:p>
            <a:r>
              <a:rPr lang="id-ID" sz="2800" dirty="0" smtClean="0">
                <a:latin typeface="Arial" charset="0"/>
                <a:cs typeface="Arial" charset="0"/>
              </a:rPr>
              <a:t>Teori ‘model 5 faktor’, dibangun berdasarkan pendekatan yg lebih sederhana. </a:t>
            </a:r>
          </a:p>
          <a:p>
            <a:r>
              <a:rPr lang="id-ID" sz="2800" dirty="0" smtClean="0">
                <a:latin typeface="Arial" charset="0"/>
                <a:cs typeface="Arial" charset="0"/>
              </a:rPr>
              <a:t>Para peneliti mencoba menemukan unit dasar kepribadian dg menganalisis kata-kata yg digunakan oleh orang-orang (psikolog &amp; awam) untuk menggambarkan kepribadian orang lain. </a:t>
            </a:r>
          </a:p>
          <a:p>
            <a:r>
              <a:rPr lang="id-ID" sz="2800" dirty="0" smtClean="0">
                <a:latin typeface="Arial" charset="0"/>
                <a:cs typeface="Arial" charset="0"/>
              </a:rPr>
              <a:t>Prosedur dasarnya: memeringkat diri sendiri atau orang lain berdasar beragam sifat secara hati-hati, kemudian dianalisis faktornya (melihat sifat mana yg beriringan).</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533400"/>
          </a:xfrm>
        </p:spPr>
        <p:txBody>
          <a:bodyPr/>
          <a:lstStyle/>
          <a:p>
            <a:pPr>
              <a:spcBef>
                <a:spcPct val="50000"/>
              </a:spcBef>
            </a:pPr>
            <a:r>
              <a:rPr lang="id-ID" sz="3200" dirty="0" smtClean="0">
                <a:latin typeface="Arial" charset="0"/>
                <a:cs typeface="Arial" charset="0"/>
              </a:rPr>
              <a:t>Teori </a:t>
            </a:r>
            <a:r>
              <a:rPr lang="id-ID" sz="3200" i="1" dirty="0" smtClean="0">
                <a:latin typeface="Arial" charset="0"/>
                <a:cs typeface="Arial" charset="0"/>
              </a:rPr>
              <a:t>Big Five </a:t>
            </a:r>
            <a:r>
              <a:rPr lang="id-ID" sz="3200" dirty="0" smtClean="0">
                <a:latin typeface="Arial" charset="0"/>
                <a:cs typeface="Arial" charset="0"/>
              </a:rPr>
              <a:t>menurut Mc.Crae </a:t>
            </a:r>
            <a:r>
              <a:rPr lang="id-ID" sz="3200" dirty="0" smtClean="0">
                <a:latin typeface="Arial" charset="0"/>
                <a:cs typeface="Arial" charset="0"/>
              </a:rPr>
              <a:t>&amp; </a:t>
            </a:r>
            <a:r>
              <a:rPr lang="id-ID" sz="3200" dirty="0" smtClean="0">
                <a:latin typeface="Arial" charset="0"/>
                <a:cs typeface="Arial" charset="0"/>
              </a:rPr>
              <a:t>Costa </a:t>
            </a: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pPr eaLnBrk="1" hangingPunct="1">
              <a:lnSpc>
                <a:spcPct val="90000"/>
              </a:lnSpc>
            </a:pPr>
            <a:r>
              <a:rPr lang="id-ID" sz="2400" dirty="0" smtClean="0"/>
              <a:t>Th 1983 </a:t>
            </a:r>
            <a:r>
              <a:rPr lang="id-ID" sz="2400" dirty="0" smtClean="0">
                <a:sym typeface="Wingdings" pitchFamily="2" charset="2"/>
              </a:rPr>
              <a:t> </a:t>
            </a:r>
            <a:r>
              <a:rPr lang="id-ID" sz="2400" dirty="0" smtClean="0"/>
              <a:t>3 faktor kepribadian (N, E, O) </a:t>
            </a:r>
          </a:p>
          <a:p>
            <a:pPr lvl="1" eaLnBrk="1" hangingPunct="1">
              <a:lnSpc>
                <a:spcPct val="90000"/>
              </a:lnSpc>
            </a:pPr>
            <a:r>
              <a:rPr lang="id-ID" sz="2000" i="1" dirty="0" smtClean="0"/>
              <a:t>Neuroticism</a:t>
            </a:r>
          </a:p>
          <a:p>
            <a:pPr lvl="1" eaLnBrk="1" hangingPunct="1">
              <a:lnSpc>
                <a:spcPct val="90000"/>
              </a:lnSpc>
            </a:pPr>
            <a:r>
              <a:rPr lang="id-ID" sz="2000" i="1" dirty="0" smtClean="0"/>
              <a:t>Extraversion</a:t>
            </a:r>
          </a:p>
          <a:p>
            <a:pPr lvl="1" eaLnBrk="1" hangingPunct="1">
              <a:lnSpc>
                <a:spcPct val="90000"/>
              </a:lnSpc>
            </a:pPr>
            <a:r>
              <a:rPr lang="id-ID" sz="2000" i="1" dirty="0" smtClean="0"/>
              <a:t>Openness</a:t>
            </a:r>
          </a:p>
          <a:p>
            <a:pPr eaLnBrk="1" hangingPunct="1">
              <a:lnSpc>
                <a:spcPct val="90000"/>
              </a:lnSpc>
            </a:pPr>
            <a:r>
              <a:rPr lang="id-ID" sz="2400" dirty="0" smtClean="0"/>
              <a:t>Th 1985</a:t>
            </a:r>
            <a:r>
              <a:rPr lang="id-ID" sz="2400" dirty="0" smtClean="0">
                <a:sym typeface="Wingdings" pitchFamily="2" charset="2"/>
              </a:rPr>
              <a:t> 5 faktor kepribadian (</a:t>
            </a:r>
            <a:r>
              <a:rPr lang="id-ID" sz="2400" i="1" dirty="0" smtClean="0"/>
              <a:t>Big Five</a:t>
            </a:r>
            <a:r>
              <a:rPr lang="id-ID" sz="2400" dirty="0" smtClean="0"/>
              <a:t>)</a:t>
            </a:r>
          </a:p>
          <a:p>
            <a:pPr eaLnBrk="1" hangingPunct="1">
              <a:lnSpc>
                <a:spcPct val="90000"/>
              </a:lnSpc>
              <a:buFont typeface="Wingdings" pitchFamily="2" charset="2"/>
              <a:buNone/>
            </a:pPr>
            <a:r>
              <a:rPr lang="id-ID" sz="2400" dirty="0" smtClean="0">
                <a:sym typeface="Wingdings" pitchFamily="2" charset="2"/>
              </a:rPr>
              <a:t>	NEO-PI-R: </a:t>
            </a:r>
            <a:r>
              <a:rPr lang="id-ID" sz="2400" i="1" dirty="0" smtClean="0">
                <a:sym typeface="Wingdings" pitchFamily="2" charset="2"/>
              </a:rPr>
              <a:t>NEO-Personality Inventories </a:t>
            </a:r>
            <a:r>
              <a:rPr lang="id-ID" sz="2400" i="1" dirty="0" smtClean="0">
                <a:sym typeface="Wingdings" pitchFamily="2" charset="2"/>
              </a:rPr>
              <a:t>Revised  </a:t>
            </a:r>
            <a:r>
              <a:rPr lang="id-ID" sz="2400" dirty="0" smtClean="0">
                <a:sym typeface="Wingdings" pitchFamily="2" charset="2"/>
              </a:rPr>
              <a:t>stabil </a:t>
            </a:r>
            <a:r>
              <a:rPr lang="id-ID" sz="2400" dirty="0" smtClean="0">
                <a:sym typeface="Wingdings" pitchFamily="2" charset="2"/>
              </a:rPr>
              <a:t>pd usia </a:t>
            </a:r>
            <a:r>
              <a:rPr lang="id-ID" sz="2400" dirty="0" smtClean="0">
                <a:sym typeface="Wingdings" pitchFamily="2" charset="2"/>
              </a:rPr>
              <a:t>dewasa (</a:t>
            </a:r>
            <a:r>
              <a:rPr lang="id-ID" sz="2400" u="sng" dirty="0" smtClean="0">
                <a:sym typeface="Wingdings" pitchFamily="2" charset="2"/>
              </a:rPr>
              <a:t>&gt;</a:t>
            </a:r>
            <a:r>
              <a:rPr lang="id-ID" sz="2400" dirty="0" smtClean="0">
                <a:sym typeface="Wingdings" pitchFamily="2" charset="2"/>
              </a:rPr>
              <a:t>30th).</a:t>
            </a:r>
            <a:endParaRPr lang="id-ID" sz="2400" dirty="0" smtClean="0"/>
          </a:p>
          <a:p>
            <a:pPr lvl="1" eaLnBrk="1" hangingPunct="1">
              <a:lnSpc>
                <a:spcPct val="90000"/>
              </a:lnSpc>
            </a:pPr>
            <a:r>
              <a:rPr lang="id-ID" sz="2000" i="1" dirty="0" smtClean="0"/>
              <a:t>Neuroticism</a:t>
            </a:r>
          </a:p>
          <a:p>
            <a:pPr lvl="1" eaLnBrk="1" hangingPunct="1">
              <a:lnSpc>
                <a:spcPct val="90000"/>
              </a:lnSpc>
            </a:pPr>
            <a:r>
              <a:rPr lang="id-ID" sz="2000" i="1" dirty="0" smtClean="0"/>
              <a:t>Extraversion </a:t>
            </a:r>
            <a:r>
              <a:rPr lang="id-ID" sz="2000" dirty="0" smtClean="0">
                <a:sym typeface="Wingdings" pitchFamily="2" charset="2"/>
              </a:rPr>
              <a:t> </a:t>
            </a:r>
            <a:endParaRPr lang="id-ID" sz="2000" i="1" dirty="0" smtClean="0"/>
          </a:p>
          <a:p>
            <a:pPr lvl="1" eaLnBrk="1" hangingPunct="1">
              <a:lnSpc>
                <a:spcPct val="90000"/>
              </a:lnSpc>
            </a:pPr>
            <a:r>
              <a:rPr lang="id-ID" sz="2000" i="1" dirty="0" smtClean="0"/>
              <a:t>Openness</a:t>
            </a:r>
          </a:p>
          <a:p>
            <a:pPr lvl="1" eaLnBrk="1" hangingPunct="1">
              <a:lnSpc>
                <a:spcPct val="90000"/>
              </a:lnSpc>
            </a:pPr>
            <a:r>
              <a:rPr lang="id-ID" sz="2000" i="1" dirty="0" smtClean="0"/>
              <a:t>Agreeableness</a:t>
            </a:r>
          </a:p>
          <a:p>
            <a:pPr lvl="1" eaLnBrk="1" hangingPunct="1">
              <a:lnSpc>
                <a:spcPct val="90000"/>
              </a:lnSpc>
            </a:pPr>
            <a:r>
              <a:rPr lang="id-ID" sz="2000" i="1" dirty="0" smtClean="0"/>
              <a:t>Conscientousness</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990600"/>
          </a:xfrm>
        </p:spPr>
        <p:txBody>
          <a:bodyPr/>
          <a:lstStyle/>
          <a:p>
            <a:pPr>
              <a:spcBef>
                <a:spcPct val="50000"/>
              </a:spcBef>
            </a:pPr>
            <a:r>
              <a:rPr lang="id-ID" sz="3200" dirty="0" smtClean="0">
                <a:latin typeface="Arial" charset="0"/>
                <a:cs typeface="Arial" charset="0"/>
              </a:rPr>
              <a:t>NEO-PI-R</a:t>
            </a:r>
            <a:br>
              <a:rPr lang="id-ID" sz="3200" dirty="0" smtClean="0">
                <a:latin typeface="Arial" charset="0"/>
                <a:cs typeface="Arial" charset="0"/>
              </a:rPr>
            </a:br>
            <a:r>
              <a:rPr lang="id-ID" sz="2800" dirty="0" smtClean="0">
                <a:latin typeface="Arial" charset="0"/>
                <a:cs typeface="Arial" charset="0"/>
              </a:rPr>
              <a:t>Struktur Hierarkinya: berbagai dimensi</a:t>
            </a:r>
          </a:p>
        </p:txBody>
      </p:sp>
      <p:sp>
        <p:nvSpPr>
          <p:cNvPr id="5" name="Rectangle 3"/>
          <p:cNvSpPr>
            <a:spLocks noGrp="1" noChangeArrowheads="1"/>
          </p:cNvSpPr>
          <p:nvPr>
            <p:ph idx="1"/>
          </p:nvPr>
        </p:nvSpPr>
        <p:spPr>
          <a:xfrm>
            <a:off x="457200" y="1905000"/>
            <a:ext cx="8229600" cy="4221163"/>
          </a:xfrm>
        </p:spPr>
        <p:txBody>
          <a:bodyPr/>
          <a:lstStyle/>
          <a:p>
            <a:pPr marL="273050" indent="-273050" eaLnBrk="1" hangingPunct="1">
              <a:buFont typeface="Arial" pitchFamily="34" charset="0"/>
              <a:buChar char="•"/>
            </a:pPr>
            <a:r>
              <a:rPr lang="id-ID" sz="2800" dirty="0" smtClean="0"/>
              <a:t>Mereka </a:t>
            </a:r>
            <a:r>
              <a:rPr lang="id-ID" sz="2800" dirty="0" smtClean="0"/>
              <a:t>membedakan tiap faktor (5 domain) ke dalam 6 dimensi yg lebih spesifik. </a:t>
            </a:r>
            <a:endParaRPr lang="id-ID" sz="2800" dirty="0" smtClean="0"/>
          </a:p>
          <a:p>
            <a:pPr marL="273050" indent="-273050" eaLnBrk="1" hangingPunct="1">
              <a:buFont typeface="Arial" pitchFamily="34" charset="0"/>
              <a:buChar char="•"/>
            </a:pPr>
            <a:r>
              <a:rPr lang="id-ID" sz="2800" dirty="0" smtClean="0"/>
              <a:t>Berbagai </a:t>
            </a:r>
            <a:r>
              <a:rPr lang="id-ID" sz="2800" dirty="0" smtClean="0"/>
              <a:t>dimensi sifat atau komponen yg lebih spesifik ini yg menyusun tiap faktor Lima Besar. </a:t>
            </a:r>
            <a:endParaRPr lang="id-ID" sz="2800" dirty="0" smtClean="0"/>
          </a:p>
          <a:p>
            <a:pPr marL="273050" indent="-273050" eaLnBrk="1" hangingPunct="1">
              <a:buFont typeface="Arial" pitchFamily="34" charset="0"/>
              <a:buChar char="•"/>
            </a:pPr>
            <a:r>
              <a:rPr lang="id-ID" sz="2800" dirty="0" smtClean="0"/>
              <a:t>NEO-PI-R </a:t>
            </a:r>
            <a:r>
              <a:rPr lang="id-ID" sz="2800" dirty="0" smtClean="0"/>
              <a:t>terbaru, terdiri dari 240 </a:t>
            </a:r>
            <a:r>
              <a:rPr lang="id-ID" sz="2800" i="1" dirty="0" smtClean="0"/>
              <a:t>item/</a:t>
            </a:r>
            <a:r>
              <a:rPr lang="id-ID" sz="2800" dirty="0" smtClean="0"/>
              <a:t>butir-butir pernyataan </a:t>
            </a:r>
            <a:r>
              <a:rPr lang="id-ID" sz="2800" i="1" dirty="0" smtClean="0"/>
              <a:t> </a:t>
            </a:r>
            <a:r>
              <a:rPr lang="id-ID" sz="2800" dirty="0" smtClean="0"/>
              <a:t>(5 </a:t>
            </a:r>
            <a:r>
              <a:rPr lang="id-ID" sz="2800" dirty="0" smtClean="0"/>
              <a:t>faktor </a:t>
            </a:r>
            <a:r>
              <a:rPr lang="id-ID" sz="2800" dirty="0" smtClean="0"/>
              <a:t>x 6 dimensi x 8 </a:t>
            </a:r>
            <a:r>
              <a:rPr lang="id-ID" sz="2800" i="1" dirty="0" smtClean="0"/>
              <a:t>item</a:t>
            </a:r>
            <a:r>
              <a:rPr lang="id-ID" sz="2800" dirty="0" smtClean="0"/>
              <a:t>). </a:t>
            </a:r>
          </a:p>
          <a:p>
            <a:pPr marL="273050" indent="-273050" eaLnBrk="1" hangingPunct="1">
              <a:buFont typeface="Arial" pitchFamily="34" charset="0"/>
              <a:buChar char="•"/>
            </a:pPr>
            <a:r>
              <a:rPr lang="id-ID" sz="2800" dirty="0" smtClean="0"/>
              <a:t>Versi pendeknya: </a:t>
            </a:r>
            <a:r>
              <a:rPr lang="id-ID" sz="2800" i="1" dirty="0" smtClean="0"/>
              <a:t>I</a:t>
            </a:r>
            <a:r>
              <a:rPr lang="id-ID" sz="2800" i="1" dirty="0" smtClean="0"/>
              <a:t>nventory Bipolar Traits </a:t>
            </a:r>
            <a:r>
              <a:rPr lang="id-ID" sz="2800" dirty="0" smtClean="0"/>
              <a:t>dari Goldberg.</a:t>
            </a:r>
            <a:endParaRPr lang="id-ID" sz="2800" i="1"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u="sng" dirty="0" smtClean="0"/>
              <a:t>Dimensi-dimensi NEO-PI-R.</a:t>
            </a:r>
            <a:endParaRPr lang="id-ID" sz="3200" u="sng" dirty="0" smtClean="0">
              <a:latin typeface="Arial" charset="0"/>
              <a:cs typeface="Arial" charset="0"/>
            </a:endParaRPr>
          </a:p>
        </p:txBody>
      </p:sp>
      <p:sp>
        <p:nvSpPr>
          <p:cNvPr id="5" name="Rectangle 3"/>
          <p:cNvSpPr>
            <a:spLocks noGrp="1" noChangeArrowheads="1"/>
          </p:cNvSpPr>
          <p:nvPr>
            <p:ph idx="1"/>
          </p:nvPr>
        </p:nvSpPr>
        <p:spPr>
          <a:xfrm>
            <a:off x="457200" y="2209800"/>
            <a:ext cx="8229600" cy="3916363"/>
          </a:xfrm>
        </p:spPr>
        <p:txBody>
          <a:bodyPr/>
          <a:lstStyle/>
          <a:p>
            <a:pPr marL="457200" indent="-457200" eaLnBrk="1" hangingPunct="1">
              <a:buNone/>
            </a:pPr>
            <a:r>
              <a:rPr lang="id-ID" sz="2000" dirty="0" smtClean="0"/>
              <a:t>Dimensinya:</a:t>
            </a:r>
          </a:p>
          <a:p>
            <a:pPr marL="457200" indent="-457200" eaLnBrk="1" hangingPunct="1">
              <a:buAutoNum type="arabicPeriod"/>
            </a:pPr>
            <a:r>
              <a:rPr lang="id-ID" sz="2000" dirty="0" smtClean="0"/>
              <a:t>Cemas</a:t>
            </a:r>
          </a:p>
          <a:p>
            <a:pPr marL="457200" indent="-457200" eaLnBrk="1" hangingPunct="1">
              <a:buAutoNum type="arabicPeriod"/>
            </a:pPr>
            <a:r>
              <a:rPr lang="id-ID" sz="2000" dirty="0" smtClean="0"/>
              <a:t>Kesadaran diri</a:t>
            </a:r>
          </a:p>
          <a:p>
            <a:pPr marL="457200" indent="-457200" eaLnBrk="1" hangingPunct="1">
              <a:buAutoNum type="arabicPeriod"/>
            </a:pPr>
            <a:r>
              <a:rPr lang="id-ID" sz="2000" dirty="0" smtClean="0"/>
              <a:t>Depresi</a:t>
            </a:r>
          </a:p>
          <a:p>
            <a:pPr marL="457200" indent="-457200" eaLnBrk="1" hangingPunct="1">
              <a:buAutoNum type="arabicPeriod"/>
            </a:pPr>
            <a:r>
              <a:rPr lang="id-ID" sz="2000" dirty="0" smtClean="0"/>
              <a:t>Rentan</a:t>
            </a:r>
          </a:p>
          <a:p>
            <a:pPr marL="457200" indent="-457200" eaLnBrk="1" hangingPunct="1">
              <a:buAutoNum type="arabicPeriod"/>
            </a:pPr>
            <a:r>
              <a:rPr lang="id-ID" sz="2000" dirty="0" smtClean="0"/>
              <a:t>Impulsif</a:t>
            </a:r>
          </a:p>
          <a:p>
            <a:pPr marL="457200" indent="-457200" eaLnBrk="1" hangingPunct="1">
              <a:buAutoNum type="arabicPeriod"/>
            </a:pPr>
            <a:r>
              <a:rPr lang="id-ID" sz="2000" dirty="0" smtClean="0"/>
              <a:t>Kemarahan</a:t>
            </a:r>
          </a:p>
        </p:txBody>
      </p:sp>
      <p:sp>
        <p:nvSpPr>
          <p:cNvPr id="7" name="TextBox 6"/>
          <p:cNvSpPr txBox="1"/>
          <p:nvPr/>
        </p:nvSpPr>
        <p:spPr>
          <a:xfrm>
            <a:off x="3200400" y="1524000"/>
            <a:ext cx="2210670" cy="584775"/>
          </a:xfrm>
          <a:prstGeom prst="rect">
            <a:avLst/>
          </a:prstGeom>
          <a:noFill/>
        </p:spPr>
        <p:txBody>
          <a:bodyPr wrap="none" rtlCol="0">
            <a:spAutoFit/>
          </a:bodyPr>
          <a:lstStyle/>
          <a:p>
            <a:r>
              <a:rPr lang="id-ID" sz="3200" dirty="0" smtClean="0">
                <a:latin typeface="+mn-lt"/>
              </a:rPr>
              <a:t>Neuroticism</a:t>
            </a:r>
            <a:endParaRPr lang="id-ID" sz="3200" dirty="0">
              <a:latin typeface="+mn-lt"/>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en-US" sz="3200" dirty="0" smtClean="0"/>
              <a:t>Extraversion</a:t>
            </a:r>
            <a:endParaRPr lang="id-ID" sz="3200" dirty="0" smtClean="0">
              <a:latin typeface="Arial" charset="0"/>
              <a:cs typeface="Arial" charset="0"/>
            </a:endParaRPr>
          </a:p>
        </p:txBody>
      </p:sp>
      <p:sp>
        <p:nvSpPr>
          <p:cNvPr id="5" name="Rectangle 4"/>
          <p:cNvSpPr>
            <a:spLocks noGrp="1" noChangeArrowheads="1"/>
          </p:cNvSpPr>
          <p:nvPr>
            <p:ph idx="1"/>
          </p:nvPr>
        </p:nvSpPr>
        <p:spPr>
          <a:xfrm>
            <a:off x="457200" y="1524000"/>
            <a:ext cx="8229600" cy="4602163"/>
          </a:xfrm>
        </p:spPr>
        <p:txBody>
          <a:bodyPr/>
          <a:lstStyle/>
          <a:p>
            <a:pPr marL="457200" indent="-457200" eaLnBrk="1" hangingPunct="1">
              <a:buNone/>
            </a:pPr>
            <a:r>
              <a:rPr lang="id-ID" sz="2000" dirty="0" smtClean="0"/>
              <a:t>Dimensinya:</a:t>
            </a:r>
          </a:p>
          <a:p>
            <a:pPr marL="457200" indent="-457200" eaLnBrk="1" hangingPunct="1">
              <a:buFont typeface="+mj-lt"/>
              <a:buAutoNum type="arabicPeriod"/>
            </a:pPr>
            <a:r>
              <a:rPr lang="id-ID" sz="2000" dirty="0" smtClean="0"/>
              <a:t>Senang berteman</a:t>
            </a:r>
          </a:p>
          <a:p>
            <a:pPr marL="457200" indent="-457200" eaLnBrk="1" hangingPunct="1">
              <a:buFont typeface="+mj-lt"/>
              <a:buAutoNum type="arabicPeriod"/>
            </a:pPr>
            <a:r>
              <a:rPr lang="id-ID" sz="2000" dirty="0" smtClean="0"/>
              <a:t>Level aktivitas</a:t>
            </a:r>
          </a:p>
          <a:p>
            <a:pPr marL="457200" indent="-457200" eaLnBrk="1" hangingPunct="1">
              <a:buFont typeface="+mj-lt"/>
              <a:buAutoNum type="arabicPeriod"/>
            </a:pPr>
            <a:r>
              <a:rPr lang="id-ID" sz="2000" dirty="0" smtClean="0"/>
              <a:t>Ketegasan</a:t>
            </a:r>
          </a:p>
          <a:p>
            <a:pPr marL="457200" indent="-457200" eaLnBrk="1" hangingPunct="1">
              <a:buFont typeface="+mj-lt"/>
              <a:buAutoNum type="arabicPeriod"/>
            </a:pPr>
            <a:r>
              <a:rPr lang="id-ID" sz="2000" dirty="0" smtClean="0"/>
              <a:t>Pencari kegairahan</a:t>
            </a:r>
          </a:p>
          <a:p>
            <a:pPr marL="457200" indent="-457200" eaLnBrk="1" hangingPunct="1">
              <a:buFont typeface="+mj-lt"/>
              <a:buAutoNum type="arabicPeriod"/>
            </a:pPr>
            <a:r>
              <a:rPr lang="id-ID" sz="2000" dirty="0" smtClean="0"/>
              <a:t>Emosi positif</a:t>
            </a:r>
          </a:p>
          <a:p>
            <a:pPr marL="457200" indent="-457200" eaLnBrk="1" hangingPunct="1">
              <a:buFont typeface="+mj-lt"/>
              <a:buAutoNum type="arabicPeriod"/>
            </a:pPr>
            <a:r>
              <a:rPr lang="id-ID" sz="2000" dirty="0" smtClean="0"/>
              <a:t>Kehangatan</a:t>
            </a:r>
          </a:p>
          <a:p>
            <a:pPr eaLnBrk="1" hangingPunct="1"/>
            <a:endParaRPr lang="id-ID" sz="2000"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i="1" dirty="0" smtClean="0"/>
              <a:t>Openness</a:t>
            </a:r>
            <a:r>
              <a:rPr lang="id-ID" sz="3200" dirty="0" smtClean="0"/>
              <a:t> (keterbukaan)</a:t>
            </a:r>
            <a:endParaRPr lang="id-ID" sz="3200" dirty="0" smtClean="0">
              <a:latin typeface="Arial" charset="0"/>
              <a:cs typeface="Arial" charset="0"/>
            </a:endParaRPr>
          </a:p>
        </p:txBody>
      </p:sp>
      <p:sp>
        <p:nvSpPr>
          <p:cNvPr id="5" name="Rectangle 3"/>
          <p:cNvSpPr>
            <a:spLocks noGrp="1" noChangeArrowheads="1"/>
          </p:cNvSpPr>
          <p:nvPr>
            <p:ph idx="1"/>
          </p:nvPr>
        </p:nvSpPr>
        <p:spPr>
          <a:xfrm>
            <a:off x="457200" y="1524000"/>
            <a:ext cx="8229600" cy="4602163"/>
          </a:xfrm>
        </p:spPr>
        <p:txBody>
          <a:bodyPr/>
          <a:lstStyle/>
          <a:p>
            <a:pPr marL="457200" indent="-457200" eaLnBrk="1" hangingPunct="1">
              <a:buNone/>
            </a:pPr>
            <a:r>
              <a:rPr lang="id-ID" sz="2400" dirty="0" smtClean="0"/>
              <a:t>Dimensinya:</a:t>
            </a:r>
          </a:p>
          <a:p>
            <a:pPr marL="457200" indent="-457200" eaLnBrk="1" hangingPunct="1">
              <a:buFont typeface="+mj-lt"/>
              <a:buAutoNum type="arabicPeriod"/>
            </a:pPr>
            <a:r>
              <a:rPr lang="id-ID" sz="2400" dirty="0" smtClean="0"/>
              <a:t>Fantasi</a:t>
            </a:r>
          </a:p>
          <a:p>
            <a:pPr marL="457200" indent="-457200" eaLnBrk="1" hangingPunct="1">
              <a:buFont typeface="+mj-lt"/>
              <a:buAutoNum type="arabicPeriod"/>
            </a:pPr>
            <a:r>
              <a:rPr lang="id-ID" sz="2400" dirty="0" smtClean="0"/>
              <a:t>Estetis</a:t>
            </a:r>
          </a:p>
          <a:p>
            <a:pPr marL="457200" indent="-457200" eaLnBrk="1" hangingPunct="1">
              <a:buFont typeface="+mj-lt"/>
              <a:buAutoNum type="arabicPeriod"/>
            </a:pPr>
            <a:r>
              <a:rPr lang="id-ID" sz="2400" dirty="0" smtClean="0"/>
              <a:t>Perasaan</a:t>
            </a:r>
          </a:p>
          <a:p>
            <a:pPr marL="457200" indent="-457200" eaLnBrk="1" hangingPunct="1">
              <a:buFont typeface="+mj-lt"/>
              <a:buAutoNum type="arabicPeriod"/>
            </a:pPr>
            <a:r>
              <a:rPr lang="id-ID" sz="2400" dirty="0" smtClean="0"/>
              <a:t>Ide</a:t>
            </a:r>
          </a:p>
          <a:p>
            <a:pPr marL="457200" indent="-457200" eaLnBrk="1" hangingPunct="1">
              <a:buFont typeface="+mj-lt"/>
              <a:buAutoNum type="arabicPeriod"/>
            </a:pPr>
            <a:r>
              <a:rPr lang="id-ID" sz="2400" dirty="0" smtClean="0"/>
              <a:t>Aksi</a:t>
            </a:r>
          </a:p>
          <a:p>
            <a:pPr marL="457200" indent="-457200" eaLnBrk="1" hangingPunct="1">
              <a:buFont typeface="+mj-lt"/>
              <a:buAutoNum type="arabicPeriod"/>
            </a:pPr>
            <a:r>
              <a:rPr lang="id-ID" sz="2400" dirty="0" smtClean="0"/>
              <a:t>Nilai</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i="1" dirty="0" smtClean="0"/>
              <a:t>Agreeableness </a:t>
            </a:r>
            <a:r>
              <a:rPr lang="en-US" sz="3200" dirty="0" smtClean="0"/>
              <a:t>(</a:t>
            </a:r>
            <a:r>
              <a:rPr lang="id-ID" sz="3200" dirty="0" smtClean="0"/>
              <a:t>persetujuan</a:t>
            </a:r>
            <a:r>
              <a:rPr lang="en-US" sz="3200" dirty="0" smtClean="0"/>
              <a:t>)</a:t>
            </a:r>
            <a:endParaRPr lang="id-ID" sz="3200" dirty="0" smtClean="0">
              <a:latin typeface="Arial" charset="0"/>
              <a:cs typeface="Arial" charset="0"/>
            </a:endParaRPr>
          </a:p>
        </p:txBody>
      </p:sp>
      <p:sp>
        <p:nvSpPr>
          <p:cNvPr id="5" name="Rectangle 3"/>
          <p:cNvSpPr>
            <a:spLocks noGrp="1" noChangeArrowheads="1"/>
          </p:cNvSpPr>
          <p:nvPr>
            <p:ph idx="1"/>
          </p:nvPr>
        </p:nvSpPr>
        <p:spPr>
          <a:xfrm>
            <a:off x="457200" y="1524000"/>
            <a:ext cx="8229600" cy="4602163"/>
          </a:xfrm>
        </p:spPr>
        <p:txBody>
          <a:bodyPr/>
          <a:lstStyle/>
          <a:p>
            <a:pPr marL="457200" indent="-457200" eaLnBrk="1" hangingPunct="1">
              <a:buNone/>
            </a:pPr>
            <a:r>
              <a:rPr lang="id-ID" sz="2400" dirty="0" smtClean="0"/>
              <a:t>Dimensinya:</a:t>
            </a:r>
          </a:p>
          <a:p>
            <a:pPr marL="457200" indent="-457200" eaLnBrk="1" hangingPunct="1">
              <a:buFont typeface="+mj-lt"/>
              <a:buAutoNum type="arabicPeriod"/>
            </a:pPr>
            <a:r>
              <a:rPr lang="id-ID" sz="2400" dirty="0" smtClean="0"/>
              <a:t>Terus terang</a:t>
            </a:r>
          </a:p>
          <a:p>
            <a:pPr marL="457200" indent="-457200" eaLnBrk="1" hangingPunct="1">
              <a:buFont typeface="+mj-lt"/>
              <a:buAutoNum type="arabicPeriod"/>
            </a:pPr>
            <a:r>
              <a:rPr lang="id-ID" sz="2400" dirty="0" smtClean="0"/>
              <a:t>Percaya</a:t>
            </a:r>
          </a:p>
          <a:p>
            <a:pPr marL="457200" indent="-457200" eaLnBrk="1" hangingPunct="1">
              <a:buFont typeface="+mj-lt"/>
              <a:buAutoNum type="arabicPeriod"/>
            </a:pPr>
            <a:r>
              <a:rPr lang="id-ID" sz="2400" dirty="0" smtClean="0"/>
              <a:t>Altruisme</a:t>
            </a:r>
          </a:p>
          <a:p>
            <a:pPr marL="457200" indent="-457200" eaLnBrk="1" hangingPunct="1">
              <a:buFont typeface="+mj-lt"/>
              <a:buAutoNum type="arabicPeriod"/>
            </a:pPr>
            <a:r>
              <a:rPr lang="id-ID" sz="2400" dirty="0" smtClean="0"/>
              <a:t>Kesederhanaan</a:t>
            </a:r>
          </a:p>
          <a:p>
            <a:pPr marL="457200" indent="-457200" eaLnBrk="1" hangingPunct="1">
              <a:buFont typeface="+mj-lt"/>
              <a:buAutoNum type="arabicPeriod"/>
            </a:pPr>
            <a:r>
              <a:rPr lang="id-ID" sz="2400" dirty="0" smtClean="0"/>
              <a:t>Kelembutan</a:t>
            </a:r>
          </a:p>
          <a:p>
            <a:pPr marL="457200" indent="-457200" eaLnBrk="1" hangingPunct="1">
              <a:buFont typeface="+mj-lt"/>
              <a:buAutoNum type="arabicPeriod"/>
            </a:pPr>
            <a:r>
              <a:rPr lang="id-ID" sz="2400" dirty="0" smtClean="0"/>
              <a:t>Kerelaan</a:t>
            </a:r>
            <a:endParaRPr lang="en-US" sz="2400" dirty="0"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797</Words>
  <Application>Microsoft Office PowerPoint</Application>
  <PresentationFormat>On-screen Show (4:3)</PresentationFormat>
  <Paragraphs>171</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Model 5 Faktor (Big Five)</vt:lpstr>
      <vt:lpstr>Teori Big Five menurut Mc.Crae &amp; Costa </vt:lpstr>
      <vt:lpstr>NEO-PI-R Struktur Hierarkinya: berbagai dimensi</vt:lpstr>
      <vt:lpstr>Dimensi-dimensi NEO-PI-R.</vt:lpstr>
      <vt:lpstr>Extraversion</vt:lpstr>
      <vt:lpstr>Openness (keterbukaan)</vt:lpstr>
      <vt:lpstr>Agreeableness (persetujuan)</vt:lpstr>
      <vt:lpstr>Conscientousness (hati nurani)</vt:lpstr>
      <vt:lpstr>Teori Big Five menurut Goldberg</vt:lpstr>
      <vt:lpstr>Inventory of Bipolar Traits Goldberg</vt:lpstr>
      <vt:lpstr>Model Teoretis Big Five</vt:lpstr>
      <vt:lpstr>Pertumbuhan &amp; Perkembangan</vt:lpstr>
      <vt:lpstr>Pertumbuhan &amp; Perkembangan</vt:lpstr>
      <vt:lpstr>Aplikasi Model</vt:lpstr>
      <vt:lpstr>Aplikasi Model</vt:lpstr>
      <vt:lpstr>Aplikasi Model</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239</cp:revision>
  <dcterms:created xsi:type="dcterms:W3CDTF">2010-08-24T06:47:44Z</dcterms:created>
  <dcterms:modified xsi:type="dcterms:W3CDTF">2017-10-23T02:32:32Z</dcterms:modified>
</cp:coreProperties>
</file>