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legacyDocTextInfo.bin" ContentType="application/vnd.ms-office.legacyDocTextInfo"/>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90" r:id="rId3"/>
    <p:sldId id="291"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257" r:id="rId33"/>
    <p:sldId id="259" r:id="rId34"/>
    <p:sldId id="261" r:id="rId35"/>
    <p:sldId id="262" r:id="rId36"/>
    <p:sldId id="263" r:id="rId37"/>
    <p:sldId id="264" r:id="rId38"/>
    <p:sldId id="265" r:id="rId39"/>
    <p:sldId id="266" r:id="rId40"/>
    <p:sldId id="268" r:id="rId41"/>
    <p:sldId id="267" r:id="rId42"/>
    <p:sldId id="269" r:id="rId43"/>
    <p:sldId id="272" r:id="rId44"/>
    <p:sldId id="273" r:id="rId45"/>
    <p:sldId id="270" r:id="rId46"/>
    <p:sldId id="274" r:id="rId47"/>
    <p:sldId id="275" r:id="rId48"/>
    <p:sldId id="276" r:id="rId49"/>
    <p:sldId id="271" r:id="rId50"/>
    <p:sldId id="277" r:id="rId51"/>
    <p:sldId id="278" r:id="rId52"/>
    <p:sldId id="279" r:id="rId53"/>
    <p:sldId id="280" r:id="rId54"/>
    <p:sldId id="281" r:id="rId55"/>
    <p:sldId id="282" r:id="rId56"/>
    <p:sldId id="283" r:id="rId57"/>
    <p:sldId id="284" r:id="rId58"/>
    <p:sldId id="285" r:id="rId59"/>
    <p:sldId id="286" r:id="rId60"/>
    <p:sldId id="287" r:id="rId61"/>
    <p:sldId id="288" r:id="rId6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0" d="100"/>
          <a:sy n="70" d="100"/>
        </p:scale>
        <p:origin x="-1302" y="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06/relationships/legacyDocTextInfo" Target="legacyDocTextInfo.bin"/><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5" Type="http://schemas.microsoft.com/office/2006/relationships/legacyDiagramText" Target="legacyDiagramText5.bin"/><Relationship Id="rId4" Type="http://schemas.microsoft.com/office/2006/relationships/legacyDiagramText" Target="legacyDiagramText4.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9DD26-E2E1-4608-8FCA-B5703337E8DF}" type="slidenum">
              <a:rPr lang="en-US" smtClean="0"/>
              <a:pPr/>
              <a:t>‹#›</a:t>
            </a:fld>
            <a:endParaRPr lang="en-US"/>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1BD830-4F89-4EEE-84B0-4F12FF139AF4}"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F4BFE9-E7D2-4835-9A9B-E4B01DA16828}"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838200" y="2362200"/>
            <a:ext cx="7693025" cy="3724275"/>
          </a:xfrm>
        </p:spPr>
        <p:txBody>
          <a:bodyPr/>
          <a:lstStyle/>
          <a:p>
            <a:endParaRPr lang="id-ID"/>
          </a:p>
        </p:txBody>
      </p:sp>
      <p:sp>
        <p:nvSpPr>
          <p:cNvPr id="4" name="Date Placeholder 3"/>
          <p:cNvSpPr>
            <a:spLocks noGrp="1"/>
          </p:cNvSpPr>
          <p:nvPr>
            <p:ph type="dt" sz="half" idx="10"/>
          </p:nvPr>
        </p:nvSpPr>
        <p:spPr>
          <a:xfrm>
            <a:off x="2438400" y="6248400"/>
            <a:ext cx="2130425" cy="474663"/>
          </a:xfrm>
        </p:spPr>
        <p:txBody>
          <a:bodyPr/>
          <a:lstStyle>
            <a:lvl1pPr>
              <a:defRPr/>
            </a:lvl1pPr>
          </a:lstStyle>
          <a:p>
            <a:endParaRPr lang="en-US"/>
          </a:p>
        </p:txBody>
      </p:sp>
      <p:sp>
        <p:nvSpPr>
          <p:cNvPr id="5" name="Footer Placeholder 4"/>
          <p:cNvSpPr>
            <a:spLocks noGrp="1"/>
          </p:cNvSpPr>
          <p:nvPr>
            <p:ph type="ftr" sz="quarter" idx="11"/>
          </p:nvPr>
        </p:nvSpPr>
        <p:spPr>
          <a:xfrm>
            <a:off x="5791200" y="6248400"/>
            <a:ext cx="2897188" cy="474663"/>
          </a:xfrm>
        </p:spPr>
        <p:txBody>
          <a:bodyPr/>
          <a:lstStyle>
            <a:lvl1pPr>
              <a:defRPr/>
            </a:lvl1pPr>
          </a:lstStyle>
          <a:p>
            <a:endParaRPr lang="en-US"/>
          </a:p>
        </p:txBody>
      </p:sp>
      <p:sp>
        <p:nvSpPr>
          <p:cNvPr id="6" name="Slide Number Placeholder 5"/>
          <p:cNvSpPr>
            <a:spLocks noGrp="1"/>
          </p:cNvSpPr>
          <p:nvPr>
            <p:ph type="sldNum" sz="quarter" idx="12"/>
          </p:nvPr>
        </p:nvSpPr>
        <p:spPr>
          <a:xfrm>
            <a:off x="84138" y="6242050"/>
            <a:ext cx="587375" cy="488950"/>
          </a:xfrm>
        </p:spPr>
        <p:txBody>
          <a:bodyPr/>
          <a:lstStyle>
            <a:lvl1pPr>
              <a:defRPr/>
            </a:lvl1pPr>
          </a:lstStyle>
          <a:p>
            <a:fld id="{929E2616-D3A2-4BFB-A504-43B9447AB7A2}" type="slidenum">
              <a:rPr lang="en-US"/>
              <a:pPr/>
              <a:t>‹#›</a:t>
            </a:fld>
            <a:endParaRPr lang="en-US"/>
          </a:p>
        </p:txBody>
      </p:sp>
    </p:spTree>
  </p:cSld>
  <p:clrMapOvr>
    <a:masterClrMapping/>
  </p:clrMapOvr>
  <p:transition>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79248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838200" y="2362200"/>
            <a:ext cx="7693025" cy="17859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838200" y="4300538"/>
            <a:ext cx="7693025" cy="178593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2438400" y="6248400"/>
            <a:ext cx="2130425" cy="474663"/>
          </a:xfrm>
        </p:spPr>
        <p:txBody>
          <a:bodyPr/>
          <a:lstStyle>
            <a:lvl1pPr>
              <a:defRPr/>
            </a:lvl1pPr>
          </a:lstStyle>
          <a:p>
            <a:endParaRPr lang="en-US"/>
          </a:p>
        </p:txBody>
      </p:sp>
      <p:sp>
        <p:nvSpPr>
          <p:cNvPr id="6" name="Footer Placeholder 5"/>
          <p:cNvSpPr>
            <a:spLocks noGrp="1"/>
          </p:cNvSpPr>
          <p:nvPr>
            <p:ph type="ftr" sz="quarter" idx="11"/>
          </p:nvPr>
        </p:nvSpPr>
        <p:spPr>
          <a:xfrm>
            <a:off x="5791200" y="6248400"/>
            <a:ext cx="2897188"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84138" y="6242050"/>
            <a:ext cx="587375" cy="488950"/>
          </a:xfrm>
        </p:spPr>
        <p:txBody>
          <a:bodyPr/>
          <a:lstStyle>
            <a:lvl1pPr>
              <a:defRPr/>
            </a:lvl1pPr>
          </a:lstStyle>
          <a:p>
            <a:fld id="{F3D2B30E-E472-4947-852E-E4203DF63BE2}" type="slidenum">
              <a:rPr lang="en-US"/>
              <a:pPr/>
              <a:t>‹#›</a:t>
            </a:fld>
            <a:endParaRPr lang="en-US"/>
          </a:p>
        </p:txBody>
      </p:sp>
    </p:spTree>
  </p:cSld>
  <p:clrMapOvr>
    <a:masterClrMapping/>
  </p:clrMapOvr>
  <p:transition>
    <p:cover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1625"/>
            <a:ext cx="7772400" cy="1462088"/>
          </a:xfrm>
        </p:spPr>
        <p:txBody>
          <a:bodyPr/>
          <a:lstStyle/>
          <a:p>
            <a:r>
              <a:rPr lang="en-US" smtClean="0"/>
              <a:t>Click to edit Master title style</a:t>
            </a:r>
            <a:endParaRPr lang="id-ID"/>
          </a:p>
        </p:txBody>
      </p:sp>
      <p:sp>
        <p:nvSpPr>
          <p:cNvPr id="3" name="Content Placeholder 2"/>
          <p:cNvSpPr>
            <a:spLocks noGrp="1"/>
          </p:cNvSpPr>
          <p:nvPr>
            <p:ph sz="half" idx="1"/>
          </p:nvPr>
        </p:nvSpPr>
        <p:spPr>
          <a:xfrm>
            <a:off x="685800" y="19812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85800" y="4114800"/>
            <a:ext cx="77724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p:spPr>
        <p:txBody>
          <a:bodyPr/>
          <a:lstStyle>
            <a:lvl1pPr>
              <a:defRPr/>
            </a:lvl1pPr>
          </a:lstStyle>
          <a:p>
            <a:fld id="{3FDCB581-C274-46AC-B5A2-D9F7EFD5B983}" type="slidenum">
              <a:rPr lang="en-US"/>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CAFEB-C437-426C-B38F-2D03CF9021CE}"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D5AE9A-D2D2-45BF-B3EE-407CAD22D615}"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424754-97F5-4FFD-B826-2E23FC5C7D49}"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21D26E-8DBA-455E-B296-208BA23555C7}"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B556E4-7D6C-458F-B30C-D950AF3CE364}"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58558F-F807-499C-A11D-C793F57C33C3}"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BE1B0C-C92B-49B6-92AE-BDE40195CB98}"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B837C0-3B32-4523-AB0F-3EB129561300}" type="slidenum">
              <a:rPr lang="en-US" smtClean="0"/>
              <a:pPr/>
              <a:t>‹#›</a:t>
            </a:fld>
            <a:endParaRPr lang="en-US"/>
          </a:p>
        </p:txBody>
      </p:sp>
    </p:spTree>
  </p:cSld>
  <p:clrMapOvr>
    <a:masterClrMapping/>
  </p:clrMapOvr>
  <p:transition>
    <p:cover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5C6D0-805C-4F62-A7E5-2132A1404B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3200400" y="3721100"/>
            <a:ext cx="5486400" cy="1028700"/>
          </a:xfrm>
        </p:spPr>
        <p:txBody>
          <a:bodyPr>
            <a:normAutofit fontScale="92500"/>
          </a:bodyPr>
          <a:lstStyle/>
          <a:p>
            <a:r>
              <a:rPr lang="id-ID" b="1" dirty="0" smtClean="0">
                <a:solidFill>
                  <a:schemeClr val="bg1"/>
                </a:solidFill>
              </a:rPr>
              <a:t>DASAR BIOLOGIS KEPRIBADIAN:</a:t>
            </a:r>
          </a:p>
          <a:p>
            <a:r>
              <a:rPr lang="id-ID" sz="2800" b="1" dirty="0" smtClean="0">
                <a:solidFill>
                  <a:schemeClr val="bg1"/>
                </a:solidFill>
              </a:rPr>
              <a:t>TIPOLOGI &amp; TEMPERAMEN</a:t>
            </a:r>
            <a:endParaRPr lang="en-US" sz="2800" b="1" dirty="0" smtClean="0">
              <a:solidFill>
                <a:schemeClr val="bg1"/>
              </a:solidFill>
            </a:endParaRPr>
          </a:p>
          <a:p>
            <a:pPr>
              <a:lnSpc>
                <a:spcPct val="90000"/>
              </a:lnSpc>
            </a:pPr>
            <a:endParaRPr lang="en-US" dirty="0"/>
          </a:p>
        </p:txBody>
      </p:sp>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914400"/>
            <a:ext cx="7772400" cy="849313"/>
          </a:xfrm>
        </p:spPr>
        <p:txBody>
          <a:bodyPr/>
          <a:lstStyle/>
          <a:p>
            <a:r>
              <a:rPr lang="id-ID" sz="3200" dirty="0" smtClean="0"/>
              <a:t>Tipe Piknis</a:t>
            </a:r>
            <a:endParaRPr lang="id-ID" sz="3200" dirty="0"/>
          </a:p>
        </p:txBody>
      </p:sp>
      <p:sp>
        <p:nvSpPr>
          <p:cNvPr id="44035" name="Rectangle 3"/>
          <p:cNvSpPr>
            <a:spLocks noGrp="1" noChangeArrowheads="1"/>
          </p:cNvSpPr>
          <p:nvPr>
            <p:ph type="body" idx="1"/>
          </p:nvPr>
        </p:nvSpPr>
        <p:spPr>
          <a:xfrm>
            <a:off x="457200" y="1905000"/>
            <a:ext cx="8229600" cy="4221163"/>
          </a:xfrm>
        </p:spPr>
        <p:txBody>
          <a:bodyPr/>
          <a:lstStyle/>
          <a:p>
            <a:pPr>
              <a:lnSpc>
                <a:spcPct val="80000"/>
              </a:lnSpc>
            </a:pPr>
            <a:r>
              <a:rPr lang="id-ID" sz="2400" dirty="0" smtClean="0"/>
              <a:t>Ukuran mendatar lebih dari biasa.</a:t>
            </a:r>
          </a:p>
          <a:p>
            <a:pPr>
              <a:lnSpc>
                <a:spcPct val="80000"/>
              </a:lnSpc>
            </a:pPr>
            <a:r>
              <a:rPr lang="id-ID" sz="2400" dirty="0" smtClean="0">
                <a:solidFill>
                  <a:schemeClr val="tx2"/>
                </a:solidFill>
              </a:rPr>
              <a:t>Ciri-ciri khas tipe Piknis :</a:t>
            </a:r>
          </a:p>
          <a:p>
            <a:pPr lvl="1">
              <a:lnSpc>
                <a:spcPct val="80000"/>
              </a:lnSpc>
            </a:pPr>
            <a:r>
              <a:rPr lang="id-ID" sz="2000" dirty="0" smtClean="0">
                <a:solidFill>
                  <a:schemeClr val="tx2"/>
                </a:solidFill>
              </a:rPr>
              <a:t>Badan agak pendek</a:t>
            </a:r>
          </a:p>
          <a:p>
            <a:pPr lvl="1">
              <a:lnSpc>
                <a:spcPct val="80000"/>
              </a:lnSpc>
            </a:pPr>
            <a:r>
              <a:rPr lang="id-ID" sz="2000" dirty="0" smtClean="0">
                <a:solidFill>
                  <a:schemeClr val="tx2"/>
                </a:solidFill>
              </a:rPr>
              <a:t>Dada membulat, perut besar, bahu sempit</a:t>
            </a:r>
          </a:p>
          <a:p>
            <a:pPr lvl="1">
              <a:lnSpc>
                <a:spcPct val="80000"/>
              </a:lnSpc>
            </a:pPr>
            <a:r>
              <a:rPr lang="id-ID" sz="2000" dirty="0" smtClean="0">
                <a:solidFill>
                  <a:schemeClr val="tx2"/>
                </a:solidFill>
              </a:rPr>
              <a:t>Leher pendek &amp; kuat</a:t>
            </a:r>
          </a:p>
          <a:p>
            <a:pPr lvl="1">
              <a:lnSpc>
                <a:spcPct val="80000"/>
              </a:lnSpc>
            </a:pPr>
            <a:r>
              <a:rPr lang="id-ID" sz="2000" dirty="0" smtClean="0">
                <a:solidFill>
                  <a:schemeClr val="tx2"/>
                </a:solidFill>
              </a:rPr>
              <a:t>Lengan &amp; kaki agak lemah</a:t>
            </a:r>
          </a:p>
          <a:p>
            <a:pPr lvl="1">
              <a:lnSpc>
                <a:spcPct val="80000"/>
              </a:lnSpc>
            </a:pPr>
            <a:r>
              <a:rPr lang="id-ID" sz="2000" dirty="0" smtClean="0">
                <a:solidFill>
                  <a:schemeClr val="tx2"/>
                </a:solidFill>
              </a:rPr>
              <a:t>Kepala agak ‘merosot’ ke muka di antara kedua bahu, sehingga bagian atas dari tulang punggung nampak sedikit melengkung</a:t>
            </a:r>
          </a:p>
          <a:p>
            <a:pPr lvl="1">
              <a:lnSpc>
                <a:spcPct val="80000"/>
              </a:lnSpc>
            </a:pPr>
            <a:r>
              <a:rPr lang="id-ID" sz="2000" dirty="0" smtClean="0">
                <a:solidFill>
                  <a:schemeClr val="tx2"/>
                </a:solidFill>
              </a:rPr>
              <a:t>Banyak lemak, sehingga urat-urat (pembuluh darah) &amp; tulang tak kelihatan nyata/menonjol.</a:t>
            </a:r>
          </a:p>
          <a:p>
            <a:pPr>
              <a:lnSpc>
                <a:spcPct val="80000"/>
              </a:lnSpc>
            </a:pPr>
            <a:r>
              <a:rPr lang="id-ID" sz="2400" dirty="0" smtClean="0"/>
              <a:t>Tipe ini nampak nyata setelah seseorang berusia 40 th. </a:t>
            </a:r>
          </a:p>
          <a:p>
            <a:pPr>
              <a:lnSpc>
                <a:spcPct val="80000"/>
              </a:lnSpc>
            </a:pPr>
            <a:endParaRPr lang="en-US" sz="24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800" decel="100000"/>
                                        <p:tgtEl>
                                          <p:spTgt spid="44034"/>
                                        </p:tgtEl>
                                      </p:cBhvr>
                                    </p:animEffect>
                                    <p:anim calcmode="lin" valueType="num">
                                      <p:cBhvr>
                                        <p:cTn id="8" dur="800" decel="100000" fill="hold"/>
                                        <p:tgtEl>
                                          <p:spTgt spid="44034"/>
                                        </p:tgtEl>
                                        <p:attrNameLst>
                                          <p:attrName>style.rotation</p:attrName>
                                        </p:attrNameLst>
                                      </p:cBhvr>
                                      <p:tavLst>
                                        <p:tav tm="0">
                                          <p:val>
                                            <p:fltVal val="-90"/>
                                          </p:val>
                                        </p:tav>
                                        <p:tav tm="100000">
                                          <p:val>
                                            <p:fltVal val="0"/>
                                          </p:val>
                                        </p:tav>
                                      </p:tavLst>
                                    </p:anim>
                                    <p:anim calcmode="lin" valueType="num">
                                      <p:cBhvr>
                                        <p:cTn id="9" dur="800" decel="100000" fill="hold"/>
                                        <p:tgtEl>
                                          <p:spTgt spid="44034"/>
                                        </p:tgtEl>
                                        <p:attrNameLst>
                                          <p:attrName>ppt_x</p:attrName>
                                        </p:attrNameLst>
                                      </p:cBhvr>
                                      <p:tavLst>
                                        <p:tav tm="0">
                                          <p:val>
                                            <p:strVal val="#ppt_x+0.4"/>
                                          </p:val>
                                        </p:tav>
                                        <p:tav tm="100000">
                                          <p:val>
                                            <p:strVal val="#ppt_x-0.05"/>
                                          </p:val>
                                        </p:tav>
                                      </p:tavLst>
                                    </p:anim>
                                    <p:anim calcmode="lin" valueType="num">
                                      <p:cBhvr>
                                        <p:cTn id="10" dur="800" decel="100000" fill="hold"/>
                                        <p:tgtEl>
                                          <p:spTgt spid="4403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403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403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4035">
                                            <p:txEl>
                                              <p:pRg st="0" end="0"/>
                                            </p:txEl>
                                          </p:spTgt>
                                        </p:tgtEl>
                                        <p:attrNameLst>
                                          <p:attrName>style.visibility</p:attrName>
                                        </p:attrNameLst>
                                      </p:cBhvr>
                                      <p:to>
                                        <p:strVal val="visible"/>
                                      </p:to>
                                    </p:set>
                                    <p:animEffect transition="in" filter="fade">
                                      <p:cBhvr>
                                        <p:cTn id="17" dur="1000"/>
                                        <p:tgtEl>
                                          <p:spTgt spid="44035">
                                            <p:txEl>
                                              <p:pRg st="0" end="0"/>
                                            </p:txEl>
                                          </p:spTgt>
                                        </p:tgtEl>
                                      </p:cBhvr>
                                    </p:animEffect>
                                    <p:anim calcmode="lin" valueType="num">
                                      <p:cBhvr>
                                        <p:cTn id="18" dur="10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403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4035">
                                            <p:txEl>
                                              <p:pRg st="1" end="1"/>
                                            </p:txEl>
                                          </p:spTgt>
                                        </p:tgtEl>
                                        <p:attrNameLst>
                                          <p:attrName>style.visibility</p:attrName>
                                        </p:attrNameLst>
                                      </p:cBhvr>
                                      <p:to>
                                        <p:strVal val="visible"/>
                                      </p:to>
                                    </p:set>
                                    <p:animEffect transition="in" filter="fade">
                                      <p:cBhvr>
                                        <p:cTn id="24" dur="1000"/>
                                        <p:tgtEl>
                                          <p:spTgt spid="44035">
                                            <p:txEl>
                                              <p:pRg st="1" end="1"/>
                                            </p:txEl>
                                          </p:spTgt>
                                        </p:tgtEl>
                                      </p:cBhvr>
                                    </p:animEffect>
                                    <p:anim calcmode="lin" valueType="num">
                                      <p:cBhvr>
                                        <p:cTn id="25" dur="10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4035">
                                            <p:txEl>
                                              <p:pRg st="1" end="1"/>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44035">
                                            <p:txEl>
                                              <p:pRg st="2" end="2"/>
                                            </p:txEl>
                                          </p:spTgt>
                                        </p:tgtEl>
                                        <p:attrNameLst>
                                          <p:attrName>style.visibility</p:attrName>
                                        </p:attrNameLst>
                                      </p:cBhvr>
                                      <p:to>
                                        <p:strVal val="visible"/>
                                      </p:to>
                                    </p:set>
                                    <p:animEffect transition="in" filter="fade">
                                      <p:cBhvr>
                                        <p:cTn id="29" dur="1000"/>
                                        <p:tgtEl>
                                          <p:spTgt spid="44035">
                                            <p:txEl>
                                              <p:pRg st="2" end="2"/>
                                            </p:txEl>
                                          </p:spTgt>
                                        </p:tgtEl>
                                      </p:cBhvr>
                                    </p:animEffect>
                                    <p:anim calcmode="lin" valueType="num">
                                      <p:cBhvr>
                                        <p:cTn id="30" dur="1000" fill="hold"/>
                                        <p:tgtEl>
                                          <p:spTgt spid="4403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4035">
                                            <p:txEl>
                                              <p:pRg st="2" end="2"/>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44035">
                                            <p:txEl>
                                              <p:pRg st="3" end="3"/>
                                            </p:txEl>
                                          </p:spTgt>
                                        </p:tgtEl>
                                        <p:attrNameLst>
                                          <p:attrName>style.visibility</p:attrName>
                                        </p:attrNameLst>
                                      </p:cBhvr>
                                      <p:to>
                                        <p:strVal val="visible"/>
                                      </p:to>
                                    </p:set>
                                    <p:animEffect transition="in" filter="fade">
                                      <p:cBhvr>
                                        <p:cTn id="34" dur="1000"/>
                                        <p:tgtEl>
                                          <p:spTgt spid="44035">
                                            <p:txEl>
                                              <p:pRg st="3" end="3"/>
                                            </p:txEl>
                                          </p:spTgt>
                                        </p:tgtEl>
                                      </p:cBhvr>
                                    </p:animEffect>
                                    <p:anim calcmode="lin" valueType="num">
                                      <p:cBhvr>
                                        <p:cTn id="35" dur="1000" fill="hold"/>
                                        <p:tgtEl>
                                          <p:spTgt spid="4403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4035">
                                            <p:txEl>
                                              <p:pRg st="3" end="3"/>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44035">
                                            <p:txEl>
                                              <p:pRg st="4" end="4"/>
                                            </p:txEl>
                                          </p:spTgt>
                                        </p:tgtEl>
                                        <p:attrNameLst>
                                          <p:attrName>style.visibility</p:attrName>
                                        </p:attrNameLst>
                                      </p:cBhvr>
                                      <p:to>
                                        <p:strVal val="visible"/>
                                      </p:to>
                                    </p:set>
                                    <p:animEffect transition="in" filter="fade">
                                      <p:cBhvr>
                                        <p:cTn id="39" dur="1000"/>
                                        <p:tgtEl>
                                          <p:spTgt spid="44035">
                                            <p:txEl>
                                              <p:pRg st="4" end="4"/>
                                            </p:txEl>
                                          </p:spTgt>
                                        </p:tgtEl>
                                      </p:cBhvr>
                                    </p:animEffect>
                                    <p:anim calcmode="lin" valueType="num">
                                      <p:cBhvr>
                                        <p:cTn id="40" dur="1000" fill="hold"/>
                                        <p:tgtEl>
                                          <p:spTgt spid="4403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44035">
                                            <p:txEl>
                                              <p:pRg st="4" end="4"/>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44035">
                                            <p:txEl>
                                              <p:pRg st="5" end="5"/>
                                            </p:txEl>
                                          </p:spTgt>
                                        </p:tgtEl>
                                        <p:attrNameLst>
                                          <p:attrName>style.visibility</p:attrName>
                                        </p:attrNameLst>
                                      </p:cBhvr>
                                      <p:to>
                                        <p:strVal val="visible"/>
                                      </p:to>
                                    </p:set>
                                    <p:animEffect transition="in" filter="fade">
                                      <p:cBhvr>
                                        <p:cTn id="44" dur="1000"/>
                                        <p:tgtEl>
                                          <p:spTgt spid="44035">
                                            <p:txEl>
                                              <p:pRg st="5" end="5"/>
                                            </p:txEl>
                                          </p:spTgt>
                                        </p:tgtEl>
                                      </p:cBhvr>
                                    </p:animEffect>
                                    <p:anim calcmode="lin" valueType="num">
                                      <p:cBhvr>
                                        <p:cTn id="45" dur="1000" fill="hold"/>
                                        <p:tgtEl>
                                          <p:spTgt spid="44035">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44035">
                                            <p:txEl>
                                              <p:pRg st="5" end="5"/>
                                            </p:txEl>
                                          </p:spTgt>
                                        </p:tgtEl>
                                        <p:attrNameLst>
                                          <p:attrName>ppt_y</p:attrName>
                                        </p:attrNameLst>
                                      </p:cBhvr>
                                      <p:tavLst>
                                        <p:tav tm="0">
                                          <p:val>
                                            <p:strVal val="#ppt_y-.1"/>
                                          </p:val>
                                        </p:tav>
                                        <p:tav tm="100000">
                                          <p:val>
                                            <p:strVal val="#ppt_y"/>
                                          </p:val>
                                        </p:tav>
                                      </p:tavLst>
                                    </p:anim>
                                  </p:childTnLst>
                                </p:cTn>
                              </p:par>
                              <p:par>
                                <p:cTn id="47" presetID="47" presetClass="entr" presetSubtype="0" fill="hold" grpId="0" nodeType="withEffect">
                                  <p:stCondLst>
                                    <p:cond delay="0"/>
                                  </p:stCondLst>
                                  <p:childTnLst>
                                    <p:set>
                                      <p:cBhvr>
                                        <p:cTn id="48" dur="1" fill="hold">
                                          <p:stCondLst>
                                            <p:cond delay="0"/>
                                          </p:stCondLst>
                                        </p:cTn>
                                        <p:tgtEl>
                                          <p:spTgt spid="44035">
                                            <p:txEl>
                                              <p:pRg st="6" end="6"/>
                                            </p:txEl>
                                          </p:spTgt>
                                        </p:tgtEl>
                                        <p:attrNameLst>
                                          <p:attrName>style.visibility</p:attrName>
                                        </p:attrNameLst>
                                      </p:cBhvr>
                                      <p:to>
                                        <p:strVal val="visible"/>
                                      </p:to>
                                    </p:set>
                                    <p:animEffect transition="in" filter="fade">
                                      <p:cBhvr>
                                        <p:cTn id="49" dur="1000"/>
                                        <p:tgtEl>
                                          <p:spTgt spid="44035">
                                            <p:txEl>
                                              <p:pRg st="6" end="6"/>
                                            </p:txEl>
                                          </p:spTgt>
                                        </p:tgtEl>
                                      </p:cBhvr>
                                    </p:animEffect>
                                    <p:anim calcmode="lin" valueType="num">
                                      <p:cBhvr>
                                        <p:cTn id="50" dur="1000" fill="hold"/>
                                        <p:tgtEl>
                                          <p:spTgt spid="4403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44035">
                                            <p:txEl>
                                              <p:pRg st="6" end="6"/>
                                            </p:txEl>
                                          </p:spTgt>
                                        </p:tgtEl>
                                        <p:attrNameLst>
                                          <p:attrName>ppt_y</p:attrName>
                                        </p:attrNameLst>
                                      </p:cBhvr>
                                      <p:tavLst>
                                        <p:tav tm="0">
                                          <p:val>
                                            <p:strVal val="#ppt_y-.1"/>
                                          </p:val>
                                        </p:tav>
                                        <p:tav tm="100000">
                                          <p:val>
                                            <p:strVal val="#ppt_y"/>
                                          </p:val>
                                        </p:tav>
                                      </p:tavLst>
                                    </p:anim>
                                  </p:childTnLst>
                                </p:cTn>
                              </p:par>
                              <p:par>
                                <p:cTn id="52" presetID="47" presetClass="entr" presetSubtype="0" fill="hold" grpId="0" nodeType="withEffect">
                                  <p:stCondLst>
                                    <p:cond delay="0"/>
                                  </p:stCondLst>
                                  <p:childTnLst>
                                    <p:set>
                                      <p:cBhvr>
                                        <p:cTn id="53" dur="1" fill="hold">
                                          <p:stCondLst>
                                            <p:cond delay="0"/>
                                          </p:stCondLst>
                                        </p:cTn>
                                        <p:tgtEl>
                                          <p:spTgt spid="44035">
                                            <p:txEl>
                                              <p:pRg st="7" end="7"/>
                                            </p:txEl>
                                          </p:spTgt>
                                        </p:tgtEl>
                                        <p:attrNameLst>
                                          <p:attrName>style.visibility</p:attrName>
                                        </p:attrNameLst>
                                      </p:cBhvr>
                                      <p:to>
                                        <p:strVal val="visible"/>
                                      </p:to>
                                    </p:set>
                                    <p:animEffect transition="in" filter="fade">
                                      <p:cBhvr>
                                        <p:cTn id="54" dur="1000"/>
                                        <p:tgtEl>
                                          <p:spTgt spid="44035">
                                            <p:txEl>
                                              <p:pRg st="7" end="7"/>
                                            </p:txEl>
                                          </p:spTgt>
                                        </p:tgtEl>
                                      </p:cBhvr>
                                    </p:animEffect>
                                    <p:anim calcmode="lin" valueType="num">
                                      <p:cBhvr>
                                        <p:cTn id="55" dur="1000" fill="hold"/>
                                        <p:tgtEl>
                                          <p:spTgt spid="44035">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4403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7" presetClass="entr" presetSubtype="0" fill="hold" grpId="0" nodeType="clickEffect">
                                  <p:stCondLst>
                                    <p:cond delay="0"/>
                                  </p:stCondLst>
                                  <p:childTnLst>
                                    <p:set>
                                      <p:cBhvr>
                                        <p:cTn id="60" dur="1" fill="hold">
                                          <p:stCondLst>
                                            <p:cond delay="0"/>
                                          </p:stCondLst>
                                        </p:cTn>
                                        <p:tgtEl>
                                          <p:spTgt spid="44035">
                                            <p:txEl>
                                              <p:pRg st="8" end="8"/>
                                            </p:txEl>
                                          </p:spTgt>
                                        </p:tgtEl>
                                        <p:attrNameLst>
                                          <p:attrName>style.visibility</p:attrName>
                                        </p:attrNameLst>
                                      </p:cBhvr>
                                      <p:to>
                                        <p:strVal val="visible"/>
                                      </p:to>
                                    </p:set>
                                    <p:animEffect transition="in" filter="fade">
                                      <p:cBhvr>
                                        <p:cTn id="61" dur="1000"/>
                                        <p:tgtEl>
                                          <p:spTgt spid="44035">
                                            <p:txEl>
                                              <p:pRg st="8" end="8"/>
                                            </p:txEl>
                                          </p:spTgt>
                                        </p:tgtEl>
                                      </p:cBhvr>
                                    </p:animEffect>
                                    <p:anim calcmode="lin" valueType="num">
                                      <p:cBhvr>
                                        <p:cTn id="62" dur="1000" fill="hold"/>
                                        <p:tgtEl>
                                          <p:spTgt spid="44035">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4403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772400" cy="849313"/>
          </a:xfrm>
        </p:spPr>
        <p:txBody>
          <a:bodyPr/>
          <a:lstStyle/>
          <a:p>
            <a:r>
              <a:rPr lang="id-ID" sz="3200" dirty="0" smtClean="0"/>
              <a:t>Tipe Leptosom</a:t>
            </a:r>
            <a:endParaRPr lang="id-ID" sz="3200" dirty="0"/>
          </a:p>
        </p:txBody>
      </p:sp>
      <p:sp>
        <p:nvSpPr>
          <p:cNvPr id="45059" name="Rectangle 3"/>
          <p:cNvSpPr>
            <a:spLocks noGrp="1" noChangeArrowheads="1"/>
          </p:cNvSpPr>
          <p:nvPr>
            <p:ph type="body" idx="1"/>
          </p:nvPr>
        </p:nvSpPr>
        <p:spPr/>
        <p:txBody>
          <a:bodyPr/>
          <a:lstStyle/>
          <a:p>
            <a:pPr>
              <a:lnSpc>
                <a:spcPct val="90000"/>
              </a:lnSpc>
            </a:pPr>
            <a:r>
              <a:rPr lang="id-ID" sz="2800" dirty="0" smtClean="0"/>
              <a:t>Ukuran tinggi badan lebih dari biasa.</a:t>
            </a:r>
          </a:p>
          <a:p>
            <a:pPr>
              <a:lnSpc>
                <a:spcPct val="90000"/>
              </a:lnSpc>
            </a:pPr>
            <a:r>
              <a:rPr lang="id-ID" sz="2800" dirty="0" smtClean="0">
                <a:solidFill>
                  <a:schemeClr val="tx2"/>
                </a:solidFill>
              </a:rPr>
              <a:t>Ciri2 khas tipe Leptosom :</a:t>
            </a:r>
          </a:p>
          <a:p>
            <a:pPr lvl="1">
              <a:lnSpc>
                <a:spcPct val="90000"/>
              </a:lnSpc>
            </a:pPr>
            <a:r>
              <a:rPr lang="id-ID" sz="2400" dirty="0" smtClean="0">
                <a:solidFill>
                  <a:schemeClr val="tx2"/>
                </a:solidFill>
              </a:rPr>
              <a:t>Badan langsing kurus</a:t>
            </a:r>
          </a:p>
          <a:p>
            <a:pPr lvl="1">
              <a:lnSpc>
                <a:spcPct val="90000"/>
              </a:lnSpc>
            </a:pPr>
            <a:r>
              <a:rPr lang="id-ID" sz="2400" dirty="0" smtClean="0">
                <a:solidFill>
                  <a:schemeClr val="tx2"/>
                </a:solidFill>
              </a:rPr>
              <a:t>Rongga dada kecil, sempit, rusuk terlihat menonjol, perut kecil, bahu sempit.</a:t>
            </a:r>
          </a:p>
          <a:p>
            <a:pPr lvl="1">
              <a:lnSpc>
                <a:spcPct val="90000"/>
              </a:lnSpc>
            </a:pPr>
            <a:r>
              <a:rPr lang="id-ID" sz="2400" dirty="0" smtClean="0">
                <a:solidFill>
                  <a:schemeClr val="tx2"/>
                </a:solidFill>
              </a:rPr>
              <a:t>Lengan &amp; kaki kurus.</a:t>
            </a:r>
          </a:p>
          <a:p>
            <a:pPr lvl="1">
              <a:lnSpc>
                <a:spcPct val="90000"/>
              </a:lnSpc>
            </a:pPr>
            <a:r>
              <a:rPr lang="id-ID" sz="2400" dirty="0" smtClean="0">
                <a:solidFill>
                  <a:schemeClr val="tx2"/>
                </a:solidFill>
              </a:rPr>
              <a:t>Tengkorak agak kecil, tulang di bagian wajah kelihatan menonjol.</a:t>
            </a:r>
          </a:p>
          <a:p>
            <a:pPr lvl="1">
              <a:lnSpc>
                <a:spcPct val="90000"/>
              </a:lnSpc>
            </a:pPr>
            <a:r>
              <a:rPr lang="id-ID" sz="2400" dirty="0" smtClean="0">
                <a:solidFill>
                  <a:schemeClr val="tx2"/>
                </a:solidFill>
              </a:rPr>
              <a:t>Muka bulat telur.</a:t>
            </a:r>
          </a:p>
          <a:p>
            <a:pPr lvl="1">
              <a:lnSpc>
                <a:spcPct val="90000"/>
              </a:lnSpc>
            </a:pPr>
            <a:r>
              <a:rPr lang="id-ID" sz="2400" dirty="0" smtClean="0">
                <a:solidFill>
                  <a:schemeClr val="tx2"/>
                </a:solidFill>
              </a:rPr>
              <a:t>Berat relatif kurang.</a:t>
            </a:r>
            <a:endParaRPr lang="id-ID" sz="2400" dirty="0">
              <a:solidFill>
                <a:schemeClr val="tx2"/>
              </a:solidFill>
            </a:endParaRPr>
          </a:p>
        </p:txBody>
      </p:sp>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609600"/>
            <a:ext cx="7772400" cy="925513"/>
          </a:xfrm>
        </p:spPr>
        <p:txBody>
          <a:bodyPr/>
          <a:lstStyle/>
          <a:p>
            <a:r>
              <a:rPr lang="id-ID" sz="3200" dirty="0" smtClean="0"/>
              <a:t>Tipe Atletis</a:t>
            </a:r>
            <a:endParaRPr lang="id-ID" sz="3200" dirty="0"/>
          </a:p>
        </p:txBody>
      </p:sp>
      <p:sp>
        <p:nvSpPr>
          <p:cNvPr id="46083" name="Rectangle 3"/>
          <p:cNvSpPr>
            <a:spLocks noGrp="1" noChangeArrowheads="1"/>
          </p:cNvSpPr>
          <p:nvPr>
            <p:ph type="body" idx="1"/>
          </p:nvPr>
        </p:nvSpPr>
        <p:spPr/>
        <p:txBody>
          <a:bodyPr>
            <a:normAutofit/>
          </a:bodyPr>
          <a:lstStyle/>
          <a:p>
            <a:pPr>
              <a:lnSpc>
                <a:spcPct val="80000"/>
              </a:lnSpc>
            </a:pPr>
            <a:r>
              <a:rPr lang="id-ID" sz="2400" dirty="0" smtClean="0"/>
              <a:t>Ukuran tinggi &amp; lebar badan dalam perbandingan seimbang (perpaduan piknis &amp; leptosom)</a:t>
            </a:r>
          </a:p>
          <a:p>
            <a:pPr>
              <a:lnSpc>
                <a:spcPct val="80000"/>
              </a:lnSpc>
            </a:pPr>
            <a:r>
              <a:rPr lang="id-ID" sz="2400" dirty="0" smtClean="0">
                <a:solidFill>
                  <a:schemeClr val="tx2"/>
                </a:solidFill>
              </a:rPr>
              <a:t>Ciri2 khas tipe Atletis :</a:t>
            </a:r>
          </a:p>
          <a:p>
            <a:pPr lvl="1">
              <a:lnSpc>
                <a:spcPct val="80000"/>
              </a:lnSpc>
            </a:pPr>
            <a:r>
              <a:rPr lang="id-ID" sz="2000" dirty="0" smtClean="0">
                <a:solidFill>
                  <a:schemeClr val="tx2"/>
                </a:solidFill>
              </a:rPr>
              <a:t>Tulang2, otot2 &amp; kulit kuat.</a:t>
            </a:r>
          </a:p>
          <a:p>
            <a:pPr lvl="1">
              <a:lnSpc>
                <a:spcPct val="80000"/>
              </a:lnSpc>
            </a:pPr>
            <a:r>
              <a:rPr lang="id-ID" sz="2000" dirty="0" smtClean="0">
                <a:solidFill>
                  <a:schemeClr val="tx2"/>
                </a:solidFill>
              </a:rPr>
              <a:t>Badan kokoh &amp; tegap.</a:t>
            </a:r>
          </a:p>
          <a:p>
            <a:pPr lvl="1">
              <a:lnSpc>
                <a:spcPct val="80000"/>
              </a:lnSpc>
            </a:pPr>
            <a:r>
              <a:rPr lang="id-ID" sz="2000" dirty="0" smtClean="0">
                <a:solidFill>
                  <a:schemeClr val="tx2"/>
                </a:solidFill>
              </a:rPr>
              <a:t>Tinggi badan sedang </a:t>
            </a:r>
          </a:p>
          <a:p>
            <a:pPr lvl="1">
              <a:lnSpc>
                <a:spcPct val="80000"/>
              </a:lnSpc>
            </a:pPr>
            <a:r>
              <a:rPr lang="id-ID" sz="2000" dirty="0" smtClean="0">
                <a:solidFill>
                  <a:schemeClr val="tx2"/>
                </a:solidFill>
              </a:rPr>
              <a:t>Bahu lebar &amp; kuat</a:t>
            </a:r>
          </a:p>
          <a:p>
            <a:pPr lvl="1">
              <a:lnSpc>
                <a:spcPct val="80000"/>
              </a:lnSpc>
            </a:pPr>
            <a:r>
              <a:rPr lang="id-ID" sz="2000" dirty="0" smtClean="0">
                <a:solidFill>
                  <a:schemeClr val="tx2"/>
                </a:solidFill>
              </a:rPr>
              <a:t>Dada besar &amp; kuat</a:t>
            </a:r>
          </a:p>
          <a:p>
            <a:pPr lvl="1">
              <a:lnSpc>
                <a:spcPct val="80000"/>
              </a:lnSpc>
            </a:pPr>
            <a:r>
              <a:rPr lang="id-ID" sz="2000" dirty="0" smtClean="0">
                <a:solidFill>
                  <a:schemeClr val="tx2"/>
                </a:solidFill>
              </a:rPr>
              <a:t>Perut kuat</a:t>
            </a:r>
          </a:p>
          <a:p>
            <a:pPr lvl="1">
              <a:lnSpc>
                <a:spcPct val="80000"/>
              </a:lnSpc>
            </a:pPr>
            <a:r>
              <a:rPr lang="id-ID" sz="2000" dirty="0" smtClean="0">
                <a:solidFill>
                  <a:schemeClr val="tx2"/>
                </a:solidFill>
              </a:rPr>
              <a:t>Panggul &amp; kaki kuat, dlm perbandingan dg bahu &amp; dada kelihatan agak kecil.</a:t>
            </a:r>
          </a:p>
          <a:p>
            <a:pPr lvl="1">
              <a:lnSpc>
                <a:spcPct val="80000"/>
              </a:lnSpc>
            </a:pPr>
            <a:r>
              <a:rPr lang="id-ID" sz="2000" dirty="0" smtClean="0">
                <a:solidFill>
                  <a:schemeClr val="tx2"/>
                </a:solidFill>
              </a:rPr>
              <a:t>Tengkorak cukup besar &amp; kuat, kepala &amp; leher tegak.</a:t>
            </a:r>
          </a:p>
          <a:p>
            <a:pPr lvl="1">
              <a:lnSpc>
                <a:spcPct val="80000"/>
              </a:lnSpc>
            </a:pPr>
            <a:r>
              <a:rPr lang="id-ID" sz="2000" dirty="0" smtClean="0">
                <a:solidFill>
                  <a:schemeClr val="tx2"/>
                </a:solidFill>
              </a:rPr>
              <a:t>Muka bulat telur, lebih pendek daripada tipe leptosom.</a:t>
            </a:r>
          </a:p>
          <a:p>
            <a:pPr lvl="1">
              <a:lnSpc>
                <a:spcPct val="80000"/>
              </a:lnSpc>
            </a:pPr>
            <a:endParaRPr lang="id-ID" sz="2000" dirty="0" smtClean="0">
              <a:solidFill>
                <a:schemeClr val="tx2"/>
              </a:solidFill>
            </a:endParaRPr>
          </a:p>
          <a:p>
            <a:pPr>
              <a:lnSpc>
                <a:spcPct val="80000"/>
              </a:lnSpc>
            </a:pPr>
            <a:endParaRPr lang="id-ID" sz="2000" dirty="0">
              <a:solidFill>
                <a:schemeClr val="tx2"/>
              </a:solidFill>
            </a:endParaRPr>
          </a:p>
        </p:txBody>
      </p:sp>
    </p:spTree>
  </p:cSld>
  <p:clrMapOvr>
    <a:masterClrMapping/>
  </p:clrMapOvr>
  <p:transition>
    <p:cover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685800" y="762000"/>
            <a:ext cx="7772400" cy="696913"/>
          </a:xfrm>
        </p:spPr>
        <p:txBody>
          <a:bodyPr/>
          <a:lstStyle/>
          <a:p>
            <a:r>
              <a:rPr lang="id-ID" sz="3200" dirty="0" smtClean="0"/>
              <a:t>Tipe Displastis</a:t>
            </a:r>
            <a:endParaRPr lang="id-ID" sz="3200" dirty="0"/>
          </a:p>
        </p:txBody>
      </p:sp>
      <p:sp>
        <p:nvSpPr>
          <p:cNvPr id="47107" name="Rectangle 3"/>
          <p:cNvSpPr>
            <a:spLocks noGrp="1" noChangeArrowheads="1"/>
          </p:cNvSpPr>
          <p:nvPr>
            <p:ph type="body" idx="1"/>
          </p:nvPr>
        </p:nvSpPr>
        <p:spPr/>
        <p:txBody>
          <a:bodyPr/>
          <a:lstStyle/>
          <a:p>
            <a:r>
              <a:rPr lang="id-ID" sz="2800" dirty="0" smtClean="0"/>
              <a:t>Merupakan penyimpangan dari konstitusi tubuh normal (tidak dapat dimasukkan ke dalam salah satu tipe sebelumnya, krn tdk memiliki ciri-ciri yg khas menurut tipe yg sdh ada). Ber-macam-macam bagian tubuh seolah-olah bertentangan satu sama lain. </a:t>
            </a:r>
            <a:endParaRPr lang="id-ID" sz="2800" dirty="0"/>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533400"/>
            <a:ext cx="8229600" cy="884238"/>
          </a:xfrm>
        </p:spPr>
        <p:txBody>
          <a:bodyPr/>
          <a:lstStyle/>
          <a:p>
            <a:r>
              <a:rPr lang="id-ID" sz="4000" dirty="0" smtClean="0"/>
              <a:t>Hal penting yg perlu diketahui :</a:t>
            </a:r>
            <a:endParaRPr lang="id-ID" sz="4000" dirty="0"/>
          </a:p>
        </p:txBody>
      </p:sp>
      <p:sp>
        <p:nvSpPr>
          <p:cNvPr id="48131" name="Rectangle 3"/>
          <p:cNvSpPr>
            <a:spLocks noGrp="1" noChangeArrowheads="1"/>
          </p:cNvSpPr>
          <p:nvPr>
            <p:ph type="body" idx="1"/>
          </p:nvPr>
        </p:nvSpPr>
        <p:spPr/>
        <p:txBody>
          <a:bodyPr/>
          <a:lstStyle/>
          <a:p>
            <a:pPr>
              <a:lnSpc>
                <a:spcPct val="90000"/>
              </a:lnSpc>
            </a:pPr>
            <a:r>
              <a:rPr lang="id-ID" dirty="0" smtClean="0"/>
              <a:t>Tipe-tipe tersebut lebih nyata pd pria dibanding pd wanita.</a:t>
            </a:r>
          </a:p>
          <a:p>
            <a:pPr>
              <a:lnSpc>
                <a:spcPct val="90000"/>
              </a:lnSpc>
            </a:pPr>
            <a:r>
              <a:rPr lang="id-ID" dirty="0" smtClean="0">
                <a:solidFill>
                  <a:schemeClr val="tx2"/>
                </a:solidFill>
              </a:rPr>
              <a:t>Tipe-tipe tsb terdapat pd orang yg mengalami gangguan jiwa maupun pd orang yg sehat.</a:t>
            </a:r>
          </a:p>
          <a:p>
            <a:pPr>
              <a:lnSpc>
                <a:spcPct val="90000"/>
              </a:lnSpc>
            </a:pPr>
            <a:r>
              <a:rPr lang="id-ID" dirty="0" smtClean="0"/>
              <a:t>Dlm prakteknya, yg menjadi penting adalah pertentangan antara piknis &amp; leptosom.</a:t>
            </a:r>
            <a:endParaRPr lang="id-ID" dirty="0"/>
          </a:p>
        </p:txBody>
      </p:sp>
    </p:spTree>
  </p:cSld>
  <p:clrMapOvr>
    <a:masterClrMapping/>
  </p:clrMapOvr>
  <p:transition>
    <p:cover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533400"/>
            <a:ext cx="8229600" cy="884238"/>
          </a:xfrm>
        </p:spPr>
        <p:txBody>
          <a:bodyPr>
            <a:normAutofit/>
          </a:bodyPr>
          <a:lstStyle/>
          <a:p>
            <a:r>
              <a:rPr lang="id-ID" sz="4000" dirty="0" smtClean="0"/>
              <a:t>Konstitusi Kejiwaan/TEMPERAMEN</a:t>
            </a:r>
            <a:endParaRPr lang="id-ID" sz="3200" dirty="0"/>
          </a:p>
        </p:txBody>
      </p:sp>
      <p:sp>
        <p:nvSpPr>
          <p:cNvPr id="49155" name="Rectangle 3"/>
          <p:cNvSpPr>
            <a:spLocks noGrp="1" noChangeArrowheads="1"/>
          </p:cNvSpPr>
          <p:nvPr>
            <p:ph type="body" idx="1"/>
          </p:nvPr>
        </p:nvSpPr>
        <p:spPr/>
        <p:txBody>
          <a:bodyPr/>
          <a:lstStyle/>
          <a:p>
            <a:r>
              <a:rPr lang="id-ID" dirty="0" smtClean="0"/>
              <a:t>Dlm hal ini Kretschmer dipengaruhi oleh Kraepelin.</a:t>
            </a:r>
          </a:p>
          <a:p>
            <a:r>
              <a:rPr lang="id-ID" dirty="0" smtClean="0">
                <a:solidFill>
                  <a:schemeClr val="tx2"/>
                </a:solidFill>
              </a:rPr>
              <a:t>Di bidang Psikiatri, Kraepelin menggolongkan penderita psikosis menjadi 2 golongan :</a:t>
            </a:r>
          </a:p>
          <a:p>
            <a:pPr lvl="1"/>
            <a:r>
              <a:rPr lang="id-ID" dirty="0" smtClean="0"/>
              <a:t>Dementia praecox </a:t>
            </a:r>
            <a:r>
              <a:rPr lang="id-ID" dirty="0" smtClean="0">
                <a:sym typeface="Wingdings" pitchFamily="2" charset="2"/>
              </a:rPr>
              <a:t> oleh Bleuler disebut Schizophrenia.</a:t>
            </a:r>
          </a:p>
          <a:p>
            <a:pPr lvl="1"/>
            <a:r>
              <a:rPr lang="id-ID" dirty="0" smtClean="0">
                <a:sym typeface="Wingdings" pitchFamily="2" charset="2"/>
              </a:rPr>
              <a:t>Manis depresif.</a:t>
            </a:r>
            <a:endParaRPr lang="id-ID" dirty="0"/>
          </a:p>
        </p:txBody>
      </p:sp>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id-ID"/>
          </a:p>
        </p:txBody>
      </p:sp>
      <p:sp>
        <p:nvSpPr>
          <p:cNvPr id="50179" name="Rectangle 3"/>
          <p:cNvSpPr>
            <a:spLocks noGrp="1" noChangeArrowheads="1"/>
          </p:cNvSpPr>
          <p:nvPr>
            <p:ph type="body" idx="1"/>
          </p:nvPr>
        </p:nvSpPr>
        <p:spPr/>
        <p:txBody>
          <a:bodyPr/>
          <a:lstStyle/>
          <a:p>
            <a:pPr>
              <a:lnSpc>
                <a:spcPct val="90000"/>
              </a:lnSpc>
            </a:pPr>
            <a:r>
              <a:rPr lang="id-ID" sz="2800" dirty="0" smtClean="0"/>
              <a:t>Penderita Schizophrenia</a:t>
            </a:r>
          </a:p>
          <a:p>
            <a:pPr lvl="1">
              <a:lnSpc>
                <a:spcPct val="90000"/>
              </a:lnSpc>
            </a:pPr>
            <a:r>
              <a:rPr lang="id-ID" sz="2400" dirty="0" smtClean="0">
                <a:solidFill>
                  <a:schemeClr val="tx2"/>
                </a:solidFill>
              </a:rPr>
              <a:t>Hidup di antara orang-orang lain tetapi seperti telah mengubur dirinya, kehilangan kontak dg dunia luar &amp; seolah hanya hidup untuk &amp; dengan dirinya sendiri (</a:t>
            </a:r>
            <a:r>
              <a:rPr lang="id-ID" sz="2400" i="1" dirty="0" smtClean="0">
                <a:solidFill>
                  <a:schemeClr val="tx2"/>
                </a:solidFill>
              </a:rPr>
              <a:t>autism</a:t>
            </a:r>
            <a:r>
              <a:rPr lang="id-ID" sz="2400" dirty="0" smtClean="0">
                <a:solidFill>
                  <a:schemeClr val="tx2"/>
                </a:solidFill>
              </a:rPr>
              <a:t>)</a:t>
            </a:r>
          </a:p>
          <a:p>
            <a:pPr lvl="1">
              <a:lnSpc>
                <a:spcPct val="90000"/>
              </a:lnSpc>
            </a:pPr>
            <a:r>
              <a:rPr lang="id-ID" sz="2400" dirty="0" smtClean="0">
                <a:solidFill>
                  <a:schemeClr val="tx2"/>
                </a:solidFill>
              </a:rPr>
              <a:t>Kebanyakan bertubuh leptosom, atletis &amp; dysplastis.</a:t>
            </a:r>
          </a:p>
          <a:p>
            <a:pPr>
              <a:lnSpc>
                <a:spcPct val="90000"/>
              </a:lnSpc>
            </a:pPr>
            <a:r>
              <a:rPr lang="id-ID" sz="2800" dirty="0" smtClean="0"/>
              <a:t>Penderita manis-depresif</a:t>
            </a:r>
          </a:p>
          <a:p>
            <a:pPr lvl="1">
              <a:lnSpc>
                <a:spcPct val="90000"/>
              </a:lnSpc>
            </a:pPr>
            <a:r>
              <a:rPr lang="id-ID" sz="2400" dirty="0" smtClean="0">
                <a:solidFill>
                  <a:schemeClr val="tx2"/>
                </a:solidFill>
              </a:rPr>
              <a:t>Sifat jiwanya selalu berubah, merupakan siklus dari sifat manis (giat, agresif) ke sifat depresif (lemah, tak berdaya), kembali ke sifat manis, berubah menjadi depresif, dst.</a:t>
            </a:r>
          </a:p>
          <a:p>
            <a:pPr lvl="1">
              <a:lnSpc>
                <a:spcPct val="90000"/>
              </a:lnSpc>
            </a:pPr>
            <a:r>
              <a:rPr lang="id-ID" sz="2400" dirty="0" smtClean="0">
                <a:solidFill>
                  <a:schemeClr val="tx2"/>
                </a:solidFill>
              </a:rPr>
              <a:t>Kebanyakan bertubuh piknis.</a:t>
            </a:r>
            <a:endParaRPr lang="id-ID" sz="2400" dirty="0">
              <a:solidFill>
                <a:schemeClr val="tx2"/>
              </a:solidFill>
            </a:endParaRPr>
          </a:p>
        </p:txBody>
      </p:sp>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685800"/>
            <a:ext cx="8229600" cy="914400"/>
          </a:xfrm>
        </p:spPr>
        <p:txBody>
          <a:bodyPr>
            <a:normAutofit fontScale="90000"/>
          </a:bodyPr>
          <a:lstStyle/>
          <a:p>
            <a:r>
              <a:rPr lang="id-ID" sz="4000" dirty="0" smtClean="0"/>
              <a:t>Aliran dari Amerika Serikat</a:t>
            </a:r>
            <a:br>
              <a:rPr lang="id-ID" sz="4000" dirty="0" smtClean="0"/>
            </a:br>
            <a:r>
              <a:rPr lang="id-ID" sz="3200" dirty="0" smtClean="0"/>
              <a:t>(W.H. Sheldon)</a:t>
            </a:r>
            <a:endParaRPr lang="id-ID" sz="3200" dirty="0"/>
          </a:p>
        </p:txBody>
      </p:sp>
      <p:sp>
        <p:nvSpPr>
          <p:cNvPr id="51203" name="Rectangle 3"/>
          <p:cNvSpPr>
            <a:spLocks noGrp="1" noChangeArrowheads="1"/>
          </p:cNvSpPr>
          <p:nvPr>
            <p:ph type="body" idx="1"/>
          </p:nvPr>
        </p:nvSpPr>
        <p:spPr>
          <a:xfrm>
            <a:off x="457200" y="1828800"/>
            <a:ext cx="8229600" cy="4144963"/>
          </a:xfrm>
        </p:spPr>
        <p:txBody>
          <a:bodyPr>
            <a:normAutofit fontScale="92500" lnSpcReduction="10000"/>
          </a:bodyPr>
          <a:lstStyle/>
          <a:p>
            <a:pPr>
              <a:lnSpc>
                <a:spcPct val="80000"/>
              </a:lnSpc>
            </a:pPr>
            <a:r>
              <a:rPr lang="id-ID" sz="2400" dirty="0" smtClean="0"/>
              <a:t>Membagi manusia dlm 3 tipe berdasar komponen jasmani primer, yaitu :</a:t>
            </a:r>
          </a:p>
          <a:p>
            <a:pPr lvl="1">
              <a:lnSpc>
                <a:spcPct val="80000"/>
              </a:lnSpc>
            </a:pPr>
            <a:r>
              <a:rPr lang="id-ID" sz="2000" dirty="0" smtClean="0">
                <a:solidFill>
                  <a:schemeClr val="tx2"/>
                </a:solidFill>
              </a:rPr>
              <a:t>Endomorphis </a:t>
            </a:r>
          </a:p>
          <a:p>
            <a:pPr lvl="1">
              <a:lnSpc>
                <a:spcPct val="80000"/>
              </a:lnSpc>
            </a:pPr>
            <a:r>
              <a:rPr lang="id-ID" sz="2000" dirty="0" smtClean="0">
                <a:solidFill>
                  <a:schemeClr val="tx2"/>
                </a:solidFill>
              </a:rPr>
              <a:t>Mesomorphis </a:t>
            </a:r>
          </a:p>
          <a:p>
            <a:pPr lvl="1">
              <a:lnSpc>
                <a:spcPct val="80000"/>
              </a:lnSpc>
            </a:pPr>
            <a:r>
              <a:rPr lang="id-ID" sz="2000" dirty="0" smtClean="0">
                <a:solidFill>
                  <a:schemeClr val="tx2"/>
                </a:solidFill>
              </a:rPr>
              <a:t>Ectomorphis </a:t>
            </a:r>
          </a:p>
          <a:p>
            <a:pPr>
              <a:lnSpc>
                <a:spcPct val="80000"/>
              </a:lnSpc>
            </a:pPr>
            <a:r>
              <a:rPr lang="id-ID" sz="2400" dirty="0" smtClean="0"/>
              <a:t>Membagi manusia dlm 3 tipe berdasar komponen jasmani sekunder, yaitu :</a:t>
            </a:r>
          </a:p>
          <a:p>
            <a:pPr lvl="1">
              <a:lnSpc>
                <a:spcPct val="80000"/>
              </a:lnSpc>
            </a:pPr>
            <a:r>
              <a:rPr lang="id-ID" sz="2000" dirty="0" smtClean="0">
                <a:solidFill>
                  <a:schemeClr val="tx2"/>
                </a:solidFill>
              </a:rPr>
              <a:t>Displasia</a:t>
            </a:r>
          </a:p>
          <a:p>
            <a:pPr lvl="1">
              <a:lnSpc>
                <a:spcPct val="80000"/>
              </a:lnSpc>
            </a:pPr>
            <a:r>
              <a:rPr lang="id-ID" sz="2000" dirty="0" smtClean="0">
                <a:solidFill>
                  <a:schemeClr val="tx2"/>
                </a:solidFill>
              </a:rPr>
              <a:t>Gynandromorphy</a:t>
            </a:r>
          </a:p>
          <a:p>
            <a:pPr lvl="1">
              <a:lnSpc>
                <a:spcPct val="80000"/>
              </a:lnSpc>
            </a:pPr>
            <a:r>
              <a:rPr lang="id-ID" sz="2000" dirty="0" smtClean="0">
                <a:solidFill>
                  <a:schemeClr val="tx2"/>
                </a:solidFill>
              </a:rPr>
              <a:t>Texture </a:t>
            </a:r>
          </a:p>
          <a:p>
            <a:pPr>
              <a:lnSpc>
                <a:spcPct val="80000"/>
              </a:lnSpc>
            </a:pPr>
            <a:r>
              <a:rPr lang="id-ID" sz="2400" dirty="0" smtClean="0"/>
              <a:t>Membagi manusia dlm 3 tipe berdasar komponen temperament, yaitu :</a:t>
            </a:r>
          </a:p>
          <a:p>
            <a:pPr lvl="1">
              <a:lnSpc>
                <a:spcPct val="80000"/>
              </a:lnSpc>
            </a:pPr>
            <a:r>
              <a:rPr lang="id-ID" sz="2000" dirty="0" smtClean="0">
                <a:solidFill>
                  <a:schemeClr val="tx2"/>
                </a:solidFill>
              </a:rPr>
              <a:t>Viscerotonia</a:t>
            </a:r>
          </a:p>
          <a:p>
            <a:pPr lvl="1">
              <a:lnSpc>
                <a:spcPct val="80000"/>
              </a:lnSpc>
            </a:pPr>
            <a:r>
              <a:rPr lang="id-ID" sz="2000" dirty="0" smtClean="0">
                <a:solidFill>
                  <a:schemeClr val="tx2"/>
                </a:solidFill>
              </a:rPr>
              <a:t>Somatotonia</a:t>
            </a:r>
          </a:p>
          <a:p>
            <a:pPr lvl="1">
              <a:lnSpc>
                <a:spcPct val="80000"/>
              </a:lnSpc>
            </a:pPr>
            <a:r>
              <a:rPr lang="id-ID" sz="2000" dirty="0" smtClean="0">
                <a:solidFill>
                  <a:schemeClr val="tx2"/>
                </a:solidFill>
              </a:rPr>
              <a:t>Cerebrotonia 	</a:t>
            </a:r>
          </a:p>
          <a:p>
            <a:pPr>
              <a:lnSpc>
                <a:spcPct val="80000"/>
              </a:lnSpc>
            </a:pPr>
            <a:endParaRPr lang="id-ID" sz="2000" dirty="0">
              <a:solidFill>
                <a:schemeClr val="tx2"/>
              </a:solidFill>
            </a:endParaRPr>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533400"/>
            <a:ext cx="8229600" cy="884238"/>
          </a:xfrm>
        </p:spPr>
        <p:txBody>
          <a:bodyPr/>
          <a:lstStyle/>
          <a:p>
            <a:r>
              <a:rPr lang="id-ID" dirty="0" smtClean="0"/>
              <a:t>Endomorphis</a:t>
            </a:r>
            <a:endParaRPr lang="id-ID" dirty="0"/>
          </a:p>
        </p:txBody>
      </p:sp>
      <p:sp>
        <p:nvSpPr>
          <p:cNvPr id="54275" name="Rectangle 3"/>
          <p:cNvSpPr>
            <a:spLocks noGrp="1" noChangeArrowheads="1"/>
          </p:cNvSpPr>
          <p:nvPr>
            <p:ph type="body" idx="1"/>
          </p:nvPr>
        </p:nvSpPr>
        <p:spPr/>
        <p:txBody>
          <a:bodyPr/>
          <a:lstStyle/>
          <a:p>
            <a:pPr>
              <a:lnSpc>
                <a:spcPct val="90000"/>
              </a:lnSpc>
            </a:pPr>
            <a:r>
              <a:rPr lang="id-ID" dirty="0" smtClean="0"/>
              <a:t>Alat-alat dalam &amp; seluruh sistem digestif (pencernaan) memegang peranan penting. </a:t>
            </a:r>
          </a:p>
          <a:p>
            <a:pPr>
              <a:lnSpc>
                <a:spcPct val="90000"/>
              </a:lnSpc>
            </a:pPr>
            <a:r>
              <a:rPr lang="id-ID" dirty="0" smtClean="0">
                <a:solidFill>
                  <a:schemeClr val="tx2"/>
                </a:solidFill>
              </a:rPr>
              <a:t>Ciri-ciri fisik</a:t>
            </a:r>
            <a:r>
              <a:rPr lang="id-ID" dirty="0" smtClean="0"/>
              <a:t> : lembut (lemak lebih banyak), gemuk, tp berat badan relatif rendah.</a:t>
            </a:r>
          </a:p>
          <a:p>
            <a:pPr>
              <a:lnSpc>
                <a:spcPct val="90000"/>
              </a:lnSpc>
            </a:pPr>
            <a:r>
              <a:rPr lang="id-ID" dirty="0" smtClean="0">
                <a:solidFill>
                  <a:schemeClr val="tx2"/>
                </a:solidFill>
              </a:rPr>
              <a:t>Ciri-ciri psikologis</a:t>
            </a:r>
            <a:r>
              <a:rPr lang="id-ID" dirty="0" smtClean="0"/>
              <a:t> : rileks, sabar, suka mencari dukungan.</a:t>
            </a:r>
          </a:p>
          <a:p>
            <a:pPr lvl="2">
              <a:lnSpc>
                <a:spcPct val="90000"/>
              </a:lnSpc>
            </a:pPr>
            <a:endParaRPr lang="id-ID" dirty="0"/>
          </a:p>
        </p:txBody>
      </p:sp>
    </p:spTree>
  </p:cSld>
  <p:clrMapOvr>
    <a:masterClrMapping/>
  </p:clrMapOvr>
  <p:transition>
    <p:cover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609600"/>
            <a:ext cx="8229600" cy="808038"/>
          </a:xfrm>
        </p:spPr>
        <p:txBody>
          <a:bodyPr/>
          <a:lstStyle/>
          <a:p>
            <a:r>
              <a:rPr lang="id-ID" dirty="0" smtClean="0"/>
              <a:t>Mesomorphis</a:t>
            </a:r>
            <a:endParaRPr lang="id-ID" dirty="0"/>
          </a:p>
        </p:txBody>
      </p:sp>
      <p:sp>
        <p:nvSpPr>
          <p:cNvPr id="53251" name="Rectangle 3"/>
          <p:cNvSpPr>
            <a:spLocks noGrp="1" noChangeArrowheads="1"/>
          </p:cNvSpPr>
          <p:nvPr>
            <p:ph type="body" idx="1"/>
          </p:nvPr>
        </p:nvSpPr>
        <p:spPr/>
        <p:txBody>
          <a:bodyPr/>
          <a:lstStyle/>
          <a:p>
            <a:r>
              <a:rPr lang="id-ID" dirty="0" smtClean="0"/>
              <a:t>Otot-otot, pembuluh darah &amp; organ jantung dominan.</a:t>
            </a:r>
          </a:p>
          <a:p>
            <a:r>
              <a:rPr lang="id-ID" dirty="0" smtClean="0">
                <a:solidFill>
                  <a:schemeClr val="tx2"/>
                </a:solidFill>
              </a:rPr>
              <a:t>Ciri-ciri fisik</a:t>
            </a:r>
            <a:r>
              <a:rPr lang="id-ID" dirty="0" smtClean="0"/>
              <a:t> : otot berisi, atletis.</a:t>
            </a:r>
          </a:p>
          <a:p>
            <a:r>
              <a:rPr lang="id-ID" dirty="0" smtClean="0">
                <a:solidFill>
                  <a:schemeClr val="tx2"/>
                </a:solidFill>
              </a:rPr>
              <a:t>Ciri-ciri psikologis </a:t>
            </a:r>
            <a:r>
              <a:rPr lang="id-ID" dirty="0" smtClean="0"/>
              <a:t>: terus terang, berani, independen.</a:t>
            </a:r>
          </a:p>
          <a:p>
            <a:pPr lvl="2"/>
            <a:endParaRPr lang="en-US" dirty="0"/>
          </a:p>
        </p:txBody>
      </p:sp>
    </p:spTree>
  </p:cSld>
  <p:clrMapOvr>
    <a:masterClrMapping/>
  </p:clrMapOvr>
  <p:transition>
    <p:cover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533400"/>
            <a:ext cx="8229600" cy="884238"/>
          </a:xfrm>
        </p:spPr>
        <p:txBody>
          <a:bodyPr>
            <a:normAutofit fontScale="90000"/>
          </a:bodyPr>
          <a:lstStyle/>
          <a:p>
            <a:r>
              <a:rPr lang="id-ID" dirty="0" smtClean="0"/>
              <a:t>Aliran dari Italia</a:t>
            </a:r>
            <a:br>
              <a:rPr lang="id-ID" dirty="0" smtClean="0"/>
            </a:br>
            <a:r>
              <a:rPr lang="id-ID" sz="2400" dirty="0" smtClean="0"/>
              <a:t>(hukum deformasi)</a:t>
            </a:r>
            <a:endParaRPr lang="id-ID" sz="2400" dirty="0"/>
          </a:p>
        </p:txBody>
      </p:sp>
      <p:sp>
        <p:nvSpPr>
          <p:cNvPr id="15363" name="Rectangle 3"/>
          <p:cNvSpPr>
            <a:spLocks noGrp="1" noChangeArrowheads="1"/>
          </p:cNvSpPr>
          <p:nvPr>
            <p:ph type="body" idx="1"/>
          </p:nvPr>
        </p:nvSpPr>
        <p:spPr/>
        <p:txBody>
          <a:bodyPr/>
          <a:lstStyle/>
          <a:p>
            <a:pPr>
              <a:lnSpc>
                <a:spcPct val="90000"/>
              </a:lnSpc>
            </a:pPr>
            <a:r>
              <a:rPr lang="id-ID" sz="2400" dirty="0" smtClean="0"/>
              <a:t>Tipologi De-Giovani </a:t>
            </a:r>
          </a:p>
          <a:p>
            <a:pPr lvl="1">
              <a:lnSpc>
                <a:spcPct val="90000"/>
              </a:lnSpc>
            </a:pPr>
            <a:r>
              <a:rPr lang="id-ID" sz="2000" dirty="0" smtClean="0"/>
              <a:t>Dlm bukunya ‘Morfologia del Corpo Umano’ 1880, dirumuskan ttg ‘hukum deformasi’, yg isinya ttg penggolongan variasi tubuh manusia.</a:t>
            </a:r>
          </a:p>
          <a:p>
            <a:pPr lvl="2">
              <a:lnSpc>
                <a:spcPct val="90000"/>
              </a:lnSpc>
            </a:pPr>
            <a:r>
              <a:rPr lang="id-ID" sz="1800" dirty="0" smtClean="0">
                <a:solidFill>
                  <a:schemeClr val="tx2"/>
                </a:solidFill>
              </a:rPr>
              <a:t>Orang dg ‘trunk’ kecil </a:t>
            </a:r>
            <a:r>
              <a:rPr lang="id-ID" sz="1800" dirty="0" smtClean="0">
                <a:solidFill>
                  <a:schemeClr val="tx2"/>
                </a:solidFill>
                <a:sym typeface="Wingdings" pitchFamily="2" charset="2"/>
              </a:rPr>
              <a:t> jangkung</a:t>
            </a:r>
            <a:endParaRPr lang="id-ID" sz="1800" dirty="0" smtClean="0">
              <a:solidFill>
                <a:schemeClr val="tx2"/>
              </a:solidFill>
            </a:endParaRPr>
          </a:p>
          <a:p>
            <a:pPr lvl="2">
              <a:lnSpc>
                <a:spcPct val="90000"/>
              </a:lnSpc>
            </a:pPr>
            <a:r>
              <a:rPr lang="id-ID" sz="1800" dirty="0" smtClean="0">
                <a:solidFill>
                  <a:schemeClr val="tx2"/>
                </a:solidFill>
              </a:rPr>
              <a:t>Orang dg ‘trunk’ besar </a:t>
            </a:r>
            <a:r>
              <a:rPr lang="id-ID" sz="1800" dirty="0" smtClean="0">
                <a:solidFill>
                  <a:schemeClr val="tx2"/>
                </a:solidFill>
                <a:sym typeface="Wingdings" pitchFamily="2" charset="2"/>
              </a:rPr>
              <a:t> pendek</a:t>
            </a:r>
            <a:endParaRPr lang="id-ID" sz="1800" dirty="0" smtClean="0">
              <a:solidFill>
                <a:schemeClr val="tx2"/>
              </a:solidFill>
            </a:endParaRPr>
          </a:p>
          <a:p>
            <a:pPr lvl="2">
              <a:lnSpc>
                <a:spcPct val="90000"/>
              </a:lnSpc>
            </a:pPr>
            <a:r>
              <a:rPr lang="id-ID" sz="1800" dirty="0" smtClean="0">
                <a:solidFill>
                  <a:schemeClr val="tx2"/>
                </a:solidFill>
              </a:rPr>
              <a:t>Orang dg ‘trunk’ normal </a:t>
            </a:r>
            <a:r>
              <a:rPr lang="id-ID" sz="1800" dirty="0" smtClean="0">
                <a:solidFill>
                  <a:schemeClr val="tx2"/>
                </a:solidFill>
                <a:sym typeface="Wingdings" pitchFamily="2" charset="2"/>
              </a:rPr>
              <a:t> proporsional</a:t>
            </a:r>
            <a:endParaRPr lang="id-ID" sz="1800" dirty="0" smtClean="0">
              <a:solidFill>
                <a:schemeClr val="tx2"/>
              </a:solidFill>
            </a:endParaRPr>
          </a:p>
          <a:p>
            <a:pPr>
              <a:lnSpc>
                <a:spcPct val="90000"/>
              </a:lnSpc>
            </a:pPr>
            <a:r>
              <a:rPr lang="id-ID" sz="2400" dirty="0" smtClean="0"/>
              <a:t>Tipologi Viola</a:t>
            </a:r>
          </a:p>
          <a:p>
            <a:pPr lvl="1">
              <a:lnSpc>
                <a:spcPct val="90000"/>
              </a:lnSpc>
            </a:pPr>
            <a:r>
              <a:rPr lang="id-ID" sz="2000" dirty="0" smtClean="0"/>
              <a:t>Ada 3 tipe bentuk tubuh manusia, yaitu :</a:t>
            </a:r>
          </a:p>
          <a:p>
            <a:pPr lvl="2">
              <a:lnSpc>
                <a:spcPct val="90000"/>
              </a:lnSpc>
            </a:pPr>
            <a:r>
              <a:rPr lang="id-ID" sz="1800" i="1" dirty="0" smtClean="0">
                <a:solidFill>
                  <a:schemeClr val="tx2"/>
                </a:solidFill>
              </a:rPr>
              <a:t>Microsplanchnis</a:t>
            </a:r>
            <a:r>
              <a:rPr lang="id-ID" sz="1800" dirty="0" smtClean="0">
                <a:solidFill>
                  <a:schemeClr val="tx2"/>
                </a:solidFill>
              </a:rPr>
              <a:t> </a:t>
            </a:r>
            <a:r>
              <a:rPr lang="id-ID" sz="1800" dirty="0" smtClean="0">
                <a:solidFill>
                  <a:schemeClr val="tx2"/>
                </a:solidFill>
                <a:sym typeface="Wingdings" pitchFamily="2" charset="2"/>
              </a:rPr>
              <a:t> jangkung</a:t>
            </a:r>
            <a:endParaRPr lang="id-ID" sz="1800" dirty="0" smtClean="0">
              <a:solidFill>
                <a:schemeClr val="tx2"/>
              </a:solidFill>
            </a:endParaRPr>
          </a:p>
          <a:p>
            <a:pPr lvl="2">
              <a:lnSpc>
                <a:spcPct val="90000"/>
              </a:lnSpc>
            </a:pPr>
            <a:r>
              <a:rPr lang="id-ID" sz="1800" i="1" dirty="0" smtClean="0">
                <a:solidFill>
                  <a:schemeClr val="tx2"/>
                </a:solidFill>
              </a:rPr>
              <a:t>Macrosplanchnis</a:t>
            </a:r>
            <a:r>
              <a:rPr lang="id-ID" sz="1800" dirty="0" smtClean="0">
                <a:solidFill>
                  <a:schemeClr val="tx2"/>
                </a:solidFill>
              </a:rPr>
              <a:t> </a:t>
            </a:r>
            <a:r>
              <a:rPr lang="id-ID" sz="1800" dirty="0" smtClean="0">
                <a:solidFill>
                  <a:schemeClr val="tx2"/>
                </a:solidFill>
                <a:sym typeface="Wingdings" pitchFamily="2" charset="2"/>
              </a:rPr>
              <a:t> pendek</a:t>
            </a:r>
            <a:endParaRPr lang="id-ID" sz="1800" dirty="0" smtClean="0">
              <a:solidFill>
                <a:schemeClr val="tx2"/>
              </a:solidFill>
            </a:endParaRPr>
          </a:p>
          <a:p>
            <a:pPr lvl="2">
              <a:lnSpc>
                <a:spcPct val="90000"/>
              </a:lnSpc>
            </a:pPr>
            <a:r>
              <a:rPr lang="id-ID" sz="1800" i="1" dirty="0" smtClean="0">
                <a:solidFill>
                  <a:schemeClr val="tx2"/>
                </a:solidFill>
              </a:rPr>
              <a:t>Normosplanchnis</a:t>
            </a:r>
            <a:r>
              <a:rPr lang="id-ID" sz="1800" dirty="0" smtClean="0">
                <a:solidFill>
                  <a:schemeClr val="tx2"/>
                </a:solidFill>
              </a:rPr>
              <a:t> </a:t>
            </a:r>
            <a:r>
              <a:rPr lang="id-ID" sz="1800" dirty="0" smtClean="0">
                <a:solidFill>
                  <a:schemeClr val="tx2"/>
                </a:solidFill>
                <a:sym typeface="Wingdings" pitchFamily="2" charset="2"/>
              </a:rPr>
              <a:t> </a:t>
            </a:r>
            <a:r>
              <a:rPr lang="id-ID" sz="1400" dirty="0" smtClean="0">
                <a:solidFill>
                  <a:schemeClr val="tx2"/>
                </a:solidFill>
                <a:sym typeface="Wingdings" pitchFamily="2" charset="2"/>
              </a:rPr>
              <a:t>proporsional</a:t>
            </a:r>
            <a:endParaRPr lang="id-ID" sz="2000" dirty="0">
              <a:solidFill>
                <a:schemeClr val="tx2"/>
              </a:solidFill>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fade">
                                      <p:cBhvr>
                                        <p:cTn id="7" dur="800" decel="100000"/>
                                        <p:tgtEl>
                                          <p:spTgt spid="15362"/>
                                        </p:tgtEl>
                                      </p:cBhvr>
                                    </p:animEffect>
                                    <p:anim calcmode="lin" valueType="num">
                                      <p:cBhvr>
                                        <p:cTn id="8" dur="800" decel="100000" fill="hold"/>
                                        <p:tgtEl>
                                          <p:spTgt spid="15362"/>
                                        </p:tgtEl>
                                        <p:attrNameLst>
                                          <p:attrName>style.rotation</p:attrName>
                                        </p:attrNameLst>
                                      </p:cBhvr>
                                      <p:tavLst>
                                        <p:tav tm="0">
                                          <p:val>
                                            <p:fltVal val="-90"/>
                                          </p:val>
                                        </p:tav>
                                        <p:tav tm="100000">
                                          <p:val>
                                            <p:fltVal val="0"/>
                                          </p:val>
                                        </p:tav>
                                      </p:tavLst>
                                    </p:anim>
                                    <p:anim calcmode="lin" valueType="num">
                                      <p:cBhvr>
                                        <p:cTn id="9" dur="800" decel="100000" fill="hold"/>
                                        <p:tgtEl>
                                          <p:spTgt spid="15362"/>
                                        </p:tgtEl>
                                        <p:attrNameLst>
                                          <p:attrName>ppt_x</p:attrName>
                                        </p:attrNameLst>
                                      </p:cBhvr>
                                      <p:tavLst>
                                        <p:tav tm="0">
                                          <p:val>
                                            <p:strVal val="#ppt_x+0.4"/>
                                          </p:val>
                                        </p:tav>
                                        <p:tav tm="100000">
                                          <p:val>
                                            <p:strVal val="#ppt_x-0.05"/>
                                          </p:val>
                                        </p:tav>
                                      </p:tavLst>
                                    </p:anim>
                                    <p:anim calcmode="lin" valueType="num">
                                      <p:cBhvr>
                                        <p:cTn id="10" dur="800" decel="100000" fill="hold"/>
                                        <p:tgtEl>
                                          <p:spTgt spid="153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53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53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5363">
                                            <p:txEl>
                                              <p:pRg st="0" end="0"/>
                                            </p:txEl>
                                          </p:spTgt>
                                        </p:tgtEl>
                                        <p:attrNameLst>
                                          <p:attrName>style.visibility</p:attrName>
                                        </p:attrNameLst>
                                      </p:cBhvr>
                                      <p:to>
                                        <p:strVal val="visible"/>
                                      </p:to>
                                    </p:set>
                                    <p:animEffect transition="in" filter="fade">
                                      <p:cBhvr>
                                        <p:cTn id="17" dur="1000"/>
                                        <p:tgtEl>
                                          <p:spTgt spid="15363">
                                            <p:txEl>
                                              <p:pRg st="0" end="0"/>
                                            </p:txEl>
                                          </p:spTgt>
                                        </p:tgtEl>
                                      </p:cBhvr>
                                    </p:animEffect>
                                    <p:anim calcmode="lin" valueType="num">
                                      <p:cBhvr>
                                        <p:cTn id="1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15363">
                                            <p:txEl>
                                              <p:pRg st="1" end="1"/>
                                            </p:txEl>
                                          </p:spTgt>
                                        </p:tgtEl>
                                        <p:attrNameLst>
                                          <p:attrName>style.visibility</p:attrName>
                                        </p:attrNameLst>
                                      </p:cBhvr>
                                      <p:to>
                                        <p:strVal val="visible"/>
                                      </p:to>
                                    </p:set>
                                    <p:animEffect transition="in" filter="fade">
                                      <p:cBhvr>
                                        <p:cTn id="22" dur="1000"/>
                                        <p:tgtEl>
                                          <p:spTgt spid="15363">
                                            <p:txEl>
                                              <p:pRg st="1" end="1"/>
                                            </p:txEl>
                                          </p:spTgt>
                                        </p:tgtEl>
                                      </p:cBhvr>
                                    </p:animEffect>
                                    <p:anim calcmode="lin" valueType="num">
                                      <p:cBhvr>
                                        <p:cTn id="2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5363">
                                            <p:txEl>
                                              <p:pRg st="2" end="2"/>
                                            </p:txEl>
                                          </p:spTgt>
                                        </p:tgtEl>
                                        <p:attrNameLst>
                                          <p:attrName>style.visibility</p:attrName>
                                        </p:attrNameLst>
                                      </p:cBhvr>
                                      <p:to>
                                        <p:strVal val="visible"/>
                                      </p:to>
                                    </p:set>
                                    <p:animEffect transition="in" filter="fade">
                                      <p:cBhvr>
                                        <p:cTn id="29" dur="1000"/>
                                        <p:tgtEl>
                                          <p:spTgt spid="15363">
                                            <p:txEl>
                                              <p:pRg st="2" end="2"/>
                                            </p:txEl>
                                          </p:spTgt>
                                        </p:tgtEl>
                                      </p:cBhvr>
                                    </p:animEffect>
                                    <p:anim calcmode="lin" valueType="num">
                                      <p:cBhvr>
                                        <p:cTn id="30"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5363">
                                            <p:txEl>
                                              <p:pRg st="2" end="2"/>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5363">
                                            <p:txEl>
                                              <p:pRg st="3" end="3"/>
                                            </p:txEl>
                                          </p:spTgt>
                                        </p:tgtEl>
                                        <p:attrNameLst>
                                          <p:attrName>style.visibility</p:attrName>
                                        </p:attrNameLst>
                                      </p:cBhvr>
                                      <p:to>
                                        <p:strVal val="visible"/>
                                      </p:to>
                                    </p:set>
                                    <p:animEffect transition="in" filter="fade">
                                      <p:cBhvr>
                                        <p:cTn id="34" dur="1000"/>
                                        <p:tgtEl>
                                          <p:spTgt spid="15363">
                                            <p:txEl>
                                              <p:pRg st="3" end="3"/>
                                            </p:txEl>
                                          </p:spTgt>
                                        </p:tgtEl>
                                      </p:cBhvr>
                                    </p:animEffect>
                                    <p:anim calcmode="lin" valueType="num">
                                      <p:cBhvr>
                                        <p:cTn id="35"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5363">
                                            <p:txEl>
                                              <p:pRg st="3" end="3"/>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5363">
                                            <p:txEl>
                                              <p:pRg st="4" end="4"/>
                                            </p:txEl>
                                          </p:spTgt>
                                        </p:tgtEl>
                                        <p:attrNameLst>
                                          <p:attrName>style.visibility</p:attrName>
                                        </p:attrNameLst>
                                      </p:cBhvr>
                                      <p:to>
                                        <p:strVal val="visible"/>
                                      </p:to>
                                    </p:set>
                                    <p:animEffect transition="in" filter="fade">
                                      <p:cBhvr>
                                        <p:cTn id="39" dur="1000"/>
                                        <p:tgtEl>
                                          <p:spTgt spid="15363">
                                            <p:txEl>
                                              <p:pRg st="4" end="4"/>
                                            </p:txEl>
                                          </p:spTgt>
                                        </p:tgtEl>
                                      </p:cBhvr>
                                    </p:animEffect>
                                    <p:anim calcmode="lin" valueType="num">
                                      <p:cBhvr>
                                        <p:cTn id="40" dur="10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53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7" presetClass="entr" presetSubtype="0" fill="hold" grpId="0" nodeType="clickEffect">
                                  <p:stCondLst>
                                    <p:cond delay="0"/>
                                  </p:stCondLst>
                                  <p:childTnLst>
                                    <p:set>
                                      <p:cBhvr>
                                        <p:cTn id="45" dur="1" fill="hold">
                                          <p:stCondLst>
                                            <p:cond delay="0"/>
                                          </p:stCondLst>
                                        </p:cTn>
                                        <p:tgtEl>
                                          <p:spTgt spid="15363">
                                            <p:txEl>
                                              <p:pRg st="5" end="5"/>
                                            </p:txEl>
                                          </p:spTgt>
                                        </p:tgtEl>
                                        <p:attrNameLst>
                                          <p:attrName>style.visibility</p:attrName>
                                        </p:attrNameLst>
                                      </p:cBhvr>
                                      <p:to>
                                        <p:strVal val="visible"/>
                                      </p:to>
                                    </p:set>
                                    <p:animEffect transition="in" filter="fade">
                                      <p:cBhvr>
                                        <p:cTn id="46" dur="1000"/>
                                        <p:tgtEl>
                                          <p:spTgt spid="15363">
                                            <p:txEl>
                                              <p:pRg st="5" end="5"/>
                                            </p:txEl>
                                          </p:spTgt>
                                        </p:tgtEl>
                                      </p:cBhvr>
                                    </p:animEffect>
                                    <p:anim calcmode="lin" valueType="num">
                                      <p:cBhvr>
                                        <p:cTn id="47" dur="10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15363">
                                            <p:txEl>
                                              <p:pRg st="5" end="5"/>
                                            </p:txEl>
                                          </p:spTgt>
                                        </p:tgtEl>
                                        <p:attrNameLst>
                                          <p:attrName>ppt_y</p:attrName>
                                        </p:attrNameLst>
                                      </p:cBhvr>
                                      <p:tavLst>
                                        <p:tav tm="0">
                                          <p:val>
                                            <p:strVal val="#ppt_y-.1"/>
                                          </p:val>
                                        </p:tav>
                                        <p:tav tm="100000">
                                          <p:val>
                                            <p:strVal val="#ppt_y"/>
                                          </p:val>
                                        </p:tav>
                                      </p:tavLst>
                                    </p:anim>
                                  </p:childTnLst>
                                </p:cTn>
                              </p:par>
                              <p:par>
                                <p:cTn id="49" presetID="47" presetClass="entr" presetSubtype="0" fill="hold" grpId="0" nodeType="withEffect">
                                  <p:stCondLst>
                                    <p:cond delay="0"/>
                                  </p:stCondLst>
                                  <p:childTnLst>
                                    <p:set>
                                      <p:cBhvr>
                                        <p:cTn id="50" dur="1" fill="hold">
                                          <p:stCondLst>
                                            <p:cond delay="0"/>
                                          </p:stCondLst>
                                        </p:cTn>
                                        <p:tgtEl>
                                          <p:spTgt spid="15363">
                                            <p:txEl>
                                              <p:pRg st="6" end="6"/>
                                            </p:txEl>
                                          </p:spTgt>
                                        </p:tgtEl>
                                        <p:attrNameLst>
                                          <p:attrName>style.visibility</p:attrName>
                                        </p:attrNameLst>
                                      </p:cBhvr>
                                      <p:to>
                                        <p:strVal val="visible"/>
                                      </p:to>
                                    </p:set>
                                    <p:animEffect transition="in" filter="fade">
                                      <p:cBhvr>
                                        <p:cTn id="51" dur="1000"/>
                                        <p:tgtEl>
                                          <p:spTgt spid="15363">
                                            <p:txEl>
                                              <p:pRg st="6" end="6"/>
                                            </p:txEl>
                                          </p:spTgt>
                                        </p:tgtEl>
                                      </p:cBhvr>
                                    </p:animEffect>
                                    <p:anim calcmode="lin" valueType="num">
                                      <p:cBhvr>
                                        <p:cTn id="52" dur="1000" fill="hold"/>
                                        <p:tgtEl>
                                          <p:spTgt spid="1536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5363">
                                            <p:txEl>
                                              <p:pRg st="6" end="6"/>
                                            </p:txEl>
                                          </p:spTgt>
                                        </p:tgtEl>
                                        <p:attrNameLst>
                                          <p:attrName>ppt_y</p:attrName>
                                        </p:attrNameLst>
                                      </p:cBhvr>
                                      <p:tavLst>
                                        <p:tav tm="0">
                                          <p:val>
                                            <p:strVal val="#ppt_y-.1"/>
                                          </p:val>
                                        </p:tav>
                                        <p:tav tm="100000">
                                          <p:val>
                                            <p:strVal val="#ppt_y"/>
                                          </p:val>
                                        </p:tav>
                                      </p:tavLst>
                                    </p:anim>
                                  </p:childTnLst>
                                </p:cTn>
                              </p:par>
                              <p:par>
                                <p:cTn id="54" presetID="47" presetClass="entr" presetSubtype="0" fill="hold" grpId="0" nodeType="withEffect">
                                  <p:stCondLst>
                                    <p:cond delay="0"/>
                                  </p:stCondLst>
                                  <p:childTnLst>
                                    <p:set>
                                      <p:cBhvr>
                                        <p:cTn id="55" dur="1" fill="hold">
                                          <p:stCondLst>
                                            <p:cond delay="0"/>
                                          </p:stCondLst>
                                        </p:cTn>
                                        <p:tgtEl>
                                          <p:spTgt spid="15363">
                                            <p:txEl>
                                              <p:pRg st="7" end="7"/>
                                            </p:txEl>
                                          </p:spTgt>
                                        </p:tgtEl>
                                        <p:attrNameLst>
                                          <p:attrName>style.visibility</p:attrName>
                                        </p:attrNameLst>
                                      </p:cBhvr>
                                      <p:to>
                                        <p:strVal val="visible"/>
                                      </p:to>
                                    </p:set>
                                    <p:animEffect transition="in" filter="fade">
                                      <p:cBhvr>
                                        <p:cTn id="56" dur="1000"/>
                                        <p:tgtEl>
                                          <p:spTgt spid="15363">
                                            <p:txEl>
                                              <p:pRg st="7" end="7"/>
                                            </p:txEl>
                                          </p:spTgt>
                                        </p:tgtEl>
                                      </p:cBhvr>
                                    </p:animEffect>
                                    <p:anim calcmode="lin" valueType="num">
                                      <p:cBhvr>
                                        <p:cTn id="57" dur="1000" fill="hold"/>
                                        <p:tgtEl>
                                          <p:spTgt spid="1536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5363">
                                            <p:txEl>
                                              <p:pRg st="7" end="7"/>
                                            </p:txEl>
                                          </p:spTgt>
                                        </p:tgtEl>
                                        <p:attrNameLst>
                                          <p:attrName>ppt_y</p:attrName>
                                        </p:attrNameLst>
                                      </p:cBhvr>
                                      <p:tavLst>
                                        <p:tav tm="0">
                                          <p:val>
                                            <p:strVal val="#ppt_y-.1"/>
                                          </p:val>
                                        </p:tav>
                                        <p:tav tm="100000">
                                          <p:val>
                                            <p:strVal val="#ppt_y"/>
                                          </p:val>
                                        </p:tav>
                                      </p:tavLst>
                                    </p:anim>
                                  </p:childTnLst>
                                </p:cTn>
                              </p:par>
                              <p:par>
                                <p:cTn id="59" presetID="47" presetClass="entr" presetSubtype="0" fill="hold" grpId="0" nodeType="withEffect">
                                  <p:stCondLst>
                                    <p:cond delay="0"/>
                                  </p:stCondLst>
                                  <p:childTnLst>
                                    <p:set>
                                      <p:cBhvr>
                                        <p:cTn id="60" dur="1" fill="hold">
                                          <p:stCondLst>
                                            <p:cond delay="0"/>
                                          </p:stCondLst>
                                        </p:cTn>
                                        <p:tgtEl>
                                          <p:spTgt spid="15363">
                                            <p:txEl>
                                              <p:pRg st="8" end="8"/>
                                            </p:txEl>
                                          </p:spTgt>
                                        </p:tgtEl>
                                        <p:attrNameLst>
                                          <p:attrName>style.visibility</p:attrName>
                                        </p:attrNameLst>
                                      </p:cBhvr>
                                      <p:to>
                                        <p:strVal val="visible"/>
                                      </p:to>
                                    </p:set>
                                    <p:animEffect transition="in" filter="fade">
                                      <p:cBhvr>
                                        <p:cTn id="61" dur="1000"/>
                                        <p:tgtEl>
                                          <p:spTgt spid="15363">
                                            <p:txEl>
                                              <p:pRg st="8" end="8"/>
                                            </p:txEl>
                                          </p:spTgt>
                                        </p:tgtEl>
                                      </p:cBhvr>
                                    </p:animEffect>
                                    <p:anim calcmode="lin" valueType="num">
                                      <p:cBhvr>
                                        <p:cTn id="62" dur="1000" fill="hold"/>
                                        <p:tgtEl>
                                          <p:spTgt spid="1536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15363">
                                            <p:txEl>
                                              <p:pRg st="8" end="8"/>
                                            </p:txEl>
                                          </p:spTgt>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5363">
                                            <p:txEl>
                                              <p:pRg st="9" end="9"/>
                                            </p:txEl>
                                          </p:spTgt>
                                        </p:tgtEl>
                                        <p:attrNameLst>
                                          <p:attrName>style.visibility</p:attrName>
                                        </p:attrNameLst>
                                      </p:cBhvr>
                                      <p:to>
                                        <p:strVal val="visible"/>
                                      </p:to>
                                    </p:set>
                                    <p:animEffect transition="in" filter="fade">
                                      <p:cBhvr>
                                        <p:cTn id="66" dur="1000"/>
                                        <p:tgtEl>
                                          <p:spTgt spid="15363">
                                            <p:txEl>
                                              <p:pRg st="9" end="9"/>
                                            </p:txEl>
                                          </p:spTgt>
                                        </p:tgtEl>
                                      </p:cBhvr>
                                    </p:animEffect>
                                    <p:anim calcmode="lin" valueType="num">
                                      <p:cBhvr>
                                        <p:cTn id="67" dur="1000" fill="hold"/>
                                        <p:tgtEl>
                                          <p:spTgt spid="15363">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1536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609600"/>
            <a:ext cx="8229600" cy="808038"/>
          </a:xfrm>
        </p:spPr>
        <p:txBody>
          <a:bodyPr/>
          <a:lstStyle/>
          <a:p>
            <a:r>
              <a:rPr lang="id-ID" dirty="0" smtClean="0"/>
              <a:t>Ectomorphis</a:t>
            </a:r>
            <a:endParaRPr lang="id-ID" dirty="0"/>
          </a:p>
        </p:txBody>
      </p:sp>
      <p:sp>
        <p:nvSpPr>
          <p:cNvPr id="52227" name="Rectangle 3"/>
          <p:cNvSpPr>
            <a:spLocks noGrp="1" noChangeArrowheads="1"/>
          </p:cNvSpPr>
          <p:nvPr>
            <p:ph type="body" idx="1"/>
          </p:nvPr>
        </p:nvSpPr>
        <p:spPr/>
        <p:txBody>
          <a:bodyPr/>
          <a:lstStyle/>
          <a:p>
            <a:r>
              <a:rPr lang="id-ID" dirty="0" smtClean="0"/>
              <a:t>Kulit &amp; sistem syaraf memainkan peranan penting.</a:t>
            </a:r>
          </a:p>
          <a:p>
            <a:r>
              <a:rPr lang="id-ID" dirty="0" smtClean="0">
                <a:solidFill>
                  <a:schemeClr val="tx2"/>
                </a:solidFill>
              </a:rPr>
              <a:t>Ciri-ciri fisik</a:t>
            </a:r>
            <a:r>
              <a:rPr lang="id-ID" dirty="0" smtClean="0"/>
              <a:t> : kurus, bertulang panjang, kurang berisi &amp; halus.</a:t>
            </a:r>
          </a:p>
          <a:p>
            <a:r>
              <a:rPr lang="id-ID" dirty="0" smtClean="0">
                <a:solidFill>
                  <a:schemeClr val="tx2"/>
                </a:solidFill>
              </a:rPr>
              <a:t>Ciri-ciri psikologis</a:t>
            </a:r>
            <a:r>
              <a:rPr lang="id-ID" dirty="0" smtClean="0"/>
              <a:t> : sensitif &amp; suka menyendiri.</a:t>
            </a:r>
          </a:p>
          <a:p>
            <a:pPr lvl="2"/>
            <a:endParaRPr lang="id-ID" dirty="0"/>
          </a:p>
        </p:txBody>
      </p:sp>
    </p:spTree>
  </p:cSld>
  <p:clrMapOvr>
    <a:masterClrMapping/>
  </p:clrMapOvr>
  <p:transition>
    <p:cover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57200" y="685800"/>
            <a:ext cx="8229600" cy="731838"/>
          </a:xfrm>
        </p:spPr>
        <p:txBody>
          <a:bodyPr>
            <a:normAutofit fontScale="90000"/>
          </a:bodyPr>
          <a:lstStyle/>
          <a:p>
            <a:r>
              <a:rPr lang="id-ID" dirty="0" smtClean="0"/>
              <a:t>Displasia</a:t>
            </a:r>
            <a:endParaRPr lang="id-ID" dirty="0"/>
          </a:p>
        </p:txBody>
      </p:sp>
      <p:sp>
        <p:nvSpPr>
          <p:cNvPr id="55299" name="Rectangle 3"/>
          <p:cNvSpPr>
            <a:spLocks noGrp="1" noChangeArrowheads="1"/>
          </p:cNvSpPr>
          <p:nvPr>
            <p:ph type="body" idx="1"/>
          </p:nvPr>
        </p:nvSpPr>
        <p:spPr/>
        <p:txBody>
          <a:bodyPr/>
          <a:lstStyle/>
          <a:p>
            <a:r>
              <a:rPr lang="id-ID" dirty="0" smtClean="0"/>
              <a:t>Campuran dari ketiga komponen primer, tetapi lebih banyak berhubungan dengan ectomorphis.</a:t>
            </a:r>
          </a:p>
          <a:p>
            <a:r>
              <a:rPr lang="id-ID" dirty="0" smtClean="0"/>
              <a:t>Lebih banyak pd wanita</a:t>
            </a:r>
          </a:p>
          <a:p>
            <a:r>
              <a:rPr lang="id-ID" dirty="0" smtClean="0"/>
              <a:t>Lebih banyak pd penderita psikosis.</a:t>
            </a:r>
            <a:endParaRPr lang="id-ID" dirty="0"/>
          </a:p>
        </p:txBody>
      </p:sp>
    </p:spTree>
  </p:cSld>
  <p:clrMapOvr>
    <a:masterClrMapping/>
  </p:clrMapOvr>
  <p:transition>
    <p:cover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609600"/>
            <a:ext cx="8229600" cy="808038"/>
          </a:xfrm>
        </p:spPr>
        <p:txBody>
          <a:bodyPr/>
          <a:lstStyle/>
          <a:p>
            <a:r>
              <a:rPr lang="en-US" dirty="0"/>
              <a:t>Gynandromorphy</a:t>
            </a:r>
          </a:p>
        </p:txBody>
      </p:sp>
      <p:sp>
        <p:nvSpPr>
          <p:cNvPr id="57347" name="Rectangle 3"/>
          <p:cNvSpPr>
            <a:spLocks noGrp="1" noChangeArrowheads="1"/>
          </p:cNvSpPr>
          <p:nvPr>
            <p:ph type="body" idx="1"/>
          </p:nvPr>
        </p:nvSpPr>
        <p:spPr/>
        <p:txBody>
          <a:bodyPr/>
          <a:lstStyle/>
          <a:p>
            <a:r>
              <a:rPr lang="id-ID" sz="2800" dirty="0" smtClean="0"/>
              <a:t>Komponen jasmani sekunder yg menunjukkan sejauh mana jasmani memiliki sifat-sifat yg biasanya terdapat pd jenis kelamin lawannya.</a:t>
            </a:r>
          </a:p>
          <a:p>
            <a:r>
              <a:rPr lang="id-ID" sz="2800" dirty="0" smtClean="0">
                <a:solidFill>
                  <a:schemeClr val="tx2"/>
                </a:solidFill>
              </a:rPr>
              <a:t>Biasanya dinyatakan dg faktor ‘g’ </a:t>
            </a:r>
          </a:p>
          <a:p>
            <a:r>
              <a:rPr lang="id-ID" sz="2800" dirty="0" smtClean="0"/>
              <a:t>Individu laki-laki yg memiliki komponen ‘g’ lebih tinggi maka akan memiliki ciri-ciri atau sifat-sifat tubuh seperti wanita (</a:t>
            </a:r>
            <a:r>
              <a:rPr lang="id-ID" sz="2800" i="1" dirty="0" smtClean="0"/>
              <a:t>hermaphroditismus</a:t>
            </a:r>
            <a:r>
              <a:rPr lang="id-ID" sz="2800" dirty="0" smtClean="0"/>
              <a:t>).</a:t>
            </a:r>
            <a:endParaRPr lang="id-ID" sz="2800" dirty="0"/>
          </a:p>
        </p:txBody>
      </p:sp>
    </p:spTree>
  </p:cSld>
  <p:clrMapOvr>
    <a:masterClrMapping/>
  </p:clrMapOvr>
  <p:transition>
    <p:cover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33400"/>
            <a:ext cx="8229600" cy="884238"/>
          </a:xfrm>
        </p:spPr>
        <p:txBody>
          <a:bodyPr/>
          <a:lstStyle/>
          <a:p>
            <a:r>
              <a:rPr lang="en-US" dirty="0"/>
              <a:t>Texture</a:t>
            </a:r>
          </a:p>
        </p:txBody>
      </p:sp>
      <p:sp>
        <p:nvSpPr>
          <p:cNvPr id="59395" name="Rectangle 3"/>
          <p:cNvSpPr>
            <a:spLocks noGrp="1" noChangeArrowheads="1"/>
          </p:cNvSpPr>
          <p:nvPr>
            <p:ph type="body" idx="1"/>
          </p:nvPr>
        </p:nvSpPr>
        <p:spPr/>
        <p:txBody>
          <a:bodyPr/>
          <a:lstStyle/>
          <a:p>
            <a:r>
              <a:rPr lang="id-ID" dirty="0" smtClean="0"/>
              <a:t>Komponen jasmani sekunder, yang menekankan pd tampang (texture), yaitu bagaimana individu itu nampak / kelihatan secara fisik (</a:t>
            </a:r>
            <a:r>
              <a:rPr lang="id-ID" i="1" dirty="0" smtClean="0"/>
              <a:t>performance</a:t>
            </a:r>
            <a:r>
              <a:rPr lang="id-ID" dirty="0" smtClean="0"/>
              <a:t>).</a:t>
            </a:r>
          </a:p>
          <a:p>
            <a:r>
              <a:rPr lang="id-ID" dirty="0" smtClean="0"/>
              <a:t>Biasanya ditandai dg faktor ‘t’.</a:t>
            </a:r>
          </a:p>
          <a:p>
            <a:endParaRPr lang="id-ID" dirty="0"/>
          </a:p>
        </p:txBody>
      </p:sp>
    </p:spTree>
  </p:cSld>
  <p:clrMapOvr>
    <a:masterClrMapping/>
  </p:clrMapOvr>
  <p:transition>
    <p:cover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609600"/>
            <a:ext cx="8229600" cy="808038"/>
          </a:xfrm>
        </p:spPr>
        <p:txBody>
          <a:bodyPr/>
          <a:lstStyle/>
          <a:p>
            <a:r>
              <a:rPr lang="id-ID" dirty="0" smtClean="0"/>
              <a:t>Tipe Viscerotonia</a:t>
            </a:r>
            <a:endParaRPr lang="id-ID" dirty="0"/>
          </a:p>
        </p:txBody>
      </p:sp>
      <p:sp>
        <p:nvSpPr>
          <p:cNvPr id="58371" name="Rectangle 3"/>
          <p:cNvSpPr>
            <a:spLocks noGrp="1" noChangeArrowheads="1"/>
          </p:cNvSpPr>
          <p:nvPr>
            <p:ph type="body" idx="1"/>
          </p:nvPr>
        </p:nvSpPr>
        <p:spPr/>
        <p:txBody>
          <a:bodyPr/>
          <a:lstStyle/>
          <a:p>
            <a:r>
              <a:rPr lang="id-ID" sz="2800" dirty="0" smtClean="0"/>
              <a:t>Sifat-sifat yg berhubungan dg fungsi &amp; anatomi alat-alat </a:t>
            </a:r>
            <a:r>
              <a:rPr lang="id-ID" sz="2800" i="1" dirty="0" smtClean="0"/>
              <a:t>visceral</a:t>
            </a:r>
            <a:r>
              <a:rPr lang="id-ID" sz="2800" dirty="0" smtClean="0"/>
              <a:t>/digestif.</a:t>
            </a:r>
          </a:p>
          <a:p>
            <a:r>
              <a:rPr lang="id-ID" sz="2800" dirty="0" smtClean="0">
                <a:solidFill>
                  <a:schemeClr val="tx2"/>
                </a:solidFill>
              </a:rPr>
              <a:t>Memiliki alat pencernaan yg relatif besar &amp; panjang, dg hati (</a:t>
            </a:r>
            <a:r>
              <a:rPr lang="id-ID" sz="2800" i="1" dirty="0" smtClean="0">
                <a:solidFill>
                  <a:schemeClr val="tx2"/>
                </a:solidFill>
              </a:rPr>
              <a:t>liver</a:t>
            </a:r>
            <a:r>
              <a:rPr lang="id-ID" sz="2800" dirty="0" smtClean="0">
                <a:solidFill>
                  <a:schemeClr val="tx2"/>
                </a:solidFill>
              </a:rPr>
              <a:t>) besar.</a:t>
            </a:r>
          </a:p>
          <a:p>
            <a:r>
              <a:rPr lang="id-ID" sz="2800" dirty="0" smtClean="0"/>
              <a:t>Ciri-ciri psikologis/temperamennya :</a:t>
            </a:r>
          </a:p>
          <a:p>
            <a:pPr lvl="1"/>
            <a:r>
              <a:rPr lang="id-ID" sz="2400" dirty="0" smtClean="0"/>
              <a:t>Rileks, suka hiburan, gemar makan, tidurnya nyenyak, kebutuhan yg besar akan dukungan orang lain jika menghadapi kesulitan.</a:t>
            </a:r>
            <a:endParaRPr lang="id-ID" sz="2400" dirty="0"/>
          </a:p>
        </p:txBody>
      </p:sp>
    </p:spTree>
  </p:cSld>
  <p:clrMapOvr>
    <a:masterClrMapping/>
  </p:clrMapOvr>
  <p:transition>
    <p:cover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533400"/>
            <a:ext cx="8229600" cy="884238"/>
          </a:xfrm>
        </p:spPr>
        <p:txBody>
          <a:bodyPr/>
          <a:lstStyle/>
          <a:p>
            <a:r>
              <a:rPr lang="id-ID" dirty="0" smtClean="0"/>
              <a:t>Tipe Somatotonia</a:t>
            </a:r>
            <a:endParaRPr lang="id-ID" dirty="0"/>
          </a:p>
        </p:txBody>
      </p:sp>
      <p:sp>
        <p:nvSpPr>
          <p:cNvPr id="60419" name="Rectangle 3"/>
          <p:cNvSpPr>
            <a:spLocks noGrp="1" noChangeArrowheads="1"/>
          </p:cNvSpPr>
          <p:nvPr>
            <p:ph type="body" idx="1"/>
          </p:nvPr>
        </p:nvSpPr>
        <p:spPr/>
        <p:txBody>
          <a:bodyPr/>
          <a:lstStyle/>
          <a:p>
            <a:pPr>
              <a:lnSpc>
                <a:spcPct val="90000"/>
              </a:lnSpc>
            </a:pPr>
            <a:r>
              <a:rPr lang="id-ID" sz="2800" dirty="0" smtClean="0"/>
              <a:t>Aktivitas otot dominan.</a:t>
            </a:r>
          </a:p>
          <a:p>
            <a:pPr>
              <a:lnSpc>
                <a:spcPct val="90000"/>
              </a:lnSpc>
            </a:pPr>
            <a:r>
              <a:rPr lang="id-ID" sz="2800" dirty="0" smtClean="0">
                <a:solidFill>
                  <a:schemeClr val="tx2"/>
                </a:solidFill>
              </a:rPr>
              <a:t>Suka ekspresi muskuler, suka mengerjakan sesuatu yg menggunakan otot, suka memperoleh pengalaman motorik.</a:t>
            </a:r>
          </a:p>
          <a:p>
            <a:pPr>
              <a:lnSpc>
                <a:spcPct val="90000"/>
              </a:lnSpc>
            </a:pPr>
            <a:r>
              <a:rPr lang="id-ID" sz="2800" dirty="0" smtClean="0"/>
              <a:t>Ciri-ciri psikologis/temperamennya :</a:t>
            </a:r>
          </a:p>
          <a:p>
            <a:pPr lvl="1">
              <a:lnSpc>
                <a:spcPct val="90000"/>
              </a:lnSpc>
            </a:pPr>
            <a:r>
              <a:rPr lang="id-ID" sz="2400" dirty="0" smtClean="0"/>
              <a:t>Sikapnya gagah, </a:t>
            </a:r>
            <a:r>
              <a:rPr lang="id-ID" sz="2400" i="1" dirty="0" smtClean="0"/>
              <a:t>energic</a:t>
            </a:r>
            <a:r>
              <a:rPr lang="id-ID" sz="2400" dirty="0" smtClean="0"/>
              <a:t>, kebutuhan motorik besar, suka berterus terang, suara lantang, nampak lebih dewasa dari yg sebenarnya. </a:t>
            </a:r>
            <a:endParaRPr lang="id-ID" sz="2400" dirty="0"/>
          </a:p>
        </p:txBody>
      </p:sp>
    </p:spTree>
  </p:cSld>
  <p:clrMapOvr>
    <a:masterClrMapping/>
  </p:clrMapOvr>
  <p:transition>
    <p:cover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533400"/>
            <a:ext cx="8229600" cy="884238"/>
          </a:xfrm>
        </p:spPr>
        <p:txBody>
          <a:bodyPr/>
          <a:lstStyle/>
          <a:p>
            <a:r>
              <a:rPr lang="id-ID" dirty="0" smtClean="0"/>
              <a:t>Tipe Cerebrotonia</a:t>
            </a:r>
            <a:endParaRPr lang="id-ID" dirty="0"/>
          </a:p>
        </p:txBody>
      </p:sp>
      <p:sp>
        <p:nvSpPr>
          <p:cNvPr id="61443" name="Rectangle 3"/>
          <p:cNvSpPr>
            <a:spLocks noGrp="1" noChangeArrowheads="1"/>
          </p:cNvSpPr>
          <p:nvPr>
            <p:ph type="body" idx="1"/>
          </p:nvPr>
        </p:nvSpPr>
        <p:spPr/>
        <p:txBody>
          <a:bodyPr/>
          <a:lstStyle/>
          <a:p>
            <a:pPr>
              <a:lnSpc>
                <a:spcPct val="80000"/>
              </a:lnSpc>
            </a:pPr>
            <a:r>
              <a:rPr lang="id-ID" sz="2800" dirty="0" smtClean="0"/>
              <a:t>Aktivitas pokoknya adalah pada perhatian dengan kesadaran (pemikiran), serta mengalami hambatan dalam aktivitas motorik.</a:t>
            </a:r>
          </a:p>
          <a:p>
            <a:pPr>
              <a:lnSpc>
                <a:spcPct val="80000"/>
              </a:lnSpc>
            </a:pPr>
            <a:r>
              <a:rPr lang="id-ID" sz="2800" dirty="0" smtClean="0">
                <a:solidFill>
                  <a:schemeClr val="tx2"/>
                </a:solidFill>
              </a:rPr>
              <a:t>Ciri-ciri psikologis/temperamennya:</a:t>
            </a:r>
          </a:p>
          <a:p>
            <a:pPr lvl="1">
              <a:lnSpc>
                <a:spcPct val="80000"/>
              </a:lnSpc>
            </a:pPr>
            <a:r>
              <a:rPr lang="id-ID" sz="2400" dirty="0" smtClean="0">
                <a:solidFill>
                  <a:schemeClr val="tx2"/>
                </a:solidFill>
              </a:rPr>
              <a:t>Ragu-ragu, reaktif, kurang berani bergaul atau tampil di depan umum, punya kebiasaan tetap, hidup teratur, suara kurang bebas, sulit tidur, nampak lebih muda dari yg sebenarnya, bila menghadapi kesulitan butuh mengasingkan diri.</a:t>
            </a:r>
            <a:endParaRPr lang="id-ID" sz="2400" dirty="0">
              <a:solidFill>
                <a:schemeClr val="tx2"/>
              </a:solidFill>
            </a:endParaRPr>
          </a:p>
        </p:txBody>
      </p:sp>
    </p:spTree>
  </p:cSld>
  <p:clrMapOvr>
    <a:masterClrMapping/>
  </p:clrMapOvr>
  <p:transition>
    <p:cover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533400"/>
            <a:ext cx="8229600" cy="884238"/>
          </a:xfrm>
        </p:spPr>
        <p:txBody>
          <a:bodyPr/>
          <a:lstStyle/>
          <a:p>
            <a:r>
              <a:rPr lang="id-ID" dirty="0" smtClean="0"/>
              <a:t>Tipe campuran</a:t>
            </a:r>
            <a:endParaRPr lang="id-ID" dirty="0"/>
          </a:p>
        </p:txBody>
      </p:sp>
      <p:sp>
        <p:nvSpPr>
          <p:cNvPr id="56323" name="Rectangle 3"/>
          <p:cNvSpPr>
            <a:spLocks noGrp="1" noChangeArrowheads="1"/>
          </p:cNvSpPr>
          <p:nvPr>
            <p:ph type="body" idx="1"/>
          </p:nvPr>
        </p:nvSpPr>
        <p:spPr/>
        <p:txBody>
          <a:bodyPr/>
          <a:lstStyle/>
          <a:p>
            <a:r>
              <a:rPr lang="id-ID" dirty="0" smtClean="0"/>
              <a:t>Endomorph yang mesomorphis</a:t>
            </a:r>
          </a:p>
          <a:p>
            <a:r>
              <a:rPr lang="id-ID" dirty="0" smtClean="0"/>
              <a:t>Endomorph yang ectomorphis</a:t>
            </a:r>
          </a:p>
          <a:p>
            <a:r>
              <a:rPr lang="id-ID" dirty="0" smtClean="0">
                <a:solidFill>
                  <a:schemeClr val="tx2"/>
                </a:solidFill>
              </a:rPr>
              <a:t>Mesomorph yang endomorphis</a:t>
            </a:r>
          </a:p>
          <a:p>
            <a:r>
              <a:rPr lang="id-ID" dirty="0" smtClean="0">
                <a:solidFill>
                  <a:schemeClr val="tx2"/>
                </a:solidFill>
              </a:rPr>
              <a:t>Mesomorph yang ectomorphis</a:t>
            </a:r>
          </a:p>
          <a:p>
            <a:r>
              <a:rPr lang="id-ID" dirty="0" smtClean="0"/>
              <a:t>Ectomorph yang endomorphis</a:t>
            </a:r>
          </a:p>
          <a:p>
            <a:r>
              <a:rPr lang="id-ID" dirty="0" smtClean="0"/>
              <a:t>Ectomorph yang mesomorphis</a:t>
            </a:r>
            <a:endParaRPr lang="id-ID" dirty="0"/>
          </a:p>
        </p:txBody>
      </p:sp>
    </p:spTree>
  </p:cSld>
  <p:clrMapOvr>
    <a:masterClrMapping/>
  </p:clrMapOvr>
  <p:transition>
    <p:cover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609599"/>
            <a:ext cx="7772400" cy="1154113"/>
          </a:xfrm>
        </p:spPr>
        <p:txBody>
          <a:bodyPr>
            <a:normAutofit fontScale="90000"/>
          </a:bodyPr>
          <a:lstStyle/>
          <a:p>
            <a:r>
              <a:rPr lang="id-ID" sz="2800" dirty="0" smtClean="0"/>
              <a:t>Korelasi antara komponen jasmani dan temperamen.</a:t>
            </a:r>
            <a:br>
              <a:rPr lang="id-ID" sz="2800" dirty="0" smtClean="0"/>
            </a:br>
            <a:r>
              <a:rPr lang="id-ID" sz="2800" dirty="0" smtClean="0"/>
              <a:t>(menurut Sheldon)</a:t>
            </a:r>
            <a:endParaRPr lang="id-ID" sz="2800" dirty="0"/>
          </a:p>
        </p:txBody>
      </p:sp>
      <p:graphicFrame>
        <p:nvGraphicFramePr>
          <p:cNvPr id="62503" name="Group 39"/>
          <p:cNvGraphicFramePr>
            <a:graphicFrameLocks noGrp="1"/>
          </p:cNvGraphicFramePr>
          <p:nvPr>
            <p:ph sz="half" idx="1"/>
          </p:nvPr>
        </p:nvGraphicFramePr>
        <p:xfrm>
          <a:off x="685800" y="1981200"/>
          <a:ext cx="7772400" cy="1752600"/>
        </p:xfrm>
        <a:graphic>
          <a:graphicData uri="http://schemas.openxmlformats.org/drawingml/2006/table">
            <a:tbl>
              <a:tblPr/>
              <a:tblGrid>
                <a:gridCol w="1981200"/>
                <a:gridCol w="1905000"/>
                <a:gridCol w="1943100"/>
                <a:gridCol w="1943100"/>
              </a:tblGrid>
              <a:tr h="3714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id-ID" sz="1800" b="0" i="0" u="none" strike="noStrike" cap="none" normalizeH="0" baseline="0" smtClean="0">
                        <a:ln>
                          <a:noFill/>
                        </a:ln>
                        <a:solidFill>
                          <a:schemeClr val="tx1"/>
                        </a:solidFill>
                        <a:effectLst/>
                        <a:latin typeface="Arial Black"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Viscerotonia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Somatotonia</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Cerebrotonia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Endomorphy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+ 0,79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- 0,29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- 0,32</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Mesomorphy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id-ID" sz="1800" b="0" i="0" u="none" strike="noStrike" cap="none" normalizeH="0" baseline="0" smtClean="0">
                        <a:ln>
                          <a:noFill/>
                        </a:ln>
                        <a:solidFill>
                          <a:schemeClr val="tx1"/>
                        </a:solidFill>
                        <a:effectLst/>
                        <a:latin typeface="Arial Black"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+ 0,82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- 0,58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60375">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Ectomorphy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id-ID" sz="1800" b="0" i="0" u="none" strike="noStrike" cap="none" normalizeH="0" baseline="0" smtClean="0">
                        <a:ln>
                          <a:noFill/>
                        </a:ln>
                        <a:solidFill>
                          <a:schemeClr val="tx1"/>
                        </a:solidFill>
                        <a:effectLst/>
                        <a:latin typeface="Arial Black"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id-ID" sz="1800" b="0" i="0" u="none" strike="noStrike" cap="none" normalizeH="0" baseline="0" smtClean="0">
                        <a:ln>
                          <a:noFill/>
                        </a:ln>
                        <a:solidFill>
                          <a:schemeClr val="tx1"/>
                        </a:solidFill>
                        <a:effectLst/>
                        <a:latin typeface="Arial Black" pitchFamily="34"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dirty="0" smtClean="0">
                          <a:ln>
                            <a:noFill/>
                          </a:ln>
                          <a:solidFill>
                            <a:schemeClr val="tx1"/>
                          </a:solidFill>
                          <a:effectLst/>
                          <a:latin typeface="Arial Black" pitchFamily="34" charset="0"/>
                        </a:rPr>
                        <a:t>+ 0,83</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2504" name="Rectangle 40"/>
          <p:cNvSpPr>
            <a:spLocks noGrp="1" noChangeArrowheads="1"/>
          </p:cNvSpPr>
          <p:nvPr>
            <p:ph type="body" sz="half" idx="2"/>
          </p:nvPr>
        </p:nvSpPr>
        <p:spPr/>
        <p:txBody>
          <a:bodyPr/>
          <a:lstStyle/>
          <a:p>
            <a:pPr>
              <a:lnSpc>
                <a:spcPct val="80000"/>
              </a:lnSpc>
            </a:pPr>
            <a:r>
              <a:rPr lang="id-ID" sz="2400" dirty="0" smtClean="0"/>
              <a:t>Penelitian dilakukan selama 5 th thd 200 mahasiswa laki-laki. </a:t>
            </a:r>
          </a:p>
          <a:p>
            <a:pPr>
              <a:lnSpc>
                <a:spcPct val="80000"/>
              </a:lnSpc>
            </a:pPr>
            <a:r>
              <a:rPr lang="id-ID" sz="2400" dirty="0" smtClean="0">
                <a:solidFill>
                  <a:schemeClr val="tx2"/>
                </a:solidFill>
              </a:rPr>
              <a:t>Hasilnya : </a:t>
            </a:r>
          </a:p>
          <a:p>
            <a:pPr lvl="1">
              <a:lnSpc>
                <a:spcPct val="80000"/>
              </a:lnSpc>
            </a:pPr>
            <a:r>
              <a:rPr lang="id-ID" sz="2000" dirty="0" smtClean="0">
                <a:solidFill>
                  <a:schemeClr val="tx2"/>
                </a:solidFill>
              </a:rPr>
              <a:t>Endomorphy </a:t>
            </a:r>
            <a:r>
              <a:rPr lang="id-ID" sz="2000" dirty="0" smtClean="0">
                <a:solidFill>
                  <a:schemeClr val="tx2"/>
                </a:solidFill>
                <a:sym typeface="Wingdings" pitchFamily="2" charset="2"/>
              </a:rPr>
              <a:t>r+</a:t>
            </a:r>
            <a:r>
              <a:rPr lang="id-ID" sz="2000" dirty="0" smtClean="0">
                <a:solidFill>
                  <a:schemeClr val="tx2"/>
                </a:solidFill>
              </a:rPr>
              <a:t> Viscerotonia</a:t>
            </a:r>
          </a:p>
          <a:p>
            <a:pPr lvl="1">
              <a:lnSpc>
                <a:spcPct val="80000"/>
              </a:lnSpc>
            </a:pPr>
            <a:r>
              <a:rPr lang="id-ID" sz="2000" dirty="0" smtClean="0">
                <a:solidFill>
                  <a:schemeClr val="tx2"/>
                </a:solidFill>
              </a:rPr>
              <a:t>Mesomorphy </a:t>
            </a:r>
            <a:r>
              <a:rPr lang="id-ID" sz="2000" dirty="0" smtClean="0">
                <a:solidFill>
                  <a:schemeClr val="tx2"/>
                </a:solidFill>
                <a:sym typeface="Wingdings" pitchFamily="2" charset="2"/>
              </a:rPr>
              <a:t>r+</a:t>
            </a:r>
            <a:r>
              <a:rPr lang="id-ID" sz="2000" dirty="0" smtClean="0">
                <a:solidFill>
                  <a:schemeClr val="tx2"/>
                </a:solidFill>
              </a:rPr>
              <a:t> Somatotonia</a:t>
            </a:r>
          </a:p>
          <a:p>
            <a:pPr lvl="1">
              <a:lnSpc>
                <a:spcPct val="80000"/>
              </a:lnSpc>
            </a:pPr>
            <a:r>
              <a:rPr lang="id-ID" sz="2000" dirty="0" smtClean="0">
                <a:solidFill>
                  <a:schemeClr val="tx2"/>
                </a:solidFill>
              </a:rPr>
              <a:t>Ectomorphy </a:t>
            </a:r>
            <a:r>
              <a:rPr lang="id-ID" sz="2000" dirty="0" smtClean="0">
                <a:solidFill>
                  <a:schemeClr val="tx2"/>
                </a:solidFill>
                <a:sym typeface="Wingdings" pitchFamily="2" charset="2"/>
              </a:rPr>
              <a:t>r+ C</a:t>
            </a:r>
            <a:r>
              <a:rPr lang="id-ID" sz="2000" dirty="0" smtClean="0">
                <a:solidFill>
                  <a:schemeClr val="tx2"/>
                </a:solidFill>
              </a:rPr>
              <a:t>erebrotonia </a:t>
            </a:r>
            <a:endParaRPr lang="id-ID" sz="2000" dirty="0">
              <a:solidFill>
                <a:schemeClr val="tx2"/>
              </a:solidFill>
            </a:endParaRPr>
          </a:p>
        </p:txBody>
      </p:sp>
    </p:spTree>
  </p:cSld>
  <p:clrMapOvr>
    <a:masterClrMapping/>
  </p:clrMapOvr>
  <p:transition>
    <p:comb/>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sz="2800"/>
              <a:t>Korelasi antara komponen jasmani &amp; komponen psikiatris</a:t>
            </a:r>
          </a:p>
        </p:txBody>
      </p:sp>
      <p:graphicFrame>
        <p:nvGraphicFramePr>
          <p:cNvPr id="65580" name="Group 44"/>
          <p:cNvGraphicFramePr>
            <a:graphicFrameLocks noGrp="1"/>
          </p:cNvGraphicFramePr>
          <p:nvPr>
            <p:ph sz="half" idx="1"/>
          </p:nvPr>
        </p:nvGraphicFramePr>
        <p:xfrm>
          <a:off x="685800" y="1981200"/>
          <a:ext cx="7772400" cy="2132902"/>
        </p:xfrm>
        <a:graphic>
          <a:graphicData uri="http://schemas.openxmlformats.org/drawingml/2006/table">
            <a:tbl>
              <a:tblPr/>
              <a:tblGrid>
                <a:gridCol w="1943100"/>
                <a:gridCol w="1943100"/>
                <a:gridCol w="1943100"/>
                <a:gridCol w="1943100"/>
              </a:tblGrid>
              <a:tr h="7826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endParaRPr kumimoji="0" lang="id-ID" sz="1800" b="0" i="0" u="none" strike="noStrike" cap="none" normalizeH="0" baseline="0" smtClean="0">
                        <a:ln>
                          <a:noFill/>
                        </a:ln>
                        <a:solidFill>
                          <a:schemeClr val="tx1"/>
                        </a:solidFill>
                        <a:effectLst/>
                        <a:latin typeface="Arial Black" pitchFamily="34"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Komponen psikiatris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(Affective)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Komponen psikiatris (Paranoid)</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Komponen psikiatris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(Heboid)</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Endomorphy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+ 0,54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- 0,04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- 0,25</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8893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Mesomorphy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+ 0,41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+ 0,57</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- 0,68</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8735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Ectomorphy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- 0,59</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- 0,34</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en-US" sz="1800" b="0" i="0" u="none" strike="noStrike" cap="none" normalizeH="0" baseline="0" smtClean="0">
                          <a:ln>
                            <a:noFill/>
                          </a:ln>
                          <a:solidFill>
                            <a:schemeClr val="tx1"/>
                          </a:solidFill>
                          <a:effectLst/>
                          <a:latin typeface="Arial Black" pitchFamily="34" charset="0"/>
                        </a:rPr>
                        <a:t>+ 0,64</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65579" name="Rectangle 43"/>
          <p:cNvSpPr>
            <a:spLocks noGrp="1" noChangeArrowheads="1"/>
          </p:cNvSpPr>
          <p:nvPr>
            <p:ph type="body" sz="half" idx="2"/>
          </p:nvPr>
        </p:nvSpPr>
        <p:spPr>
          <a:xfrm>
            <a:off x="609600" y="4648200"/>
            <a:ext cx="7772400" cy="1905000"/>
          </a:xfrm>
        </p:spPr>
        <p:txBody>
          <a:bodyPr/>
          <a:lstStyle/>
          <a:p>
            <a:pPr>
              <a:lnSpc>
                <a:spcPct val="80000"/>
              </a:lnSpc>
            </a:pPr>
            <a:r>
              <a:rPr lang="id-ID" sz="1800" dirty="0" smtClean="0">
                <a:solidFill>
                  <a:schemeClr val="tx2"/>
                </a:solidFill>
              </a:rPr>
              <a:t>Affective</a:t>
            </a:r>
            <a:r>
              <a:rPr lang="id-ID" sz="1800" dirty="0" smtClean="0"/>
              <a:t> : bentuknya yg ekstrim terdapat pd psikosis jenis manis-depresif.</a:t>
            </a:r>
          </a:p>
          <a:p>
            <a:pPr>
              <a:lnSpc>
                <a:spcPct val="80000"/>
              </a:lnSpc>
            </a:pPr>
            <a:r>
              <a:rPr lang="id-ID" sz="1800" dirty="0" smtClean="0">
                <a:solidFill>
                  <a:schemeClr val="tx2"/>
                </a:solidFill>
              </a:rPr>
              <a:t>Paranoid </a:t>
            </a:r>
            <a:r>
              <a:rPr lang="id-ID" sz="1800" dirty="0" smtClean="0"/>
              <a:t>: bentuk ekstrimnya terdapat pd penderita psikosis jenis paranoid (banyak angan-angan, fikiran yg tdk realistis, merasa terancam, dll).</a:t>
            </a:r>
          </a:p>
          <a:p>
            <a:pPr>
              <a:lnSpc>
                <a:spcPct val="80000"/>
              </a:lnSpc>
            </a:pPr>
            <a:r>
              <a:rPr lang="id-ID" sz="1800" dirty="0" smtClean="0">
                <a:solidFill>
                  <a:schemeClr val="tx2"/>
                </a:solidFill>
              </a:rPr>
              <a:t>Heboid</a:t>
            </a:r>
            <a:r>
              <a:rPr lang="id-ID" sz="1800" dirty="0" smtClean="0"/>
              <a:t> : bentuk ekstrimnya terdapat pd penderita hebephrenic, suatu bentuk schizophrenia (asosial, anti sosial).</a:t>
            </a:r>
            <a:endParaRPr lang="id-ID" sz="1800" dirty="0"/>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id-ID"/>
          </a:p>
        </p:txBody>
      </p:sp>
      <p:sp>
        <p:nvSpPr>
          <p:cNvPr id="32771" name="Rectangle 3"/>
          <p:cNvSpPr>
            <a:spLocks noGrp="1" noChangeArrowheads="1"/>
          </p:cNvSpPr>
          <p:nvPr>
            <p:ph type="body" idx="1"/>
          </p:nvPr>
        </p:nvSpPr>
        <p:spPr/>
        <p:txBody>
          <a:bodyPr/>
          <a:lstStyle/>
          <a:p>
            <a:pPr>
              <a:lnSpc>
                <a:spcPct val="90000"/>
              </a:lnSpc>
            </a:pPr>
            <a:r>
              <a:rPr lang="id-ID" sz="2800" dirty="0" smtClean="0"/>
              <a:t>Kedua tipologi   penyelidikan lebih lanjut tentang teori-teori kepribadian berdasar tipologi. </a:t>
            </a:r>
          </a:p>
          <a:p>
            <a:pPr>
              <a:lnSpc>
                <a:spcPct val="90000"/>
              </a:lnSpc>
            </a:pPr>
            <a:r>
              <a:rPr lang="id-ID" sz="2800" dirty="0" smtClean="0">
                <a:solidFill>
                  <a:schemeClr val="tx2"/>
                </a:solidFill>
              </a:rPr>
              <a:t>Penemuan lain :</a:t>
            </a:r>
          </a:p>
          <a:p>
            <a:pPr lvl="1">
              <a:lnSpc>
                <a:spcPct val="90000"/>
              </a:lnSpc>
            </a:pPr>
            <a:r>
              <a:rPr lang="id-ID" sz="2400" dirty="0" smtClean="0"/>
              <a:t>Penderita </a:t>
            </a:r>
            <a:r>
              <a:rPr lang="id-ID" sz="2400" i="1" dirty="0"/>
              <a:t>n</a:t>
            </a:r>
            <a:r>
              <a:rPr lang="id-ID" sz="2400" i="1" dirty="0" smtClean="0"/>
              <a:t>eurasthenia </a:t>
            </a:r>
            <a:r>
              <a:rPr lang="id-ID" sz="2400" dirty="0" smtClean="0"/>
              <a:t>&amp; </a:t>
            </a:r>
            <a:r>
              <a:rPr lang="id-ID" sz="2400" i="1" dirty="0" smtClean="0"/>
              <a:t>psychastenia</a:t>
            </a:r>
            <a:r>
              <a:rPr lang="id-ID" sz="2400" dirty="0" smtClean="0"/>
              <a:t> kebanyakan dari tipe </a:t>
            </a:r>
            <a:r>
              <a:rPr lang="id-ID" sz="2400" i="1" dirty="0" smtClean="0"/>
              <a:t>microsplanchnis</a:t>
            </a:r>
            <a:r>
              <a:rPr lang="id-ID" sz="2400" dirty="0" smtClean="0"/>
              <a:t> (tubuh jangkung)</a:t>
            </a:r>
          </a:p>
          <a:p>
            <a:pPr lvl="1">
              <a:lnSpc>
                <a:spcPct val="90000"/>
              </a:lnSpc>
            </a:pPr>
            <a:r>
              <a:rPr lang="id-ID" sz="2400" dirty="0" smtClean="0">
                <a:solidFill>
                  <a:schemeClr val="tx2"/>
                </a:solidFill>
              </a:rPr>
              <a:t>Penderita manis depresif kebanyakan dari tipe </a:t>
            </a:r>
            <a:r>
              <a:rPr lang="id-ID" sz="2400" i="1" dirty="0" smtClean="0">
                <a:solidFill>
                  <a:schemeClr val="tx2"/>
                </a:solidFill>
              </a:rPr>
              <a:t>macrosplanchnis</a:t>
            </a:r>
            <a:r>
              <a:rPr lang="id-ID" sz="2400" dirty="0" smtClean="0">
                <a:solidFill>
                  <a:schemeClr val="tx2"/>
                </a:solidFill>
              </a:rPr>
              <a:t> (tubuh pendek)</a:t>
            </a:r>
            <a:endParaRPr lang="id-ID" sz="2400" dirty="0">
              <a:solidFill>
                <a:schemeClr val="tx2"/>
              </a:solidFill>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32770"/>
                                        </p:tgtEl>
                                        <p:attrNameLst>
                                          <p:attrName>style.visibility</p:attrName>
                                        </p:attrNameLst>
                                      </p:cBhvr>
                                      <p:to>
                                        <p:strVal val="visible"/>
                                      </p:to>
                                    </p:set>
                                    <p:animEffect transition="in" filter="fade">
                                      <p:cBhvr>
                                        <p:cTn id="7" dur="800" decel="100000"/>
                                        <p:tgtEl>
                                          <p:spTgt spid="32770"/>
                                        </p:tgtEl>
                                      </p:cBhvr>
                                    </p:animEffect>
                                    <p:anim calcmode="lin" valueType="num">
                                      <p:cBhvr>
                                        <p:cTn id="8" dur="800" decel="100000" fill="hold"/>
                                        <p:tgtEl>
                                          <p:spTgt spid="32770"/>
                                        </p:tgtEl>
                                        <p:attrNameLst>
                                          <p:attrName>style.rotation</p:attrName>
                                        </p:attrNameLst>
                                      </p:cBhvr>
                                      <p:tavLst>
                                        <p:tav tm="0">
                                          <p:val>
                                            <p:fltVal val="-90"/>
                                          </p:val>
                                        </p:tav>
                                        <p:tav tm="100000">
                                          <p:val>
                                            <p:fltVal val="0"/>
                                          </p:val>
                                        </p:tav>
                                      </p:tavLst>
                                    </p:anim>
                                    <p:anim calcmode="lin" valueType="num">
                                      <p:cBhvr>
                                        <p:cTn id="9" dur="800" decel="100000" fill="hold"/>
                                        <p:tgtEl>
                                          <p:spTgt spid="32770"/>
                                        </p:tgtEl>
                                        <p:attrNameLst>
                                          <p:attrName>ppt_x</p:attrName>
                                        </p:attrNameLst>
                                      </p:cBhvr>
                                      <p:tavLst>
                                        <p:tav tm="0">
                                          <p:val>
                                            <p:strVal val="#ppt_x+0.4"/>
                                          </p:val>
                                        </p:tav>
                                        <p:tav tm="100000">
                                          <p:val>
                                            <p:strVal val="#ppt_x-0.05"/>
                                          </p:val>
                                        </p:tav>
                                      </p:tavLst>
                                    </p:anim>
                                    <p:anim calcmode="lin" valueType="num">
                                      <p:cBhvr>
                                        <p:cTn id="10" dur="800" decel="100000" fill="hold"/>
                                        <p:tgtEl>
                                          <p:spTgt spid="327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27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277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2771">
                                            <p:txEl>
                                              <p:pRg st="0" end="0"/>
                                            </p:txEl>
                                          </p:spTgt>
                                        </p:tgtEl>
                                        <p:attrNameLst>
                                          <p:attrName>style.visibility</p:attrName>
                                        </p:attrNameLst>
                                      </p:cBhvr>
                                      <p:to>
                                        <p:strVal val="visible"/>
                                      </p:to>
                                    </p:set>
                                    <p:animEffect transition="in" filter="fade">
                                      <p:cBhvr>
                                        <p:cTn id="17" dur="1000"/>
                                        <p:tgtEl>
                                          <p:spTgt spid="32771">
                                            <p:txEl>
                                              <p:pRg st="0" end="0"/>
                                            </p:txEl>
                                          </p:spTgt>
                                        </p:tgtEl>
                                      </p:cBhvr>
                                    </p:animEffect>
                                    <p:anim calcmode="lin" valueType="num">
                                      <p:cBhvr>
                                        <p:cTn id="1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2771">
                                            <p:txEl>
                                              <p:pRg st="1" end="1"/>
                                            </p:txEl>
                                          </p:spTgt>
                                        </p:tgtEl>
                                        <p:attrNameLst>
                                          <p:attrName>style.visibility</p:attrName>
                                        </p:attrNameLst>
                                      </p:cBhvr>
                                      <p:to>
                                        <p:strVal val="visible"/>
                                      </p:to>
                                    </p:set>
                                    <p:animEffect transition="in" filter="fade">
                                      <p:cBhvr>
                                        <p:cTn id="24" dur="1000"/>
                                        <p:tgtEl>
                                          <p:spTgt spid="32771">
                                            <p:txEl>
                                              <p:pRg st="1" end="1"/>
                                            </p:txEl>
                                          </p:spTgt>
                                        </p:tgtEl>
                                      </p:cBhvr>
                                    </p:animEffect>
                                    <p:anim calcmode="lin" valueType="num">
                                      <p:cBhvr>
                                        <p:cTn id="2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2771">
                                            <p:txEl>
                                              <p:pRg st="1" end="1"/>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2771">
                                            <p:txEl>
                                              <p:pRg st="2" end="2"/>
                                            </p:txEl>
                                          </p:spTgt>
                                        </p:tgtEl>
                                        <p:attrNameLst>
                                          <p:attrName>style.visibility</p:attrName>
                                        </p:attrNameLst>
                                      </p:cBhvr>
                                      <p:to>
                                        <p:strVal val="visible"/>
                                      </p:to>
                                    </p:set>
                                    <p:animEffect transition="in" filter="fade">
                                      <p:cBhvr>
                                        <p:cTn id="29" dur="1000"/>
                                        <p:tgtEl>
                                          <p:spTgt spid="32771">
                                            <p:txEl>
                                              <p:pRg st="2" end="2"/>
                                            </p:txEl>
                                          </p:spTgt>
                                        </p:tgtEl>
                                      </p:cBhvr>
                                    </p:animEffect>
                                    <p:anim calcmode="lin" valueType="num">
                                      <p:cBhvr>
                                        <p:cTn id="30"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27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32771">
                                            <p:txEl>
                                              <p:pRg st="3" end="3"/>
                                            </p:txEl>
                                          </p:spTgt>
                                        </p:tgtEl>
                                        <p:attrNameLst>
                                          <p:attrName>style.visibility</p:attrName>
                                        </p:attrNameLst>
                                      </p:cBhvr>
                                      <p:to>
                                        <p:strVal val="visible"/>
                                      </p:to>
                                    </p:set>
                                    <p:animEffect transition="in" filter="fade">
                                      <p:cBhvr>
                                        <p:cTn id="36" dur="1000"/>
                                        <p:tgtEl>
                                          <p:spTgt spid="32771">
                                            <p:txEl>
                                              <p:pRg st="3" end="3"/>
                                            </p:txEl>
                                          </p:spTgt>
                                        </p:tgtEl>
                                      </p:cBhvr>
                                    </p:animEffect>
                                    <p:anim calcmode="lin" valueType="num">
                                      <p:cBhvr>
                                        <p:cTn id="37"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27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7" name="Rectangle 5"/>
          <p:cNvSpPr>
            <a:spLocks noGrp="1" noChangeArrowheads="1"/>
          </p:cNvSpPr>
          <p:nvPr>
            <p:ph type="title"/>
          </p:nvPr>
        </p:nvSpPr>
        <p:spPr>
          <a:xfrm>
            <a:off x="457200" y="914400"/>
            <a:ext cx="8229600" cy="838200"/>
          </a:xfrm>
        </p:spPr>
        <p:txBody>
          <a:bodyPr>
            <a:noAutofit/>
          </a:bodyPr>
          <a:lstStyle/>
          <a:p>
            <a:r>
              <a:rPr lang="id-ID" sz="3600" dirty="0" smtClean="0"/>
              <a:t>Hubungan antara komponen jasmani &amp; kenakalan (</a:t>
            </a:r>
            <a:r>
              <a:rPr lang="id-ID" sz="3600" i="1" dirty="0" smtClean="0"/>
              <a:t>delinquency</a:t>
            </a:r>
            <a:r>
              <a:rPr lang="id-ID" sz="3600" dirty="0" smtClean="0"/>
              <a:t>)</a:t>
            </a:r>
            <a:endParaRPr lang="id-ID" sz="3600" dirty="0"/>
          </a:p>
        </p:txBody>
      </p:sp>
      <p:sp>
        <p:nvSpPr>
          <p:cNvPr id="69638" name="Rectangle 6"/>
          <p:cNvSpPr>
            <a:spLocks noGrp="1" noChangeArrowheads="1"/>
          </p:cNvSpPr>
          <p:nvPr>
            <p:ph type="body" idx="1"/>
          </p:nvPr>
        </p:nvSpPr>
        <p:spPr>
          <a:xfrm>
            <a:off x="457200" y="2209800"/>
            <a:ext cx="8229600" cy="3916363"/>
          </a:xfrm>
        </p:spPr>
        <p:txBody>
          <a:bodyPr/>
          <a:lstStyle/>
          <a:p>
            <a:r>
              <a:rPr lang="id-ID" dirty="0" smtClean="0"/>
              <a:t>Dari penelitian ditemukan bahwa pemuda-pemuda </a:t>
            </a:r>
            <a:r>
              <a:rPr lang="id-ID" i="1" dirty="0" smtClean="0"/>
              <a:t>delinquent</a:t>
            </a:r>
            <a:r>
              <a:rPr lang="id-ID" dirty="0" smtClean="0"/>
              <a:t> sebagian besar memiliki tipe mesomorph yang endomorphis.</a:t>
            </a:r>
            <a:endParaRPr lang="id-ID" dirty="0"/>
          </a:p>
        </p:txBody>
      </p:sp>
    </p:spTree>
  </p:cSld>
  <p:clrMapOvr>
    <a:masterClrMapping/>
  </p:clrMapOvr>
  <p:transition>
    <p:cover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609600"/>
            <a:ext cx="8229600" cy="1066800"/>
          </a:xfrm>
        </p:spPr>
        <p:txBody>
          <a:bodyPr>
            <a:noAutofit/>
          </a:bodyPr>
          <a:lstStyle/>
          <a:p>
            <a:r>
              <a:rPr lang="id-ID" sz="3200" dirty="0" smtClean="0"/>
              <a:t>Beberapa rumusan teoritis mengenai hubungan Tipologi dan Temperamen</a:t>
            </a:r>
            <a:endParaRPr lang="id-ID" sz="3200" dirty="0"/>
          </a:p>
        </p:txBody>
      </p:sp>
      <p:sp>
        <p:nvSpPr>
          <p:cNvPr id="71683" name="Rectangle 3"/>
          <p:cNvSpPr>
            <a:spLocks noGrp="1" noChangeArrowheads="1"/>
          </p:cNvSpPr>
          <p:nvPr>
            <p:ph type="body" idx="1"/>
          </p:nvPr>
        </p:nvSpPr>
        <p:spPr>
          <a:xfrm>
            <a:off x="457200" y="1905000"/>
            <a:ext cx="8229600" cy="4221163"/>
          </a:xfrm>
        </p:spPr>
        <p:txBody>
          <a:bodyPr>
            <a:normAutofit/>
          </a:bodyPr>
          <a:lstStyle/>
          <a:p>
            <a:pPr>
              <a:lnSpc>
                <a:spcPct val="90000"/>
              </a:lnSpc>
            </a:pPr>
            <a:r>
              <a:rPr lang="id-ID" sz="2000" dirty="0" smtClean="0"/>
              <a:t>Individu yg memiliki tipe jasmani tertentu akan efektif jika bertingkah laku menggunakan cara-cara tertentu yang sesuai dg tipenya.</a:t>
            </a:r>
          </a:p>
          <a:p>
            <a:pPr>
              <a:lnSpc>
                <a:spcPct val="90000"/>
              </a:lnSpc>
            </a:pPr>
            <a:r>
              <a:rPr lang="id-ID" sz="2000" dirty="0" smtClean="0">
                <a:solidFill>
                  <a:schemeClr val="tx2"/>
                </a:solidFill>
              </a:rPr>
              <a:t>Ada anggapan stereotip dlm suatu kebudayaan mengenai macam-macam tingkah laku yg seharusnya dilakukan oleh orang yg berbeda-beda tipe jasmaninya. Individu yg memiliki tipe jasmani tertentu akan menduduki peranan sosial tertentu.</a:t>
            </a:r>
          </a:p>
          <a:p>
            <a:pPr>
              <a:lnSpc>
                <a:spcPct val="90000"/>
              </a:lnSpc>
            </a:pPr>
            <a:r>
              <a:rPr lang="id-ID" sz="2000" dirty="0" smtClean="0"/>
              <a:t>Pengalaman/pengaruh lingkungan cenderung menimbulkan tipe tubuh tertentu, dan ini akan menimbulkan kecenderungan tingkah laku tertentu.</a:t>
            </a:r>
          </a:p>
          <a:p>
            <a:pPr>
              <a:lnSpc>
                <a:spcPct val="90000"/>
              </a:lnSpc>
            </a:pPr>
            <a:r>
              <a:rPr lang="id-ID" sz="2000" dirty="0" smtClean="0">
                <a:solidFill>
                  <a:schemeClr val="tx2"/>
                </a:solidFill>
              </a:rPr>
              <a:t>Hubungan antara bentuk jasmani &amp; tingkah laku dapat terjadi karena faktor genetis/keturunan. </a:t>
            </a:r>
          </a:p>
          <a:p>
            <a:pPr lvl="1">
              <a:lnSpc>
                <a:spcPct val="90000"/>
              </a:lnSpc>
            </a:pPr>
            <a:r>
              <a:rPr lang="id-ID" sz="2000" dirty="0" smtClean="0">
                <a:solidFill>
                  <a:schemeClr val="tx2"/>
                </a:solidFill>
              </a:rPr>
              <a:t>Misal : jenis kelamin tertentu </a:t>
            </a:r>
            <a:r>
              <a:rPr lang="id-ID" sz="2000" dirty="0" smtClean="0">
                <a:solidFill>
                  <a:schemeClr val="tx2"/>
                </a:solidFill>
                <a:sym typeface="Wingdings" pitchFamily="2" charset="2"/>
              </a:rPr>
              <a:t> sifat-sifat tingkah laku tertentu. </a:t>
            </a:r>
            <a:endParaRPr lang="id-ID" sz="2000" dirty="0">
              <a:solidFill>
                <a:schemeClr val="tx2"/>
              </a:solidFill>
            </a:endParaRPr>
          </a:p>
        </p:txBody>
      </p:sp>
    </p:spTree>
  </p:cSld>
  <p:clrMapOvr>
    <a:masterClrMapping/>
  </p:clrMapOvr>
  <p:transition>
    <p:cover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title"/>
          </p:nvPr>
        </p:nvSpPr>
        <p:spPr>
          <a:xfrm>
            <a:off x="457200" y="609600"/>
            <a:ext cx="8229600" cy="808038"/>
          </a:xfrm>
        </p:spPr>
        <p:txBody>
          <a:bodyPr/>
          <a:lstStyle/>
          <a:p>
            <a:r>
              <a:rPr lang="id-ID" dirty="0" smtClean="0"/>
              <a:t>Pengertian Temperamen</a:t>
            </a:r>
            <a:endParaRPr lang="id-ID" dirty="0"/>
          </a:p>
        </p:txBody>
      </p:sp>
      <p:sp>
        <p:nvSpPr>
          <p:cNvPr id="3075" name="Rectangle 3"/>
          <p:cNvSpPr>
            <a:spLocks noGrp="1" noChangeArrowheads="1"/>
          </p:cNvSpPr>
          <p:nvPr>
            <p:ph idx="1"/>
          </p:nvPr>
        </p:nvSpPr>
        <p:spPr/>
        <p:txBody>
          <a:bodyPr/>
          <a:lstStyle/>
          <a:p>
            <a:pPr>
              <a:lnSpc>
                <a:spcPct val="90000"/>
              </a:lnSpc>
            </a:pPr>
            <a:r>
              <a:rPr lang="id-ID" sz="2400" dirty="0" smtClean="0"/>
              <a:t>Menurut Galenus :</a:t>
            </a:r>
          </a:p>
          <a:p>
            <a:pPr lvl="1">
              <a:lnSpc>
                <a:spcPct val="90000"/>
              </a:lnSpc>
            </a:pPr>
            <a:r>
              <a:rPr lang="id-ID" sz="2000" dirty="0" smtClean="0"/>
              <a:t>Temperamen adalah sifat-sifat kejiwaan yg ditentukan oleh campuran (komposisi) cairan-cairan dlm tubuh.</a:t>
            </a:r>
          </a:p>
          <a:p>
            <a:pPr>
              <a:lnSpc>
                <a:spcPct val="90000"/>
              </a:lnSpc>
            </a:pPr>
            <a:r>
              <a:rPr lang="id-ID" sz="2400" dirty="0" smtClean="0"/>
              <a:t>Menurut Kretschmer :</a:t>
            </a:r>
          </a:p>
          <a:p>
            <a:pPr lvl="1">
              <a:lnSpc>
                <a:spcPct val="90000"/>
              </a:lnSpc>
            </a:pPr>
            <a:r>
              <a:rPr lang="id-ID" sz="2000" dirty="0" smtClean="0"/>
              <a:t>Temperamen adalah bagian dari kejiwaan yg melalui darah secara kimiawi berkorelasi dengan aspek jasmaniah.</a:t>
            </a:r>
          </a:p>
          <a:p>
            <a:pPr>
              <a:lnSpc>
                <a:spcPct val="90000"/>
              </a:lnSpc>
            </a:pPr>
            <a:r>
              <a:rPr lang="id-ID" sz="2400" dirty="0" smtClean="0"/>
              <a:t>Kohnstamm : </a:t>
            </a:r>
          </a:p>
          <a:p>
            <a:pPr lvl="1">
              <a:lnSpc>
                <a:spcPct val="90000"/>
              </a:lnSpc>
            </a:pPr>
            <a:r>
              <a:rPr lang="id-ID" sz="2000" dirty="0" smtClean="0"/>
              <a:t>Temperamen adalah aku rohani yg bersangkutan dengan konstitusi jasmani, dan dibawa sejak lahir. </a:t>
            </a:r>
          </a:p>
          <a:p>
            <a:pPr lvl="1">
              <a:lnSpc>
                <a:spcPct val="90000"/>
              </a:lnSpc>
              <a:buFontTx/>
              <a:buNone/>
            </a:pPr>
            <a:endParaRPr lang="id-ID" sz="2000" dirty="0"/>
          </a:p>
        </p:txBody>
      </p:sp>
    </p:spTree>
  </p:cSld>
  <p:clrMapOvr>
    <a:masterClrMapping/>
  </p:clrMapOvr>
  <p:transition>
    <p:cover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endParaRPr lang="id-ID"/>
          </a:p>
        </p:txBody>
      </p:sp>
      <p:sp>
        <p:nvSpPr>
          <p:cNvPr id="6147" name="Rectangle 3"/>
          <p:cNvSpPr>
            <a:spLocks noGrp="1" noChangeArrowheads="1"/>
          </p:cNvSpPr>
          <p:nvPr>
            <p:ph idx="1"/>
          </p:nvPr>
        </p:nvSpPr>
        <p:spPr/>
        <p:txBody>
          <a:bodyPr/>
          <a:lstStyle/>
          <a:p>
            <a:r>
              <a:rPr lang="id-ID" dirty="0" smtClean="0"/>
              <a:t>Kesimpulan, Temperamen:</a:t>
            </a:r>
          </a:p>
          <a:p>
            <a:pPr lvl="1"/>
            <a:r>
              <a:rPr lang="id-ID" dirty="0" smtClean="0"/>
              <a:t>Aspek kejiwaan dari kepribadian</a:t>
            </a:r>
          </a:p>
          <a:p>
            <a:pPr lvl="1"/>
            <a:r>
              <a:rPr lang="id-ID" dirty="0" smtClean="0"/>
              <a:t>Dipengaruhi oleh konstitusi jasmani</a:t>
            </a:r>
          </a:p>
          <a:p>
            <a:pPr lvl="1"/>
            <a:r>
              <a:rPr lang="id-ID" dirty="0" smtClean="0"/>
              <a:t>Dibawa sejak lahir shg sulit diubah oleh pengaruh dari luar.</a:t>
            </a:r>
          </a:p>
          <a:p>
            <a:pPr lvl="1"/>
            <a:endParaRPr lang="id-ID" dirty="0"/>
          </a:p>
        </p:txBody>
      </p:sp>
    </p:spTree>
  </p:cSld>
  <p:clrMapOvr>
    <a:masterClrMapping/>
  </p:clrMapOvr>
  <p:transition>
    <p:cover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48" name="AutoShape 32"/>
          <p:cNvSpPr>
            <a:spLocks noGrp="1" noChangeArrowheads="1"/>
          </p:cNvSpPr>
          <p:nvPr>
            <p:ph type="title"/>
          </p:nvPr>
        </p:nvSpPr>
        <p:spPr/>
        <p:txBody>
          <a:bodyPr/>
          <a:lstStyle/>
          <a:p>
            <a:r>
              <a:rPr lang="id-ID" dirty="0" smtClean="0"/>
              <a:t>Menurut </a:t>
            </a:r>
            <a:r>
              <a:rPr lang="en-US" dirty="0" smtClean="0"/>
              <a:t>Plato</a:t>
            </a:r>
            <a:endParaRPr lang="en-US" dirty="0"/>
          </a:p>
        </p:txBody>
      </p:sp>
      <p:graphicFrame>
        <p:nvGraphicFramePr>
          <p:cNvPr id="9261" name="Group 45"/>
          <p:cNvGraphicFramePr>
            <a:graphicFrameLocks noGrp="1"/>
          </p:cNvGraphicFramePr>
          <p:nvPr>
            <p:ph type="tbl" idx="1"/>
          </p:nvPr>
        </p:nvGraphicFramePr>
        <p:xfrm>
          <a:off x="908050" y="1981200"/>
          <a:ext cx="7623175" cy="3217864"/>
        </p:xfrm>
        <a:graphic>
          <a:graphicData uri="http://schemas.openxmlformats.org/drawingml/2006/table">
            <a:tbl>
              <a:tblPr/>
              <a:tblGrid>
                <a:gridCol w="1854200"/>
                <a:gridCol w="1922463"/>
                <a:gridCol w="1924050"/>
                <a:gridCol w="1922462"/>
              </a:tblGrid>
              <a:tr h="827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charset="0"/>
                        </a:rPr>
                        <a:t>3 </a:t>
                      </a:r>
                      <a:r>
                        <a:rPr kumimoji="0" lang="en-US" sz="1600" b="1" i="0" u="none" strike="noStrike" cap="none" normalizeH="0" baseline="0" dirty="0" err="1" smtClean="0">
                          <a:ln>
                            <a:noFill/>
                          </a:ln>
                          <a:solidFill>
                            <a:schemeClr val="tx1"/>
                          </a:solidFill>
                          <a:effectLst/>
                          <a:latin typeface="Arial" charset="0"/>
                        </a:rPr>
                        <a:t>bagian</a:t>
                      </a:r>
                      <a:r>
                        <a:rPr kumimoji="0" lang="en-US" sz="1600" b="1" i="0" u="none" strike="noStrike" cap="none" normalizeH="0" baseline="0" dirty="0" smtClean="0">
                          <a:ln>
                            <a:noFill/>
                          </a:ln>
                          <a:solidFill>
                            <a:schemeClr val="tx1"/>
                          </a:solidFill>
                          <a:effectLst/>
                          <a:latin typeface="Arial" charset="0"/>
                        </a:rPr>
                        <a:t> </a:t>
                      </a:r>
                      <a:r>
                        <a:rPr kumimoji="0" lang="en-US" sz="1600" b="1" i="0" u="none" strike="noStrike" cap="none" normalizeH="0" baseline="0" dirty="0" err="1" smtClean="0">
                          <a:ln>
                            <a:noFill/>
                          </a:ln>
                          <a:solidFill>
                            <a:schemeClr val="tx1"/>
                          </a:solidFill>
                          <a:effectLst/>
                          <a:latin typeface="Arial" charset="0"/>
                        </a:rPr>
                        <a:t>jiwa</a:t>
                      </a:r>
                      <a:endParaRPr kumimoji="0" lang="en-US" sz="1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3 macam kebijaksanaan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dirty="0" err="1" smtClean="0">
                          <a:ln>
                            <a:noFill/>
                          </a:ln>
                          <a:solidFill>
                            <a:schemeClr val="tx1"/>
                          </a:solidFill>
                          <a:effectLst/>
                          <a:latin typeface="Arial" charset="0"/>
                        </a:rPr>
                        <a:t>Tipe</a:t>
                      </a:r>
                      <a:endParaRPr kumimoji="0" lang="en-US" sz="1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1" i="0" u="none" strike="noStrike" cap="none" normalizeH="0" baseline="0" smtClean="0">
                          <a:ln>
                            <a:noFill/>
                          </a:ln>
                          <a:solidFill>
                            <a:schemeClr val="tx1"/>
                          </a:solidFill>
                          <a:effectLst/>
                          <a:latin typeface="Arial" charset="0"/>
                        </a:rPr>
                        <a:t>Fungsi rakyat dlm st negara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75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Logos (di kepala)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Kebijaksanaan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Dikuasai oleh fikiran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Golongan Pemimpin pemerintahan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Thumos (di dada)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Keberanian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Dikuasai oleh kemauan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Golongan Tentara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70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Epithumid (di perut)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Penguasaan diri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en-US" sz="1600" b="0" i="0" u="none" strike="noStrike" cap="none" normalizeH="0" baseline="0" smtClean="0">
                          <a:ln>
                            <a:noFill/>
                          </a:ln>
                          <a:solidFill>
                            <a:schemeClr val="tx1"/>
                          </a:solidFill>
                          <a:effectLst/>
                          <a:latin typeface="Arial" charset="0"/>
                        </a:rPr>
                        <a:t>Dikuasai oleh hasrat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dirty="0" smtClean="0">
                          <a:ln>
                            <a:noFill/>
                          </a:ln>
                          <a:solidFill>
                            <a:schemeClr val="tx1"/>
                          </a:solidFill>
                          <a:effectLst/>
                          <a:latin typeface="Arial" charset="0"/>
                        </a:rPr>
                        <a:t>Golongan pekerja tangan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ver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AutoShape 4"/>
          <p:cNvSpPr>
            <a:spLocks noGrp="1" noChangeArrowheads="1"/>
          </p:cNvSpPr>
          <p:nvPr>
            <p:ph type="title"/>
          </p:nvPr>
        </p:nvSpPr>
        <p:spPr>
          <a:xfrm>
            <a:off x="1143000" y="914400"/>
            <a:ext cx="6286500" cy="827088"/>
          </a:xfrm>
        </p:spPr>
        <p:txBody>
          <a:bodyPr>
            <a:normAutofit fontScale="90000"/>
          </a:bodyPr>
          <a:lstStyle/>
          <a:p>
            <a:r>
              <a:rPr lang="id-ID" dirty="0" smtClean="0"/>
              <a:t>Menurut Queyrat</a:t>
            </a:r>
            <a:br>
              <a:rPr lang="id-ID" dirty="0" smtClean="0"/>
            </a:br>
            <a:r>
              <a:rPr lang="id-ID" sz="1800" dirty="0" smtClean="0"/>
              <a:t>(Aliran Perancis)</a:t>
            </a:r>
            <a:endParaRPr lang="id-ID" sz="1800" dirty="0"/>
          </a:p>
        </p:txBody>
      </p:sp>
      <p:sp>
        <p:nvSpPr>
          <p:cNvPr id="11270" name="Rectangle 6"/>
          <p:cNvSpPr>
            <a:spLocks noGrp="1" noChangeArrowheads="1"/>
          </p:cNvSpPr>
          <p:nvPr>
            <p:ph type="body" sz="half" idx="1"/>
          </p:nvPr>
        </p:nvSpPr>
        <p:spPr>
          <a:xfrm>
            <a:off x="990600" y="2057400"/>
            <a:ext cx="7292975" cy="765175"/>
          </a:xfrm>
        </p:spPr>
        <p:txBody>
          <a:bodyPr>
            <a:normAutofit lnSpcReduction="10000"/>
          </a:bodyPr>
          <a:lstStyle/>
          <a:p>
            <a:r>
              <a:rPr lang="id-ID" sz="2400" dirty="0" smtClean="0"/>
              <a:t>Menyusun tipologi atas dasar dominasi daya-daya psikis (kognitif, afektif, &amp; konatif).</a:t>
            </a:r>
            <a:endParaRPr lang="id-ID" sz="2400" dirty="0"/>
          </a:p>
        </p:txBody>
      </p:sp>
      <p:graphicFrame>
        <p:nvGraphicFramePr>
          <p:cNvPr id="11378" name="Group 114"/>
          <p:cNvGraphicFramePr>
            <a:graphicFrameLocks noGrp="1"/>
          </p:cNvGraphicFramePr>
          <p:nvPr>
            <p:ph sz="half" idx="2"/>
          </p:nvPr>
        </p:nvGraphicFramePr>
        <p:xfrm>
          <a:off x="1143000" y="3048000"/>
          <a:ext cx="7196137" cy="2757171"/>
        </p:xfrm>
        <a:graphic>
          <a:graphicData uri="http://schemas.openxmlformats.org/drawingml/2006/table">
            <a:tbl>
              <a:tblPr/>
              <a:tblGrid>
                <a:gridCol w="1466850"/>
                <a:gridCol w="2352675"/>
                <a:gridCol w="3376612"/>
              </a:tblGrid>
              <a:tr h="565150">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1" i="0" u="none" strike="noStrike" cap="none" normalizeH="0" baseline="0" noProof="0" dirty="0" smtClean="0">
                          <a:ln>
                            <a:noFill/>
                          </a:ln>
                          <a:solidFill>
                            <a:schemeClr val="tx1"/>
                          </a:solidFill>
                          <a:effectLst/>
                          <a:latin typeface="Arial" charset="0"/>
                        </a:rPr>
                        <a:t>Daya psikis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1" i="0" u="none" strike="noStrike" cap="none" normalizeH="0" baseline="0" noProof="0" dirty="0" smtClean="0">
                          <a:ln>
                            <a:noFill/>
                          </a:ln>
                          <a:solidFill>
                            <a:schemeClr val="tx1"/>
                          </a:solidFill>
                          <a:effectLst/>
                          <a:latin typeface="Arial" charset="0"/>
                        </a:rPr>
                        <a:t>Tipe dg 1 aspek dominan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1" i="0" u="none" strike="noStrike" cap="none" normalizeH="0" baseline="0" noProof="0" dirty="0" smtClean="0">
                          <a:ln>
                            <a:noFill/>
                          </a:ln>
                          <a:solidFill>
                            <a:schemeClr val="tx1"/>
                          </a:solidFill>
                          <a:effectLst/>
                          <a:latin typeface="Arial" charset="0"/>
                        </a:rPr>
                        <a:t>Tipe dg 2 aspek dominan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Kognitif</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id-ID" sz="1600" b="0" i="0" u="none" strike="noStrike" cap="none" normalizeH="0" baseline="0" noProof="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Meditatif / intelektual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Meditatif-emosional </a:t>
                      </a:r>
                      <a:r>
                        <a:rPr kumimoji="0" lang="id-ID" sz="1600" b="0" i="0" u="none" strike="noStrike" cap="none" normalizeH="0" baseline="0" noProof="0" smtClean="0">
                          <a:ln>
                            <a:noFill/>
                          </a:ln>
                          <a:solidFill>
                            <a:schemeClr val="tx1"/>
                          </a:solidFill>
                          <a:effectLst/>
                          <a:latin typeface="Arial" charset="0"/>
                          <a:sym typeface="Wingdings" pitchFamily="2" charset="2"/>
                        </a:rPr>
                        <a:t> kognitif &amp; afektif dominant (sentimentil)</a:t>
                      </a:r>
                      <a:endParaRPr kumimoji="0" lang="id-ID" sz="1600" b="0" i="0" u="none" strike="noStrike" cap="none" normalizeH="0" baseline="0" noProof="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7075">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Afektif</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id-ID" sz="1600" b="0" i="0" u="none" strike="noStrike" cap="none" normalizeH="0" baseline="0" noProof="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Emosional</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dirty="0" smtClean="0">
                          <a:ln>
                            <a:noFill/>
                          </a:ln>
                          <a:solidFill>
                            <a:schemeClr val="tx1"/>
                          </a:solidFill>
                          <a:effectLst/>
                          <a:latin typeface="Arial" charset="0"/>
                        </a:rPr>
                        <a:t>Aktif emosional </a:t>
                      </a:r>
                      <a:r>
                        <a:rPr kumimoji="0" lang="id-ID" sz="1600" b="0" i="0" u="none" strike="noStrike" cap="none" normalizeH="0" baseline="0" noProof="0" dirty="0" smtClean="0">
                          <a:ln>
                            <a:noFill/>
                          </a:ln>
                          <a:solidFill>
                            <a:schemeClr val="tx1"/>
                          </a:solidFill>
                          <a:effectLst/>
                          <a:latin typeface="Arial" charset="0"/>
                          <a:sym typeface="Wingdings" pitchFamily="2" charset="2"/>
                        </a:rPr>
                        <a:t> konatif &amp; afektif dominan (garang)</a:t>
                      </a:r>
                      <a:endParaRPr kumimoji="0" lang="id-ID" sz="1600" b="0" i="0" u="none" strike="noStrike" cap="none" normalizeH="0" baseline="0" noProof="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5488">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Konatif</a:t>
                      </a:r>
                    </a:p>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endParaRPr kumimoji="0" lang="id-ID" sz="1600" b="0" i="0" u="none" strike="noStrike" cap="none" normalizeH="0" baseline="0" noProof="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smtClean="0">
                          <a:ln>
                            <a:noFill/>
                          </a:ln>
                          <a:solidFill>
                            <a:schemeClr val="tx1"/>
                          </a:solidFill>
                          <a:effectLst/>
                          <a:latin typeface="Arial" charset="0"/>
                        </a:rPr>
                        <a:t>Aktif</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1"/>
                        </a:buClr>
                        <a:buSzPct val="75000"/>
                        <a:buFont typeface="Wingdings" pitchFamily="2" charset="2"/>
                        <a:buNone/>
                        <a:tabLst/>
                      </a:pPr>
                      <a:r>
                        <a:rPr kumimoji="0" lang="id-ID" sz="1600" b="0" i="0" u="none" strike="noStrike" cap="none" normalizeH="0" baseline="0" noProof="0" dirty="0" smtClean="0">
                          <a:ln>
                            <a:noFill/>
                          </a:ln>
                          <a:solidFill>
                            <a:schemeClr val="tx1"/>
                          </a:solidFill>
                          <a:effectLst/>
                          <a:latin typeface="Arial" charset="0"/>
                        </a:rPr>
                        <a:t>Aktif meditatif </a:t>
                      </a:r>
                      <a:r>
                        <a:rPr kumimoji="0" lang="id-ID" sz="1600" b="0" i="0" u="none" strike="noStrike" cap="none" normalizeH="0" baseline="0" noProof="0" dirty="0" smtClean="0">
                          <a:ln>
                            <a:noFill/>
                          </a:ln>
                          <a:solidFill>
                            <a:schemeClr val="tx1"/>
                          </a:solidFill>
                          <a:effectLst/>
                          <a:latin typeface="Arial" charset="0"/>
                          <a:sym typeface="Wingdings" pitchFamily="2" charset="2"/>
                        </a:rPr>
                        <a:t> konatif &amp; kognitif dominan (semangat)</a:t>
                      </a:r>
                      <a:endParaRPr kumimoji="0" lang="id-ID" sz="1600" b="0" i="0" u="none" strike="noStrike" cap="none" normalizeH="0" baseline="0" noProof="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ver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Rectangle 7"/>
          <p:cNvSpPr>
            <a:spLocks noGrp="1" noChangeArrowheads="1"/>
          </p:cNvSpPr>
          <p:nvPr>
            <p:ph type="title"/>
          </p:nvPr>
        </p:nvSpPr>
        <p:spPr/>
        <p:txBody>
          <a:bodyPr/>
          <a:lstStyle/>
          <a:p>
            <a:endParaRPr lang="id-ID"/>
          </a:p>
        </p:txBody>
      </p:sp>
      <p:graphicFrame>
        <p:nvGraphicFramePr>
          <p:cNvPr id="14346" name="Diagram 10"/>
          <p:cNvGraphicFramePr>
            <a:graphicFrameLocks/>
          </p:cNvGraphicFramePr>
          <p:nvPr>
            <p:ph idx="1"/>
          </p:nvPr>
        </p:nvGraphicFramePr>
        <p:xfrm>
          <a:off x="228600" y="1219200"/>
          <a:ext cx="8686800" cy="4572000"/>
        </p:xfrm>
        <a:graphic>
          <a:graphicData uri="http://schemas.openxmlformats.org/drawingml/2006/compatibility">
            <com:legacyDrawing xmlns:com="http://schemas.openxmlformats.org/drawingml/2006/compatibility" spid="_x0000_s14346"/>
          </a:graphicData>
        </a:graphic>
      </p:graphicFrame>
    </p:spTree>
  </p:cSld>
  <p:clrMapOvr>
    <a:masterClrMapping/>
  </p:clrMapOvr>
  <p:transition>
    <p:cover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lstStyle/>
          <a:p>
            <a:endParaRPr lang="id-ID"/>
          </a:p>
        </p:txBody>
      </p:sp>
      <p:sp>
        <p:nvSpPr>
          <p:cNvPr id="17414" name="Rectangle 6"/>
          <p:cNvSpPr>
            <a:spLocks noGrp="1" noChangeArrowheads="1"/>
          </p:cNvSpPr>
          <p:nvPr>
            <p:ph idx="1"/>
          </p:nvPr>
        </p:nvSpPr>
        <p:spPr/>
        <p:txBody>
          <a:bodyPr/>
          <a:lstStyle/>
          <a:p>
            <a:pPr>
              <a:lnSpc>
                <a:spcPct val="80000"/>
              </a:lnSpc>
            </a:pPr>
            <a:r>
              <a:rPr lang="en-US" sz="2000"/>
              <a:t>Tipe yg terbentuk krn ketiga daya dalam proporsi seimbang :</a:t>
            </a:r>
          </a:p>
          <a:p>
            <a:pPr lvl="1">
              <a:lnSpc>
                <a:spcPct val="80000"/>
              </a:lnSpc>
            </a:pPr>
            <a:r>
              <a:rPr lang="en-US" sz="1800"/>
              <a:t>Seimbang</a:t>
            </a:r>
          </a:p>
          <a:p>
            <a:pPr lvl="1">
              <a:lnSpc>
                <a:spcPct val="80000"/>
              </a:lnSpc>
            </a:pPr>
            <a:r>
              <a:rPr lang="en-US" sz="1800"/>
              <a:t>Amorph</a:t>
            </a:r>
          </a:p>
          <a:p>
            <a:pPr lvl="1">
              <a:lnSpc>
                <a:spcPct val="80000"/>
              </a:lnSpc>
            </a:pPr>
            <a:r>
              <a:rPr lang="en-US" sz="1800"/>
              <a:t>Apathis </a:t>
            </a:r>
          </a:p>
          <a:p>
            <a:pPr>
              <a:lnSpc>
                <a:spcPct val="80000"/>
              </a:lnSpc>
            </a:pPr>
            <a:r>
              <a:rPr lang="en-US" sz="2000"/>
              <a:t>Tipe yg terbentuk krn ketiga daya berfungsi tdk teratur :</a:t>
            </a:r>
          </a:p>
          <a:p>
            <a:pPr lvl="1">
              <a:lnSpc>
                <a:spcPct val="80000"/>
              </a:lnSpc>
            </a:pPr>
            <a:r>
              <a:rPr lang="en-US" sz="1800"/>
              <a:t>Tak stabil</a:t>
            </a:r>
          </a:p>
          <a:p>
            <a:pPr lvl="1">
              <a:lnSpc>
                <a:spcPct val="80000"/>
              </a:lnSpc>
            </a:pPr>
            <a:r>
              <a:rPr lang="en-US" sz="1800"/>
              <a:t>Tdk teguh hati</a:t>
            </a:r>
          </a:p>
          <a:p>
            <a:pPr lvl="1">
              <a:lnSpc>
                <a:spcPct val="80000"/>
              </a:lnSpc>
            </a:pPr>
            <a:r>
              <a:rPr lang="en-US" sz="1800"/>
              <a:t>kontradiktoris</a:t>
            </a:r>
          </a:p>
          <a:p>
            <a:pPr>
              <a:lnSpc>
                <a:spcPct val="80000"/>
              </a:lnSpc>
            </a:pPr>
            <a:r>
              <a:rPr lang="en-US" sz="2000"/>
              <a:t>Ada 3 macam tipe yg tdk sehat :</a:t>
            </a:r>
          </a:p>
          <a:p>
            <a:pPr lvl="1">
              <a:lnSpc>
                <a:spcPct val="80000"/>
              </a:lnSpc>
            </a:pPr>
            <a:r>
              <a:rPr lang="en-US" sz="1800"/>
              <a:t>Hipochondris</a:t>
            </a:r>
          </a:p>
          <a:p>
            <a:pPr lvl="1">
              <a:lnSpc>
                <a:spcPct val="80000"/>
              </a:lnSpc>
            </a:pPr>
            <a:r>
              <a:rPr lang="en-US" sz="1800"/>
              <a:t>Melancholis</a:t>
            </a:r>
          </a:p>
          <a:p>
            <a:pPr lvl="1">
              <a:lnSpc>
                <a:spcPct val="80000"/>
              </a:lnSpc>
            </a:pPr>
            <a:r>
              <a:rPr lang="en-US" sz="1800"/>
              <a:t>Histeris </a:t>
            </a:r>
          </a:p>
        </p:txBody>
      </p:sp>
    </p:spTree>
  </p:cSld>
  <p:clrMapOvr>
    <a:masterClrMapping/>
  </p:clrMapOvr>
  <p:transition>
    <p:cover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AutoShape 4"/>
          <p:cNvSpPr>
            <a:spLocks noGrp="1" noChangeArrowheads="1"/>
          </p:cNvSpPr>
          <p:nvPr>
            <p:ph type="title"/>
          </p:nvPr>
        </p:nvSpPr>
        <p:spPr>
          <a:xfrm>
            <a:off x="990600" y="685800"/>
            <a:ext cx="6286500" cy="1131888"/>
          </a:xfrm>
        </p:spPr>
        <p:txBody>
          <a:bodyPr>
            <a:normAutofit/>
          </a:bodyPr>
          <a:lstStyle/>
          <a:p>
            <a:r>
              <a:rPr lang="id-ID" dirty="0" smtClean="0"/>
              <a:t>Menurut Malapert</a:t>
            </a:r>
            <a:br>
              <a:rPr lang="id-ID" dirty="0" smtClean="0"/>
            </a:br>
            <a:r>
              <a:rPr lang="id-ID" sz="1800" dirty="0" smtClean="0"/>
              <a:t>(Aliran Perancis)</a:t>
            </a:r>
            <a:endParaRPr lang="id-ID" dirty="0"/>
          </a:p>
        </p:txBody>
      </p:sp>
      <p:sp>
        <p:nvSpPr>
          <p:cNvPr id="19461" name="Rectangle 5"/>
          <p:cNvSpPr>
            <a:spLocks noGrp="1" noChangeArrowheads="1"/>
          </p:cNvSpPr>
          <p:nvPr>
            <p:ph idx="1"/>
          </p:nvPr>
        </p:nvSpPr>
        <p:spPr>
          <a:xfrm>
            <a:off x="457200" y="1905000"/>
            <a:ext cx="8229600" cy="4221163"/>
          </a:xfrm>
        </p:spPr>
        <p:txBody>
          <a:bodyPr/>
          <a:lstStyle/>
          <a:p>
            <a:pPr>
              <a:lnSpc>
                <a:spcPct val="90000"/>
              </a:lnSpc>
            </a:pPr>
            <a:r>
              <a:rPr lang="id-ID" sz="2000" dirty="0" smtClean="0"/>
              <a:t>Menggolongkan manusia berdasar dominasi aspek kejiwaan.</a:t>
            </a:r>
          </a:p>
          <a:p>
            <a:pPr lvl="1">
              <a:lnSpc>
                <a:spcPct val="90000"/>
              </a:lnSpc>
            </a:pPr>
            <a:r>
              <a:rPr lang="id-ID" sz="1800" dirty="0" smtClean="0"/>
              <a:t>Tipe intelektual</a:t>
            </a:r>
          </a:p>
          <a:p>
            <a:pPr lvl="2">
              <a:lnSpc>
                <a:spcPct val="90000"/>
              </a:lnSpc>
            </a:pPr>
            <a:r>
              <a:rPr lang="id-ID" sz="1600" dirty="0" smtClean="0"/>
              <a:t>Analitis</a:t>
            </a:r>
          </a:p>
          <a:p>
            <a:pPr lvl="2">
              <a:lnSpc>
                <a:spcPct val="90000"/>
              </a:lnSpc>
            </a:pPr>
            <a:r>
              <a:rPr lang="id-ID" sz="1600" dirty="0" smtClean="0"/>
              <a:t>Reflektif</a:t>
            </a:r>
          </a:p>
          <a:p>
            <a:pPr lvl="1">
              <a:lnSpc>
                <a:spcPct val="90000"/>
              </a:lnSpc>
            </a:pPr>
            <a:r>
              <a:rPr lang="id-ID" sz="1800" dirty="0" smtClean="0"/>
              <a:t>Tipe afektif</a:t>
            </a:r>
          </a:p>
          <a:p>
            <a:pPr lvl="2">
              <a:lnSpc>
                <a:spcPct val="90000"/>
              </a:lnSpc>
            </a:pPr>
            <a:r>
              <a:rPr lang="id-ID" sz="1600" dirty="0" smtClean="0"/>
              <a:t>Emosional</a:t>
            </a:r>
          </a:p>
          <a:p>
            <a:pPr lvl="2">
              <a:lnSpc>
                <a:spcPct val="90000"/>
              </a:lnSpc>
            </a:pPr>
            <a:r>
              <a:rPr lang="id-ID" sz="1600" dirty="0" smtClean="0"/>
              <a:t>Bernafsu</a:t>
            </a:r>
          </a:p>
          <a:p>
            <a:pPr lvl="1">
              <a:lnSpc>
                <a:spcPct val="90000"/>
              </a:lnSpc>
            </a:pPr>
            <a:r>
              <a:rPr lang="id-ID" sz="1800" dirty="0" smtClean="0"/>
              <a:t>Tipe Volunter</a:t>
            </a:r>
          </a:p>
          <a:p>
            <a:pPr lvl="2">
              <a:lnSpc>
                <a:spcPct val="90000"/>
              </a:lnSpc>
            </a:pPr>
            <a:r>
              <a:rPr lang="id-ID" sz="1600" dirty="0" smtClean="0"/>
              <a:t>Tanpa kemauan</a:t>
            </a:r>
          </a:p>
          <a:p>
            <a:pPr lvl="2">
              <a:lnSpc>
                <a:spcPct val="90000"/>
              </a:lnSpc>
            </a:pPr>
            <a:r>
              <a:rPr lang="id-ID" sz="1600" dirty="0" smtClean="0"/>
              <a:t>Besar kemauan</a:t>
            </a:r>
          </a:p>
          <a:p>
            <a:pPr lvl="1">
              <a:lnSpc>
                <a:spcPct val="90000"/>
              </a:lnSpc>
            </a:pPr>
            <a:r>
              <a:rPr lang="id-ID" sz="1800" dirty="0" smtClean="0"/>
              <a:t>Tipe Aktif</a:t>
            </a:r>
          </a:p>
          <a:p>
            <a:pPr lvl="2">
              <a:lnSpc>
                <a:spcPct val="90000"/>
              </a:lnSpc>
            </a:pPr>
            <a:r>
              <a:rPr lang="id-ID" sz="1600" dirty="0" smtClean="0"/>
              <a:t>Tak-aktif</a:t>
            </a:r>
          </a:p>
          <a:p>
            <a:pPr lvl="2">
              <a:lnSpc>
                <a:spcPct val="90000"/>
              </a:lnSpc>
            </a:pPr>
            <a:r>
              <a:rPr lang="id-ID" sz="1600" dirty="0" smtClean="0"/>
              <a:t>Aktif </a:t>
            </a:r>
            <a:endParaRPr lang="id-ID" sz="1600" dirty="0"/>
          </a:p>
        </p:txBody>
      </p:sp>
    </p:spTree>
  </p:cSld>
  <p:clrMapOvr>
    <a:masterClrMapping/>
  </p:clrMapOvr>
  <p:transition>
    <p:cover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a:xfrm>
            <a:off x="990600" y="914400"/>
            <a:ext cx="6286500" cy="879475"/>
          </a:xfrm>
        </p:spPr>
        <p:txBody>
          <a:bodyPr>
            <a:normAutofit fontScale="90000"/>
          </a:bodyPr>
          <a:lstStyle/>
          <a:p>
            <a:r>
              <a:rPr lang="id-ID" dirty="0" smtClean="0"/>
              <a:t>Menurut Kant</a:t>
            </a:r>
            <a:br>
              <a:rPr lang="id-ID" dirty="0" smtClean="0"/>
            </a:br>
            <a:r>
              <a:rPr lang="id-ID" sz="1600" dirty="0" smtClean="0"/>
              <a:t>(Aliran Jerman)</a:t>
            </a:r>
            <a:endParaRPr lang="id-ID" dirty="0"/>
          </a:p>
        </p:txBody>
      </p:sp>
      <p:sp>
        <p:nvSpPr>
          <p:cNvPr id="21507" name="Rectangle 3"/>
          <p:cNvSpPr>
            <a:spLocks noGrp="1" noChangeArrowheads="1"/>
          </p:cNvSpPr>
          <p:nvPr>
            <p:ph idx="1"/>
          </p:nvPr>
        </p:nvSpPr>
        <p:spPr>
          <a:xfrm>
            <a:off x="838200" y="2057400"/>
            <a:ext cx="7616825" cy="4191000"/>
          </a:xfrm>
        </p:spPr>
        <p:txBody>
          <a:bodyPr/>
          <a:lstStyle/>
          <a:p>
            <a:pPr>
              <a:lnSpc>
                <a:spcPct val="90000"/>
              </a:lnSpc>
            </a:pPr>
            <a:r>
              <a:rPr lang="id-ID" sz="2400" dirty="0" smtClean="0"/>
              <a:t>Mengembangkan tipologi temperamen dari GALENUS.</a:t>
            </a:r>
          </a:p>
          <a:p>
            <a:pPr>
              <a:lnSpc>
                <a:spcPct val="90000"/>
              </a:lnSpc>
            </a:pPr>
            <a:r>
              <a:rPr lang="id-ID" sz="2400" dirty="0" smtClean="0"/>
              <a:t>Immanuel Kant menjelaskan ttg arti watak (</a:t>
            </a:r>
            <a:r>
              <a:rPr lang="id-ID" sz="2400" i="1" dirty="0" smtClean="0"/>
              <a:t>character</a:t>
            </a:r>
            <a:r>
              <a:rPr lang="id-ID" sz="2400" dirty="0" smtClean="0"/>
              <a:t>) :</a:t>
            </a:r>
          </a:p>
          <a:p>
            <a:pPr lvl="1">
              <a:lnSpc>
                <a:spcPct val="90000"/>
              </a:lnSpc>
            </a:pPr>
            <a:r>
              <a:rPr lang="id-ID" sz="2000" dirty="0" smtClean="0"/>
              <a:t>Watak dlm pengertian etis/normatif </a:t>
            </a:r>
          </a:p>
          <a:p>
            <a:pPr lvl="1">
              <a:lnSpc>
                <a:spcPct val="90000"/>
              </a:lnSpc>
            </a:pPr>
            <a:r>
              <a:rPr lang="id-ID" sz="2000" dirty="0" smtClean="0"/>
              <a:t>Watak dlm pengertian deskriptif </a:t>
            </a:r>
            <a:r>
              <a:rPr lang="id-ID" sz="2000" dirty="0" smtClean="0">
                <a:sym typeface="Wingdings" pitchFamily="2" charset="2"/>
              </a:rPr>
              <a:t> kualitas yg membedakan orang yg satu dari orang lainnya (kepribadian).</a:t>
            </a:r>
          </a:p>
          <a:p>
            <a:pPr>
              <a:lnSpc>
                <a:spcPct val="90000"/>
              </a:lnSpc>
            </a:pPr>
            <a:r>
              <a:rPr lang="id-ID" sz="2400" dirty="0" smtClean="0"/>
              <a:t>Kant juga menjelaskan ttg :</a:t>
            </a:r>
          </a:p>
          <a:p>
            <a:pPr lvl="1">
              <a:lnSpc>
                <a:spcPct val="90000"/>
              </a:lnSpc>
            </a:pPr>
            <a:r>
              <a:rPr lang="id-ID" sz="2000" dirty="0" smtClean="0"/>
              <a:t>Temperamen </a:t>
            </a:r>
            <a:r>
              <a:rPr lang="id-ID" sz="2000" dirty="0" smtClean="0">
                <a:sym typeface="Wingdings" pitchFamily="2" charset="2"/>
              </a:rPr>
              <a:t> corak kepekaan (sinneart)</a:t>
            </a:r>
          </a:p>
          <a:p>
            <a:pPr lvl="1">
              <a:lnSpc>
                <a:spcPct val="90000"/>
              </a:lnSpc>
            </a:pPr>
            <a:r>
              <a:rPr lang="id-ID" sz="2000" dirty="0" smtClean="0">
                <a:sym typeface="Wingdings" pitchFamily="2" charset="2"/>
              </a:rPr>
              <a:t>Character  corak fikiran</a:t>
            </a:r>
            <a:endParaRPr lang="id-ID" sz="2000" dirty="0"/>
          </a:p>
        </p:txBody>
      </p:sp>
    </p:spTree>
  </p:cSld>
  <p:clrMapOvr>
    <a:masterClrMapping/>
  </p:clrMapOvr>
  <p:transition>
    <p:cover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685800"/>
            <a:ext cx="8229600" cy="990600"/>
          </a:xfrm>
        </p:spPr>
        <p:txBody>
          <a:bodyPr>
            <a:normAutofit fontScale="90000"/>
          </a:bodyPr>
          <a:lstStyle/>
          <a:p>
            <a:r>
              <a:rPr lang="id-ID" dirty="0" smtClean="0"/>
              <a:t>Aliran dari Perancis</a:t>
            </a:r>
            <a:br>
              <a:rPr lang="id-ID" dirty="0" smtClean="0"/>
            </a:br>
            <a:r>
              <a:rPr lang="id-ID" sz="3200" dirty="0" smtClean="0"/>
              <a:t>(Tipologi Sigaud)</a:t>
            </a:r>
            <a:endParaRPr lang="id-ID" sz="3200" dirty="0"/>
          </a:p>
        </p:txBody>
      </p:sp>
      <p:sp>
        <p:nvSpPr>
          <p:cNvPr id="33795" name="Rectangle 3"/>
          <p:cNvSpPr>
            <a:spLocks noGrp="1" noChangeArrowheads="1"/>
          </p:cNvSpPr>
          <p:nvPr>
            <p:ph type="body" idx="1"/>
          </p:nvPr>
        </p:nvSpPr>
        <p:spPr>
          <a:xfrm>
            <a:off x="457200" y="1981200"/>
            <a:ext cx="8229600" cy="4144963"/>
          </a:xfrm>
        </p:spPr>
        <p:txBody>
          <a:bodyPr/>
          <a:lstStyle/>
          <a:p>
            <a:pPr>
              <a:lnSpc>
                <a:spcPct val="80000"/>
              </a:lnSpc>
            </a:pPr>
            <a:r>
              <a:rPr lang="id-ID" sz="2400" dirty="0" smtClean="0"/>
              <a:t>Menggolongkan tipe manusia berdasar dominasi suatu fungsi fisiologis di dalam pertumbuhan organisme. Tiap sistem ada unsur sekitar yang memainkan peranan terhadap organisme &amp; secara langsung mempengaruhi sistem yang bersangkutan. </a:t>
            </a:r>
          </a:p>
          <a:p>
            <a:pPr>
              <a:lnSpc>
                <a:spcPct val="80000"/>
              </a:lnSpc>
            </a:pPr>
            <a:r>
              <a:rPr lang="id-ID" sz="2400" dirty="0" smtClean="0">
                <a:solidFill>
                  <a:schemeClr val="tx2"/>
                </a:solidFill>
              </a:rPr>
              <a:t>Unsur sekitar yg bermacam-macam digolongkan menjadi 4 :</a:t>
            </a:r>
          </a:p>
          <a:p>
            <a:pPr lvl="1">
              <a:lnSpc>
                <a:spcPct val="80000"/>
              </a:lnSpc>
            </a:pPr>
            <a:r>
              <a:rPr lang="id-ID" sz="2000" dirty="0" smtClean="0"/>
              <a:t>Udara </a:t>
            </a:r>
            <a:r>
              <a:rPr lang="id-ID" sz="2000" dirty="0" smtClean="0">
                <a:sym typeface="Wingdings" pitchFamily="2" charset="2"/>
              </a:rPr>
              <a:t> sumber reaksi respiratoris</a:t>
            </a:r>
          </a:p>
          <a:p>
            <a:pPr lvl="1">
              <a:lnSpc>
                <a:spcPct val="80000"/>
              </a:lnSpc>
            </a:pPr>
            <a:r>
              <a:rPr lang="id-ID" sz="2000" dirty="0" smtClean="0"/>
              <a:t>Makanan </a:t>
            </a:r>
            <a:r>
              <a:rPr lang="id-ID" sz="2000" dirty="0" smtClean="0">
                <a:sym typeface="Wingdings" pitchFamily="2" charset="2"/>
              </a:rPr>
              <a:t> sumber reaksi digestif</a:t>
            </a:r>
          </a:p>
          <a:p>
            <a:pPr lvl="1">
              <a:lnSpc>
                <a:spcPct val="80000"/>
              </a:lnSpc>
            </a:pPr>
            <a:r>
              <a:rPr lang="id-ID" sz="2000" dirty="0" smtClean="0"/>
              <a:t>Keadaan alam </a:t>
            </a:r>
            <a:r>
              <a:rPr lang="id-ID" sz="2000" dirty="0" smtClean="0">
                <a:sym typeface="Wingdings" pitchFamily="2" charset="2"/>
              </a:rPr>
              <a:t> sumber reaksi muskuler</a:t>
            </a:r>
          </a:p>
          <a:p>
            <a:pPr lvl="1">
              <a:lnSpc>
                <a:spcPct val="80000"/>
              </a:lnSpc>
            </a:pPr>
            <a:r>
              <a:rPr lang="id-ID" sz="2000" dirty="0" smtClean="0"/>
              <a:t>Keadaan sosial </a:t>
            </a:r>
            <a:r>
              <a:rPr lang="id-ID" sz="2000" dirty="0" smtClean="0">
                <a:sym typeface="Wingdings" pitchFamily="2" charset="2"/>
              </a:rPr>
              <a:t> sumber reaksi cerebral</a:t>
            </a:r>
            <a:endParaRPr lang="id-ID" sz="20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fade">
                                      <p:cBhvr>
                                        <p:cTn id="7" dur="800" decel="100000"/>
                                        <p:tgtEl>
                                          <p:spTgt spid="33794"/>
                                        </p:tgtEl>
                                      </p:cBhvr>
                                    </p:animEffect>
                                    <p:anim calcmode="lin" valueType="num">
                                      <p:cBhvr>
                                        <p:cTn id="8" dur="800" decel="100000" fill="hold"/>
                                        <p:tgtEl>
                                          <p:spTgt spid="33794"/>
                                        </p:tgtEl>
                                        <p:attrNameLst>
                                          <p:attrName>style.rotation</p:attrName>
                                        </p:attrNameLst>
                                      </p:cBhvr>
                                      <p:tavLst>
                                        <p:tav tm="0">
                                          <p:val>
                                            <p:fltVal val="-90"/>
                                          </p:val>
                                        </p:tav>
                                        <p:tav tm="100000">
                                          <p:val>
                                            <p:fltVal val="0"/>
                                          </p:val>
                                        </p:tav>
                                      </p:tavLst>
                                    </p:anim>
                                    <p:anim calcmode="lin" valueType="num">
                                      <p:cBhvr>
                                        <p:cTn id="9" dur="800" decel="100000" fill="hold"/>
                                        <p:tgtEl>
                                          <p:spTgt spid="33794"/>
                                        </p:tgtEl>
                                        <p:attrNameLst>
                                          <p:attrName>ppt_x</p:attrName>
                                        </p:attrNameLst>
                                      </p:cBhvr>
                                      <p:tavLst>
                                        <p:tav tm="0">
                                          <p:val>
                                            <p:strVal val="#ppt_x+0.4"/>
                                          </p:val>
                                        </p:tav>
                                        <p:tav tm="100000">
                                          <p:val>
                                            <p:strVal val="#ppt_x-0.05"/>
                                          </p:val>
                                        </p:tav>
                                      </p:tavLst>
                                    </p:anim>
                                    <p:anim calcmode="lin" valueType="num">
                                      <p:cBhvr>
                                        <p:cTn id="10" dur="800" decel="100000" fill="hold"/>
                                        <p:tgtEl>
                                          <p:spTgt spid="337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37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379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3795">
                                            <p:txEl>
                                              <p:pRg st="0" end="0"/>
                                            </p:txEl>
                                          </p:spTgt>
                                        </p:tgtEl>
                                        <p:attrNameLst>
                                          <p:attrName>style.visibility</p:attrName>
                                        </p:attrNameLst>
                                      </p:cBhvr>
                                      <p:to>
                                        <p:strVal val="visible"/>
                                      </p:to>
                                    </p:set>
                                    <p:animEffect transition="in" filter="fade">
                                      <p:cBhvr>
                                        <p:cTn id="17" dur="1000"/>
                                        <p:tgtEl>
                                          <p:spTgt spid="33795">
                                            <p:txEl>
                                              <p:pRg st="0" end="0"/>
                                            </p:txEl>
                                          </p:spTgt>
                                        </p:tgtEl>
                                      </p:cBhvr>
                                    </p:animEffect>
                                    <p:anim calcmode="lin" valueType="num">
                                      <p:cBhvr>
                                        <p:cTn id="18" dur="10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37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3795">
                                            <p:txEl>
                                              <p:pRg st="1" end="1"/>
                                            </p:txEl>
                                          </p:spTgt>
                                        </p:tgtEl>
                                        <p:attrNameLst>
                                          <p:attrName>style.visibility</p:attrName>
                                        </p:attrNameLst>
                                      </p:cBhvr>
                                      <p:to>
                                        <p:strVal val="visible"/>
                                      </p:to>
                                    </p:set>
                                    <p:animEffect transition="in" filter="fade">
                                      <p:cBhvr>
                                        <p:cTn id="24" dur="1000"/>
                                        <p:tgtEl>
                                          <p:spTgt spid="33795">
                                            <p:txEl>
                                              <p:pRg st="1" end="1"/>
                                            </p:txEl>
                                          </p:spTgt>
                                        </p:tgtEl>
                                      </p:cBhvr>
                                    </p:animEffect>
                                    <p:anim calcmode="lin" valueType="num">
                                      <p:cBhvr>
                                        <p:cTn id="25" dur="10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3795">
                                            <p:txEl>
                                              <p:pRg st="1" end="1"/>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3795">
                                            <p:txEl>
                                              <p:pRg st="2" end="2"/>
                                            </p:txEl>
                                          </p:spTgt>
                                        </p:tgtEl>
                                        <p:attrNameLst>
                                          <p:attrName>style.visibility</p:attrName>
                                        </p:attrNameLst>
                                      </p:cBhvr>
                                      <p:to>
                                        <p:strVal val="visible"/>
                                      </p:to>
                                    </p:set>
                                    <p:animEffect transition="in" filter="fade">
                                      <p:cBhvr>
                                        <p:cTn id="29" dur="1000"/>
                                        <p:tgtEl>
                                          <p:spTgt spid="33795">
                                            <p:txEl>
                                              <p:pRg st="2" end="2"/>
                                            </p:txEl>
                                          </p:spTgt>
                                        </p:tgtEl>
                                      </p:cBhvr>
                                    </p:animEffect>
                                    <p:anim calcmode="lin" valueType="num">
                                      <p:cBhvr>
                                        <p:cTn id="30" dur="10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3795">
                                            <p:txEl>
                                              <p:pRg st="2" end="2"/>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33795">
                                            <p:txEl>
                                              <p:pRg st="3" end="3"/>
                                            </p:txEl>
                                          </p:spTgt>
                                        </p:tgtEl>
                                        <p:attrNameLst>
                                          <p:attrName>style.visibility</p:attrName>
                                        </p:attrNameLst>
                                      </p:cBhvr>
                                      <p:to>
                                        <p:strVal val="visible"/>
                                      </p:to>
                                    </p:set>
                                    <p:animEffect transition="in" filter="fade">
                                      <p:cBhvr>
                                        <p:cTn id="34" dur="1000"/>
                                        <p:tgtEl>
                                          <p:spTgt spid="33795">
                                            <p:txEl>
                                              <p:pRg st="3" end="3"/>
                                            </p:txEl>
                                          </p:spTgt>
                                        </p:tgtEl>
                                      </p:cBhvr>
                                    </p:animEffect>
                                    <p:anim calcmode="lin" valueType="num">
                                      <p:cBhvr>
                                        <p:cTn id="35" dur="10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3795">
                                            <p:txEl>
                                              <p:pRg st="3" end="3"/>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33795">
                                            <p:txEl>
                                              <p:pRg st="4" end="4"/>
                                            </p:txEl>
                                          </p:spTgt>
                                        </p:tgtEl>
                                        <p:attrNameLst>
                                          <p:attrName>style.visibility</p:attrName>
                                        </p:attrNameLst>
                                      </p:cBhvr>
                                      <p:to>
                                        <p:strVal val="visible"/>
                                      </p:to>
                                    </p:set>
                                    <p:animEffect transition="in" filter="fade">
                                      <p:cBhvr>
                                        <p:cTn id="39" dur="1000"/>
                                        <p:tgtEl>
                                          <p:spTgt spid="33795">
                                            <p:txEl>
                                              <p:pRg st="4" end="4"/>
                                            </p:txEl>
                                          </p:spTgt>
                                        </p:tgtEl>
                                      </p:cBhvr>
                                    </p:animEffect>
                                    <p:anim calcmode="lin" valueType="num">
                                      <p:cBhvr>
                                        <p:cTn id="40" dur="10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3795">
                                            <p:txEl>
                                              <p:pRg st="4" end="4"/>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33795">
                                            <p:txEl>
                                              <p:pRg st="5" end="5"/>
                                            </p:txEl>
                                          </p:spTgt>
                                        </p:tgtEl>
                                        <p:attrNameLst>
                                          <p:attrName>style.visibility</p:attrName>
                                        </p:attrNameLst>
                                      </p:cBhvr>
                                      <p:to>
                                        <p:strVal val="visible"/>
                                      </p:to>
                                    </p:set>
                                    <p:animEffect transition="in" filter="fade">
                                      <p:cBhvr>
                                        <p:cTn id="44" dur="1000"/>
                                        <p:tgtEl>
                                          <p:spTgt spid="33795">
                                            <p:txEl>
                                              <p:pRg st="5" end="5"/>
                                            </p:txEl>
                                          </p:spTgt>
                                        </p:tgtEl>
                                      </p:cBhvr>
                                    </p:animEffect>
                                    <p:anim calcmode="lin" valueType="num">
                                      <p:cBhvr>
                                        <p:cTn id="45" dur="1000" fill="hold"/>
                                        <p:tgtEl>
                                          <p:spTgt spid="33795">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337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endParaRPr lang="id-ID"/>
          </a:p>
        </p:txBody>
      </p:sp>
      <p:sp>
        <p:nvSpPr>
          <p:cNvPr id="175107" name="Rectangle 3"/>
          <p:cNvSpPr>
            <a:spLocks noGrp="1" noChangeArrowheads="1"/>
          </p:cNvSpPr>
          <p:nvPr>
            <p:ph idx="1"/>
          </p:nvPr>
        </p:nvSpPr>
        <p:spPr/>
        <p:txBody>
          <a:bodyPr/>
          <a:lstStyle/>
          <a:p>
            <a:pPr>
              <a:lnSpc>
                <a:spcPct val="90000"/>
              </a:lnSpc>
            </a:pPr>
            <a:r>
              <a:rPr lang="id-ID" sz="2400" dirty="0" smtClean="0">
                <a:sym typeface="Wingdings" pitchFamily="2" charset="2"/>
              </a:rPr>
              <a:t>Temperamen, mengandung dua aspek, yaitu:</a:t>
            </a:r>
          </a:p>
          <a:p>
            <a:pPr lvl="1">
              <a:lnSpc>
                <a:spcPct val="90000"/>
              </a:lnSpc>
            </a:pPr>
            <a:r>
              <a:rPr lang="id-ID" sz="1800" dirty="0" smtClean="0">
                <a:sym typeface="Wingdings" pitchFamily="2" charset="2"/>
              </a:rPr>
              <a:t>Aspek fisiologis : konstitusi tubuh, kompleks atau susunan cairan-cairan  jasmaniah.</a:t>
            </a:r>
          </a:p>
          <a:p>
            <a:pPr lvl="1">
              <a:lnSpc>
                <a:spcPct val="90000"/>
              </a:lnSpc>
            </a:pPr>
            <a:r>
              <a:rPr lang="id-ID" sz="1800" dirty="0" smtClean="0">
                <a:sym typeface="Wingdings" pitchFamily="2" charset="2"/>
              </a:rPr>
              <a:t>Aspek psikologis : kecenderungan kejiwaan yg disebabkan oleh komposisi darah.</a:t>
            </a:r>
          </a:p>
          <a:p>
            <a:pPr>
              <a:lnSpc>
                <a:spcPct val="90000"/>
              </a:lnSpc>
            </a:pPr>
            <a:r>
              <a:rPr lang="id-ID" sz="2400" dirty="0" smtClean="0">
                <a:sym typeface="Wingdings" pitchFamily="2" charset="2"/>
              </a:rPr>
              <a:t>Aspek Psikologis terdiri dari dua macam:</a:t>
            </a:r>
          </a:p>
          <a:p>
            <a:pPr lvl="1">
              <a:lnSpc>
                <a:spcPct val="90000"/>
              </a:lnSpc>
            </a:pPr>
            <a:r>
              <a:rPr lang="id-ID" sz="1800" dirty="0" smtClean="0">
                <a:sym typeface="Wingdings" pitchFamily="2" charset="2"/>
              </a:rPr>
              <a:t>Temperamen perasaan:</a:t>
            </a:r>
          </a:p>
          <a:p>
            <a:pPr lvl="2">
              <a:lnSpc>
                <a:spcPct val="90000"/>
              </a:lnSpc>
            </a:pPr>
            <a:r>
              <a:rPr lang="id-ID" sz="1600" i="1" dirty="0" smtClean="0">
                <a:sym typeface="Wingdings" pitchFamily="2" charset="2"/>
              </a:rPr>
              <a:t>Sanguinis</a:t>
            </a:r>
          </a:p>
          <a:p>
            <a:pPr lvl="2">
              <a:lnSpc>
                <a:spcPct val="90000"/>
              </a:lnSpc>
            </a:pPr>
            <a:r>
              <a:rPr lang="id-ID" sz="1600" i="1" dirty="0" smtClean="0">
                <a:sym typeface="Wingdings" pitchFamily="2" charset="2"/>
              </a:rPr>
              <a:t>Melancholis</a:t>
            </a:r>
          </a:p>
          <a:p>
            <a:pPr lvl="1">
              <a:lnSpc>
                <a:spcPct val="90000"/>
              </a:lnSpc>
            </a:pPr>
            <a:r>
              <a:rPr lang="id-ID" sz="1800" dirty="0" smtClean="0">
                <a:sym typeface="Wingdings" pitchFamily="2" charset="2"/>
              </a:rPr>
              <a:t>Temperamen kegiatan:</a:t>
            </a:r>
          </a:p>
          <a:p>
            <a:pPr lvl="2">
              <a:lnSpc>
                <a:spcPct val="90000"/>
              </a:lnSpc>
            </a:pPr>
            <a:r>
              <a:rPr lang="id-ID" sz="1600" i="1" dirty="0" smtClean="0">
                <a:sym typeface="Wingdings" pitchFamily="2" charset="2"/>
              </a:rPr>
              <a:t>Choleris</a:t>
            </a:r>
          </a:p>
          <a:p>
            <a:pPr lvl="2">
              <a:lnSpc>
                <a:spcPct val="90000"/>
              </a:lnSpc>
            </a:pPr>
            <a:r>
              <a:rPr lang="id-ID" sz="1600" i="1" dirty="0" smtClean="0">
                <a:sym typeface="Wingdings" pitchFamily="2" charset="2"/>
              </a:rPr>
              <a:t>Phlegmatis</a:t>
            </a:r>
          </a:p>
          <a:p>
            <a:pPr>
              <a:lnSpc>
                <a:spcPct val="90000"/>
              </a:lnSpc>
            </a:pPr>
            <a:endParaRPr lang="id-ID" sz="2000" dirty="0" smtClean="0">
              <a:sym typeface="Wingdings" pitchFamily="2" charset="2"/>
            </a:endParaRPr>
          </a:p>
          <a:p>
            <a:pPr lvl="2">
              <a:lnSpc>
                <a:spcPct val="90000"/>
              </a:lnSpc>
            </a:pPr>
            <a:endParaRPr lang="id-ID" sz="1800" dirty="0"/>
          </a:p>
        </p:txBody>
      </p:sp>
    </p:spTree>
  </p:cSld>
  <p:clrMapOvr>
    <a:masterClrMapping/>
  </p:clrMapOvr>
  <p:transition>
    <p:cover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id-ID"/>
          </a:p>
        </p:txBody>
      </p:sp>
      <p:sp>
        <p:nvSpPr>
          <p:cNvPr id="22531" name="Rectangle 3"/>
          <p:cNvSpPr>
            <a:spLocks noGrp="1" noChangeArrowheads="1"/>
          </p:cNvSpPr>
          <p:nvPr>
            <p:ph idx="1"/>
          </p:nvPr>
        </p:nvSpPr>
        <p:spPr>
          <a:xfrm>
            <a:off x="685800" y="1371600"/>
            <a:ext cx="8153400" cy="4800600"/>
          </a:xfrm>
        </p:spPr>
        <p:txBody>
          <a:bodyPr/>
          <a:lstStyle/>
          <a:p>
            <a:pPr>
              <a:buFont typeface="Wingdings" pitchFamily="2" charset="2"/>
              <a:buNone/>
            </a:pPr>
            <a:r>
              <a:rPr lang="en-US" dirty="0"/>
              <a:t> </a:t>
            </a:r>
          </a:p>
        </p:txBody>
      </p:sp>
      <p:sp>
        <p:nvSpPr>
          <p:cNvPr id="22532" name="Text Box 4"/>
          <p:cNvSpPr txBox="1">
            <a:spLocks noChangeArrowheads="1"/>
          </p:cNvSpPr>
          <p:nvPr/>
        </p:nvSpPr>
        <p:spPr bwMode="auto">
          <a:xfrm>
            <a:off x="822325" y="3124200"/>
            <a:ext cx="1047750" cy="366712"/>
          </a:xfrm>
          <a:prstGeom prst="rect">
            <a:avLst/>
          </a:prstGeom>
          <a:noFill/>
          <a:ln w="9525">
            <a:noFill/>
            <a:miter lim="800000"/>
            <a:headEnd/>
            <a:tailEnd/>
          </a:ln>
          <a:effectLst/>
        </p:spPr>
        <p:txBody>
          <a:bodyPr wrap="none">
            <a:spAutoFit/>
          </a:bodyPr>
          <a:lstStyle/>
          <a:p>
            <a:pPr eaLnBrk="1" hangingPunct="1"/>
            <a:r>
              <a:rPr lang="id-ID" dirty="0" smtClean="0"/>
              <a:t>Manusia</a:t>
            </a:r>
            <a:endParaRPr lang="id-ID" dirty="0"/>
          </a:p>
        </p:txBody>
      </p:sp>
      <p:sp>
        <p:nvSpPr>
          <p:cNvPr id="22533" name="Text Box 5"/>
          <p:cNvSpPr txBox="1">
            <a:spLocks noChangeArrowheads="1"/>
          </p:cNvSpPr>
          <p:nvPr/>
        </p:nvSpPr>
        <p:spPr bwMode="auto">
          <a:xfrm>
            <a:off x="2041525" y="2438400"/>
            <a:ext cx="1631950" cy="641350"/>
          </a:xfrm>
          <a:prstGeom prst="rect">
            <a:avLst/>
          </a:prstGeom>
          <a:noFill/>
          <a:ln w="9525">
            <a:noFill/>
            <a:miter lim="800000"/>
            <a:headEnd/>
            <a:tailEnd/>
          </a:ln>
          <a:effectLst/>
        </p:spPr>
        <p:txBody>
          <a:bodyPr wrap="none">
            <a:spAutoFit/>
          </a:bodyPr>
          <a:lstStyle/>
          <a:p>
            <a:pPr eaLnBrk="1" hangingPunct="1"/>
            <a:r>
              <a:rPr lang="id-ID" dirty="0" smtClean="0"/>
              <a:t>Character</a:t>
            </a:r>
          </a:p>
          <a:p>
            <a:pPr eaLnBrk="1" hangingPunct="1"/>
            <a:r>
              <a:rPr lang="id-ID" dirty="0" smtClean="0"/>
              <a:t>(</a:t>
            </a:r>
            <a:r>
              <a:rPr lang="id-ID" i="1" dirty="0" smtClean="0"/>
              <a:t>Denkungsart</a:t>
            </a:r>
            <a:r>
              <a:rPr lang="id-ID" dirty="0" smtClean="0"/>
              <a:t>)</a:t>
            </a:r>
            <a:endParaRPr lang="id-ID" dirty="0"/>
          </a:p>
        </p:txBody>
      </p:sp>
      <p:sp>
        <p:nvSpPr>
          <p:cNvPr id="22534" name="Text Box 6"/>
          <p:cNvSpPr txBox="1">
            <a:spLocks noChangeArrowheads="1"/>
          </p:cNvSpPr>
          <p:nvPr/>
        </p:nvSpPr>
        <p:spPr bwMode="auto">
          <a:xfrm>
            <a:off x="1905000" y="3581400"/>
            <a:ext cx="1531253" cy="646331"/>
          </a:xfrm>
          <a:prstGeom prst="rect">
            <a:avLst/>
          </a:prstGeom>
          <a:noFill/>
          <a:ln w="9525">
            <a:noFill/>
            <a:miter lim="800000"/>
            <a:headEnd/>
            <a:tailEnd/>
          </a:ln>
          <a:effectLst/>
        </p:spPr>
        <p:txBody>
          <a:bodyPr wrap="none">
            <a:spAutoFit/>
          </a:bodyPr>
          <a:lstStyle/>
          <a:p>
            <a:pPr eaLnBrk="1" hangingPunct="1"/>
            <a:r>
              <a:rPr lang="id-ID" dirty="0" smtClean="0"/>
              <a:t>Temperamen</a:t>
            </a:r>
          </a:p>
          <a:p>
            <a:pPr eaLnBrk="1" hangingPunct="1"/>
            <a:r>
              <a:rPr lang="id-ID" dirty="0" smtClean="0"/>
              <a:t>(</a:t>
            </a:r>
            <a:r>
              <a:rPr lang="id-ID" i="1" dirty="0" smtClean="0"/>
              <a:t>Sinheart</a:t>
            </a:r>
            <a:r>
              <a:rPr lang="id-ID" dirty="0" smtClean="0"/>
              <a:t>) </a:t>
            </a:r>
            <a:endParaRPr lang="id-ID" dirty="0"/>
          </a:p>
        </p:txBody>
      </p:sp>
      <p:sp>
        <p:nvSpPr>
          <p:cNvPr id="22535" name="Text Box 7"/>
          <p:cNvSpPr txBox="1">
            <a:spLocks noChangeArrowheads="1"/>
          </p:cNvSpPr>
          <p:nvPr/>
        </p:nvSpPr>
        <p:spPr bwMode="auto">
          <a:xfrm>
            <a:off x="3810000" y="1981200"/>
            <a:ext cx="3581400" cy="366713"/>
          </a:xfrm>
          <a:prstGeom prst="rect">
            <a:avLst/>
          </a:prstGeom>
          <a:noFill/>
          <a:ln w="12700" cap="sq">
            <a:noFill/>
            <a:miter lim="800000"/>
            <a:headEnd type="none" w="sm" len="sm"/>
            <a:tailEnd type="none" w="sm" len="sm"/>
          </a:ln>
          <a:effectLst/>
        </p:spPr>
        <p:txBody>
          <a:bodyPr>
            <a:spAutoFit/>
          </a:bodyPr>
          <a:lstStyle/>
          <a:p>
            <a:r>
              <a:rPr lang="en-US" dirty="0"/>
              <a:t>Character </a:t>
            </a:r>
            <a:r>
              <a:rPr lang="id-ID" dirty="0" smtClean="0"/>
              <a:t>dlm arti etis/normatif</a:t>
            </a:r>
            <a:endParaRPr lang="id-ID" dirty="0"/>
          </a:p>
        </p:txBody>
      </p:sp>
      <p:sp>
        <p:nvSpPr>
          <p:cNvPr id="22536" name="Text Box 8"/>
          <p:cNvSpPr txBox="1">
            <a:spLocks noChangeArrowheads="1"/>
          </p:cNvSpPr>
          <p:nvPr/>
        </p:nvSpPr>
        <p:spPr bwMode="auto">
          <a:xfrm>
            <a:off x="3810000" y="2743200"/>
            <a:ext cx="2978150" cy="366713"/>
          </a:xfrm>
          <a:prstGeom prst="rect">
            <a:avLst/>
          </a:prstGeom>
          <a:noFill/>
          <a:ln w="12700" cap="sq">
            <a:noFill/>
            <a:miter lim="800000"/>
            <a:headEnd type="none" w="sm" len="sm"/>
            <a:tailEnd type="none" w="sm" len="sm"/>
          </a:ln>
          <a:effectLst/>
        </p:spPr>
        <p:txBody>
          <a:bodyPr wrap="none">
            <a:spAutoFit/>
          </a:bodyPr>
          <a:lstStyle/>
          <a:p>
            <a:r>
              <a:rPr lang="en-US" dirty="0"/>
              <a:t>Character </a:t>
            </a:r>
            <a:r>
              <a:rPr lang="id-ID" dirty="0" smtClean="0"/>
              <a:t>dlm arti deskriptif</a:t>
            </a:r>
            <a:endParaRPr lang="id-ID" dirty="0"/>
          </a:p>
        </p:txBody>
      </p:sp>
      <p:sp>
        <p:nvSpPr>
          <p:cNvPr id="22537" name="Text Box 9"/>
          <p:cNvSpPr txBox="1">
            <a:spLocks noChangeArrowheads="1"/>
          </p:cNvSpPr>
          <p:nvPr/>
        </p:nvSpPr>
        <p:spPr bwMode="auto">
          <a:xfrm>
            <a:off x="3581400" y="3352800"/>
            <a:ext cx="1758950" cy="366713"/>
          </a:xfrm>
          <a:prstGeom prst="rect">
            <a:avLst/>
          </a:prstGeom>
          <a:noFill/>
          <a:ln w="12700" cap="sq">
            <a:noFill/>
            <a:miter lim="800000"/>
            <a:headEnd type="none" w="sm" len="sm"/>
            <a:tailEnd type="none" w="sm" len="sm"/>
          </a:ln>
          <a:effectLst/>
        </p:spPr>
        <p:txBody>
          <a:bodyPr wrap="none">
            <a:spAutoFit/>
          </a:bodyPr>
          <a:lstStyle/>
          <a:p>
            <a:r>
              <a:rPr lang="id-ID" dirty="0" smtClean="0"/>
              <a:t>Aspek fisiologis</a:t>
            </a:r>
            <a:endParaRPr lang="id-ID" dirty="0"/>
          </a:p>
        </p:txBody>
      </p:sp>
      <p:sp>
        <p:nvSpPr>
          <p:cNvPr id="22538" name="Text Box 10"/>
          <p:cNvSpPr txBox="1">
            <a:spLocks noChangeArrowheads="1"/>
          </p:cNvSpPr>
          <p:nvPr/>
        </p:nvSpPr>
        <p:spPr bwMode="auto">
          <a:xfrm>
            <a:off x="3581400" y="4191000"/>
            <a:ext cx="1885950" cy="366713"/>
          </a:xfrm>
          <a:prstGeom prst="rect">
            <a:avLst/>
          </a:prstGeom>
          <a:noFill/>
          <a:ln w="12700" cap="sq">
            <a:noFill/>
            <a:miter lim="800000"/>
            <a:headEnd type="none" w="sm" len="sm"/>
            <a:tailEnd type="none" w="sm" len="sm"/>
          </a:ln>
          <a:effectLst/>
        </p:spPr>
        <p:txBody>
          <a:bodyPr wrap="none">
            <a:spAutoFit/>
          </a:bodyPr>
          <a:lstStyle/>
          <a:p>
            <a:r>
              <a:rPr lang="id-ID" dirty="0" smtClean="0"/>
              <a:t>Aspek psikologis</a:t>
            </a:r>
            <a:endParaRPr lang="id-ID" dirty="0"/>
          </a:p>
        </p:txBody>
      </p:sp>
      <p:sp>
        <p:nvSpPr>
          <p:cNvPr id="22539" name="Text Box 11"/>
          <p:cNvSpPr txBox="1">
            <a:spLocks noChangeArrowheads="1"/>
          </p:cNvSpPr>
          <p:nvPr/>
        </p:nvSpPr>
        <p:spPr bwMode="auto">
          <a:xfrm>
            <a:off x="5562600" y="3581400"/>
            <a:ext cx="1784350" cy="366713"/>
          </a:xfrm>
          <a:prstGeom prst="rect">
            <a:avLst/>
          </a:prstGeom>
          <a:noFill/>
          <a:ln w="12700" cap="sq">
            <a:noFill/>
            <a:miter lim="800000"/>
            <a:headEnd type="none" w="sm" len="sm"/>
            <a:tailEnd type="none" w="sm" len="sm"/>
          </a:ln>
          <a:effectLst/>
        </p:spPr>
        <p:txBody>
          <a:bodyPr wrap="none">
            <a:spAutoFit/>
          </a:bodyPr>
          <a:lstStyle/>
          <a:p>
            <a:r>
              <a:rPr lang="id-ID" dirty="0" smtClean="0"/>
              <a:t>Temp.perasaan</a:t>
            </a:r>
            <a:endParaRPr lang="id-ID" dirty="0"/>
          </a:p>
        </p:txBody>
      </p:sp>
      <p:sp>
        <p:nvSpPr>
          <p:cNvPr id="22540" name="Text Box 12"/>
          <p:cNvSpPr txBox="1">
            <a:spLocks noChangeArrowheads="1"/>
          </p:cNvSpPr>
          <p:nvPr/>
        </p:nvSpPr>
        <p:spPr bwMode="auto">
          <a:xfrm>
            <a:off x="5562600" y="4800600"/>
            <a:ext cx="1695450" cy="366712"/>
          </a:xfrm>
          <a:prstGeom prst="rect">
            <a:avLst/>
          </a:prstGeom>
          <a:noFill/>
          <a:ln w="12700" cap="sq">
            <a:noFill/>
            <a:miter lim="800000"/>
            <a:headEnd type="none" w="sm" len="sm"/>
            <a:tailEnd type="none" w="sm" len="sm"/>
          </a:ln>
          <a:effectLst/>
        </p:spPr>
        <p:txBody>
          <a:bodyPr wrap="none">
            <a:spAutoFit/>
          </a:bodyPr>
          <a:lstStyle/>
          <a:p>
            <a:r>
              <a:rPr lang="id-ID" dirty="0" smtClean="0"/>
              <a:t>Temp.kegiatan</a:t>
            </a:r>
            <a:endParaRPr lang="id-ID" dirty="0"/>
          </a:p>
        </p:txBody>
      </p:sp>
      <p:sp>
        <p:nvSpPr>
          <p:cNvPr id="22541" name="Text Box 13"/>
          <p:cNvSpPr txBox="1">
            <a:spLocks noChangeArrowheads="1"/>
          </p:cNvSpPr>
          <p:nvPr/>
        </p:nvSpPr>
        <p:spPr bwMode="auto">
          <a:xfrm>
            <a:off x="7461250" y="3124200"/>
            <a:ext cx="1149350" cy="366713"/>
          </a:xfrm>
          <a:prstGeom prst="rect">
            <a:avLst/>
          </a:prstGeom>
          <a:noFill/>
          <a:ln w="12700" cap="sq">
            <a:noFill/>
            <a:miter lim="800000"/>
            <a:headEnd type="none" w="sm" len="sm"/>
            <a:tailEnd type="none" w="sm" len="sm"/>
          </a:ln>
          <a:effectLst/>
        </p:spPr>
        <p:txBody>
          <a:bodyPr wrap="none">
            <a:spAutoFit/>
          </a:bodyPr>
          <a:lstStyle/>
          <a:p>
            <a:r>
              <a:rPr lang="id-ID" dirty="0" smtClean="0">
                <a:solidFill>
                  <a:srgbClr val="800000"/>
                </a:solidFill>
              </a:rPr>
              <a:t>sanguinis</a:t>
            </a:r>
            <a:endParaRPr lang="id-ID" dirty="0">
              <a:solidFill>
                <a:srgbClr val="800000"/>
              </a:solidFill>
            </a:endParaRPr>
          </a:p>
        </p:txBody>
      </p:sp>
      <p:sp>
        <p:nvSpPr>
          <p:cNvPr id="22542" name="Text Box 14"/>
          <p:cNvSpPr txBox="1">
            <a:spLocks noChangeArrowheads="1"/>
          </p:cNvSpPr>
          <p:nvPr/>
        </p:nvSpPr>
        <p:spPr bwMode="auto">
          <a:xfrm>
            <a:off x="7467600" y="3810000"/>
            <a:ext cx="1390650" cy="366713"/>
          </a:xfrm>
          <a:prstGeom prst="rect">
            <a:avLst/>
          </a:prstGeom>
          <a:noFill/>
          <a:ln w="12700" cap="sq">
            <a:noFill/>
            <a:miter lim="800000"/>
            <a:headEnd type="none" w="sm" len="sm"/>
            <a:tailEnd type="none" w="sm" len="sm"/>
          </a:ln>
          <a:effectLst/>
        </p:spPr>
        <p:txBody>
          <a:bodyPr wrap="none">
            <a:spAutoFit/>
          </a:bodyPr>
          <a:lstStyle/>
          <a:p>
            <a:r>
              <a:rPr lang="id-ID" dirty="0" smtClean="0">
                <a:solidFill>
                  <a:srgbClr val="800000"/>
                </a:solidFill>
              </a:rPr>
              <a:t>melancholis</a:t>
            </a:r>
            <a:endParaRPr lang="id-ID" dirty="0">
              <a:solidFill>
                <a:srgbClr val="800000"/>
              </a:solidFill>
            </a:endParaRPr>
          </a:p>
        </p:txBody>
      </p:sp>
      <p:sp>
        <p:nvSpPr>
          <p:cNvPr id="22543" name="Text Box 15"/>
          <p:cNvSpPr txBox="1">
            <a:spLocks noChangeArrowheads="1"/>
          </p:cNvSpPr>
          <p:nvPr/>
        </p:nvSpPr>
        <p:spPr bwMode="auto">
          <a:xfrm>
            <a:off x="7334250" y="4495800"/>
            <a:ext cx="971550" cy="366712"/>
          </a:xfrm>
          <a:prstGeom prst="rect">
            <a:avLst/>
          </a:prstGeom>
          <a:noFill/>
          <a:ln w="12700" cap="sq">
            <a:noFill/>
            <a:miter lim="800000"/>
            <a:headEnd type="none" w="sm" len="sm"/>
            <a:tailEnd type="none" w="sm" len="sm"/>
          </a:ln>
          <a:effectLst/>
        </p:spPr>
        <p:txBody>
          <a:bodyPr wrap="none">
            <a:spAutoFit/>
          </a:bodyPr>
          <a:lstStyle/>
          <a:p>
            <a:r>
              <a:rPr lang="id-ID" dirty="0" smtClean="0">
                <a:solidFill>
                  <a:srgbClr val="800000"/>
                </a:solidFill>
              </a:rPr>
              <a:t>choleris</a:t>
            </a:r>
            <a:endParaRPr lang="id-ID" dirty="0">
              <a:solidFill>
                <a:srgbClr val="800000"/>
              </a:solidFill>
            </a:endParaRPr>
          </a:p>
        </p:txBody>
      </p:sp>
      <p:sp>
        <p:nvSpPr>
          <p:cNvPr id="22544" name="Text Box 16"/>
          <p:cNvSpPr txBox="1">
            <a:spLocks noChangeArrowheads="1"/>
          </p:cNvSpPr>
          <p:nvPr/>
        </p:nvSpPr>
        <p:spPr bwMode="auto">
          <a:xfrm>
            <a:off x="7391400" y="5257800"/>
            <a:ext cx="1289050" cy="366712"/>
          </a:xfrm>
          <a:prstGeom prst="rect">
            <a:avLst/>
          </a:prstGeom>
          <a:noFill/>
          <a:ln w="12700" cap="sq">
            <a:noFill/>
            <a:miter lim="800000"/>
            <a:headEnd type="none" w="sm" len="sm"/>
            <a:tailEnd type="none" w="sm" len="sm"/>
          </a:ln>
          <a:effectLst/>
        </p:spPr>
        <p:txBody>
          <a:bodyPr wrap="none">
            <a:spAutoFit/>
          </a:bodyPr>
          <a:lstStyle/>
          <a:p>
            <a:r>
              <a:rPr lang="id-ID" dirty="0" smtClean="0">
                <a:solidFill>
                  <a:srgbClr val="800000"/>
                </a:solidFill>
              </a:rPr>
              <a:t>phlegmatis</a:t>
            </a:r>
            <a:endParaRPr lang="id-ID" dirty="0">
              <a:solidFill>
                <a:srgbClr val="800000"/>
              </a:solidFill>
            </a:endParaRPr>
          </a:p>
        </p:txBody>
      </p:sp>
      <p:sp>
        <p:nvSpPr>
          <p:cNvPr id="22545" name="AutoShape 17"/>
          <p:cNvSpPr>
            <a:spLocks/>
          </p:cNvSpPr>
          <p:nvPr/>
        </p:nvSpPr>
        <p:spPr bwMode="auto">
          <a:xfrm>
            <a:off x="1828800" y="2590800"/>
            <a:ext cx="152400" cy="1371600"/>
          </a:xfrm>
          <a:prstGeom prst="leftBrace">
            <a:avLst>
              <a:gd name="adj1" fmla="val 75000"/>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
        <p:nvSpPr>
          <p:cNvPr id="22546" name="AutoShape 18"/>
          <p:cNvSpPr>
            <a:spLocks/>
          </p:cNvSpPr>
          <p:nvPr/>
        </p:nvSpPr>
        <p:spPr bwMode="auto">
          <a:xfrm>
            <a:off x="3657600" y="2133600"/>
            <a:ext cx="152400" cy="914400"/>
          </a:xfrm>
          <a:prstGeom prst="leftBrace">
            <a:avLst>
              <a:gd name="adj1" fmla="val 50000"/>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
        <p:nvSpPr>
          <p:cNvPr id="22547" name="AutoShape 19"/>
          <p:cNvSpPr>
            <a:spLocks/>
          </p:cNvSpPr>
          <p:nvPr/>
        </p:nvSpPr>
        <p:spPr bwMode="auto">
          <a:xfrm>
            <a:off x="7239000" y="4648200"/>
            <a:ext cx="152400" cy="838200"/>
          </a:xfrm>
          <a:prstGeom prst="leftBrace">
            <a:avLst>
              <a:gd name="adj1" fmla="val 45833"/>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
        <p:nvSpPr>
          <p:cNvPr id="22548" name="AutoShape 20"/>
          <p:cNvSpPr>
            <a:spLocks/>
          </p:cNvSpPr>
          <p:nvPr/>
        </p:nvSpPr>
        <p:spPr bwMode="auto">
          <a:xfrm>
            <a:off x="7315200" y="3352800"/>
            <a:ext cx="152400" cy="762000"/>
          </a:xfrm>
          <a:prstGeom prst="leftBrace">
            <a:avLst>
              <a:gd name="adj1" fmla="val 41667"/>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
        <p:nvSpPr>
          <p:cNvPr id="22549" name="AutoShape 21"/>
          <p:cNvSpPr>
            <a:spLocks/>
          </p:cNvSpPr>
          <p:nvPr/>
        </p:nvSpPr>
        <p:spPr bwMode="auto">
          <a:xfrm>
            <a:off x="5410200" y="3810000"/>
            <a:ext cx="152400" cy="1219200"/>
          </a:xfrm>
          <a:prstGeom prst="leftBrace">
            <a:avLst>
              <a:gd name="adj1" fmla="val 66667"/>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
        <p:nvSpPr>
          <p:cNvPr id="22550" name="AutoShape 22"/>
          <p:cNvSpPr>
            <a:spLocks/>
          </p:cNvSpPr>
          <p:nvPr/>
        </p:nvSpPr>
        <p:spPr bwMode="auto">
          <a:xfrm>
            <a:off x="3429000" y="3505200"/>
            <a:ext cx="152400" cy="914400"/>
          </a:xfrm>
          <a:prstGeom prst="leftBrace">
            <a:avLst>
              <a:gd name="adj1" fmla="val 50000"/>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Tree>
  </p:cSld>
  <p:clrMapOvr>
    <a:masterClrMapping/>
  </p:clrMapOvr>
  <p:transition>
    <p:cover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AutoShape 2"/>
          <p:cNvSpPr>
            <a:spLocks noGrp="1" noChangeArrowheads="1"/>
          </p:cNvSpPr>
          <p:nvPr>
            <p:ph type="title"/>
          </p:nvPr>
        </p:nvSpPr>
        <p:spPr>
          <a:xfrm>
            <a:off x="457200" y="609600"/>
            <a:ext cx="8229600" cy="808038"/>
          </a:xfrm>
        </p:spPr>
        <p:txBody>
          <a:bodyPr/>
          <a:lstStyle/>
          <a:p>
            <a:r>
              <a:rPr lang="id-ID" dirty="0" smtClean="0"/>
              <a:t>Temperamen Sanguinis</a:t>
            </a:r>
            <a:endParaRPr lang="id-ID" dirty="0"/>
          </a:p>
        </p:txBody>
      </p:sp>
      <p:sp>
        <p:nvSpPr>
          <p:cNvPr id="176131" name="Rectangle 3"/>
          <p:cNvSpPr>
            <a:spLocks noGrp="1" noChangeArrowheads="1"/>
          </p:cNvSpPr>
          <p:nvPr>
            <p:ph idx="1"/>
          </p:nvPr>
        </p:nvSpPr>
        <p:spPr>
          <a:xfrm>
            <a:off x="838200" y="1828800"/>
            <a:ext cx="7693025" cy="4419600"/>
          </a:xfrm>
        </p:spPr>
        <p:txBody>
          <a:bodyPr/>
          <a:lstStyle/>
          <a:p>
            <a:pPr>
              <a:lnSpc>
                <a:spcPct val="80000"/>
              </a:lnSpc>
            </a:pPr>
            <a:r>
              <a:rPr lang="id-ID" sz="3200" dirty="0" smtClean="0"/>
              <a:t>Suasana perasaan yg mendasar adalah riang, optimistis.</a:t>
            </a:r>
          </a:p>
          <a:p>
            <a:pPr>
              <a:lnSpc>
                <a:spcPct val="80000"/>
              </a:lnSpc>
            </a:pPr>
            <a:r>
              <a:rPr lang="id-ID" sz="3200" dirty="0" smtClean="0"/>
              <a:t>Ciri-cirinya:</a:t>
            </a:r>
          </a:p>
          <a:p>
            <a:pPr lvl="1">
              <a:lnSpc>
                <a:spcPct val="80000"/>
              </a:lnSpc>
            </a:pPr>
            <a:r>
              <a:rPr lang="id-ID" sz="2800" dirty="0" smtClean="0"/>
              <a:t>Tidak takut akan masa depan. Percaya diri sendiri, sikap batinnya positif &amp; cenderung cepat puas. Tidak terlalu terbuka pd nilai-nilai yg mendalam, sifatnya dangkal. Perasaannya sangat peka, tapi tidak terlalu lama melekatnya.</a:t>
            </a:r>
            <a:endParaRPr lang="id-ID" sz="2800" dirty="0"/>
          </a:p>
        </p:txBody>
      </p:sp>
    </p:spTree>
  </p:cSld>
  <p:clrMapOvr>
    <a:masterClrMapping/>
  </p:clrMapOvr>
  <p:transition>
    <p:cover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p:txBody>
          <a:bodyPr/>
          <a:lstStyle/>
          <a:p>
            <a:endParaRPr lang="id-ID"/>
          </a:p>
        </p:txBody>
      </p:sp>
      <p:sp>
        <p:nvSpPr>
          <p:cNvPr id="179203" name="Rectangle 3"/>
          <p:cNvSpPr>
            <a:spLocks noGrp="1" noChangeArrowheads="1"/>
          </p:cNvSpPr>
          <p:nvPr>
            <p:ph idx="1"/>
          </p:nvPr>
        </p:nvSpPr>
        <p:spPr/>
        <p:txBody>
          <a:bodyPr/>
          <a:lstStyle/>
          <a:p>
            <a:pPr lvl="1">
              <a:lnSpc>
                <a:spcPct val="90000"/>
              </a:lnSpc>
            </a:pPr>
            <a:r>
              <a:rPr lang="id-ID" dirty="0" smtClean="0"/>
              <a:t>Mudah antusias, mudah menyesuaikan diri, tapi perhatiannya mudah dialihkan. Pada umumnya perasaannya tidak stabil. Baik hati tapi kurang serius. Tidak begitu dapat dipercaya. Tidak begitu konsekuen. Tidak pernah ada minat yg cukup lama &amp; stabil. Reaksi jasmaniahnya/motorisnya lebih kuat &amp; cepat dibanding perasaannya. Cenderung mengekspresikan dirinya dg tingkah laku yg dangkal (</a:t>
            </a:r>
            <a:r>
              <a:rPr lang="id-ID" i="1" dirty="0" smtClean="0"/>
              <a:t>periphere</a:t>
            </a:r>
            <a:r>
              <a:rPr lang="id-ID" dirty="0" smtClean="0"/>
              <a:t>). Tidak stabil &amp; tidak teratur.</a:t>
            </a:r>
          </a:p>
          <a:p>
            <a:pPr lvl="1">
              <a:lnSpc>
                <a:spcPct val="90000"/>
              </a:lnSpc>
            </a:pPr>
            <a:endParaRPr lang="en-US" dirty="0"/>
          </a:p>
          <a:p>
            <a:pPr>
              <a:lnSpc>
                <a:spcPct val="90000"/>
              </a:lnSpc>
            </a:pPr>
            <a:endParaRPr lang="en-US" sz="2000" dirty="0"/>
          </a:p>
        </p:txBody>
      </p:sp>
    </p:spTree>
  </p:cSld>
  <p:clrMapOvr>
    <a:masterClrMapping/>
  </p:clrMapOvr>
  <p:transition>
    <p:cover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endParaRPr lang="id-ID"/>
          </a:p>
        </p:txBody>
      </p:sp>
      <p:sp>
        <p:nvSpPr>
          <p:cNvPr id="180227" name="Rectangle 3"/>
          <p:cNvSpPr>
            <a:spLocks noGrp="1" noChangeArrowheads="1"/>
          </p:cNvSpPr>
          <p:nvPr>
            <p:ph idx="1"/>
          </p:nvPr>
        </p:nvSpPr>
        <p:spPr>
          <a:xfrm>
            <a:off x="457200" y="1371600"/>
            <a:ext cx="8229600" cy="4525963"/>
          </a:xfrm>
        </p:spPr>
        <p:txBody>
          <a:bodyPr/>
          <a:lstStyle/>
          <a:p>
            <a:pPr lvl="1"/>
            <a:r>
              <a:rPr lang="id-ID" dirty="0" smtClean="0"/>
              <a:t>Bicara &amp; geraknya banyak, reaksinya tidak dipikirkan secara mendalam. Kurang refleksi pada diri sendiri sebelum berbuat. Selalu sibuk, aktif, dangkal, sering tidak terarah/tidak bertujuan, tidak efisien, kurang teliti, rasa tangggung jawab kurang berkembang.</a:t>
            </a:r>
          </a:p>
          <a:p>
            <a:pPr lvl="1"/>
            <a:r>
              <a:rPr lang="id-ID" dirty="0" smtClean="0"/>
              <a:t>Tipe sanguinis cocok jadi pengambil keputusan atau jadi stimulans bagi orang lain, guna diselesaikan atau dilanjutkan oleh orang lain. Mampu bekerja sama dengan tipe phlegmatis.</a:t>
            </a:r>
            <a:endParaRPr lang="id-ID" dirty="0"/>
          </a:p>
        </p:txBody>
      </p:sp>
    </p:spTree>
  </p:cSld>
  <p:clrMapOvr>
    <a:masterClrMapping/>
  </p:clrMapOvr>
  <p:transition>
    <p:cover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AutoShape 2"/>
          <p:cNvSpPr>
            <a:spLocks noGrp="1" noChangeArrowheads="1"/>
          </p:cNvSpPr>
          <p:nvPr>
            <p:ph type="title"/>
          </p:nvPr>
        </p:nvSpPr>
        <p:spPr>
          <a:xfrm>
            <a:off x="457200" y="533400"/>
            <a:ext cx="8229600" cy="884238"/>
          </a:xfrm>
        </p:spPr>
        <p:txBody>
          <a:bodyPr/>
          <a:lstStyle/>
          <a:p>
            <a:r>
              <a:rPr lang="id-ID" dirty="0" smtClean="0"/>
              <a:t>Temperamen Melancholis</a:t>
            </a:r>
            <a:endParaRPr lang="id-ID" dirty="0"/>
          </a:p>
        </p:txBody>
      </p:sp>
      <p:sp>
        <p:nvSpPr>
          <p:cNvPr id="177155" name="Rectangle 3"/>
          <p:cNvSpPr>
            <a:spLocks noGrp="1" noChangeArrowheads="1"/>
          </p:cNvSpPr>
          <p:nvPr>
            <p:ph idx="1"/>
          </p:nvPr>
        </p:nvSpPr>
        <p:spPr/>
        <p:txBody>
          <a:bodyPr/>
          <a:lstStyle/>
          <a:p>
            <a:r>
              <a:rPr lang="id-ID" dirty="0" smtClean="0"/>
              <a:t>Suasana perasaan yg mendasar adalah sedih. Kebalikan dari tipe sanguinis.</a:t>
            </a:r>
          </a:p>
          <a:p>
            <a:r>
              <a:rPr lang="id-ID" dirty="0" smtClean="0"/>
              <a:t>Ciri-cirinya :</a:t>
            </a:r>
          </a:p>
          <a:p>
            <a:pPr lvl="1"/>
            <a:r>
              <a:rPr lang="id-ID" dirty="0" smtClean="0"/>
              <a:t>Menilai segala sesuatu dengan suasana hati sedih. Selalu tertekan oleh pengalaman masa lampau. Sangat hati-hati, masa lalu membebani dirinya, sedang masa depan tampak menakutkan. Ada rasa ketakutan yg mendasar/fundamental.</a:t>
            </a:r>
            <a:endParaRPr lang="id-ID" dirty="0"/>
          </a:p>
        </p:txBody>
      </p:sp>
    </p:spTree>
  </p:cSld>
  <p:clrMapOvr>
    <a:masterClrMapping/>
  </p:clrMapOvr>
  <p:transition>
    <p:cover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endParaRPr lang="id-ID"/>
          </a:p>
        </p:txBody>
      </p:sp>
      <p:sp>
        <p:nvSpPr>
          <p:cNvPr id="181251" name="Rectangle 3"/>
          <p:cNvSpPr>
            <a:spLocks noGrp="1" noChangeArrowheads="1"/>
          </p:cNvSpPr>
          <p:nvPr>
            <p:ph idx="1"/>
          </p:nvPr>
        </p:nvSpPr>
        <p:spPr/>
        <p:txBody>
          <a:bodyPr/>
          <a:lstStyle/>
          <a:p>
            <a:pPr lvl="1"/>
            <a:r>
              <a:rPr lang="id-ID" dirty="0" smtClean="0"/>
              <a:t>Ekspresi lahiriah: matanya redup, menatap ke bawah, badannya agak kebongkok-bongkokan, seolah menanggung beban yg amat berat. Biasanya dia tidak sanggup memikul beban yg terlalu berat, sebab ia selalu menjadi ‘knockdown’. Dia selalu gagal jadi pemimpin, seluruh hidupnya nampak sulit.</a:t>
            </a:r>
            <a:endParaRPr lang="id-ID" dirty="0"/>
          </a:p>
        </p:txBody>
      </p:sp>
    </p:spTree>
  </p:cSld>
  <p:clrMapOvr>
    <a:masterClrMapping/>
  </p:clrMapOvr>
  <p:transition>
    <p:cover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p:txBody>
          <a:bodyPr/>
          <a:lstStyle/>
          <a:p>
            <a:endParaRPr lang="id-ID"/>
          </a:p>
        </p:txBody>
      </p:sp>
      <p:sp>
        <p:nvSpPr>
          <p:cNvPr id="182275" name="Rectangle 3"/>
          <p:cNvSpPr>
            <a:spLocks noGrp="1" noChangeArrowheads="1"/>
          </p:cNvSpPr>
          <p:nvPr>
            <p:ph idx="1"/>
          </p:nvPr>
        </p:nvSpPr>
        <p:spPr/>
        <p:txBody>
          <a:bodyPr/>
          <a:lstStyle/>
          <a:p>
            <a:pPr lvl="1"/>
            <a:r>
              <a:rPr lang="id-ID" dirty="0" smtClean="0"/>
              <a:t>Ada kesedihan yg sifatnya pribadi yg tdk diproyeksikan ke dunia luar. Kesedihannya bersifat lebih stabil &amp; disimpan sendiri dg perasaan yg mendalam. Ia selalu membuat jarak dg kesenangan pd umumnya &amp; perasaan tidak mudah tersentuh oleh objek-objek luar. Sulit menyesuaikan diri, ia membutuhkan banyak waktu utk menyesuaikan diri dg lingkungannya.</a:t>
            </a:r>
            <a:endParaRPr lang="id-ID" dirty="0"/>
          </a:p>
        </p:txBody>
      </p:sp>
    </p:spTree>
  </p:cSld>
  <p:clrMapOvr>
    <a:masterClrMapping/>
  </p:clrMapOvr>
  <p:transition>
    <p:cover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endParaRPr lang="id-ID"/>
          </a:p>
        </p:txBody>
      </p:sp>
      <p:sp>
        <p:nvSpPr>
          <p:cNvPr id="183299" name="Rectangle 3"/>
          <p:cNvSpPr>
            <a:spLocks noGrp="1" noChangeArrowheads="1"/>
          </p:cNvSpPr>
          <p:nvPr>
            <p:ph idx="1"/>
          </p:nvPr>
        </p:nvSpPr>
        <p:spPr/>
        <p:txBody>
          <a:bodyPr/>
          <a:lstStyle/>
          <a:p>
            <a:pPr lvl="1">
              <a:lnSpc>
                <a:spcPct val="90000"/>
              </a:lnSpc>
            </a:pPr>
            <a:r>
              <a:rPr lang="id-ID" dirty="0" smtClean="0"/>
              <a:t>Reaksinya agak lambat, perasaannya peka. Badan dan sikapnya lemah. Ekspresinya statis dan stabil. Tidak ada gairah, mukanya selalu tenang tanpa perubahan. Tidak banyak bicara, pendiam, suka menangis. Selalu ragu-ragu dan khawatir, merasa tidak mampu mengatasi segala kesulitan hidup. Penilaiannya terlalu negatif, pesimistis dan terlalu sukar. Tidak merasa pasti pd dirinya sendiri. </a:t>
            </a:r>
          </a:p>
          <a:p>
            <a:pPr lvl="1">
              <a:lnSpc>
                <a:spcPct val="90000"/>
              </a:lnSpc>
            </a:pPr>
            <a:r>
              <a:rPr lang="id-ID" dirty="0" smtClean="0"/>
              <a:t>Kebaikan dari tipe ini: berhati-hati, konsekuen, stabil, dan menepati janji.</a:t>
            </a:r>
            <a:endParaRPr lang="id-ID" dirty="0"/>
          </a:p>
        </p:txBody>
      </p:sp>
    </p:spTree>
  </p:cSld>
  <p:clrMapOvr>
    <a:masterClrMapping/>
  </p:clrMapOvr>
  <p:transition>
    <p:cover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AutoShape 2"/>
          <p:cNvSpPr>
            <a:spLocks noGrp="1" noChangeArrowheads="1"/>
          </p:cNvSpPr>
          <p:nvPr>
            <p:ph type="title"/>
          </p:nvPr>
        </p:nvSpPr>
        <p:spPr>
          <a:xfrm>
            <a:off x="457200" y="609600"/>
            <a:ext cx="8229600" cy="808038"/>
          </a:xfrm>
        </p:spPr>
        <p:txBody>
          <a:bodyPr/>
          <a:lstStyle/>
          <a:p>
            <a:r>
              <a:rPr lang="id-ID" dirty="0" smtClean="0"/>
              <a:t>Temperament Choleris</a:t>
            </a:r>
            <a:endParaRPr lang="id-ID" dirty="0"/>
          </a:p>
        </p:txBody>
      </p:sp>
      <p:sp>
        <p:nvSpPr>
          <p:cNvPr id="178179" name="Rectangle 3"/>
          <p:cNvSpPr>
            <a:spLocks noGrp="1" noChangeArrowheads="1"/>
          </p:cNvSpPr>
          <p:nvPr>
            <p:ph idx="1"/>
          </p:nvPr>
        </p:nvSpPr>
        <p:spPr>
          <a:xfrm>
            <a:off x="838200" y="1524000"/>
            <a:ext cx="7693025" cy="4953000"/>
          </a:xfrm>
        </p:spPr>
        <p:txBody>
          <a:bodyPr/>
          <a:lstStyle/>
          <a:p>
            <a:r>
              <a:rPr lang="id-ID" sz="2800" dirty="0" smtClean="0"/>
              <a:t>Suasana perasaan yg mendasar : ‘kurang puas’.</a:t>
            </a:r>
          </a:p>
          <a:p>
            <a:r>
              <a:rPr lang="id-ID" sz="2800" dirty="0" smtClean="0"/>
              <a:t>Ciri2nya :</a:t>
            </a:r>
          </a:p>
          <a:p>
            <a:pPr lvl="1"/>
            <a:r>
              <a:rPr lang="id-ID" sz="2400" dirty="0" smtClean="0"/>
              <a:t>Bereaksi negatif &amp; agresif.  Selalu saja ada hal-hal yg menyinggung hati, walaupun soal kecil/detail.</a:t>
            </a:r>
          </a:p>
          <a:p>
            <a:pPr lvl="1"/>
            <a:r>
              <a:rPr lang="id-ID" sz="2400" dirty="0" smtClean="0"/>
              <a:t>Suasana perasaan tidak pernah seimbang, tidak tenang. Cepat menjadi eksplosif. Ada disposisi yg cenderung jadi kemarahan. Perasaannya mudah tersinggung/terkena. Perasaannya agak kuat, mudah menjadi emosional, krn ada antisipasi utk </a:t>
            </a:r>
            <a:r>
              <a:rPr lang="id-ID" sz="2400" i="1" dirty="0" smtClean="0"/>
              <a:t>affect</a:t>
            </a:r>
            <a:r>
              <a:rPr lang="id-ID" sz="2400" dirty="0" smtClean="0"/>
              <a:t> yg kuat. Sengaja mencari </a:t>
            </a:r>
            <a:r>
              <a:rPr lang="id-ID" sz="2400" i="1" dirty="0" smtClean="0"/>
              <a:t>affect</a:t>
            </a:r>
            <a:r>
              <a:rPr lang="id-ID" sz="2400" dirty="0" smtClean="0"/>
              <a:t> yg kuat, mencari perlawanan agar timbul agresifitasnya, suka membuat provokasi.</a:t>
            </a:r>
          </a:p>
          <a:p>
            <a:pPr lvl="1">
              <a:buFontTx/>
              <a:buNone/>
            </a:pPr>
            <a:endParaRPr lang="id-ID" sz="2200" dirty="0"/>
          </a:p>
        </p:txBody>
      </p:sp>
    </p:spTree>
  </p:cSld>
  <p:clrMapOvr>
    <a:masterClrMapping/>
  </p:clrMapOvr>
  <p:transition>
    <p:cover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77" name="Rectangle 13"/>
          <p:cNvSpPr>
            <a:spLocks noGrp="1" noChangeArrowheads="1"/>
          </p:cNvSpPr>
          <p:nvPr>
            <p:ph type="title"/>
          </p:nvPr>
        </p:nvSpPr>
        <p:spPr/>
        <p:txBody>
          <a:bodyPr/>
          <a:lstStyle/>
          <a:p>
            <a:r>
              <a:rPr lang="id-ID" dirty="0" smtClean="0"/>
              <a:t> </a:t>
            </a:r>
            <a:endParaRPr lang="id-ID" dirty="0"/>
          </a:p>
        </p:txBody>
      </p:sp>
      <p:graphicFrame>
        <p:nvGraphicFramePr>
          <p:cNvPr id="36901" name="Group 37"/>
          <p:cNvGraphicFramePr>
            <a:graphicFrameLocks noGrp="1"/>
          </p:cNvGraphicFramePr>
          <p:nvPr>
            <p:ph idx="1"/>
          </p:nvPr>
        </p:nvGraphicFramePr>
        <p:xfrm>
          <a:off x="685800" y="990600"/>
          <a:ext cx="8077200" cy="4824984"/>
        </p:xfrm>
        <a:graphic>
          <a:graphicData uri="http://schemas.openxmlformats.org/drawingml/2006/table">
            <a:tbl>
              <a:tblPr/>
              <a:tblGrid>
                <a:gridCol w="8077200"/>
              </a:tblGrid>
              <a:tr h="838200">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2000" b="0" i="0" u="none" strike="noStrike" cap="none" normalizeH="0" baseline="0" noProof="0" dirty="0" smtClean="0">
                          <a:ln>
                            <a:noFill/>
                          </a:ln>
                          <a:solidFill>
                            <a:schemeClr val="tx1"/>
                          </a:solidFill>
                          <a:effectLst/>
                          <a:latin typeface="Arial Black" pitchFamily="34" charset="0"/>
                        </a:rPr>
                        <a:t>Fungsi yg       Tipe               Ciri khas jasmani/tubuh</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2000" b="0" i="0" u="none" strike="noStrike" cap="none" normalizeH="0" baseline="0" noProof="0" dirty="0" smtClean="0">
                          <a:ln>
                            <a:noFill/>
                          </a:ln>
                          <a:solidFill>
                            <a:schemeClr val="tx1"/>
                          </a:solidFill>
                          <a:effectLst/>
                          <a:latin typeface="Arial Black" pitchFamily="34" charset="0"/>
                        </a:rPr>
                        <a:t>Dominan    </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227388">
                <a:tc>
                  <a:txBody>
                    <a:bodyPr/>
                    <a:lstStyle/>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2"/>
                          </a:solidFill>
                          <a:effectLst/>
                          <a:latin typeface="Arial Black" pitchFamily="34" charset="0"/>
                        </a:rPr>
                        <a:t>Motorik             Muskuler           Muka penuh, badan kokoh,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2"/>
                          </a:solidFill>
                          <a:effectLst/>
                          <a:latin typeface="Arial Black" pitchFamily="34" charset="0"/>
                        </a:rPr>
                        <a:t>                                                    otot tumbuh dg baik,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2"/>
                          </a:solidFill>
                          <a:effectLst/>
                          <a:latin typeface="Arial Black" pitchFamily="34" charset="0"/>
                        </a:rPr>
                        <a:t>                                                    organ berkembang selaras</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1"/>
                          </a:solidFill>
                          <a:effectLst/>
                          <a:latin typeface="Arial Black" pitchFamily="34" charset="0"/>
                        </a:rPr>
                        <a:t>Pernafasan       Respiratoris       Thorax &amp; leher lebih besar,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1"/>
                          </a:solidFill>
                          <a:effectLst/>
                          <a:latin typeface="Arial Black" pitchFamily="34" charset="0"/>
                        </a:rPr>
                        <a:t>                                                    muka lebar.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2"/>
                          </a:solidFill>
                          <a:effectLst/>
                          <a:latin typeface="Arial Black" pitchFamily="34" charset="0"/>
                        </a:rPr>
                        <a:t>Pencernaan      Digestif              Thorax pendek besar,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2"/>
                          </a:solidFill>
                          <a:effectLst/>
                          <a:latin typeface="Arial Black" pitchFamily="34" charset="0"/>
                        </a:rPr>
                        <a:t>                                                    pinggang besar, rahang besar,</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2"/>
                          </a:solidFill>
                          <a:effectLst/>
                          <a:latin typeface="Arial Black" pitchFamily="34" charset="0"/>
                        </a:rPr>
                        <a:t>                                                    mata kecil, leher pendek.</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1"/>
                          </a:solidFill>
                          <a:effectLst/>
                          <a:latin typeface="Arial Black" pitchFamily="34" charset="0"/>
                        </a:rPr>
                        <a:t>Susunan            Cerebral            Dahi menonjol ke depan dg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1"/>
                          </a:solidFill>
                          <a:effectLst/>
                          <a:latin typeface="Arial Black" pitchFamily="34" charset="0"/>
                        </a:rPr>
                        <a:t>syaraf                                          rambut di tengah, mata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1"/>
                          </a:solidFill>
                          <a:effectLst/>
                          <a:latin typeface="Arial Black" pitchFamily="34" charset="0"/>
                        </a:rPr>
                        <a:t>pusat                                           bersinar, daun telinga </a:t>
                      </a:r>
                    </a:p>
                    <a:p>
                      <a:pPr marL="0" marR="0" lvl="0" indent="0" algn="l" defTabSz="914400" rtl="0" eaLnBrk="1" fontAlgn="base" latinLnBrk="0" hangingPunct="1">
                        <a:lnSpc>
                          <a:spcPct val="100000"/>
                        </a:lnSpc>
                        <a:spcBef>
                          <a:spcPct val="20000"/>
                        </a:spcBef>
                        <a:spcAft>
                          <a:spcPct val="0"/>
                        </a:spcAft>
                        <a:buClr>
                          <a:schemeClr val="hlink"/>
                        </a:buClr>
                        <a:buSzTx/>
                        <a:buFontTx/>
                        <a:buNone/>
                        <a:tabLst/>
                      </a:pPr>
                      <a:r>
                        <a:rPr kumimoji="0" lang="id-ID" sz="1800" b="0" i="0" u="none" strike="noStrike" cap="none" normalizeH="0" baseline="0" noProof="0" dirty="0" smtClean="0">
                          <a:ln>
                            <a:noFill/>
                          </a:ln>
                          <a:solidFill>
                            <a:schemeClr val="tx1"/>
                          </a:solidFill>
                          <a:effectLst/>
                          <a:latin typeface="Arial Black" pitchFamily="34" charset="0"/>
                        </a:rPr>
                        <a:t>                                                    lebar, tangan &amp; kaki kecil.    </a:t>
                      </a:r>
                    </a:p>
                  </a:txBody>
                  <a:tcPr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6877"/>
                                        </p:tgtEl>
                                        <p:attrNameLst>
                                          <p:attrName>style.visibility</p:attrName>
                                        </p:attrNameLst>
                                      </p:cBhvr>
                                      <p:to>
                                        <p:strVal val="visible"/>
                                      </p:to>
                                    </p:set>
                                    <p:animEffect transition="in" filter="fade">
                                      <p:cBhvr>
                                        <p:cTn id="7" dur="800" decel="100000"/>
                                        <p:tgtEl>
                                          <p:spTgt spid="36877"/>
                                        </p:tgtEl>
                                      </p:cBhvr>
                                    </p:animEffect>
                                    <p:anim calcmode="lin" valueType="num">
                                      <p:cBhvr>
                                        <p:cTn id="8" dur="800" decel="100000" fill="hold"/>
                                        <p:tgtEl>
                                          <p:spTgt spid="36877"/>
                                        </p:tgtEl>
                                        <p:attrNameLst>
                                          <p:attrName>style.rotation</p:attrName>
                                        </p:attrNameLst>
                                      </p:cBhvr>
                                      <p:tavLst>
                                        <p:tav tm="0">
                                          <p:val>
                                            <p:fltVal val="-90"/>
                                          </p:val>
                                        </p:tav>
                                        <p:tav tm="100000">
                                          <p:val>
                                            <p:fltVal val="0"/>
                                          </p:val>
                                        </p:tav>
                                      </p:tavLst>
                                    </p:anim>
                                    <p:anim calcmode="lin" valueType="num">
                                      <p:cBhvr>
                                        <p:cTn id="9" dur="800" decel="100000" fill="hold"/>
                                        <p:tgtEl>
                                          <p:spTgt spid="36877"/>
                                        </p:tgtEl>
                                        <p:attrNameLst>
                                          <p:attrName>ppt_x</p:attrName>
                                        </p:attrNameLst>
                                      </p:cBhvr>
                                      <p:tavLst>
                                        <p:tav tm="0">
                                          <p:val>
                                            <p:strVal val="#ppt_x+0.4"/>
                                          </p:val>
                                        </p:tav>
                                        <p:tav tm="100000">
                                          <p:val>
                                            <p:strVal val="#ppt_x-0.05"/>
                                          </p:val>
                                        </p:tav>
                                      </p:tavLst>
                                    </p:anim>
                                    <p:anim calcmode="lin" valueType="num">
                                      <p:cBhvr>
                                        <p:cTn id="10" dur="800" decel="100000" fill="hold"/>
                                        <p:tgtEl>
                                          <p:spTgt spid="3687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7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7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77"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endParaRPr lang="id-ID"/>
          </a:p>
        </p:txBody>
      </p:sp>
      <p:sp>
        <p:nvSpPr>
          <p:cNvPr id="184323" name="Rectangle 3"/>
          <p:cNvSpPr>
            <a:spLocks noGrp="1" noChangeArrowheads="1"/>
          </p:cNvSpPr>
          <p:nvPr>
            <p:ph idx="1"/>
          </p:nvPr>
        </p:nvSpPr>
        <p:spPr/>
        <p:txBody>
          <a:bodyPr/>
          <a:lstStyle/>
          <a:p>
            <a:pPr lvl="1">
              <a:lnSpc>
                <a:spcPct val="90000"/>
              </a:lnSpc>
            </a:pPr>
            <a:r>
              <a:rPr lang="id-ID" dirty="0" smtClean="0"/>
              <a:t>Selalu ingin mengatasi kesulitan dg lebih banyak energi. Selalu merasa tidak puas. Tidak mau beristirahat sebelum usahanya selesai. Sering tidak mau mengalah, mau menang terus, tetapi kurang rasional &amp; lebih emosional, sehingga sering menyebabkan kegagalan.</a:t>
            </a:r>
          </a:p>
          <a:p>
            <a:pPr lvl="1">
              <a:lnSpc>
                <a:spcPct val="90000"/>
              </a:lnSpc>
            </a:pPr>
            <a:r>
              <a:rPr lang="id-ID" dirty="0" smtClean="0"/>
              <a:t>Affeknya besar, sangat impulsif, tapi tidak dapat lama &amp; tidak mendalam. Jika dia menemukan satu nilai baru, maka semua nilai lain akan dikorbankan utk nilai ini, ia jadi fanatik. </a:t>
            </a:r>
            <a:endParaRPr lang="id-ID" dirty="0"/>
          </a:p>
        </p:txBody>
      </p:sp>
    </p:spTree>
  </p:cSld>
  <p:clrMapOvr>
    <a:masterClrMapping/>
  </p:clrMapOvr>
  <p:transition>
    <p:cover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endParaRPr lang="id-ID"/>
          </a:p>
        </p:txBody>
      </p:sp>
      <p:sp>
        <p:nvSpPr>
          <p:cNvPr id="185347" name="Rectangle 3"/>
          <p:cNvSpPr>
            <a:spLocks noGrp="1" noChangeArrowheads="1"/>
          </p:cNvSpPr>
          <p:nvPr>
            <p:ph idx="1"/>
          </p:nvPr>
        </p:nvSpPr>
        <p:spPr>
          <a:xfrm>
            <a:off x="838200" y="1219200"/>
            <a:ext cx="7693025" cy="4800600"/>
          </a:xfrm>
        </p:spPr>
        <p:txBody>
          <a:bodyPr>
            <a:normAutofit/>
          </a:bodyPr>
          <a:lstStyle/>
          <a:p>
            <a:pPr marL="349250" lvl="1">
              <a:lnSpc>
                <a:spcPct val="90000"/>
              </a:lnSpc>
            </a:pPr>
            <a:r>
              <a:rPr lang="id-ID" dirty="0" smtClean="0"/>
              <a:t>Banyak usahanya, tapi sering tidak sabaran &amp; tidak toleran terhadap kawan sendiri. Sering marah tapi terus bertekun &amp; meneruskan usahanya. Terbuka utk sifat agresifitas dan suka menyerang orang lain. Perasaan sosialnya kurang, suka berkuasa, mudah tersinggung dan kurang mempunyai humor.</a:t>
            </a:r>
          </a:p>
          <a:p>
            <a:pPr marL="349250" lvl="1">
              <a:lnSpc>
                <a:spcPct val="90000"/>
              </a:lnSpc>
            </a:pPr>
            <a:r>
              <a:rPr lang="id-ID" dirty="0" smtClean="0"/>
              <a:t>Obyektivitas kurang, perasaannya sangat hebat dan kuat, sering kurang memiliki jarak terhadap perasaannya sendiri. Namun perasaan yg hebat dan mendalam itu cuma berlangsung sebentar. Cenderung utk beroposisi.</a:t>
            </a:r>
            <a:endParaRPr lang="id-ID" dirty="0"/>
          </a:p>
        </p:txBody>
      </p:sp>
    </p:spTree>
  </p:cSld>
  <p:clrMapOvr>
    <a:masterClrMapping/>
  </p:clrMapOvr>
  <p:transition>
    <p:cover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p:txBody>
          <a:bodyPr/>
          <a:lstStyle/>
          <a:p>
            <a:endParaRPr lang="id-ID"/>
          </a:p>
        </p:txBody>
      </p:sp>
      <p:sp>
        <p:nvSpPr>
          <p:cNvPr id="186371" name="Rectangle 3"/>
          <p:cNvSpPr>
            <a:spLocks noGrp="1" noChangeArrowheads="1"/>
          </p:cNvSpPr>
          <p:nvPr>
            <p:ph idx="1"/>
          </p:nvPr>
        </p:nvSpPr>
        <p:spPr/>
        <p:txBody>
          <a:bodyPr/>
          <a:lstStyle/>
          <a:p>
            <a:pPr lvl="1"/>
            <a:r>
              <a:rPr lang="id-ID" dirty="0" smtClean="0"/>
              <a:t>Tipe choleris cocok dijadikan perintis atau pioner tetapi hendaknya didampingi oleh tipe phlegmatis.</a:t>
            </a:r>
            <a:endParaRPr lang="id-ID" dirty="0"/>
          </a:p>
        </p:txBody>
      </p:sp>
    </p:spTree>
  </p:cSld>
  <p:clrMapOvr>
    <a:masterClrMapping/>
  </p:clrMapOvr>
  <p:transition>
    <p:cover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AutoShape 2"/>
          <p:cNvSpPr>
            <a:spLocks noGrp="1" noChangeArrowheads="1"/>
          </p:cNvSpPr>
          <p:nvPr>
            <p:ph type="title"/>
          </p:nvPr>
        </p:nvSpPr>
        <p:spPr/>
        <p:txBody>
          <a:bodyPr/>
          <a:lstStyle/>
          <a:p>
            <a:r>
              <a:rPr lang="en-US"/>
              <a:t>Tipe Phlegmatis</a:t>
            </a:r>
          </a:p>
        </p:txBody>
      </p:sp>
      <p:sp>
        <p:nvSpPr>
          <p:cNvPr id="187395" name="Rectangle 3"/>
          <p:cNvSpPr>
            <a:spLocks noGrp="1" noChangeArrowheads="1"/>
          </p:cNvSpPr>
          <p:nvPr>
            <p:ph idx="1"/>
          </p:nvPr>
        </p:nvSpPr>
        <p:spPr/>
        <p:txBody>
          <a:bodyPr/>
          <a:lstStyle/>
          <a:p>
            <a:r>
              <a:rPr lang="id-ID" dirty="0" smtClean="0"/>
              <a:t>Suasana perasaan mendasar: tenang. Berkebalikan dari tipe choleris.</a:t>
            </a:r>
          </a:p>
          <a:p>
            <a:r>
              <a:rPr lang="id-ID" dirty="0" smtClean="0"/>
              <a:t>Ciri-cirinya:</a:t>
            </a:r>
          </a:p>
          <a:p>
            <a:pPr lvl="1"/>
            <a:r>
              <a:rPr lang="id-ID" dirty="0" smtClean="0"/>
              <a:t>Bersikap positif, sedang dan stabil. Pada umumnya tidak ada banyak ketegangan perasaan. Merasa cukup puas, sebab segala sesuatu sudah dianggap baik. Sikapnya acuh tak acuh, sering tidak peduli.</a:t>
            </a:r>
          </a:p>
          <a:p>
            <a:pPr lvl="1"/>
            <a:endParaRPr lang="id-ID" dirty="0"/>
          </a:p>
        </p:txBody>
      </p:sp>
    </p:spTree>
  </p:cSld>
  <p:clrMapOvr>
    <a:masterClrMapping/>
  </p:clrMapOvr>
  <p:transition>
    <p:cover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endParaRPr lang="id-ID"/>
          </a:p>
        </p:txBody>
      </p:sp>
      <p:sp>
        <p:nvSpPr>
          <p:cNvPr id="188419" name="Rectangle 3"/>
          <p:cNvSpPr>
            <a:spLocks noGrp="1" noChangeArrowheads="1"/>
          </p:cNvSpPr>
          <p:nvPr>
            <p:ph idx="1"/>
          </p:nvPr>
        </p:nvSpPr>
        <p:spPr/>
        <p:txBody>
          <a:bodyPr/>
          <a:lstStyle/>
          <a:p>
            <a:pPr marL="349250" lvl="1"/>
            <a:r>
              <a:rPr lang="id-ID" dirty="0" smtClean="0"/>
              <a:t>Tidak mempunyai harapan yg intens atau kuat. Pendapatnya adalah ‘tidak perlu menampilkan emosi’. Perasaannya tidak begitu peka, agak lemah, tidak mudah terharu &amp; dingin hati. Tidak pernah menjadi sangat antusias. Ia adalah seorang peminat yg tenang. Ekspresi ketenangan mewarnai perasaannya. Dia tdk pernah dalam keadaan panik.</a:t>
            </a:r>
            <a:endParaRPr lang="id-ID" dirty="0"/>
          </a:p>
        </p:txBody>
      </p:sp>
    </p:spTree>
  </p:cSld>
  <p:clrMapOvr>
    <a:masterClrMapping/>
  </p:clrMapOvr>
  <p:transition>
    <p:cover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p:txBody>
          <a:bodyPr/>
          <a:lstStyle/>
          <a:p>
            <a:endParaRPr lang="id-ID"/>
          </a:p>
        </p:txBody>
      </p:sp>
      <p:sp>
        <p:nvSpPr>
          <p:cNvPr id="189443" name="Rectangle 3"/>
          <p:cNvSpPr>
            <a:spLocks noGrp="1" noChangeArrowheads="1"/>
          </p:cNvSpPr>
          <p:nvPr>
            <p:ph idx="1"/>
          </p:nvPr>
        </p:nvSpPr>
        <p:spPr/>
        <p:txBody>
          <a:bodyPr/>
          <a:lstStyle/>
          <a:p>
            <a:pPr lvl="1"/>
            <a:r>
              <a:rPr lang="id-ID" dirty="0" smtClean="0"/>
              <a:t>Reaksi perasaan dan psikisnya agak lambat. Penyesuaian dirinya pd situasi sering tidak tepat, karena selalu lambat. Tapi karena tidak mudah tersinggung, hal ini agak menguntungkan bagi dirinya. Orangnya netral, tidak suka mengambil inisiatif, peranannya lebih pasif. Biasanya minatnya tidak begitu besar pada banyak masalah di sekitar</a:t>
            </a:r>
            <a:r>
              <a:rPr lang="en-US" dirty="0" smtClean="0"/>
              <a:t>.</a:t>
            </a:r>
            <a:endParaRPr lang="en-US" dirty="0"/>
          </a:p>
        </p:txBody>
      </p:sp>
    </p:spTree>
  </p:cSld>
  <p:clrMapOvr>
    <a:masterClrMapping/>
  </p:clrMapOvr>
  <p:transition>
    <p:cover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endParaRPr lang="id-ID"/>
          </a:p>
        </p:txBody>
      </p:sp>
      <p:sp>
        <p:nvSpPr>
          <p:cNvPr id="190467" name="Rectangle 3"/>
          <p:cNvSpPr>
            <a:spLocks noGrp="1" noChangeArrowheads="1"/>
          </p:cNvSpPr>
          <p:nvPr>
            <p:ph idx="1"/>
          </p:nvPr>
        </p:nvSpPr>
        <p:spPr/>
        <p:txBody>
          <a:bodyPr/>
          <a:lstStyle/>
          <a:p>
            <a:pPr marL="444500" lvl="1"/>
            <a:r>
              <a:rPr lang="id-ID" dirty="0" smtClean="0"/>
              <a:t>Tipe phlegmatis yg mendalam cenderung tertib dan teratur. Sedang yg dangkal cenderung malas dan acuh tak acuh. Dunianya tidak terlalu luas karena tidak banyak objek minatnya. Sering bersifat reflektif pemaaf. Sering berkeras kepala dan agak sulit diperbaiki karena mengikuti tempo dan ritme kehidupannya sendiri. Tidak suka memihak, menjaga jarak terhadap dunia luar, sering amat menjemukan.</a:t>
            </a:r>
            <a:endParaRPr lang="id-ID" dirty="0"/>
          </a:p>
        </p:txBody>
      </p:sp>
    </p:spTree>
  </p:cSld>
  <p:clrMapOvr>
    <a:masterClrMapping/>
  </p:clrMapOvr>
  <p:transition>
    <p:cover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endParaRPr lang="id-ID"/>
          </a:p>
        </p:txBody>
      </p:sp>
      <p:sp>
        <p:nvSpPr>
          <p:cNvPr id="191491" name="Rectangle 3"/>
          <p:cNvSpPr>
            <a:spLocks noGrp="1" noChangeArrowheads="1"/>
          </p:cNvSpPr>
          <p:nvPr>
            <p:ph idx="1"/>
          </p:nvPr>
        </p:nvSpPr>
        <p:spPr/>
        <p:txBody>
          <a:bodyPr/>
          <a:lstStyle/>
          <a:p>
            <a:pPr marL="444500" lvl="1">
              <a:lnSpc>
                <a:spcPct val="90000"/>
              </a:lnSpc>
            </a:pPr>
            <a:r>
              <a:rPr lang="id-ID" dirty="0" smtClean="0"/>
              <a:t>Seperti tidak memiliki semangat. Keramahannya bersifat pasif. Tidak menyulitkan orang lain, tidak mudah tersinggung, tidak mau berurusan dg orang lain, pergaulannya tidak terlalu lancar, suka dg kerutinan, agak konservatif. Motto hidupnya ‘biar lambat asal selamat’.</a:t>
            </a:r>
          </a:p>
          <a:p>
            <a:pPr marL="444500" lvl="1">
              <a:lnSpc>
                <a:spcPct val="90000"/>
              </a:lnSpc>
            </a:pPr>
            <a:r>
              <a:rPr lang="id-ID" dirty="0" smtClean="0"/>
              <a:t>Gerakannya hemat, sering terlambat, tidak segera mau bertindak, agak pasif, sabar, rutin. Prinsipnya ‘sudah cukup untuk hari ini, soal besok biarlah soal nanti’.</a:t>
            </a:r>
            <a:endParaRPr lang="id-ID" dirty="0"/>
          </a:p>
        </p:txBody>
      </p:sp>
    </p:spTree>
  </p:cSld>
  <p:clrMapOvr>
    <a:masterClrMapping/>
  </p:clrMapOvr>
  <p:transition>
    <p:cover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AutoShape 2"/>
          <p:cNvSpPr>
            <a:spLocks noGrp="1" noChangeArrowheads="1"/>
          </p:cNvSpPr>
          <p:nvPr>
            <p:ph type="title"/>
          </p:nvPr>
        </p:nvSpPr>
        <p:spPr/>
        <p:txBody>
          <a:bodyPr/>
          <a:lstStyle/>
          <a:p>
            <a:r>
              <a:rPr lang="en-US"/>
              <a:t>Contoh kasus :</a:t>
            </a:r>
          </a:p>
        </p:txBody>
      </p:sp>
      <p:sp>
        <p:nvSpPr>
          <p:cNvPr id="192515" name="Rectangle 3"/>
          <p:cNvSpPr>
            <a:spLocks noGrp="1" noChangeArrowheads="1"/>
          </p:cNvSpPr>
          <p:nvPr>
            <p:ph idx="1"/>
          </p:nvPr>
        </p:nvSpPr>
        <p:spPr/>
        <p:txBody>
          <a:bodyPr/>
          <a:lstStyle/>
          <a:p>
            <a:r>
              <a:rPr lang="id-ID" dirty="0" smtClean="0"/>
              <a:t>Bagaimanakah gambaran pribadi masing-masing temperamen tersebut ketika harus bereaksi terhadap sebongkah batu sangat besar yg terletak di tengah jalan yang sempit. Bagaimana reaksi masing-masing tipe sanguinis, melancholis, choleris, phlegmatis?</a:t>
            </a:r>
            <a:endParaRPr lang="id-ID" dirty="0"/>
          </a:p>
        </p:txBody>
      </p:sp>
    </p:spTree>
  </p:cSld>
  <p:clrMapOvr>
    <a:masterClrMapping/>
  </p:clrMapOvr>
  <p:transition>
    <p:cover dir="d"/>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457200" y="609600"/>
            <a:ext cx="8229600" cy="808038"/>
          </a:xfrm>
        </p:spPr>
        <p:txBody>
          <a:bodyPr/>
          <a:lstStyle/>
          <a:p>
            <a:r>
              <a:rPr lang="id-ID" dirty="0" smtClean="0"/>
              <a:t>Kemungkinan reaksi</a:t>
            </a:r>
            <a:endParaRPr lang="id-ID" dirty="0"/>
          </a:p>
        </p:txBody>
      </p:sp>
      <p:sp>
        <p:nvSpPr>
          <p:cNvPr id="193539" name="Rectangle 3"/>
          <p:cNvSpPr>
            <a:spLocks noGrp="1" noChangeArrowheads="1"/>
          </p:cNvSpPr>
          <p:nvPr>
            <p:ph idx="1"/>
          </p:nvPr>
        </p:nvSpPr>
        <p:spPr/>
        <p:txBody>
          <a:bodyPr/>
          <a:lstStyle/>
          <a:p>
            <a:pPr>
              <a:lnSpc>
                <a:spcPct val="90000"/>
              </a:lnSpc>
            </a:pPr>
            <a:r>
              <a:rPr lang="id-ID" dirty="0" smtClean="0"/>
              <a:t>Reaksi sanguinis: akan meloncati batu tersebut dg lincah sambil bernyanyi-nyanyi kecil dan melambai-lambaikan tangan.</a:t>
            </a:r>
          </a:p>
          <a:p>
            <a:pPr>
              <a:lnSpc>
                <a:spcPct val="90000"/>
              </a:lnSpc>
            </a:pPr>
            <a:r>
              <a:rPr lang="id-ID" dirty="0" smtClean="0"/>
              <a:t>Reaksi choleris: akan menendang batu tersebut dg hati dongkol dan marah. Dia akan menggerutu terus “batu sialan, batu tidak boleh ada di sini, tidak boleh menghalangi jalan”. Dia akan selalu merasa marah, mendongkol dan selalu tdk puas</a:t>
            </a:r>
            <a:r>
              <a:rPr lang="en-US" dirty="0" smtClean="0"/>
              <a:t>.</a:t>
            </a:r>
            <a:endParaRPr lang="en-US" dirty="0"/>
          </a:p>
        </p:txBody>
      </p:sp>
    </p:spTree>
  </p:cSld>
  <p:clrMapOvr>
    <a:masterClrMapping/>
  </p:clrMapOvr>
  <p:transition>
    <p:cover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p:txBody>
          <a:bodyPr/>
          <a:lstStyle/>
          <a:p>
            <a:endParaRPr lang="id-ID"/>
          </a:p>
        </p:txBody>
      </p:sp>
      <p:sp>
        <p:nvSpPr>
          <p:cNvPr id="38917" name="Rectangle 5"/>
          <p:cNvSpPr>
            <a:spLocks noGrp="1" noChangeArrowheads="1"/>
          </p:cNvSpPr>
          <p:nvPr>
            <p:ph type="body" idx="1"/>
          </p:nvPr>
        </p:nvSpPr>
        <p:spPr/>
        <p:txBody>
          <a:bodyPr/>
          <a:lstStyle/>
          <a:p>
            <a:r>
              <a:rPr lang="id-ID" sz="2800" dirty="0" smtClean="0">
                <a:solidFill>
                  <a:schemeClr val="tx2"/>
                </a:solidFill>
              </a:rPr>
              <a:t>Tipe digestif </a:t>
            </a:r>
            <a:r>
              <a:rPr lang="id-ID" sz="2800" dirty="0" smtClean="0">
                <a:sym typeface="Wingdings" pitchFamily="2" charset="2"/>
              </a:rPr>
              <a:t> banyak di daerah mewah (kaya).</a:t>
            </a:r>
          </a:p>
          <a:p>
            <a:r>
              <a:rPr lang="id-ID" sz="2800" dirty="0" smtClean="0">
                <a:solidFill>
                  <a:schemeClr val="tx2"/>
                </a:solidFill>
                <a:sym typeface="Wingdings" pitchFamily="2" charset="2"/>
              </a:rPr>
              <a:t>Tipe respiratoris </a:t>
            </a:r>
            <a:r>
              <a:rPr lang="id-ID" sz="2800" dirty="0" smtClean="0">
                <a:sym typeface="Wingdings" pitchFamily="2" charset="2"/>
              </a:rPr>
              <a:t> banyak di daerah pertanian.</a:t>
            </a:r>
          </a:p>
          <a:p>
            <a:r>
              <a:rPr lang="id-ID" sz="2800" dirty="0" smtClean="0">
                <a:solidFill>
                  <a:schemeClr val="tx2"/>
                </a:solidFill>
                <a:sym typeface="Wingdings" pitchFamily="2" charset="2"/>
              </a:rPr>
              <a:t>Tipe muskuler</a:t>
            </a:r>
            <a:r>
              <a:rPr lang="id-ID" sz="2800" dirty="0" smtClean="0">
                <a:sym typeface="Wingdings" pitchFamily="2" charset="2"/>
              </a:rPr>
              <a:t>  banyak di daerah yg menghendaki kekuatan jasmani.</a:t>
            </a:r>
          </a:p>
          <a:p>
            <a:r>
              <a:rPr lang="id-ID" sz="2800" dirty="0" smtClean="0">
                <a:solidFill>
                  <a:schemeClr val="tx2"/>
                </a:solidFill>
                <a:sym typeface="Wingdings" pitchFamily="2" charset="2"/>
              </a:rPr>
              <a:t>Tipe cerebral</a:t>
            </a:r>
            <a:r>
              <a:rPr lang="id-ID" sz="2800" dirty="0" smtClean="0">
                <a:sym typeface="Wingdings" pitchFamily="2" charset="2"/>
              </a:rPr>
              <a:t>  banyak terdapat di kota-kota (daerah yg sudah maju).</a:t>
            </a:r>
            <a:endParaRPr lang="id-ID" sz="2800" dirty="0"/>
          </a:p>
        </p:txBody>
      </p:sp>
    </p:spTree>
  </p:cSld>
  <p:clrMapOvr>
    <a:masterClrMapping/>
  </p:clrMapOvr>
  <p:transition>
    <p:cover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endParaRPr lang="id-ID"/>
          </a:p>
        </p:txBody>
      </p:sp>
      <p:sp>
        <p:nvSpPr>
          <p:cNvPr id="194563" name="Rectangle 3"/>
          <p:cNvSpPr>
            <a:spLocks noGrp="1" noChangeArrowheads="1"/>
          </p:cNvSpPr>
          <p:nvPr>
            <p:ph idx="1"/>
          </p:nvPr>
        </p:nvSpPr>
        <p:spPr>
          <a:xfrm>
            <a:off x="457200" y="1295400"/>
            <a:ext cx="8229600" cy="4830763"/>
          </a:xfrm>
        </p:spPr>
        <p:txBody>
          <a:bodyPr/>
          <a:lstStyle/>
          <a:p>
            <a:r>
              <a:rPr lang="id-ID" dirty="0" smtClean="0"/>
              <a:t>Reaksi melancholis: dia akan duduk di atas batu tersebut, sedih, mungkin sambil menangis dan meratap pilu. Dia menyesali keberadaan batu di tengah jalan, dan meratapi kemalangan dirinya yg bernasib sial itu (duduk di atas batu).  </a:t>
            </a:r>
          </a:p>
          <a:p>
            <a:r>
              <a:rPr lang="id-ID" dirty="0" smtClean="0"/>
              <a:t>Reaksi phlegmatis: tanpa ribut-ribut dia berusaha mencari jalan keluar dengan cara memutari dan menghindari batu tersebut.</a:t>
            </a:r>
            <a:endParaRPr lang="id-ID" dirty="0"/>
          </a:p>
        </p:txBody>
      </p:sp>
    </p:spTree>
  </p:cSld>
  <p:clrMapOvr>
    <a:masterClrMapping/>
  </p:clrMapOvr>
  <p:transition>
    <p:cover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endParaRPr lang="id-ID"/>
          </a:p>
        </p:txBody>
      </p:sp>
      <p:sp>
        <p:nvSpPr>
          <p:cNvPr id="195587" name="Rectangle 3"/>
          <p:cNvSpPr>
            <a:spLocks noGrp="1" noChangeArrowheads="1"/>
          </p:cNvSpPr>
          <p:nvPr>
            <p:ph idx="1"/>
          </p:nvPr>
        </p:nvSpPr>
        <p:spPr/>
        <p:txBody>
          <a:bodyPr/>
          <a:lstStyle/>
          <a:p>
            <a:r>
              <a:rPr lang="id-ID" dirty="0" smtClean="0"/>
              <a:t>Cara-cara bereaksinya orang dewasa sangat ditentukan oleh disiplin diri dan pembiasaan diri sejak usia 0 – 5 th pertama. </a:t>
            </a:r>
            <a:endParaRPr lang="id-ID" dirty="0"/>
          </a:p>
        </p:txBody>
      </p:sp>
    </p:spTree>
  </p:cSld>
  <p:clrMapOvr>
    <a:masterClrMapping/>
  </p:clrMapOvr>
  <p:transition>
    <p:cover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685800"/>
            <a:ext cx="8229600" cy="1143000"/>
          </a:xfrm>
        </p:spPr>
        <p:txBody>
          <a:bodyPr/>
          <a:lstStyle/>
          <a:p>
            <a:r>
              <a:rPr lang="id-ID" dirty="0" smtClean="0"/>
              <a:t>Aliran dari Jerman</a:t>
            </a:r>
            <a:br>
              <a:rPr lang="id-ID" dirty="0" smtClean="0"/>
            </a:br>
            <a:r>
              <a:rPr lang="id-ID" sz="2400" dirty="0" smtClean="0"/>
              <a:t>(Tipologi KRETSCHMER)</a:t>
            </a:r>
            <a:endParaRPr lang="id-ID" dirty="0"/>
          </a:p>
        </p:txBody>
      </p:sp>
      <p:sp>
        <p:nvSpPr>
          <p:cNvPr id="40963" name="Rectangle 3"/>
          <p:cNvSpPr>
            <a:spLocks noGrp="1" noChangeArrowheads="1"/>
          </p:cNvSpPr>
          <p:nvPr>
            <p:ph type="body" idx="1"/>
          </p:nvPr>
        </p:nvSpPr>
        <p:spPr>
          <a:xfrm>
            <a:off x="457200" y="2057400"/>
            <a:ext cx="8229600" cy="4068763"/>
          </a:xfrm>
        </p:spPr>
        <p:txBody>
          <a:bodyPr/>
          <a:lstStyle/>
          <a:p>
            <a:pPr>
              <a:lnSpc>
                <a:spcPct val="80000"/>
              </a:lnSpc>
            </a:pPr>
            <a:r>
              <a:rPr lang="id-ID" sz="2400" dirty="0" smtClean="0"/>
              <a:t>Morfologi konstitusional.</a:t>
            </a:r>
          </a:p>
          <a:p>
            <a:pPr>
              <a:lnSpc>
                <a:spcPct val="80000"/>
              </a:lnSpc>
            </a:pPr>
            <a:r>
              <a:rPr lang="id-ID" sz="2400" dirty="0" smtClean="0"/>
              <a:t>Dia membedakan istilah ‘konstitusi’, ‘temperament’, dan ‘watak’.</a:t>
            </a:r>
          </a:p>
          <a:p>
            <a:pPr lvl="1">
              <a:lnSpc>
                <a:spcPct val="80000"/>
              </a:lnSpc>
            </a:pPr>
            <a:r>
              <a:rPr lang="id-ID" sz="2000" dirty="0" smtClean="0">
                <a:solidFill>
                  <a:schemeClr val="tx2"/>
                </a:solidFill>
              </a:rPr>
              <a:t>Konstitusi</a:t>
            </a:r>
            <a:r>
              <a:rPr lang="id-ID" sz="2000" dirty="0" smtClean="0"/>
              <a:t> : totalitas sifat-sifat jasmaniah maupun kejiwaan individu yg berdasar keturunan (faktor endogen) </a:t>
            </a:r>
          </a:p>
          <a:p>
            <a:pPr lvl="1">
              <a:lnSpc>
                <a:spcPct val="80000"/>
              </a:lnSpc>
            </a:pPr>
            <a:r>
              <a:rPr lang="id-ID" sz="2000" dirty="0" smtClean="0">
                <a:solidFill>
                  <a:schemeClr val="tx2"/>
                </a:solidFill>
              </a:rPr>
              <a:t>Temperament</a:t>
            </a:r>
            <a:r>
              <a:rPr lang="id-ID" sz="2000" dirty="0" smtClean="0"/>
              <a:t> : konstitusi kejiwaan. Sifatnya diturunkan &amp; tdk dpt diubah oleh pengaruh lingkungan.  Mempengaruhi dua macam kualitas kejiwaan : suasana hati (</a:t>
            </a:r>
            <a:r>
              <a:rPr lang="id-ID" sz="2000" i="1" dirty="0" smtClean="0"/>
              <a:t>stimmung</a:t>
            </a:r>
            <a:r>
              <a:rPr lang="id-ID" sz="2000" dirty="0" smtClean="0"/>
              <a:t>) &amp; tempo psikis.</a:t>
            </a:r>
          </a:p>
          <a:p>
            <a:pPr lvl="1">
              <a:lnSpc>
                <a:spcPct val="80000"/>
              </a:lnSpc>
            </a:pPr>
            <a:r>
              <a:rPr lang="id-ID" sz="2000" dirty="0" smtClean="0">
                <a:solidFill>
                  <a:schemeClr val="tx2"/>
                </a:solidFill>
              </a:rPr>
              <a:t>Watak</a:t>
            </a:r>
            <a:r>
              <a:rPr lang="id-ID" sz="2000" dirty="0" smtClean="0"/>
              <a:t>: karakter dlm arti deskriptif (kepribadian). Terbentuk selama hidup oleh unsur-unsur dari dalam (keturunan / endogen) &amp; dari luar (pengalaman / eksogen).</a:t>
            </a:r>
            <a:endParaRPr lang="id-ID" sz="20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800" decel="100000"/>
                                        <p:tgtEl>
                                          <p:spTgt spid="40962"/>
                                        </p:tgtEl>
                                      </p:cBhvr>
                                    </p:animEffect>
                                    <p:anim calcmode="lin" valueType="num">
                                      <p:cBhvr>
                                        <p:cTn id="8" dur="800" decel="100000" fill="hold"/>
                                        <p:tgtEl>
                                          <p:spTgt spid="40962"/>
                                        </p:tgtEl>
                                        <p:attrNameLst>
                                          <p:attrName>style.rotation</p:attrName>
                                        </p:attrNameLst>
                                      </p:cBhvr>
                                      <p:tavLst>
                                        <p:tav tm="0">
                                          <p:val>
                                            <p:fltVal val="-90"/>
                                          </p:val>
                                        </p:tav>
                                        <p:tav tm="100000">
                                          <p:val>
                                            <p:fltVal val="0"/>
                                          </p:val>
                                        </p:tav>
                                      </p:tavLst>
                                    </p:anim>
                                    <p:anim calcmode="lin" valueType="num">
                                      <p:cBhvr>
                                        <p:cTn id="9" dur="800" decel="100000" fill="hold"/>
                                        <p:tgtEl>
                                          <p:spTgt spid="40962"/>
                                        </p:tgtEl>
                                        <p:attrNameLst>
                                          <p:attrName>ppt_x</p:attrName>
                                        </p:attrNameLst>
                                      </p:cBhvr>
                                      <p:tavLst>
                                        <p:tav tm="0">
                                          <p:val>
                                            <p:strVal val="#ppt_x+0.4"/>
                                          </p:val>
                                        </p:tav>
                                        <p:tav tm="100000">
                                          <p:val>
                                            <p:strVal val="#ppt_x-0.05"/>
                                          </p:val>
                                        </p:tav>
                                      </p:tavLst>
                                    </p:anim>
                                    <p:anim calcmode="lin" valueType="num">
                                      <p:cBhvr>
                                        <p:cTn id="10" dur="800" decel="100000" fill="hold"/>
                                        <p:tgtEl>
                                          <p:spTgt spid="409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09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09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0963">
                                            <p:txEl>
                                              <p:pRg st="0" end="0"/>
                                            </p:txEl>
                                          </p:spTgt>
                                        </p:tgtEl>
                                        <p:attrNameLst>
                                          <p:attrName>style.visibility</p:attrName>
                                        </p:attrNameLst>
                                      </p:cBhvr>
                                      <p:to>
                                        <p:strVal val="visible"/>
                                      </p:to>
                                    </p:set>
                                    <p:animEffect transition="in" filter="fade">
                                      <p:cBhvr>
                                        <p:cTn id="17" dur="1000"/>
                                        <p:tgtEl>
                                          <p:spTgt spid="40963">
                                            <p:txEl>
                                              <p:pRg st="0" end="0"/>
                                            </p:txEl>
                                          </p:spTgt>
                                        </p:tgtEl>
                                      </p:cBhvr>
                                    </p:animEffect>
                                    <p:anim calcmode="lin" valueType="num">
                                      <p:cBhvr>
                                        <p:cTn id="18" dur="10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09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0963">
                                            <p:txEl>
                                              <p:pRg st="1" end="1"/>
                                            </p:txEl>
                                          </p:spTgt>
                                        </p:tgtEl>
                                        <p:attrNameLst>
                                          <p:attrName>style.visibility</p:attrName>
                                        </p:attrNameLst>
                                      </p:cBhvr>
                                      <p:to>
                                        <p:strVal val="visible"/>
                                      </p:to>
                                    </p:set>
                                    <p:animEffect transition="in" filter="fade">
                                      <p:cBhvr>
                                        <p:cTn id="24" dur="1000"/>
                                        <p:tgtEl>
                                          <p:spTgt spid="40963">
                                            <p:txEl>
                                              <p:pRg st="1" end="1"/>
                                            </p:txEl>
                                          </p:spTgt>
                                        </p:tgtEl>
                                      </p:cBhvr>
                                    </p:animEffect>
                                    <p:anim calcmode="lin" valueType="num">
                                      <p:cBhvr>
                                        <p:cTn id="25" dur="10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09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0963">
                                            <p:txEl>
                                              <p:pRg st="2" end="2"/>
                                            </p:txEl>
                                          </p:spTgt>
                                        </p:tgtEl>
                                        <p:attrNameLst>
                                          <p:attrName>style.visibility</p:attrName>
                                        </p:attrNameLst>
                                      </p:cBhvr>
                                      <p:to>
                                        <p:strVal val="visible"/>
                                      </p:to>
                                    </p:set>
                                    <p:animEffect transition="in" filter="fade">
                                      <p:cBhvr>
                                        <p:cTn id="31" dur="1000"/>
                                        <p:tgtEl>
                                          <p:spTgt spid="40963">
                                            <p:txEl>
                                              <p:pRg st="2" end="2"/>
                                            </p:txEl>
                                          </p:spTgt>
                                        </p:tgtEl>
                                      </p:cBhvr>
                                    </p:animEffect>
                                    <p:anim calcmode="lin" valueType="num">
                                      <p:cBhvr>
                                        <p:cTn id="32" dur="1000" fill="hold"/>
                                        <p:tgtEl>
                                          <p:spTgt spid="4096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4096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40963">
                                            <p:txEl>
                                              <p:pRg st="3" end="3"/>
                                            </p:txEl>
                                          </p:spTgt>
                                        </p:tgtEl>
                                        <p:attrNameLst>
                                          <p:attrName>style.visibility</p:attrName>
                                        </p:attrNameLst>
                                      </p:cBhvr>
                                      <p:to>
                                        <p:strVal val="visible"/>
                                      </p:to>
                                    </p:set>
                                    <p:animEffect transition="in" filter="fade">
                                      <p:cBhvr>
                                        <p:cTn id="38" dur="1000"/>
                                        <p:tgtEl>
                                          <p:spTgt spid="40963">
                                            <p:txEl>
                                              <p:pRg st="3" end="3"/>
                                            </p:txEl>
                                          </p:spTgt>
                                        </p:tgtEl>
                                      </p:cBhvr>
                                    </p:animEffect>
                                    <p:anim calcmode="lin" valueType="num">
                                      <p:cBhvr>
                                        <p:cTn id="39" dur="1000" fill="hold"/>
                                        <p:tgtEl>
                                          <p:spTgt spid="4096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409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40963">
                                            <p:txEl>
                                              <p:pRg st="4" end="4"/>
                                            </p:txEl>
                                          </p:spTgt>
                                        </p:tgtEl>
                                        <p:attrNameLst>
                                          <p:attrName>style.visibility</p:attrName>
                                        </p:attrNameLst>
                                      </p:cBhvr>
                                      <p:to>
                                        <p:strVal val="visible"/>
                                      </p:to>
                                    </p:set>
                                    <p:animEffect transition="in" filter="fade">
                                      <p:cBhvr>
                                        <p:cTn id="45" dur="1000"/>
                                        <p:tgtEl>
                                          <p:spTgt spid="40963">
                                            <p:txEl>
                                              <p:pRg st="4" end="4"/>
                                            </p:txEl>
                                          </p:spTgt>
                                        </p:tgtEl>
                                      </p:cBhvr>
                                    </p:animEffect>
                                    <p:anim calcmode="lin" valueType="num">
                                      <p:cBhvr>
                                        <p:cTn id="46" dur="10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4096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endParaRPr lang="id-ID"/>
          </a:p>
        </p:txBody>
      </p:sp>
      <p:sp>
        <p:nvSpPr>
          <p:cNvPr id="41987" name="Rectangle 3"/>
          <p:cNvSpPr>
            <a:spLocks noGrp="1" noChangeArrowheads="1"/>
          </p:cNvSpPr>
          <p:nvPr>
            <p:ph type="body" idx="1"/>
          </p:nvPr>
        </p:nvSpPr>
        <p:spPr/>
        <p:txBody>
          <a:bodyPr/>
          <a:lstStyle/>
          <a:p>
            <a:pPr>
              <a:buFontTx/>
              <a:buNone/>
            </a:pPr>
            <a:r>
              <a:rPr lang="en-US" dirty="0"/>
              <a:t> </a:t>
            </a:r>
          </a:p>
        </p:txBody>
      </p:sp>
      <p:sp>
        <p:nvSpPr>
          <p:cNvPr id="41988" name="Text Box 4"/>
          <p:cNvSpPr txBox="1">
            <a:spLocks noChangeArrowheads="1"/>
          </p:cNvSpPr>
          <p:nvPr/>
        </p:nvSpPr>
        <p:spPr bwMode="auto">
          <a:xfrm>
            <a:off x="1050925" y="3778250"/>
            <a:ext cx="1835150" cy="641350"/>
          </a:xfrm>
          <a:prstGeom prst="rect">
            <a:avLst/>
          </a:prstGeom>
          <a:noFill/>
          <a:ln w="12700" cap="sq">
            <a:noFill/>
            <a:miter lim="800000"/>
            <a:headEnd type="none" w="sm" len="sm"/>
            <a:tailEnd type="none" w="sm" len="sm"/>
          </a:ln>
          <a:effectLst/>
        </p:spPr>
        <p:txBody>
          <a:bodyPr wrap="none">
            <a:spAutoFit/>
          </a:bodyPr>
          <a:lstStyle/>
          <a:p>
            <a:r>
              <a:rPr lang="en-US"/>
              <a:t>Watak </a:t>
            </a:r>
          </a:p>
          <a:p>
            <a:r>
              <a:rPr lang="en-US"/>
              <a:t>(kepribadian)</a:t>
            </a:r>
          </a:p>
        </p:txBody>
      </p:sp>
      <p:sp>
        <p:nvSpPr>
          <p:cNvPr id="41989" name="Text Box 5"/>
          <p:cNvSpPr txBox="1">
            <a:spLocks noChangeArrowheads="1"/>
          </p:cNvSpPr>
          <p:nvPr/>
        </p:nvSpPr>
        <p:spPr bwMode="auto">
          <a:xfrm>
            <a:off x="3260725" y="2940050"/>
            <a:ext cx="2005677" cy="2585323"/>
          </a:xfrm>
          <a:prstGeom prst="rect">
            <a:avLst/>
          </a:prstGeom>
          <a:noFill/>
          <a:ln w="12700" cap="sq">
            <a:noFill/>
            <a:miter lim="800000"/>
            <a:headEnd type="none" w="sm" len="sm"/>
            <a:tailEnd type="none" w="sm" len="sm"/>
          </a:ln>
          <a:effectLst/>
        </p:spPr>
        <p:txBody>
          <a:bodyPr wrap="none">
            <a:spAutoFit/>
          </a:bodyPr>
          <a:lstStyle/>
          <a:p>
            <a:r>
              <a:rPr lang="id-ID" dirty="0" smtClean="0"/>
              <a:t>Konstitusi</a:t>
            </a:r>
          </a:p>
          <a:p>
            <a:r>
              <a:rPr lang="id-ID" dirty="0" smtClean="0"/>
              <a:t>(faktor2 endogen)</a:t>
            </a:r>
          </a:p>
          <a:p>
            <a:endParaRPr lang="id-ID" dirty="0" smtClean="0"/>
          </a:p>
          <a:p>
            <a:r>
              <a:rPr lang="id-ID" dirty="0" smtClean="0"/>
              <a:t>           +</a:t>
            </a:r>
          </a:p>
          <a:p>
            <a:endParaRPr lang="id-ID" dirty="0" smtClean="0"/>
          </a:p>
          <a:p>
            <a:endParaRPr lang="id-ID" dirty="0" smtClean="0"/>
          </a:p>
          <a:p>
            <a:r>
              <a:rPr lang="id-ID" dirty="0" smtClean="0"/>
              <a:t>Faktor2 eksogen</a:t>
            </a:r>
          </a:p>
          <a:p>
            <a:endParaRPr lang="en-US" dirty="0"/>
          </a:p>
          <a:p>
            <a:endParaRPr lang="en-US" dirty="0"/>
          </a:p>
        </p:txBody>
      </p:sp>
      <p:sp>
        <p:nvSpPr>
          <p:cNvPr id="41990" name="Text Box 6"/>
          <p:cNvSpPr txBox="1">
            <a:spLocks noChangeArrowheads="1"/>
          </p:cNvSpPr>
          <p:nvPr/>
        </p:nvSpPr>
        <p:spPr bwMode="auto">
          <a:xfrm>
            <a:off x="6232525" y="2330450"/>
            <a:ext cx="1936750" cy="2289175"/>
          </a:xfrm>
          <a:prstGeom prst="rect">
            <a:avLst/>
          </a:prstGeom>
          <a:noFill/>
          <a:ln w="12700" cap="sq">
            <a:noFill/>
            <a:miter lim="800000"/>
            <a:headEnd type="none" w="sm" len="sm"/>
            <a:tailEnd type="none" w="sm" len="sm"/>
          </a:ln>
          <a:effectLst/>
        </p:spPr>
        <p:txBody>
          <a:bodyPr wrap="none">
            <a:spAutoFit/>
          </a:bodyPr>
          <a:lstStyle/>
          <a:p>
            <a:r>
              <a:rPr lang="en-US"/>
              <a:t>Konstitusi</a:t>
            </a:r>
          </a:p>
          <a:p>
            <a:r>
              <a:rPr lang="en-US"/>
              <a:t>Jasmaniah</a:t>
            </a:r>
          </a:p>
          <a:p>
            <a:r>
              <a:rPr lang="en-US"/>
              <a:t>(konstitusi)</a:t>
            </a:r>
          </a:p>
          <a:p>
            <a:endParaRPr lang="en-US"/>
          </a:p>
          <a:p>
            <a:endParaRPr lang="en-US"/>
          </a:p>
          <a:p>
            <a:r>
              <a:rPr lang="en-US"/>
              <a:t>Konstitusi</a:t>
            </a:r>
          </a:p>
          <a:p>
            <a:r>
              <a:rPr lang="en-US"/>
              <a:t>Kejiwaan</a:t>
            </a:r>
          </a:p>
          <a:p>
            <a:r>
              <a:rPr lang="en-US"/>
              <a:t>(temperamen)</a:t>
            </a:r>
          </a:p>
        </p:txBody>
      </p:sp>
      <p:sp>
        <p:nvSpPr>
          <p:cNvPr id="41991" name="AutoShape 7"/>
          <p:cNvSpPr>
            <a:spLocks/>
          </p:cNvSpPr>
          <p:nvPr/>
        </p:nvSpPr>
        <p:spPr bwMode="auto">
          <a:xfrm>
            <a:off x="2895600" y="3048000"/>
            <a:ext cx="152400" cy="1828800"/>
          </a:xfrm>
          <a:prstGeom prst="leftBrace">
            <a:avLst>
              <a:gd name="adj1" fmla="val 100000"/>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
        <p:nvSpPr>
          <p:cNvPr id="41992" name="AutoShape 8"/>
          <p:cNvSpPr>
            <a:spLocks/>
          </p:cNvSpPr>
          <p:nvPr/>
        </p:nvSpPr>
        <p:spPr bwMode="auto">
          <a:xfrm>
            <a:off x="5867400" y="2514600"/>
            <a:ext cx="152400" cy="1828800"/>
          </a:xfrm>
          <a:prstGeom prst="leftBrace">
            <a:avLst>
              <a:gd name="adj1" fmla="val 100000"/>
              <a:gd name="adj2" fmla="val 50000"/>
            </a:avLst>
          </a:prstGeom>
          <a:noFill/>
          <a:ln w="12700" cap="sq">
            <a:solidFill>
              <a:schemeClr val="tx1"/>
            </a:solidFill>
            <a:round/>
            <a:headEnd type="none" w="sm" len="sm"/>
            <a:tailEnd type="none" w="sm" len="sm"/>
          </a:ln>
          <a:effectLst/>
        </p:spPr>
        <p:txBody>
          <a:bodyPr wrap="none" anchor="ctr"/>
          <a:lstStyle/>
          <a:p>
            <a:endParaRPr lang="id-ID"/>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nodePh="1">
                                  <p:stCondLst>
                                    <p:cond delay="0"/>
                                  </p:stCondLst>
                                  <p:endCondLst>
                                    <p:cond evt="begin" delay="0">
                                      <p:tn val="5"/>
                                    </p:cond>
                                  </p:end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800" decel="100000"/>
                                        <p:tgtEl>
                                          <p:spTgt spid="41986"/>
                                        </p:tgtEl>
                                      </p:cBhvr>
                                    </p:animEffect>
                                    <p:anim calcmode="lin" valueType="num">
                                      <p:cBhvr>
                                        <p:cTn id="8" dur="800" decel="100000" fill="hold"/>
                                        <p:tgtEl>
                                          <p:spTgt spid="41986"/>
                                        </p:tgtEl>
                                        <p:attrNameLst>
                                          <p:attrName>style.rotation</p:attrName>
                                        </p:attrNameLst>
                                      </p:cBhvr>
                                      <p:tavLst>
                                        <p:tav tm="0">
                                          <p:val>
                                            <p:fltVal val="-90"/>
                                          </p:val>
                                        </p:tav>
                                        <p:tav tm="100000">
                                          <p:val>
                                            <p:fltVal val="0"/>
                                          </p:val>
                                        </p:tav>
                                      </p:tavLst>
                                    </p:anim>
                                    <p:anim calcmode="lin" valueType="num">
                                      <p:cBhvr>
                                        <p:cTn id="9" dur="800" decel="100000" fill="hold"/>
                                        <p:tgtEl>
                                          <p:spTgt spid="41986"/>
                                        </p:tgtEl>
                                        <p:attrNameLst>
                                          <p:attrName>ppt_x</p:attrName>
                                        </p:attrNameLst>
                                      </p:cBhvr>
                                      <p:tavLst>
                                        <p:tav tm="0">
                                          <p:val>
                                            <p:strVal val="#ppt_x+0.4"/>
                                          </p:val>
                                        </p:tav>
                                        <p:tav tm="100000">
                                          <p:val>
                                            <p:strVal val="#ppt_x-0.05"/>
                                          </p:val>
                                        </p:tav>
                                      </p:tavLst>
                                    </p:anim>
                                    <p:anim calcmode="lin" valueType="num">
                                      <p:cBhvr>
                                        <p:cTn id="10" dur="800" decel="100000" fill="hold"/>
                                        <p:tgtEl>
                                          <p:spTgt spid="419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9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98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1987">
                                            <p:txEl>
                                              <p:pRg st="0" end="0"/>
                                            </p:txEl>
                                          </p:spTgt>
                                        </p:tgtEl>
                                        <p:attrNameLst>
                                          <p:attrName>style.visibility</p:attrName>
                                        </p:attrNameLst>
                                      </p:cBhvr>
                                      <p:to>
                                        <p:strVal val="visible"/>
                                      </p:to>
                                    </p:set>
                                    <p:animEffect transition="in" filter="fade">
                                      <p:cBhvr>
                                        <p:cTn id="17" dur="1000"/>
                                        <p:tgtEl>
                                          <p:spTgt spid="41987">
                                            <p:txEl>
                                              <p:pRg st="0" end="0"/>
                                            </p:txEl>
                                          </p:spTgt>
                                        </p:tgtEl>
                                      </p:cBhvr>
                                    </p:animEffect>
                                    <p:anim calcmode="lin" valueType="num">
                                      <p:cBhvr>
                                        <p:cTn id="18" dur="10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198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685800"/>
            <a:ext cx="7772400" cy="849313"/>
          </a:xfrm>
        </p:spPr>
        <p:txBody>
          <a:bodyPr/>
          <a:lstStyle/>
          <a:p>
            <a:r>
              <a:rPr lang="id-ID" sz="4000" dirty="0" smtClean="0"/>
              <a:t>Konstitusi Jasmaniah</a:t>
            </a:r>
            <a:endParaRPr lang="id-ID" sz="4000" dirty="0"/>
          </a:p>
        </p:txBody>
      </p:sp>
      <p:sp>
        <p:nvSpPr>
          <p:cNvPr id="43011" name="Rectangle 3"/>
          <p:cNvSpPr>
            <a:spLocks noGrp="1" noChangeArrowheads="1"/>
          </p:cNvSpPr>
          <p:nvPr>
            <p:ph type="body" idx="1"/>
          </p:nvPr>
        </p:nvSpPr>
        <p:spPr/>
        <p:txBody>
          <a:bodyPr/>
          <a:lstStyle/>
          <a:p>
            <a:r>
              <a:rPr lang="id-ID" dirty="0" smtClean="0"/>
              <a:t>Kretschmer menggolongkan manusia berdasar bentuk tubuhnya menjadi 4 tipe, yaitu :</a:t>
            </a:r>
          </a:p>
          <a:p>
            <a:pPr lvl="1"/>
            <a:r>
              <a:rPr lang="id-ID" dirty="0" smtClean="0">
                <a:solidFill>
                  <a:schemeClr val="tx2"/>
                </a:solidFill>
              </a:rPr>
              <a:t>Piknis / stenis</a:t>
            </a:r>
          </a:p>
          <a:p>
            <a:pPr lvl="1"/>
            <a:r>
              <a:rPr lang="id-ID" dirty="0" smtClean="0">
                <a:solidFill>
                  <a:schemeClr val="tx2"/>
                </a:solidFill>
              </a:rPr>
              <a:t>Leptosom / asthenis</a:t>
            </a:r>
          </a:p>
          <a:p>
            <a:pPr lvl="1"/>
            <a:r>
              <a:rPr lang="id-ID" dirty="0" smtClean="0">
                <a:solidFill>
                  <a:schemeClr val="tx2"/>
                </a:solidFill>
              </a:rPr>
              <a:t>Atletis</a:t>
            </a:r>
          </a:p>
          <a:p>
            <a:pPr lvl="1"/>
            <a:r>
              <a:rPr lang="id-ID" dirty="0" smtClean="0">
                <a:solidFill>
                  <a:schemeClr val="tx2"/>
                </a:solidFill>
              </a:rPr>
              <a:t>Displastis</a:t>
            </a:r>
            <a:endParaRPr lang="id-ID" dirty="0">
              <a:solidFill>
                <a:schemeClr val="tx2"/>
              </a:solidFill>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fade">
                                      <p:cBhvr>
                                        <p:cTn id="7" dur="800" decel="100000"/>
                                        <p:tgtEl>
                                          <p:spTgt spid="43010"/>
                                        </p:tgtEl>
                                      </p:cBhvr>
                                    </p:animEffect>
                                    <p:anim calcmode="lin" valueType="num">
                                      <p:cBhvr>
                                        <p:cTn id="8" dur="800" decel="100000" fill="hold"/>
                                        <p:tgtEl>
                                          <p:spTgt spid="43010"/>
                                        </p:tgtEl>
                                        <p:attrNameLst>
                                          <p:attrName>style.rotation</p:attrName>
                                        </p:attrNameLst>
                                      </p:cBhvr>
                                      <p:tavLst>
                                        <p:tav tm="0">
                                          <p:val>
                                            <p:fltVal val="-90"/>
                                          </p:val>
                                        </p:tav>
                                        <p:tav tm="100000">
                                          <p:val>
                                            <p:fltVal val="0"/>
                                          </p:val>
                                        </p:tav>
                                      </p:tavLst>
                                    </p:anim>
                                    <p:anim calcmode="lin" valueType="num">
                                      <p:cBhvr>
                                        <p:cTn id="9" dur="800" decel="100000" fill="hold"/>
                                        <p:tgtEl>
                                          <p:spTgt spid="43010"/>
                                        </p:tgtEl>
                                        <p:attrNameLst>
                                          <p:attrName>ppt_x</p:attrName>
                                        </p:attrNameLst>
                                      </p:cBhvr>
                                      <p:tavLst>
                                        <p:tav tm="0">
                                          <p:val>
                                            <p:strVal val="#ppt_x+0.4"/>
                                          </p:val>
                                        </p:tav>
                                        <p:tav tm="100000">
                                          <p:val>
                                            <p:strVal val="#ppt_x-0.05"/>
                                          </p:val>
                                        </p:tav>
                                      </p:tavLst>
                                    </p:anim>
                                    <p:anim calcmode="lin" valueType="num">
                                      <p:cBhvr>
                                        <p:cTn id="10" dur="800" decel="100000" fill="hold"/>
                                        <p:tgtEl>
                                          <p:spTgt spid="430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30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3010"/>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3011">
                                            <p:txEl>
                                              <p:pRg st="0" end="0"/>
                                            </p:txEl>
                                          </p:spTgt>
                                        </p:tgtEl>
                                        <p:attrNameLst>
                                          <p:attrName>style.visibility</p:attrName>
                                        </p:attrNameLst>
                                      </p:cBhvr>
                                      <p:to>
                                        <p:strVal val="visible"/>
                                      </p:to>
                                    </p:set>
                                    <p:animEffect transition="in" filter="fade">
                                      <p:cBhvr>
                                        <p:cTn id="17" dur="1000"/>
                                        <p:tgtEl>
                                          <p:spTgt spid="43011">
                                            <p:txEl>
                                              <p:pRg st="0" end="0"/>
                                            </p:txEl>
                                          </p:spTgt>
                                        </p:tgtEl>
                                      </p:cBhvr>
                                    </p:animEffect>
                                    <p:anim calcmode="lin" valueType="num">
                                      <p:cBhvr>
                                        <p:cTn id="1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3011">
                                            <p:txEl>
                                              <p:pRg st="1" end="1"/>
                                            </p:txEl>
                                          </p:spTgt>
                                        </p:tgtEl>
                                        <p:attrNameLst>
                                          <p:attrName>style.visibility</p:attrName>
                                        </p:attrNameLst>
                                      </p:cBhvr>
                                      <p:to>
                                        <p:strVal val="visible"/>
                                      </p:to>
                                    </p:set>
                                    <p:animEffect transition="in" filter="fade">
                                      <p:cBhvr>
                                        <p:cTn id="24" dur="1000"/>
                                        <p:tgtEl>
                                          <p:spTgt spid="43011">
                                            <p:txEl>
                                              <p:pRg st="1" end="1"/>
                                            </p:txEl>
                                          </p:spTgt>
                                        </p:tgtEl>
                                      </p:cBhvr>
                                    </p:animEffect>
                                    <p:anim calcmode="lin" valueType="num">
                                      <p:cBhvr>
                                        <p:cTn id="2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3011">
                                            <p:txEl>
                                              <p:pRg st="1" end="1"/>
                                            </p:txEl>
                                          </p:spTgt>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43011">
                                            <p:txEl>
                                              <p:pRg st="2" end="2"/>
                                            </p:txEl>
                                          </p:spTgt>
                                        </p:tgtEl>
                                        <p:attrNameLst>
                                          <p:attrName>style.visibility</p:attrName>
                                        </p:attrNameLst>
                                      </p:cBhvr>
                                      <p:to>
                                        <p:strVal val="visible"/>
                                      </p:to>
                                    </p:set>
                                    <p:animEffect transition="in" filter="fade">
                                      <p:cBhvr>
                                        <p:cTn id="29" dur="1000"/>
                                        <p:tgtEl>
                                          <p:spTgt spid="43011">
                                            <p:txEl>
                                              <p:pRg st="2" end="2"/>
                                            </p:txEl>
                                          </p:spTgt>
                                        </p:tgtEl>
                                      </p:cBhvr>
                                    </p:animEffect>
                                    <p:anim calcmode="lin" valueType="num">
                                      <p:cBhvr>
                                        <p:cTn id="30"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43011">
                                            <p:txEl>
                                              <p:pRg st="2" end="2"/>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43011">
                                            <p:txEl>
                                              <p:pRg st="3" end="3"/>
                                            </p:txEl>
                                          </p:spTgt>
                                        </p:tgtEl>
                                        <p:attrNameLst>
                                          <p:attrName>style.visibility</p:attrName>
                                        </p:attrNameLst>
                                      </p:cBhvr>
                                      <p:to>
                                        <p:strVal val="visible"/>
                                      </p:to>
                                    </p:set>
                                    <p:animEffect transition="in" filter="fade">
                                      <p:cBhvr>
                                        <p:cTn id="34" dur="1000"/>
                                        <p:tgtEl>
                                          <p:spTgt spid="43011">
                                            <p:txEl>
                                              <p:pRg st="3" end="3"/>
                                            </p:txEl>
                                          </p:spTgt>
                                        </p:tgtEl>
                                      </p:cBhvr>
                                    </p:animEffect>
                                    <p:anim calcmode="lin" valueType="num">
                                      <p:cBhvr>
                                        <p:cTn id="35"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3011">
                                            <p:txEl>
                                              <p:pRg st="3" end="3"/>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43011">
                                            <p:txEl>
                                              <p:pRg st="4" end="4"/>
                                            </p:txEl>
                                          </p:spTgt>
                                        </p:tgtEl>
                                        <p:attrNameLst>
                                          <p:attrName>style.visibility</p:attrName>
                                        </p:attrNameLst>
                                      </p:cBhvr>
                                      <p:to>
                                        <p:strVal val="visible"/>
                                      </p:to>
                                    </p:set>
                                    <p:animEffect transition="in" filter="fade">
                                      <p:cBhvr>
                                        <p:cTn id="39" dur="1000"/>
                                        <p:tgtEl>
                                          <p:spTgt spid="43011">
                                            <p:txEl>
                                              <p:pRg st="4" end="4"/>
                                            </p:txEl>
                                          </p:spTgt>
                                        </p:tgtEl>
                                      </p:cBhvr>
                                    </p:animEffect>
                                    <p:anim calcmode="lin" valueType="num">
                                      <p:cBhvr>
                                        <p:cTn id="40" dur="1000" fill="hold"/>
                                        <p:tgtEl>
                                          <p:spTgt spid="43011">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4301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460</TotalTime>
  <Words>3134</Words>
  <Application>Microsoft Office PowerPoint</Application>
  <PresentationFormat>On-screen Show (4:3)</PresentationFormat>
  <Paragraphs>378</Paragraphs>
  <Slides>61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61</vt:i4>
      </vt:variant>
    </vt:vector>
  </HeadingPairs>
  <TitlesOfParts>
    <vt:vector size="65" baseType="lpstr">
      <vt:lpstr>Arial</vt:lpstr>
      <vt:lpstr>Wingdings</vt:lpstr>
      <vt:lpstr>Times New Roman</vt:lpstr>
      <vt:lpstr>Office Theme</vt:lpstr>
      <vt:lpstr>Slide 1</vt:lpstr>
      <vt:lpstr>Aliran dari Italia (hukum deformasi)</vt:lpstr>
      <vt:lpstr>Slide 3</vt:lpstr>
      <vt:lpstr>Aliran dari Perancis (Tipologi Sigaud)</vt:lpstr>
      <vt:lpstr> </vt:lpstr>
      <vt:lpstr>Slide 6</vt:lpstr>
      <vt:lpstr>Aliran dari Jerman (Tipologi KRETSCHMER)</vt:lpstr>
      <vt:lpstr>Slide 8</vt:lpstr>
      <vt:lpstr>Konstitusi Jasmaniah</vt:lpstr>
      <vt:lpstr>Tipe Piknis</vt:lpstr>
      <vt:lpstr>Tipe Leptosom</vt:lpstr>
      <vt:lpstr>Tipe Atletis</vt:lpstr>
      <vt:lpstr>Tipe Displastis</vt:lpstr>
      <vt:lpstr>Hal penting yg perlu diketahui :</vt:lpstr>
      <vt:lpstr>Konstitusi Kejiwaan/TEMPERAMEN</vt:lpstr>
      <vt:lpstr>Slide 16</vt:lpstr>
      <vt:lpstr>Aliran dari Amerika Serikat (W.H. Sheldon)</vt:lpstr>
      <vt:lpstr>Endomorphis</vt:lpstr>
      <vt:lpstr>Mesomorphis</vt:lpstr>
      <vt:lpstr>Ectomorphis</vt:lpstr>
      <vt:lpstr>Displasia</vt:lpstr>
      <vt:lpstr>Gynandromorphy</vt:lpstr>
      <vt:lpstr>Texture</vt:lpstr>
      <vt:lpstr>Tipe Viscerotonia</vt:lpstr>
      <vt:lpstr>Tipe Somatotonia</vt:lpstr>
      <vt:lpstr>Tipe Cerebrotonia</vt:lpstr>
      <vt:lpstr>Tipe campuran</vt:lpstr>
      <vt:lpstr>Korelasi antara komponen jasmani dan temperamen. (menurut Sheldon)</vt:lpstr>
      <vt:lpstr>Korelasi antara komponen jasmani &amp; komponen psikiatris</vt:lpstr>
      <vt:lpstr>Hubungan antara komponen jasmani &amp; kenakalan (delinquency)</vt:lpstr>
      <vt:lpstr>Beberapa rumusan teoritis mengenai hubungan Tipologi dan Temperamen</vt:lpstr>
      <vt:lpstr>Pengertian Temperamen</vt:lpstr>
      <vt:lpstr>Slide 33</vt:lpstr>
      <vt:lpstr>Menurut Plato</vt:lpstr>
      <vt:lpstr>Menurut Queyrat (Aliran Perancis)</vt:lpstr>
      <vt:lpstr>Slide 36</vt:lpstr>
      <vt:lpstr>Slide 37</vt:lpstr>
      <vt:lpstr>Menurut Malapert (Aliran Perancis)</vt:lpstr>
      <vt:lpstr>Menurut Kant (Aliran Jerman)</vt:lpstr>
      <vt:lpstr>Slide 40</vt:lpstr>
      <vt:lpstr>Slide 41</vt:lpstr>
      <vt:lpstr>Temperamen Sanguinis</vt:lpstr>
      <vt:lpstr>Slide 43</vt:lpstr>
      <vt:lpstr>Slide 44</vt:lpstr>
      <vt:lpstr>Temperamen Melancholis</vt:lpstr>
      <vt:lpstr>Slide 46</vt:lpstr>
      <vt:lpstr>Slide 47</vt:lpstr>
      <vt:lpstr>Slide 48</vt:lpstr>
      <vt:lpstr>Temperament Choleris</vt:lpstr>
      <vt:lpstr>Slide 50</vt:lpstr>
      <vt:lpstr>Slide 51</vt:lpstr>
      <vt:lpstr>Slide 52</vt:lpstr>
      <vt:lpstr>Tipe Phlegmatis</vt:lpstr>
      <vt:lpstr>Slide 54</vt:lpstr>
      <vt:lpstr>Slide 55</vt:lpstr>
      <vt:lpstr>Slide 56</vt:lpstr>
      <vt:lpstr>Slide 57</vt:lpstr>
      <vt:lpstr>Contoh kasus :</vt:lpstr>
      <vt:lpstr>Kemungkinan reaksi</vt:lpstr>
      <vt:lpstr>Slide 60</vt:lpstr>
      <vt:lpstr>Slide 61</vt:lpstr>
    </vt:vector>
  </TitlesOfParts>
  <Company>Univ. INDONUSA Esa Unggul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TIPOLOGI BERDASAR TEMPERAMENT</dc:title>
  <dc:creator>wien</dc:creator>
  <cp:lastModifiedBy>user</cp:lastModifiedBy>
  <cp:revision>24</cp:revision>
  <dcterms:created xsi:type="dcterms:W3CDTF">2006-07-12T23:36:43Z</dcterms:created>
  <dcterms:modified xsi:type="dcterms:W3CDTF">2017-11-13T07:30:47Z</dcterms:modified>
</cp:coreProperties>
</file>