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3"/>
  </p:notesMasterIdLst>
  <p:sldIdLst>
    <p:sldId id="273" r:id="rId2"/>
    <p:sldId id="286" r:id="rId3"/>
    <p:sldId id="274" r:id="rId4"/>
    <p:sldId id="275" r:id="rId5"/>
    <p:sldId id="276" r:id="rId6"/>
    <p:sldId id="277" r:id="rId7"/>
    <p:sldId id="278" r:id="rId8"/>
    <p:sldId id="279" r:id="rId9"/>
    <p:sldId id="280" r:id="rId10"/>
    <p:sldId id="281" r:id="rId11"/>
    <p:sldId id="282" r:id="rId12"/>
    <p:sldId id="283" r:id="rId13"/>
    <p:sldId id="287" r:id="rId14"/>
    <p:sldId id="288" r:id="rId15"/>
    <p:sldId id="289" r:id="rId16"/>
    <p:sldId id="290" r:id="rId17"/>
    <p:sldId id="257" r:id="rId18"/>
    <p:sldId id="259" r:id="rId19"/>
    <p:sldId id="260" r:id="rId20"/>
    <p:sldId id="258" r:id="rId21"/>
    <p:sldId id="261" r:id="rId22"/>
    <p:sldId id="267" r:id="rId23"/>
    <p:sldId id="262" r:id="rId24"/>
    <p:sldId id="263" r:id="rId25"/>
    <p:sldId id="264" r:id="rId26"/>
    <p:sldId id="269" r:id="rId27"/>
    <p:sldId id="265" r:id="rId28"/>
    <p:sldId id="266" r:id="rId29"/>
    <p:sldId id="270" r:id="rId30"/>
    <p:sldId id="271" r:id="rId31"/>
    <p:sldId id="27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snapToGrid="0">
      <p:cViewPr varScale="1">
        <p:scale>
          <a:sx n="65" d="100"/>
          <a:sy n="65" d="100"/>
        </p:scale>
        <p:origin x="-1452" y="-108"/>
      </p:cViewPr>
      <p:guideLst>
        <p:guide orient="horz" pos="2160"/>
        <p:guide pos="2880"/>
      </p:guideLst>
    </p:cSldViewPr>
  </p:slideViewPr>
  <p:outlineViewPr>
    <p:cViewPr>
      <p:scale>
        <a:sx n="33" d="100"/>
        <a:sy n="33" d="100"/>
      </p:scale>
      <p:origin x="0" y="532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8E38510-9E64-4860-B4B3-4AAFF3425FD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13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14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winanti s respati - 2008</a:t>
            </a:r>
            <a:endParaRPr lang="en-US"/>
          </a:p>
        </p:txBody>
      </p:sp>
      <p:sp>
        <p:nvSpPr>
          <p:cNvPr id="6" name="Slide Number Placeholder 5"/>
          <p:cNvSpPr>
            <a:spLocks noGrp="1"/>
          </p:cNvSpPr>
          <p:nvPr>
            <p:ph type="sldNum" sz="quarter" idx="12"/>
          </p:nvPr>
        </p:nvSpPr>
        <p:spPr/>
        <p:txBody>
          <a:bodyPr/>
          <a:lstStyle/>
          <a:p>
            <a:fld id="{BD99B7F3-20D9-497B-8C04-4EED7E849E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winanti s respati - 2008</a:t>
            </a:r>
            <a:endParaRPr lang="en-US"/>
          </a:p>
        </p:txBody>
      </p:sp>
      <p:sp>
        <p:nvSpPr>
          <p:cNvPr id="6" name="Slide Number Placeholder 5"/>
          <p:cNvSpPr>
            <a:spLocks noGrp="1"/>
          </p:cNvSpPr>
          <p:nvPr>
            <p:ph type="sldNum" sz="quarter" idx="12"/>
          </p:nvPr>
        </p:nvSpPr>
        <p:spPr/>
        <p:txBody>
          <a:bodyPr/>
          <a:lstStyle/>
          <a:p>
            <a:fld id="{E23A4AC0-57F9-4E5D-8D86-AA10B5B2D0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winanti s respati - 2008</a:t>
            </a:r>
            <a:endParaRPr lang="en-US"/>
          </a:p>
        </p:txBody>
      </p:sp>
      <p:sp>
        <p:nvSpPr>
          <p:cNvPr id="6" name="Slide Number Placeholder 5"/>
          <p:cNvSpPr>
            <a:spLocks noGrp="1"/>
          </p:cNvSpPr>
          <p:nvPr>
            <p:ph type="sldNum" sz="quarter" idx="12"/>
          </p:nvPr>
        </p:nvSpPr>
        <p:spPr/>
        <p:txBody>
          <a:bodyPr/>
          <a:lstStyle/>
          <a:p>
            <a:fld id="{3FDEFB1E-3328-484F-AE47-ACF3D1207B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winanti s respati - 2008</a:t>
            </a:r>
            <a:endParaRPr lang="en-US"/>
          </a:p>
        </p:txBody>
      </p:sp>
      <p:sp>
        <p:nvSpPr>
          <p:cNvPr id="6" name="Slide Number Placeholder 5"/>
          <p:cNvSpPr>
            <a:spLocks noGrp="1"/>
          </p:cNvSpPr>
          <p:nvPr>
            <p:ph type="sldNum" sz="quarter" idx="12"/>
          </p:nvPr>
        </p:nvSpPr>
        <p:spPr/>
        <p:txBody>
          <a:bodyPr/>
          <a:lstStyle/>
          <a:p>
            <a:fld id="{4CC7B07C-B0B2-48D6-9D5D-B918B52DF4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winanti s respati - 2008</a:t>
            </a:r>
            <a:endParaRPr lang="en-US"/>
          </a:p>
        </p:txBody>
      </p:sp>
      <p:sp>
        <p:nvSpPr>
          <p:cNvPr id="6" name="Slide Number Placeholder 5"/>
          <p:cNvSpPr>
            <a:spLocks noGrp="1"/>
          </p:cNvSpPr>
          <p:nvPr>
            <p:ph type="sldNum" sz="quarter" idx="12"/>
          </p:nvPr>
        </p:nvSpPr>
        <p:spPr/>
        <p:txBody>
          <a:bodyPr/>
          <a:lstStyle/>
          <a:p>
            <a:fld id="{EC3FC2CD-927E-4597-AE11-71DD0224C0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winanti s respati - 2008</a:t>
            </a:r>
            <a:endParaRPr lang="en-US"/>
          </a:p>
        </p:txBody>
      </p:sp>
      <p:sp>
        <p:nvSpPr>
          <p:cNvPr id="7" name="Slide Number Placeholder 6"/>
          <p:cNvSpPr>
            <a:spLocks noGrp="1"/>
          </p:cNvSpPr>
          <p:nvPr>
            <p:ph type="sldNum" sz="quarter" idx="12"/>
          </p:nvPr>
        </p:nvSpPr>
        <p:spPr/>
        <p:txBody>
          <a:bodyPr/>
          <a:lstStyle/>
          <a:p>
            <a:fld id="{83FCB3F0-3BA6-40D0-9C1F-9CDB13F939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winanti s respati - 2008</a:t>
            </a:r>
            <a:endParaRPr lang="en-US"/>
          </a:p>
        </p:txBody>
      </p:sp>
      <p:sp>
        <p:nvSpPr>
          <p:cNvPr id="9" name="Slide Number Placeholder 8"/>
          <p:cNvSpPr>
            <a:spLocks noGrp="1"/>
          </p:cNvSpPr>
          <p:nvPr>
            <p:ph type="sldNum" sz="quarter" idx="12"/>
          </p:nvPr>
        </p:nvSpPr>
        <p:spPr/>
        <p:txBody>
          <a:bodyPr/>
          <a:lstStyle/>
          <a:p>
            <a:fld id="{85C958EB-82BE-4C42-B7B5-FFBB53D4A3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winanti s respati - 2008</a:t>
            </a:r>
            <a:endParaRPr lang="en-US"/>
          </a:p>
        </p:txBody>
      </p:sp>
      <p:sp>
        <p:nvSpPr>
          <p:cNvPr id="5" name="Slide Number Placeholder 4"/>
          <p:cNvSpPr>
            <a:spLocks noGrp="1"/>
          </p:cNvSpPr>
          <p:nvPr>
            <p:ph type="sldNum" sz="quarter" idx="12"/>
          </p:nvPr>
        </p:nvSpPr>
        <p:spPr/>
        <p:txBody>
          <a:bodyPr/>
          <a:lstStyle/>
          <a:p>
            <a:fld id="{53F7E744-51D7-4E11-8CCE-B0D9F542A5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winanti s respati - 2008</a:t>
            </a:r>
            <a:endParaRPr lang="en-US"/>
          </a:p>
        </p:txBody>
      </p:sp>
      <p:sp>
        <p:nvSpPr>
          <p:cNvPr id="4" name="Slide Number Placeholder 3"/>
          <p:cNvSpPr>
            <a:spLocks noGrp="1"/>
          </p:cNvSpPr>
          <p:nvPr>
            <p:ph type="sldNum" sz="quarter" idx="12"/>
          </p:nvPr>
        </p:nvSpPr>
        <p:spPr/>
        <p:txBody>
          <a:bodyPr/>
          <a:lstStyle/>
          <a:p>
            <a:fld id="{D462157A-BD54-4192-A528-2D33234868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winanti s respati - 2008</a:t>
            </a:r>
            <a:endParaRPr lang="en-US"/>
          </a:p>
        </p:txBody>
      </p:sp>
      <p:sp>
        <p:nvSpPr>
          <p:cNvPr id="7" name="Slide Number Placeholder 6"/>
          <p:cNvSpPr>
            <a:spLocks noGrp="1"/>
          </p:cNvSpPr>
          <p:nvPr>
            <p:ph type="sldNum" sz="quarter" idx="12"/>
          </p:nvPr>
        </p:nvSpPr>
        <p:spPr/>
        <p:txBody>
          <a:bodyPr/>
          <a:lstStyle/>
          <a:p>
            <a:fld id="{F2BEB84C-11A7-41BB-AACD-366CBC2A57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winanti s respati - 2008</a:t>
            </a:r>
            <a:endParaRPr lang="en-US"/>
          </a:p>
        </p:txBody>
      </p:sp>
      <p:sp>
        <p:nvSpPr>
          <p:cNvPr id="7" name="Slide Number Placeholder 6"/>
          <p:cNvSpPr>
            <a:spLocks noGrp="1"/>
          </p:cNvSpPr>
          <p:nvPr>
            <p:ph type="sldNum" sz="quarter" idx="12"/>
          </p:nvPr>
        </p:nvSpPr>
        <p:spPr/>
        <p:txBody>
          <a:bodyPr/>
          <a:lstStyle/>
          <a:p>
            <a:fld id="{6B372C24-ACFE-4C5D-802C-5C813BD60F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winanti s respati - 2008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26BE9-C326-4968-BE86-A0E05FB591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22262"/>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810000"/>
            <a:ext cx="5638800" cy="1138773"/>
          </a:xfrm>
          <a:prstGeom prst="rect">
            <a:avLst/>
          </a:prstGeom>
          <a:noFill/>
          <a:ln w="9525">
            <a:noFill/>
            <a:miter lim="800000"/>
            <a:headEnd/>
            <a:tailEnd/>
          </a:ln>
        </p:spPr>
        <p:txBody>
          <a:bodyPr>
            <a:spAutoFit/>
          </a:bodyPr>
          <a:lstStyle/>
          <a:p>
            <a:pPr algn="ctr"/>
            <a:r>
              <a:rPr lang="id-ID" sz="2400" b="1" dirty="0" smtClean="0">
                <a:solidFill>
                  <a:schemeClr val="bg1"/>
                </a:solidFill>
              </a:rPr>
              <a:t>BEHAVIORISME &amp; PENDEKATAN BELAJAR (</a:t>
            </a:r>
            <a:r>
              <a:rPr lang="id-ID" sz="2400" b="1" i="1" dirty="0" smtClean="0">
                <a:solidFill>
                  <a:schemeClr val="bg1"/>
                </a:solidFill>
              </a:rPr>
              <a:t>LEARNING</a:t>
            </a:r>
            <a:r>
              <a:rPr lang="id-ID" sz="2400" b="1" dirty="0" smtClean="0">
                <a:solidFill>
                  <a:schemeClr val="bg1"/>
                </a:solidFill>
              </a:rPr>
              <a:t>)</a:t>
            </a:r>
            <a:r>
              <a:rPr lang="id-ID" sz="2000" b="1" dirty="0" smtClean="0">
                <a:solidFill>
                  <a:schemeClr val="bg1"/>
                </a:solidFill>
              </a:rPr>
              <a:t>:</a:t>
            </a:r>
          </a:p>
          <a:p>
            <a:pPr algn="ctr"/>
            <a:r>
              <a:rPr lang="id-ID" sz="2000" b="1" dirty="0" smtClean="0">
                <a:solidFill>
                  <a:schemeClr val="bg1"/>
                </a:solidFill>
              </a:rPr>
              <a:t>PAVLOV, WATSON, SKINNER</a:t>
            </a: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457200" y="545690"/>
            <a:ext cx="8229600" cy="871948"/>
          </a:xfrm>
        </p:spPr>
        <p:txBody>
          <a:bodyPr/>
          <a:lstStyle/>
          <a:p>
            <a:r>
              <a:rPr lang="id-ID" i="1" noProof="0" dirty="0" smtClean="0"/>
              <a:t>Systematic desensitization</a:t>
            </a:r>
            <a:endParaRPr lang="id-ID" i="1" noProof="0" dirty="0"/>
          </a:p>
        </p:txBody>
      </p:sp>
      <p:sp>
        <p:nvSpPr>
          <p:cNvPr id="41987" name="Rectangle 3"/>
          <p:cNvSpPr>
            <a:spLocks noGrp="1" noRot="1" noChangeArrowheads="1"/>
          </p:cNvSpPr>
          <p:nvPr>
            <p:ph idx="1"/>
          </p:nvPr>
        </p:nvSpPr>
        <p:spPr/>
        <p:txBody>
          <a:bodyPr/>
          <a:lstStyle/>
          <a:p>
            <a:r>
              <a:rPr lang="id-ID" noProof="0" dirty="0" smtClean="0"/>
              <a:t>Prosedur dimana relaksasi dan perasaan yg menyenangkan dipelajari sbg respon yg dikondisikan thd stimulus yg memicu </a:t>
            </a:r>
            <a:r>
              <a:rPr lang="id-ID" dirty="0" smtClean="0"/>
              <a:t>kecemasan. </a:t>
            </a:r>
          </a:p>
          <a:p>
            <a:r>
              <a:rPr lang="id-ID" dirty="0" smtClean="0"/>
              <a:t>Biasanya diawali dg latihan relaksasi, utk mengontrol tingkat kecemasan.</a:t>
            </a:r>
          </a:p>
          <a:p>
            <a:r>
              <a:rPr lang="id-ID" dirty="0" smtClean="0"/>
              <a:t>Tujuannya adl memperlemah reaksi yg mencemaskan secara bertahap.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457200" y="575186"/>
            <a:ext cx="8229600" cy="842451"/>
          </a:xfrm>
        </p:spPr>
        <p:txBody>
          <a:bodyPr/>
          <a:lstStyle/>
          <a:p>
            <a:r>
              <a:rPr lang="en-US" i="1" dirty="0"/>
              <a:t>Flooding</a:t>
            </a:r>
          </a:p>
        </p:txBody>
      </p:sp>
      <p:sp>
        <p:nvSpPr>
          <p:cNvPr id="43011" name="Rectangle 3"/>
          <p:cNvSpPr>
            <a:spLocks noGrp="1" noRot="1" noChangeArrowheads="1"/>
          </p:cNvSpPr>
          <p:nvPr>
            <p:ph idx="1"/>
          </p:nvPr>
        </p:nvSpPr>
        <p:spPr/>
        <p:txBody>
          <a:bodyPr/>
          <a:lstStyle/>
          <a:p>
            <a:r>
              <a:rPr lang="en-US"/>
              <a:t>Disebut juga pendekatan </a:t>
            </a:r>
            <a:r>
              <a:rPr lang="en-US" i="1"/>
              <a:t>straightforward extinction</a:t>
            </a:r>
          </a:p>
          <a:p>
            <a:r>
              <a:rPr lang="en-US"/>
              <a:t>Stimulus yg menimbulkan kecemasan dihadirkan berulang-ulang, baik secara nyata maupun hanya imajinasi.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457200" y="545690"/>
            <a:ext cx="8229600" cy="871948"/>
          </a:xfrm>
        </p:spPr>
        <p:txBody>
          <a:bodyPr/>
          <a:lstStyle/>
          <a:p>
            <a:r>
              <a:rPr lang="id-ID" i="1" noProof="0" dirty="0" smtClean="0"/>
              <a:t>Aversion Therapy</a:t>
            </a:r>
            <a:endParaRPr lang="id-ID" i="1" noProof="0" dirty="0"/>
          </a:p>
        </p:txBody>
      </p:sp>
      <p:sp>
        <p:nvSpPr>
          <p:cNvPr id="40963" name="Rectangle 3"/>
          <p:cNvSpPr>
            <a:spLocks noGrp="1" noRot="1" noChangeArrowheads="1"/>
          </p:cNvSpPr>
          <p:nvPr>
            <p:ph idx="1"/>
          </p:nvPr>
        </p:nvSpPr>
        <p:spPr/>
        <p:txBody>
          <a:bodyPr/>
          <a:lstStyle/>
          <a:p>
            <a:r>
              <a:rPr lang="id-ID" noProof="0" dirty="0" smtClean="0"/>
              <a:t>Menggunakan stimulus yg tdk menyenangkan.</a:t>
            </a:r>
          </a:p>
          <a:p>
            <a:r>
              <a:rPr lang="id-ID" noProof="0" dirty="0" smtClean="0"/>
              <a:t>Tujuannya adl bukan untuk menghilangkan rasa takut, tetapi justru menghadirkan perasaan-perasaan tertentu yg terkait dg stimulus yg memicu perilaku yg tdk diinginkan.</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Teori dari J.B.Watson.</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lvl="0"/>
            <a:r>
              <a:rPr lang="id-ID" sz="2400" dirty="0" smtClean="0">
                <a:latin typeface="Arial" charset="0"/>
                <a:cs typeface="Arial" charset="0"/>
              </a:rPr>
              <a:t>John B.Watson, </a:t>
            </a:r>
            <a:r>
              <a:rPr lang="id-ID" sz="2400" dirty="0" smtClean="0"/>
              <a:t>mengemukakan </a:t>
            </a:r>
            <a:r>
              <a:rPr lang="id-ID" sz="2400" dirty="0"/>
              <a:t>dasar pemikiran bagi pendekatan </a:t>
            </a:r>
            <a:r>
              <a:rPr lang="id-ID" sz="2400" dirty="0" smtClean="0"/>
              <a:t>behaviorisme di Amerika.</a:t>
            </a:r>
            <a:endParaRPr lang="id-ID" sz="2400" dirty="0"/>
          </a:p>
          <a:p>
            <a:endParaRPr lang="id-ID" sz="2400" dirty="0" smtClean="0">
              <a:latin typeface="Arial" charset="0"/>
              <a:cs typeface="Arial" charset="0"/>
            </a:endParaRPr>
          </a:p>
          <a:p>
            <a:r>
              <a:rPr lang="id-ID" sz="2400" dirty="0" smtClean="0">
                <a:latin typeface="Arial" charset="0"/>
                <a:cs typeface="Arial" charset="0"/>
              </a:rPr>
              <a:t>Pendidikan: jur. Filsafat Univ.Chicago </a:t>
            </a:r>
            <a:r>
              <a:rPr lang="id-ID" sz="2400" dirty="0" smtClean="0">
                <a:latin typeface="Arial" charset="0"/>
                <a:cs typeface="Arial" charset="0"/>
                <a:sym typeface="Wingdings" pitchFamily="2" charset="2"/>
              </a:rPr>
              <a:t> pindah ke</a:t>
            </a:r>
            <a:r>
              <a:rPr lang="id-ID" sz="2400" dirty="0" smtClean="0">
                <a:latin typeface="Arial" charset="0"/>
                <a:cs typeface="Arial" charset="0"/>
              </a:rPr>
              <a:t> Psikologi.</a:t>
            </a:r>
          </a:p>
          <a:p>
            <a:endParaRPr lang="id-ID" sz="2400" dirty="0" smtClean="0">
              <a:latin typeface="Arial" charset="0"/>
              <a:cs typeface="Arial" charset="0"/>
            </a:endParaRPr>
          </a:p>
          <a:p>
            <a:r>
              <a:rPr lang="id-ID" sz="2400" dirty="0" smtClean="0">
                <a:latin typeface="Arial" charset="0"/>
                <a:cs typeface="Arial" charset="0"/>
              </a:rPr>
              <a:t>Watson &amp; Rayner, melakukan riset pada pengkondisian klasik terhadap reaksi emosional Albert Kecil yg berusia 11 bulan.</a:t>
            </a:r>
          </a:p>
          <a:p>
            <a:pPr lvl="1"/>
            <a:r>
              <a:rPr lang="id-ID" sz="1800" dirty="0" smtClean="0">
                <a:latin typeface="Arial" charset="0"/>
                <a:cs typeface="Arial" charset="0"/>
              </a:rPr>
              <a:t>Melatih anak untuk takut pada binatang dan objek yg sebelumnya tidak dia takuti.</a:t>
            </a:r>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normAutofit/>
          </a:bodyPr>
          <a:lstStyle/>
          <a:p>
            <a:r>
              <a:rPr lang="id-ID" sz="2800" dirty="0" smtClean="0">
                <a:latin typeface="Arial" charset="0"/>
                <a:cs typeface="Arial" charset="0"/>
              </a:rPr>
              <a:t>Simpulan riset</a:t>
            </a:r>
            <a:r>
              <a:rPr lang="id-ID" sz="2800" dirty="0">
                <a:latin typeface="Arial" charset="0"/>
                <a:cs typeface="Arial" charset="0"/>
              </a:rPr>
              <a:t>	</a:t>
            </a:r>
            <a:r>
              <a:rPr lang="id-ID" sz="2800" dirty="0" smtClean="0">
                <a:latin typeface="Arial" charset="0"/>
                <a:cs typeface="Arial" charset="0"/>
              </a:rPr>
              <a:t>menunjukkan bahwa </a:t>
            </a:r>
            <a:r>
              <a:rPr lang="id-ID" sz="2800" dirty="0" smtClean="0">
                <a:latin typeface="Arial" charset="0"/>
                <a:cs typeface="Arial" charset="0"/>
              </a:rPr>
              <a:t>rasa takut merupakan reaksi emosional terkondisikan.  </a:t>
            </a:r>
          </a:p>
          <a:p>
            <a:r>
              <a:rPr lang="id-ID" sz="2800" dirty="0" smtClean="0">
                <a:latin typeface="Arial" charset="0"/>
                <a:cs typeface="Arial" charset="0"/>
              </a:rPr>
              <a:t>Hasil risetnya mengkritisi interpretasi psikoanalisis yg lebih kompleks.</a:t>
            </a:r>
          </a:p>
          <a:p>
            <a:r>
              <a:rPr lang="id-ID" sz="2800" dirty="0" smtClean="0">
                <a:latin typeface="Arial" charset="0"/>
                <a:cs typeface="Arial" charset="0"/>
              </a:rPr>
              <a:t>Hasil penelitiannya diaplikasikan oleh peneliti lain (Jones) untuk menghilangkan rasa takut pada kelinci yang dialami oleh seorang anak laki-laki berusia 2 tahun 11 bulan, Peter.</a:t>
            </a:r>
          </a:p>
          <a:p>
            <a:endParaRPr lang="id-ID" sz="2800" dirty="0" smtClean="0">
              <a:latin typeface="Arial" charset="0"/>
              <a:cs typeface="Arial" charset="0"/>
            </a:endParaRPr>
          </a:p>
          <a:p>
            <a:pPr>
              <a:buNone/>
            </a:pPr>
            <a:endParaRPr lang="id-ID" sz="2800" dirty="0">
              <a:latin typeface="Arial" charset="0"/>
              <a:cs typeface="Arial" charset="0"/>
            </a:endParaRPr>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7172" name="Content Placeholder 5"/>
          <p:cNvSpPr>
            <a:spLocks noGrp="1"/>
          </p:cNvSpPr>
          <p:nvPr>
            <p:ph idx="1"/>
          </p:nvPr>
        </p:nvSpPr>
        <p:spPr>
          <a:xfrm>
            <a:off x="457200" y="1076632"/>
            <a:ext cx="8229600" cy="5049532"/>
          </a:xfrm>
        </p:spPr>
        <p:txBody>
          <a:bodyPr>
            <a:noAutofit/>
          </a:bodyPr>
          <a:lstStyle/>
          <a:p>
            <a:r>
              <a:rPr lang="id-ID" sz="2800" dirty="0" smtClean="0">
                <a:latin typeface="Arial" charset="0"/>
                <a:cs typeface="Arial" charset="0"/>
              </a:rPr>
              <a:t>Peter, adalah anak yg secara umum sehat dan mudah bergaul, tetapi takut pada tikus putih, yg kemudian rasa takutnya meluas ke takut pada kelinci, pakaian berbulu, bulu, dan wol katun. </a:t>
            </a:r>
          </a:p>
          <a:p>
            <a:endParaRPr lang="id-ID" sz="2800" dirty="0" smtClean="0">
              <a:latin typeface="Arial" charset="0"/>
              <a:cs typeface="Arial" charset="0"/>
            </a:endParaRPr>
          </a:p>
          <a:p>
            <a:r>
              <a:rPr lang="id-ID" sz="2800" dirty="0" smtClean="0">
                <a:latin typeface="Arial" charset="0"/>
                <a:cs typeface="Arial" charset="0"/>
              </a:rPr>
              <a:t>Secara cermat Jones mendokumentasikan karakteristik alamiah respons rasa takut anak itu dan mencari kondisi yg bisa menghilangkan rasa takut yg paing besar. Jones memilih rasa takut Peter kepada kelinci, karena tampaknya lebih besar daripada rasa takutnya kepada tikus. </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464574"/>
          </a:xfrm>
        </p:spPr>
        <p:txBody>
          <a:bodyPr>
            <a:normAutofit fontScale="90000"/>
          </a:bodyPr>
          <a:lstStyle/>
          <a:p>
            <a:pPr>
              <a:spcBef>
                <a:spcPct val="50000"/>
              </a:spcBef>
            </a:pPr>
            <a:r>
              <a:rPr lang="id-ID" sz="3200" dirty="0" smtClean="0">
                <a:latin typeface="Arial" charset="0"/>
                <a:cs typeface="Arial" charset="0"/>
              </a:rPr>
              <a:t>Langkah pengkondisian sistematis pd Peter</a:t>
            </a:r>
            <a:endParaRPr lang="id-ID" sz="3200" dirty="0" smtClean="0">
              <a:latin typeface="Arial" charset="0"/>
              <a:cs typeface="Arial" charset="0"/>
            </a:endParaRPr>
          </a:p>
        </p:txBody>
      </p:sp>
      <p:sp>
        <p:nvSpPr>
          <p:cNvPr id="8196" name="Content Placeholder 5"/>
          <p:cNvSpPr>
            <a:spLocks noGrp="1"/>
          </p:cNvSpPr>
          <p:nvPr>
            <p:ph idx="1"/>
          </p:nvPr>
        </p:nvSpPr>
        <p:spPr>
          <a:xfrm>
            <a:off x="457200" y="1327356"/>
            <a:ext cx="8229600" cy="4734232"/>
          </a:xfrm>
        </p:spPr>
        <p:txBody>
          <a:bodyPr>
            <a:normAutofit fontScale="62500" lnSpcReduction="20000"/>
          </a:bodyPr>
          <a:lstStyle/>
          <a:p>
            <a:pPr marL="457200" indent="-457200">
              <a:buAutoNum type="arabicPeriod"/>
            </a:pPr>
            <a:r>
              <a:rPr lang="id-ID" sz="2700" dirty="0" smtClean="0">
                <a:latin typeface="Arial" charset="0"/>
                <a:cs typeface="Arial" charset="0"/>
              </a:rPr>
              <a:t>Kelinci dlm kandang yg ditempatkan di mana saja dlm ruangan menyebabkan reaksi ketakutan.</a:t>
            </a:r>
          </a:p>
          <a:p>
            <a:pPr marL="457200" indent="-457200">
              <a:buAutoNum type="arabicPeriod"/>
            </a:pPr>
            <a:r>
              <a:rPr lang="id-ID" sz="2700" dirty="0" smtClean="0">
                <a:latin typeface="Arial" charset="0"/>
                <a:cs typeface="Arial" charset="0"/>
              </a:rPr>
              <a:t>Kelinci dlm kandang berjarak </a:t>
            </a:r>
            <a:r>
              <a:rPr lang="id-ID" sz="2700" u="sng" dirty="0" smtClean="0">
                <a:latin typeface="Arial" charset="0"/>
                <a:cs typeface="Arial" charset="0"/>
              </a:rPr>
              <a:t>+</a:t>
            </a:r>
            <a:r>
              <a:rPr lang="id-ID" sz="2700" dirty="0" smtClean="0">
                <a:latin typeface="Arial" charset="0"/>
                <a:cs typeface="Arial" charset="0"/>
              </a:rPr>
              <a:t> 4 meter ditoleransi.</a:t>
            </a:r>
          </a:p>
          <a:p>
            <a:pPr marL="457200" indent="-457200">
              <a:buAutoNum type="arabicPeriod"/>
            </a:pPr>
            <a:r>
              <a:rPr lang="id-ID" sz="2700" dirty="0" smtClean="0">
                <a:latin typeface="Arial" charset="0"/>
                <a:cs typeface="Arial" charset="0"/>
              </a:rPr>
              <a:t>Kelinci dalam kandang berjarak </a:t>
            </a:r>
            <a:r>
              <a:rPr lang="id-ID" sz="2700" u="sng" dirty="0" smtClean="0">
                <a:latin typeface="Arial" charset="0"/>
                <a:cs typeface="Arial" charset="0"/>
              </a:rPr>
              <a:t>+</a:t>
            </a:r>
            <a:r>
              <a:rPr lang="id-ID" sz="2700" dirty="0" smtClean="0">
                <a:latin typeface="Arial" charset="0"/>
                <a:cs typeface="Arial" charset="0"/>
              </a:rPr>
              <a:t> 1,5 meter ditoleransi.</a:t>
            </a:r>
          </a:p>
          <a:p>
            <a:pPr marL="457200" indent="-457200">
              <a:buAutoNum type="arabicPeriod"/>
            </a:pPr>
            <a:r>
              <a:rPr lang="id-ID" sz="2700" dirty="0" smtClean="0">
                <a:latin typeface="Arial" charset="0"/>
                <a:cs typeface="Arial" charset="0"/>
              </a:rPr>
              <a:t>Kelinci dalam kandang berjarak 1 meter ditoleransi.</a:t>
            </a:r>
          </a:p>
          <a:p>
            <a:pPr marL="457200" indent="-457200">
              <a:buAutoNum type="arabicPeriod"/>
            </a:pPr>
            <a:r>
              <a:rPr lang="id-ID" sz="2700" dirty="0" smtClean="0">
                <a:latin typeface="Arial" charset="0"/>
                <a:cs typeface="Arial" charset="0"/>
              </a:rPr>
              <a:t>Kelinci dalam kandang yg diletakkan pd jarak yg dekat ditoleransi.</a:t>
            </a:r>
          </a:p>
          <a:p>
            <a:pPr marL="457200" indent="-457200">
              <a:buAutoNum type="arabicPeriod"/>
            </a:pPr>
            <a:r>
              <a:rPr lang="id-ID" sz="2700" dirty="0" smtClean="0">
                <a:latin typeface="Arial" charset="0"/>
                <a:cs typeface="Arial" charset="0"/>
              </a:rPr>
              <a:t>Kelinci tidak dikurung yg berada dalam kamar ditoleransi.</a:t>
            </a:r>
          </a:p>
          <a:p>
            <a:pPr marL="457200" indent="-457200">
              <a:buAutoNum type="arabicPeriod"/>
            </a:pPr>
            <a:r>
              <a:rPr lang="id-ID" sz="2700" dirty="0" smtClean="0">
                <a:latin typeface="Arial" charset="0"/>
                <a:cs typeface="Arial" charset="0"/>
              </a:rPr>
              <a:t>Kelinci disentuh ketika para peneliti memegangnya.</a:t>
            </a:r>
          </a:p>
          <a:p>
            <a:pPr marL="457200" indent="-457200">
              <a:buAutoNum type="arabicPeriod"/>
            </a:pPr>
            <a:r>
              <a:rPr lang="id-ID" sz="2700" dirty="0" smtClean="0">
                <a:latin typeface="Arial" charset="0"/>
                <a:cs typeface="Arial" charset="0"/>
              </a:rPr>
              <a:t>Kelinci disentuh ketika berkeliaran bebas dalam ruangan.</a:t>
            </a:r>
          </a:p>
          <a:p>
            <a:pPr marL="457200" indent="-457200">
              <a:buAutoNum type="arabicPeriod"/>
            </a:pPr>
            <a:r>
              <a:rPr lang="id-ID" sz="2700" dirty="0" smtClean="0">
                <a:latin typeface="Arial" charset="0"/>
                <a:cs typeface="Arial" charset="0"/>
              </a:rPr>
              <a:t>Kelinci dilempari barang, dan Peter meniru gerakannya. </a:t>
            </a:r>
          </a:p>
          <a:p>
            <a:pPr marL="457200" indent="-457200">
              <a:buAutoNum type="arabicPeriod"/>
            </a:pPr>
            <a:r>
              <a:rPr lang="id-ID" sz="2700" dirty="0" smtClean="0">
                <a:latin typeface="Arial" charset="0"/>
                <a:cs typeface="Arial" charset="0"/>
              </a:rPr>
              <a:t>Kelinci diizinkan berada di atas sofa.</a:t>
            </a:r>
          </a:p>
          <a:p>
            <a:pPr marL="457200" indent="-457200">
              <a:buAutoNum type="arabicPeriod"/>
            </a:pPr>
            <a:r>
              <a:rPr lang="id-ID" sz="2700" dirty="0" smtClean="0">
                <a:latin typeface="Arial" charset="0"/>
                <a:cs typeface="Arial" charset="0"/>
              </a:rPr>
              <a:t>Berjongkok di samping kelinci.</a:t>
            </a:r>
          </a:p>
          <a:p>
            <a:pPr marL="457200" indent="-457200">
              <a:buAutoNum type="arabicPeriod"/>
            </a:pPr>
            <a:r>
              <a:rPr lang="id-ID" sz="2700" dirty="0" smtClean="0">
                <a:latin typeface="Arial" charset="0"/>
                <a:cs typeface="Arial" charset="0"/>
              </a:rPr>
              <a:t>Membantu para peneliti membawa kelinci ke kandangnya.</a:t>
            </a:r>
          </a:p>
          <a:p>
            <a:pPr marL="457200" indent="-457200">
              <a:buAutoNum type="arabicPeriod"/>
            </a:pPr>
            <a:r>
              <a:rPr lang="id-ID" sz="2700" dirty="0" smtClean="0">
                <a:latin typeface="Arial" charset="0"/>
                <a:cs typeface="Arial" charset="0"/>
              </a:rPr>
              <a:t>Memangku kelinci.</a:t>
            </a:r>
          </a:p>
          <a:p>
            <a:pPr marL="457200" indent="-457200">
              <a:buAutoNum type="arabicPeriod"/>
            </a:pPr>
            <a:r>
              <a:rPr lang="id-ID" sz="2700" dirty="0" smtClean="0">
                <a:latin typeface="Arial" charset="0"/>
                <a:cs typeface="Arial" charset="0"/>
              </a:rPr>
              <a:t>Hanya berdua dengan kelinci dalam kamar.</a:t>
            </a:r>
          </a:p>
          <a:p>
            <a:pPr marL="457200" indent="-457200">
              <a:buAutoNum type="arabicPeriod"/>
            </a:pPr>
            <a:r>
              <a:rPr lang="id-ID" sz="2700" dirty="0" smtClean="0">
                <a:latin typeface="Arial" charset="0"/>
                <a:cs typeface="Arial" charset="0"/>
              </a:rPr>
              <a:t>Mengizinkan kelinci tersebut bermain pena dengannya.</a:t>
            </a:r>
          </a:p>
          <a:p>
            <a:pPr marL="457200" indent="-457200">
              <a:buAutoNum type="arabicPeriod"/>
            </a:pPr>
            <a:r>
              <a:rPr lang="id-ID" sz="2700" dirty="0" smtClean="0">
                <a:latin typeface="Arial" charset="0"/>
                <a:cs typeface="Arial" charset="0"/>
              </a:rPr>
              <a:t>Memanjakan kelinci dengan penuh kasih sayang.</a:t>
            </a:r>
          </a:p>
          <a:p>
            <a:pPr marL="457200" indent="-457200">
              <a:buAutoNum type="arabicPeriod"/>
            </a:pPr>
            <a:r>
              <a:rPr lang="id-ID" sz="2700" dirty="0" smtClean="0">
                <a:latin typeface="Arial" charset="0"/>
                <a:cs typeface="Arial" charset="0"/>
              </a:rPr>
              <a:t>Membiarkan kelinci menggigit jarinya.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619432"/>
            <a:ext cx="8229600" cy="798205"/>
          </a:xfrm>
        </p:spPr>
        <p:txBody>
          <a:bodyPr/>
          <a:lstStyle/>
          <a:p>
            <a:r>
              <a:rPr lang="id-ID" noProof="0" dirty="0" smtClean="0"/>
              <a:t>Teori dari SKINNER</a:t>
            </a:r>
            <a:endParaRPr lang="id-ID" noProof="0" dirty="0"/>
          </a:p>
        </p:txBody>
      </p:sp>
      <p:sp>
        <p:nvSpPr>
          <p:cNvPr id="10243" name="Rectangle 3"/>
          <p:cNvSpPr>
            <a:spLocks noGrp="1" noChangeArrowheads="1"/>
          </p:cNvSpPr>
          <p:nvPr>
            <p:ph idx="1"/>
          </p:nvPr>
        </p:nvSpPr>
        <p:spPr/>
        <p:txBody>
          <a:bodyPr/>
          <a:lstStyle/>
          <a:p>
            <a:r>
              <a:rPr lang="id-ID" noProof="0" dirty="0" smtClean="0"/>
              <a:t>Didasarkan pada analisis perilaku tikus dan burung dalam eksperimen yg dilakukan Skinner.</a:t>
            </a:r>
          </a:p>
          <a:p>
            <a:r>
              <a:rPr lang="id-ID" noProof="0" dirty="0" smtClean="0"/>
              <a:t>Hanya perilaku yg nampak (</a:t>
            </a:r>
            <a:r>
              <a:rPr lang="id-ID" i="1" noProof="0" dirty="0" smtClean="0"/>
              <a:t>overt behavior</a:t>
            </a:r>
            <a:r>
              <a:rPr lang="id-ID" noProof="0" dirty="0" smtClean="0"/>
              <a:t>) yg dapat dipelajari oleh para ilmuwan.</a:t>
            </a:r>
          </a:p>
          <a:p>
            <a:r>
              <a:rPr lang="id-ID" i="1" noProof="0" dirty="0" smtClean="0"/>
              <a:t>Operant conditioning</a:t>
            </a:r>
            <a:endParaRPr lang="id-ID" i="1"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16194"/>
            <a:ext cx="8229600" cy="901444"/>
          </a:xfrm>
        </p:spPr>
        <p:txBody>
          <a:bodyPr/>
          <a:lstStyle/>
          <a:p>
            <a:r>
              <a:rPr lang="id-ID" i="1" noProof="0" dirty="0" smtClean="0"/>
              <a:t>Operant conditioning</a:t>
            </a:r>
            <a:endParaRPr lang="id-ID" i="1" noProof="0" dirty="0"/>
          </a:p>
        </p:txBody>
      </p:sp>
      <p:sp>
        <p:nvSpPr>
          <p:cNvPr id="14339" name="Rectangle 3"/>
          <p:cNvSpPr>
            <a:spLocks noGrp="1" noChangeArrowheads="1"/>
          </p:cNvSpPr>
          <p:nvPr>
            <p:ph idx="1"/>
          </p:nvPr>
        </p:nvSpPr>
        <p:spPr/>
        <p:txBody>
          <a:bodyPr/>
          <a:lstStyle/>
          <a:p>
            <a:r>
              <a:rPr lang="id-ID" sz="2800" noProof="0" smtClean="0"/>
              <a:t>Suatu proses perubahan perilaku dimana pemberian </a:t>
            </a:r>
            <a:r>
              <a:rPr lang="id-ID" sz="2800" i="1" noProof="0" smtClean="0"/>
              <a:t>reinforcement</a:t>
            </a:r>
            <a:r>
              <a:rPr lang="id-ID" sz="2800" noProof="0" smtClean="0"/>
              <a:t> (atau </a:t>
            </a:r>
            <a:r>
              <a:rPr lang="id-ID" sz="2800" i="1" noProof="0" smtClean="0"/>
              <a:t>punishment</a:t>
            </a:r>
            <a:r>
              <a:rPr lang="id-ID" sz="2800" noProof="0" smtClean="0"/>
              <a:t>) tergantung pada munculnya perilaku tertentu. </a:t>
            </a:r>
          </a:p>
          <a:p>
            <a:endParaRPr lang="id-ID" sz="2800" noProof="0" smtClean="0"/>
          </a:p>
          <a:p>
            <a:r>
              <a:rPr lang="id-ID" sz="2800" noProof="0" smtClean="0"/>
              <a:t>kata kunci: penguatan segera thd suatu respon.</a:t>
            </a:r>
          </a:p>
          <a:p>
            <a:endParaRPr lang="id-ID" sz="2800" noProof="0" smtClean="0"/>
          </a:p>
          <a:p>
            <a:r>
              <a:rPr lang="id-ID" sz="2800" noProof="0" smtClean="0"/>
              <a:t>Organisme pertama kali melakukan sesuatu dan kemudian diperkuat oleh lingkungan. </a:t>
            </a:r>
          </a:p>
          <a:p>
            <a:pPr>
              <a:buFontTx/>
              <a:buNone/>
            </a:pPr>
            <a:r>
              <a:rPr lang="id-ID" sz="2800" noProof="0" smtClean="0"/>
              <a:t>	</a:t>
            </a:r>
            <a:endParaRPr lang="id-ID" sz="2800" noProof="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516194"/>
            <a:ext cx="8229600" cy="901444"/>
          </a:xfrm>
        </p:spPr>
        <p:txBody>
          <a:bodyPr/>
          <a:lstStyle/>
          <a:p>
            <a:r>
              <a:rPr lang="id-ID" noProof="0" dirty="0" smtClean="0"/>
              <a:t>A positive reinforcer</a:t>
            </a:r>
            <a:endParaRPr lang="id-ID" noProof="0" dirty="0"/>
          </a:p>
        </p:txBody>
      </p:sp>
      <p:sp>
        <p:nvSpPr>
          <p:cNvPr id="15363" name="Rectangle 3"/>
          <p:cNvSpPr>
            <a:spLocks noGrp="1" noChangeArrowheads="1"/>
          </p:cNvSpPr>
          <p:nvPr>
            <p:ph idx="1"/>
          </p:nvPr>
        </p:nvSpPr>
        <p:spPr/>
        <p:txBody>
          <a:bodyPr/>
          <a:lstStyle/>
          <a:p>
            <a:pPr>
              <a:lnSpc>
                <a:spcPct val="90000"/>
              </a:lnSpc>
            </a:pPr>
            <a:r>
              <a:rPr lang="id-ID" noProof="0" dirty="0" smtClean="0"/>
              <a:t>adalah setiap kejadian yg ketika </a:t>
            </a:r>
            <a:r>
              <a:rPr lang="id-ID" b="1" noProof="0" dirty="0" smtClean="0"/>
              <a:t>ditambahkan</a:t>
            </a:r>
            <a:r>
              <a:rPr lang="id-ID" noProof="0" dirty="0" smtClean="0"/>
              <a:t> pada suatu situasi, meningkatkan kemungkinan terjadinya  suatu perilaku yg diinginkan.</a:t>
            </a:r>
          </a:p>
          <a:p>
            <a:pPr>
              <a:lnSpc>
                <a:spcPct val="90000"/>
              </a:lnSpc>
            </a:pPr>
            <a:r>
              <a:rPr lang="id-ID" noProof="0" dirty="0" smtClean="0"/>
              <a:t>kata kunci: “</a:t>
            </a:r>
            <a:r>
              <a:rPr lang="id-ID" i="1" noProof="0" dirty="0" smtClean="0"/>
              <a:t>reward</a:t>
            </a:r>
            <a:r>
              <a:rPr lang="id-ID" noProof="0" dirty="0" smtClean="0"/>
              <a:t>”</a:t>
            </a:r>
          </a:p>
          <a:p>
            <a:pPr>
              <a:lnSpc>
                <a:spcPct val="90000"/>
              </a:lnSpc>
            </a:pPr>
            <a:r>
              <a:rPr lang="id-ID" noProof="0" dirty="0" smtClean="0"/>
              <a:t>contoh: pujian dari orangtua ketika anaknya yg lebih besar berbagi mainan dengan adiknya, meningkatkan perilaku berbagi di  lain waktu berikutnya.</a:t>
            </a:r>
            <a:endParaRPr lang="id-ID"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pPr lvl="0"/>
            <a:r>
              <a:rPr lang="id-ID" dirty="0"/>
              <a:t>Pendekatan </a:t>
            </a:r>
            <a:r>
              <a:rPr lang="id-ID" dirty="0" smtClean="0"/>
              <a:t>ini menekankan </a:t>
            </a:r>
            <a:r>
              <a:rPr lang="id-ID" u="sng" dirty="0"/>
              <a:t>prinsip belajar</a:t>
            </a:r>
            <a:r>
              <a:rPr lang="id-ID" dirty="0"/>
              <a:t> dan </a:t>
            </a:r>
            <a:r>
              <a:rPr lang="id-ID" u="sng" dirty="0"/>
              <a:t>pengujian eksperimental</a:t>
            </a:r>
            <a:r>
              <a:rPr lang="id-ID" dirty="0"/>
              <a:t> terhadap hipotesis yang didefinisikan dengan jelas. Penekanannya pada </a:t>
            </a:r>
            <a:r>
              <a:rPr lang="id-ID" u="sng" dirty="0"/>
              <a:t>spesifisitas situasional</a:t>
            </a:r>
            <a:r>
              <a:rPr lang="id-ID" dirty="0"/>
              <a:t> perilaku, aplikasi prinsip belajar pada </a:t>
            </a:r>
            <a:r>
              <a:rPr lang="id-ID" u="sng" dirty="0"/>
              <a:t>perubahan perilaku</a:t>
            </a:r>
            <a:r>
              <a:rPr lang="id-ID" dirty="0"/>
              <a:t>, dan </a:t>
            </a:r>
            <a:r>
              <a:rPr lang="id-ID" u="sng" dirty="0"/>
              <a:t>penolakan simtom model-medis</a:t>
            </a:r>
            <a:r>
              <a:rPr lang="id-ID" dirty="0"/>
              <a:t> untuk penyakit psikopatologis.</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575186"/>
            <a:ext cx="8229600" cy="842451"/>
          </a:xfrm>
        </p:spPr>
        <p:txBody>
          <a:bodyPr/>
          <a:lstStyle/>
          <a:p>
            <a:r>
              <a:rPr lang="id-ID" noProof="0" dirty="0" smtClean="0"/>
              <a:t>A negative reinforcer</a:t>
            </a:r>
            <a:endParaRPr lang="id-ID" noProof="0" dirty="0"/>
          </a:p>
        </p:txBody>
      </p:sp>
      <p:sp>
        <p:nvSpPr>
          <p:cNvPr id="13315" name="Rectangle 3"/>
          <p:cNvSpPr>
            <a:spLocks noGrp="1" noChangeArrowheads="1"/>
          </p:cNvSpPr>
          <p:nvPr>
            <p:ph idx="1"/>
          </p:nvPr>
        </p:nvSpPr>
        <p:spPr/>
        <p:txBody>
          <a:bodyPr/>
          <a:lstStyle/>
          <a:p>
            <a:r>
              <a:rPr lang="id-ID" noProof="0" smtClean="0"/>
              <a:t>adalah suatu stimulus yg tidak disukai yg ketika </a:t>
            </a:r>
            <a:r>
              <a:rPr lang="id-ID" b="1" noProof="0" smtClean="0"/>
              <a:t>dihapuskan</a:t>
            </a:r>
            <a:r>
              <a:rPr lang="id-ID" noProof="0" smtClean="0"/>
              <a:t> dari lingkungan, meningkatkan kemungkinan terjadinya perilaku yg diinginkan.</a:t>
            </a:r>
          </a:p>
          <a:p>
            <a:r>
              <a:rPr lang="id-ID" noProof="0" smtClean="0"/>
              <a:t>kata kunci: “</a:t>
            </a:r>
            <a:r>
              <a:rPr lang="id-ID" i="1" noProof="0" smtClean="0"/>
              <a:t>relief</a:t>
            </a:r>
            <a:r>
              <a:rPr lang="id-ID" noProof="0" smtClean="0"/>
              <a:t>”</a:t>
            </a:r>
          </a:p>
          <a:p>
            <a:r>
              <a:rPr lang="id-ID" noProof="0" smtClean="0"/>
              <a:t>contoh: kritik atau kecaman ttg menjadi “gendut” dihentikan atau dicegah dengan diet.</a:t>
            </a:r>
            <a:endParaRPr lang="id-ID" noProof="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5690"/>
            <a:ext cx="8229600" cy="871948"/>
          </a:xfrm>
        </p:spPr>
        <p:txBody>
          <a:bodyPr/>
          <a:lstStyle/>
          <a:p>
            <a:r>
              <a:rPr lang="id-ID" i="1" noProof="0" dirty="0" smtClean="0"/>
              <a:t>Punishment</a:t>
            </a:r>
            <a:endParaRPr lang="id-ID" i="1" noProof="0" dirty="0"/>
          </a:p>
        </p:txBody>
      </p:sp>
      <p:sp>
        <p:nvSpPr>
          <p:cNvPr id="16387" name="Rectangle 3"/>
          <p:cNvSpPr>
            <a:spLocks noGrp="1" noChangeArrowheads="1"/>
          </p:cNvSpPr>
          <p:nvPr>
            <p:ph idx="1"/>
          </p:nvPr>
        </p:nvSpPr>
        <p:spPr/>
        <p:txBody>
          <a:bodyPr/>
          <a:lstStyle/>
          <a:p>
            <a:pPr marL="609600" indent="-609600"/>
            <a:r>
              <a:rPr lang="id-ID" noProof="0" dirty="0" smtClean="0"/>
              <a:t>Adalah sesuatu yg tidak disukai atau menyakitkan yg diterapkan pd respon yg tidak diharapkan utk mengurangi frekuensinya hingga hampir nol.</a:t>
            </a:r>
          </a:p>
          <a:p>
            <a:pPr marL="609600" indent="-609600"/>
            <a:r>
              <a:rPr lang="id-ID" noProof="0" dirty="0" smtClean="0"/>
              <a:t>kata kunci: “</a:t>
            </a:r>
            <a:r>
              <a:rPr lang="id-ID" i="1" noProof="0" dirty="0" smtClean="0"/>
              <a:t>pain</a:t>
            </a:r>
            <a:r>
              <a:rPr lang="id-ID" noProof="0" dirty="0" smtClean="0"/>
              <a:t>”</a:t>
            </a:r>
          </a:p>
          <a:p>
            <a:pPr marL="609600" indent="-609600"/>
            <a:r>
              <a:rPr lang="id-ID" noProof="0" dirty="0" smtClean="0"/>
              <a:t>dua bentuk </a:t>
            </a:r>
            <a:r>
              <a:rPr lang="id-ID" i="1" noProof="0" dirty="0" smtClean="0"/>
              <a:t>punishment</a:t>
            </a:r>
            <a:r>
              <a:rPr lang="id-ID" noProof="0" dirty="0" smtClean="0"/>
              <a:t>:</a:t>
            </a:r>
          </a:p>
          <a:p>
            <a:pPr marL="990600" lvl="1" indent="-533400"/>
            <a:r>
              <a:rPr lang="id-ID" noProof="0" dirty="0" smtClean="0"/>
              <a:t>pemberian stimulus yg tidak disukai</a:t>
            </a:r>
          </a:p>
          <a:p>
            <a:pPr marL="990600" lvl="1" indent="-533400"/>
            <a:r>
              <a:rPr lang="id-ID" noProof="0" dirty="0" smtClean="0"/>
              <a:t>penghapusan stimulus yg disukai</a:t>
            </a:r>
            <a:endParaRPr lang="id-ID"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45690"/>
            <a:ext cx="8229600" cy="871948"/>
          </a:xfrm>
        </p:spPr>
        <p:txBody>
          <a:bodyPr/>
          <a:lstStyle/>
          <a:p>
            <a:r>
              <a:rPr lang="id-ID" i="1" noProof="0" dirty="0" smtClean="0"/>
              <a:t>Shaping</a:t>
            </a:r>
            <a:endParaRPr lang="id-ID" i="1" noProof="0" dirty="0"/>
          </a:p>
        </p:txBody>
      </p:sp>
      <p:sp>
        <p:nvSpPr>
          <p:cNvPr id="22531" name="Rectangle 3"/>
          <p:cNvSpPr>
            <a:spLocks noGrp="1" noChangeArrowheads="1"/>
          </p:cNvSpPr>
          <p:nvPr>
            <p:ph idx="1"/>
          </p:nvPr>
        </p:nvSpPr>
        <p:spPr/>
        <p:txBody>
          <a:bodyPr/>
          <a:lstStyle/>
          <a:p>
            <a:r>
              <a:rPr lang="id-ID" sz="2800" dirty="0"/>
              <a:t>P</a:t>
            </a:r>
            <a:r>
              <a:rPr lang="id-ID" sz="2800" noProof="0" dirty="0" smtClean="0"/>
              <a:t>embentukan perilaku akhir, respon yg kompleks, dari potongan-potongan atau bagian-bagian respon dgn memberikan penguatan scr berturut-turut thd setiap respon yg mendekati ketepatan respon akhir yg diinginkan. </a:t>
            </a:r>
          </a:p>
          <a:p>
            <a:r>
              <a:rPr lang="id-ID" sz="2800" noProof="0" dirty="0" smtClean="0"/>
              <a:t>contoh: instruktur pengemudi mobil, memuji peningkatan ketepatan siswanya yg mampu mengemudikan mobilnya scr lurus, dan tidak memberikan pujian utk setiap ketidaktepatan.</a:t>
            </a:r>
            <a:endParaRPr lang="id-ID" sz="2800"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60438"/>
            <a:ext cx="8229600" cy="857199"/>
          </a:xfrm>
        </p:spPr>
        <p:txBody>
          <a:bodyPr/>
          <a:lstStyle/>
          <a:p>
            <a:r>
              <a:rPr lang="id-ID" i="1" noProof="0" dirty="0" smtClean="0"/>
              <a:t>Reinforcement</a:t>
            </a:r>
            <a:endParaRPr lang="id-ID" i="1" noProof="0" dirty="0"/>
          </a:p>
        </p:txBody>
      </p:sp>
      <p:sp>
        <p:nvSpPr>
          <p:cNvPr id="17411" name="Rectangle 3"/>
          <p:cNvSpPr>
            <a:spLocks noGrp="1" noChangeArrowheads="1"/>
          </p:cNvSpPr>
          <p:nvPr>
            <p:ph idx="1"/>
          </p:nvPr>
        </p:nvSpPr>
        <p:spPr/>
        <p:txBody>
          <a:bodyPr/>
          <a:lstStyle/>
          <a:p>
            <a:pPr marL="609600" indent="-609600"/>
            <a:r>
              <a:rPr lang="id-ID" noProof="0" dirty="0" smtClean="0"/>
              <a:t>Efeknya adalah memperkuat perilaku dan sebagai ganjaran </a:t>
            </a:r>
            <a:r>
              <a:rPr lang="id-ID" i="1" noProof="0" dirty="0" smtClean="0"/>
              <a:t>(reward</a:t>
            </a:r>
            <a:r>
              <a:rPr lang="id-ID" noProof="0" dirty="0" smtClean="0"/>
              <a:t>)</a:t>
            </a:r>
            <a:r>
              <a:rPr lang="id-ID" i="1" noProof="0" dirty="0" smtClean="0"/>
              <a:t>.</a:t>
            </a:r>
          </a:p>
          <a:p>
            <a:pPr marL="609600" indent="-609600"/>
            <a:r>
              <a:rPr lang="id-ID" noProof="0" dirty="0" smtClean="0"/>
              <a:t>Jenisnya:</a:t>
            </a:r>
          </a:p>
          <a:p>
            <a:pPr marL="990600" lvl="1" indent="-533400">
              <a:buFontTx/>
              <a:buAutoNum type="arabicPeriod"/>
            </a:pPr>
            <a:r>
              <a:rPr lang="id-ID" noProof="0" dirty="0" smtClean="0"/>
              <a:t>Continuous</a:t>
            </a:r>
          </a:p>
          <a:p>
            <a:pPr marL="990600" lvl="1" indent="-533400">
              <a:buFontTx/>
              <a:buAutoNum type="arabicPeriod"/>
            </a:pPr>
            <a:r>
              <a:rPr lang="id-ID" noProof="0" dirty="0" smtClean="0"/>
              <a:t>Partial or Intermittent </a:t>
            </a:r>
            <a:r>
              <a:rPr lang="id-ID" noProof="0" dirty="0" smtClean="0">
                <a:sym typeface="Wingdings" pitchFamily="2" charset="2"/>
              </a:rPr>
              <a:t> more efficient</a:t>
            </a:r>
          </a:p>
          <a:p>
            <a:pPr marL="1371600" lvl="2" indent="-457200"/>
            <a:r>
              <a:rPr lang="id-ID" noProof="0" dirty="0" smtClean="0"/>
              <a:t>Fixed ratio</a:t>
            </a:r>
          </a:p>
          <a:p>
            <a:pPr marL="1371600" lvl="2" indent="-457200"/>
            <a:r>
              <a:rPr lang="id-ID" noProof="0" dirty="0" smtClean="0"/>
              <a:t>Variable ratio</a:t>
            </a:r>
          </a:p>
          <a:p>
            <a:pPr marL="1371600" lvl="2" indent="-457200"/>
            <a:r>
              <a:rPr lang="id-ID" noProof="0" dirty="0" smtClean="0"/>
              <a:t>Fixed interval</a:t>
            </a:r>
          </a:p>
          <a:p>
            <a:pPr marL="1371600" lvl="2" indent="-457200"/>
            <a:r>
              <a:rPr lang="id-ID" noProof="0" dirty="0" smtClean="0"/>
              <a:t>Variable interval</a:t>
            </a:r>
            <a:endParaRPr lang="id-ID"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45690"/>
            <a:ext cx="8229600" cy="871948"/>
          </a:xfrm>
        </p:spPr>
        <p:txBody>
          <a:bodyPr/>
          <a:lstStyle/>
          <a:p>
            <a:r>
              <a:rPr lang="id-ID" i="1" noProof="0" dirty="0" smtClean="0"/>
              <a:t>Social control</a:t>
            </a:r>
            <a:endParaRPr lang="id-ID" i="1" noProof="0" dirty="0"/>
          </a:p>
        </p:txBody>
      </p:sp>
      <p:sp>
        <p:nvSpPr>
          <p:cNvPr id="18435" name="Rectangle 3"/>
          <p:cNvSpPr>
            <a:spLocks noGrp="1" noChangeArrowheads="1"/>
          </p:cNvSpPr>
          <p:nvPr>
            <p:ph idx="1"/>
          </p:nvPr>
        </p:nvSpPr>
        <p:spPr/>
        <p:txBody>
          <a:bodyPr/>
          <a:lstStyle/>
          <a:p>
            <a:pPr marL="609600" indent="-609600">
              <a:buFontTx/>
              <a:buNone/>
            </a:pPr>
            <a:r>
              <a:rPr lang="id-ID" noProof="0" dirty="0" smtClean="0"/>
              <a:t>Dapat dicapai melalui:</a:t>
            </a:r>
          </a:p>
          <a:p>
            <a:pPr marL="990600" lvl="1" indent="-533400">
              <a:buFontTx/>
              <a:buAutoNum type="arabicPeriod"/>
            </a:pPr>
            <a:r>
              <a:rPr lang="id-ID" i="1" noProof="0" dirty="0" smtClean="0"/>
              <a:t>operant conditioning </a:t>
            </a:r>
            <a:r>
              <a:rPr lang="id-ID" noProof="0" dirty="0" smtClean="0"/>
              <a:t>(fungsi </a:t>
            </a:r>
            <a:r>
              <a:rPr lang="id-ID" i="1" noProof="0" dirty="0" smtClean="0"/>
              <a:t>positive reinforcement, negative reinforcement, punishment</a:t>
            </a:r>
            <a:r>
              <a:rPr lang="id-ID" noProof="0" dirty="0" smtClean="0"/>
              <a:t>)</a:t>
            </a:r>
            <a:endParaRPr lang="id-ID" i="1" noProof="0" dirty="0" smtClean="0"/>
          </a:p>
          <a:p>
            <a:pPr marL="990600" lvl="1" indent="-533400">
              <a:buFontTx/>
              <a:buAutoNum type="arabicPeriod"/>
            </a:pPr>
            <a:r>
              <a:rPr lang="id-ID" noProof="0" dirty="0" smtClean="0"/>
              <a:t>menguraikan kemungkinan-kemungkinan reinforcement, dg bahasa/verbal.</a:t>
            </a:r>
          </a:p>
          <a:p>
            <a:pPr marL="990600" lvl="1" indent="-533400">
              <a:buFontTx/>
              <a:buAutoNum type="arabicPeriod"/>
            </a:pPr>
            <a:r>
              <a:rPr lang="id-ID" noProof="0" dirty="0" smtClean="0"/>
              <a:t>pencabutan atau pemuasan keinginan </a:t>
            </a:r>
          </a:p>
          <a:p>
            <a:pPr marL="990600" lvl="1" indent="-533400">
              <a:buFontTx/>
              <a:buAutoNum type="arabicPeriod"/>
            </a:pPr>
            <a:r>
              <a:rPr lang="id-ID" noProof="0" dirty="0" smtClean="0"/>
              <a:t>pengekangan secara fisik </a:t>
            </a:r>
            <a:endParaRPr lang="id-ID"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75186"/>
            <a:ext cx="8229600" cy="842451"/>
          </a:xfrm>
        </p:spPr>
        <p:txBody>
          <a:bodyPr/>
          <a:lstStyle/>
          <a:p>
            <a:r>
              <a:rPr lang="id-ID" i="1" noProof="0" dirty="0" smtClean="0"/>
              <a:t>Self control</a:t>
            </a:r>
            <a:endParaRPr lang="id-ID" i="1" noProof="0" dirty="0"/>
          </a:p>
        </p:txBody>
      </p:sp>
      <p:sp>
        <p:nvSpPr>
          <p:cNvPr id="19459" name="Rectangle 3"/>
          <p:cNvSpPr>
            <a:spLocks noGrp="1" noChangeArrowheads="1"/>
          </p:cNvSpPr>
          <p:nvPr>
            <p:ph idx="1"/>
          </p:nvPr>
        </p:nvSpPr>
        <p:spPr/>
        <p:txBody>
          <a:bodyPr/>
          <a:lstStyle/>
          <a:p>
            <a:pPr>
              <a:buFontTx/>
              <a:buNone/>
            </a:pPr>
            <a:r>
              <a:rPr lang="id-ID" noProof="0" dirty="0" smtClean="0"/>
              <a:t>	Seseorang juga dapat mengontrol perilakunya sendiri melalui kontrol diri (</a:t>
            </a:r>
            <a:r>
              <a:rPr lang="id-ID" i="1" noProof="0" dirty="0" smtClean="0"/>
              <a:t>self-control</a:t>
            </a:r>
            <a:r>
              <a:rPr lang="id-ID" noProof="0" dirty="0" smtClean="0"/>
              <a:t>), tetapi semua kontrol akhirnya tergantung dari lingkungan dan bukan kebebasan bertindak.</a:t>
            </a:r>
          </a:p>
          <a:p>
            <a:pPr>
              <a:buFontTx/>
              <a:buNone/>
            </a:pPr>
            <a:endParaRPr lang="id-ID"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id-ID" noProof="0" smtClean="0"/>
              <a:t>Kontrol Perilaku Manusia</a:t>
            </a:r>
            <a:endParaRPr lang="id-ID" noProof="0"/>
          </a:p>
        </p:txBody>
      </p:sp>
      <p:sp>
        <p:nvSpPr>
          <p:cNvPr id="24579" name="Rectangle 3"/>
          <p:cNvSpPr>
            <a:spLocks noGrp="1" noChangeArrowheads="1"/>
          </p:cNvSpPr>
          <p:nvPr>
            <p:ph idx="1"/>
          </p:nvPr>
        </p:nvSpPr>
        <p:spPr/>
        <p:txBody>
          <a:bodyPr/>
          <a:lstStyle/>
          <a:p>
            <a:r>
              <a:rPr lang="id-ID" noProof="0" smtClean="0"/>
              <a:t>Pengekangan scr fisik</a:t>
            </a:r>
          </a:p>
          <a:p>
            <a:r>
              <a:rPr lang="id-ID" noProof="0" smtClean="0"/>
              <a:t>Bantuan fisik/obat</a:t>
            </a:r>
          </a:p>
          <a:p>
            <a:r>
              <a:rPr lang="id-ID" noProof="0" smtClean="0"/>
              <a:t>Mengubah kondisi stimulus</a:t>
            </a:r>
          </a:p>
          <a:p>
            <a:r>
              <a:rPr lang="id-ID" noProof="0" smtClean="0"/>
              <a:t>Memanipulasi kondisi emosional</a:t>
            </a:r>
          </a:p>
          <a:p>
            <a:r>
              <a:rPr lang="id-ID" noProof="0" smtClean="0"/>
              <a:t>Melakukan respon-respon lain</a:t>
            </a:r>
          </a:p>
          <a:p>
            <a:r>
              <a:rPr lang="id-ID" noProof="0" smtClean="0"/>
              <a:t>Menguatkan diri secara positif</a:t>
            </a:r>
          </a:p>
          <a:p>
            <a:r>
              <a:rPr lang="id-ID" noProof="0" smtClean="0"/>
              <a:t>Menghukum diri sendiri</a:t>
            </a:r>
            <a:endParaRPr lang="id-ID" noProof="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530942"/>
            <a:ext cx="8229600" cy="886696"/>
          </a:xfrm>
        </p:spPr>
        <p:txBody>
          <a:bodyPr/>
          <a:lstStyle/>
          <a:p>
            <a:r>
              <a:rPr lang="id-ID" noProof="0" dirty="0" smtClean="0"/>
              <a:t>Perilaku tidak sehat</a:t>
            </a:r>
            <a:endParaRPr lang="id-ID" noProof="0" dirty="0"/>
          </a:p>
        </p:txBody>
      </p:sp>
      <p:sp>
        <p:nvSpPr>
          <p:cNvPr id="20483" name="Rectangle 3"/>
          <p:cNvSpPr>
            <a:spLocks noGrp="1" noChangeArrowheads="1"/>
          </p:cNvSpPr>
          <p:nvPr>
            <p:ph idx="1"/>
          </p:nvPr>
        </p:nvSpPr>
        <p:spPr/>
        <p:txBody>
          <a:bodyPr/>
          <a:lstStyle/>
          <a:p>
            <a:pPr>
              <a:buFontTx/>
              <a:buNone/>
            </a:pPr>
            <a:r>
              <a:rPr lang="id-ID" noProof="0" dirty="0" smtClean="0"/>
              <a:t>	Dipelajari dalam cara yg sama seperti perilaku lainnya, yakni kebanyakan melalui </a:t>
            </a:r>
            <a:r>
              <a:rPr lang="id-ID" i="1" noProof="0" dirty="0" smtClean="0"/>
              <a:t>operant conditioning</a:t>
            </a:r>
            <a:r>
              <a:rPr lang="id-ID" i="1" dirty="0"/>
              <a:t>.</a:t>
            </a:r>
            <a:endParaRPr lang="id-ID"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57200"/>
            <a:ext cx="8229600" cy="960438"/>
          </a:xfrm>
        </p:spPr>
        <p:txBody>
          <a:bodyPr/>
          <a:lstStyle/>
          <a:p>
            <a:r>
              <a:rPr lang="id-ID" noProof="0" dirty="0" smtClean="0"/>
              <a:t>Mengubah perilaku tidak sehat</a:t>
            </a:r>
            <a:endParaRPr lang="id-ID" noProof="0" dirty="0"/>
          </a:p>
        </p:txBody>
      </p:sp>
      <p:sp>
        <p:nvSpPr>
          <p:cNvPr id="21507" name="Rectangle 3"/>
          <p:cNvSpPr>
            <a:spLocks noGrp="1" noChangeArrowheads="1"/>
          </p:cNvSpPr>
          <p:nvPr>
            <p:ph idx="1"/>
          </p:nvPr>
        </p:nvSpPr>
        <p:spPr/>
        <p:txBody>
          <a:bodyPr/>
          <a:lstStyle/>
          <a:p>
            <a:pPr>
              <a:lnSpc>
                <a:spcPct val="90000"/>
              </a:lnSpc>
            </a:pPr>
            <a:r>
              <a:rPr lang="id-ID" noProof="0" dirty="0" smtClean="0"/>
              <a:t>Terapis perilaku menggunakan berbagai macam teknik modifikasi perilaku, yg mana semuanya didasarkan pada prinsip </a:t>
            </a:r>
            <a:r>
              <a:rPr lang="id-ID" i="1" noProof="0" dirty="0" smtClean="0"/>
              <a:t>operant conditioning</a:t>
            </a:r>
            <a:r>
              <a:rPr lang="id-ID" noProof="0" dirty="0" smtClean="0"/>
              <a:t>.</a:t>
            </a:r>
          </a:p>
          <a:p>
            <a:pPr>
              <a:lnSpc>
                <a:spcPct val="90000"/>
              </a:lnSpc>
            </a:pPr>
            <a:r>
              <a:rPr lang="id-ID" noProof="0" dirty="0" smtClean="0"/>
              <a:t>Contoh tekniknya:</a:t>
            </a:r>
          </a:p>
          <a:p>
            <a:pPr lvl="1">
              <a:lnSpc>
                <a:spcPct val="90000"/>
              </a:lnSpc>
            </a:pPr>
            <a:r>
              <a:rPr lang="id-ID" i="1" noProof="0" dirty="0" smtClean="0"/>
              <a:t>Token economy</a:t>
            </a:r>
          </a:p>
          <a:p>
            <a:pPr lvl="1">
              <a:lnSpc>
                <a:spcPct val="90000"/>
              </a:lnSpc>
            </a:pPr>
            <a:r>
              <a:rPr lang="id-ID" i="1" noProof="0" dirty="0" smtClean="0"/>
              <a:t>ABC’s (antecedent, behavior, consequences)</a:t>
            </a:r>
          </a:p>
          <a:p>
            <a:pPr lvl="1">
              <a:lnSpc>
                <a:spcPct val="90000"/>
              </a:lnSpc>
            </a:pPr>
            <a:r>
              <a:rPr lang="id-ID" i="1" noProof="0" dirty="0" smtClean="0"/>
              <a:t>ABA-B</a:t>
            </a:r>
            <a:endParaRPr lang="id-ID" noProof="0" dirty="0" smtClean="0"/>
          </a:p>
          <a:p>
            <a:pPr>
              <a:lnSpc>
                <a:spcPct val="90000"/>
              </a:lnSpc>
              <a:buFontTx/>
              <a:buNone/>
            </a:pPr>
            <a:r>
              <a:rPr lang="id-ID" noProof="0" dirty="0" smtClean="0"/>
              <a:t>	</a:t>
            </a:r>
            <a:endParaRPr lang="id-ID"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663676"/>
            <a:ext cx="8229600" cy="753961"/>
          </a:xfrm>
        </p:spPr>
        <p:txBody>
          <a:bodyPr>
            <a:normAutofit fontScale="90000"/>
          </a:bodyPr>
          <a:lstStyle/>
          <a:p>
            <a:r>
              <a:rPr lang="id-ID" i="1" noProof="0" dirty="0" smtClean="0"/>
              <a:t>Token economy</a:t>
            </a:r>
            <a:endParaRPr lang="id-ID" i="1" noProof="0" dirty="0"/>
          </a:p>
        </p:txBody>
      </p:sp>
      <p:sp>
        <p:nvSpPr>
          <p:cNvPr id="27651" name="Rectangle 3"/>
          <p:cNvSpPr>
            <a:spLocks noGrp="1" noChangeArrowheads="1"/>
          </p:cNvSpPr>
          <p:nvPr>
            <p:ph idx="1"/>
          </p:nvPr>
        </p:nvSpPr>
        <p:spPr/>
        <p:txBody>
          <a:bodyPr/>
          <a:lstStyle/>
          <a:p>
            <a:r>
              <a:rPr lang="id-ID" noProof="0" dirty="0" smtClean="0"/>
              <a:t>Memberikan tanda (stiker, dll) yg berfungsi sbg </a:t>
            </a:r>
            <a:r>
              <a:rPr lang="id-ID" i="1" noProof="0" dirty="0" smtClean="0"/>
              <a:t>reward</a:t>
            </a:r>
            <a:r>
              <a:rPr lang="id-ID" noProof="0" dirty="0" smtClean="0"/>
              <a:t> utk setiap kemunculan perilaku yg diinginkan.</a:t>
            </a:r>
            <a:endParaRPr lang="id-ID"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457200" y="501444"/>
            <a:ext cx="8229600" cy="916193"/>
          </a:xfrm>
        </p:spPr>
        <p:txBody>
          <a:bodyPr/>
          <a:lstStyle/>
          <a:p>
            <a:r>
              <a:rPr lang="id-ID" noProof="0" dirty="0" smtClean="0"/>
              <a:t>Teori dari Pavlov</a:t>
            </a:r>
            <a:endParaRPr lang="id-ID" noProof="0" dirty="0"/>
          </a:p>
        </p:txBody>
      </p:sp>
      <p:sp>
        <p:nvSpPr>
          <p:cNvPr id="45059" name="Rectangle 3"/>
          <p:cNvSpPr>
            <a:spLocks noGrp="1" noRot="1" noChangeArrowheads="1"/>
          </p:cNvSpPr>
          <p:nvPr>
            <p:ph idx="1"/>
          </p:nvPr>
        </p:nvSpPr>
        <p:spPr/>
        <p:txBody>
          <a:bodyPr/>
          <a:lstStyle/>
          <a:p>
            <a:r>
              <a:rPr lang="id-ID" noProof="0" dirty="0" smtClean="0"/>
              <a:t>Pavlov: Tokoh behavioristik dari Rusia.</a:t>
            </a:r>
          </a:p>
          <a:p>
            <a:r>
              <a:rPr lang="id-ID" noProof="0" dirty="0" smtClean="0"/>
              <a:t>Karyanya mengenai reaksi berkondisi sangat kuat berpengaruh terhadap behavioristik Amerika yg dipelopori John B. Watson.</a:t>
            </a:r>
          </a:p>
          <a:p>
            <a:r>
              <a:rPr lang="id-ID" noProof="0" dirty="0" smtClean="0"/>
              <a:t>Peletak dasar aliran psikologi Behavioristik.</a:t>
            </a:r>
          </a:p>
          <a:p>
            <a:endParaRPr lang="id-ID" noProof="0" dirty="0" smtClean="0"/>
          </a:p>
          <a:p>
            <a:endParaRPr lang="id-ID" noProof="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id-ID" noProof="0" smtClean="0"/>
              <a:t>ABC’s </a:t>
            </a:r>
            <a:endParaRPr lang="id-ID" noProof="0"/>
          </a:p>
        </p:txBody>
      </p:sp>
      <p:sp>
        <p:nvSpPr>
          <p:cNvPr id="28675" name="Rectangle 3"/>
          <p:cNvSpPr>
            <a:spLocks noGrp="1" noChangeArrowheads="1"/>
          </p:cNvSpPr>
          <p:nvPr>
            <p:ph idx="1"/>
          </p:nvPr>
        </p:nvSpPr>
        <p:spPr/>
        <p:txBody>
          <a:bodyPr/>
          <a:lstStyle/>
          <a:p>
            <a:r>
              <a:rPr lang="id-ID" i="1" noProof="0" dirty="0" smtClean="0"/>
              <a:t>Antecedent</a:t>
            </a:r>
            <a:r>
              <a:rPr lang="id-ID" noProof="0" dirty="0" smtClean="0"/>
              <a:t>: mengidentifikasi penyebab munculnya perilaku yg tidak diharapkan</a:t>
            </a:r>
          </a:p>
          <a:p>
            <a:r>
              <a:rPr lang="id-ID" i="1" noProof="0" dirty="0" smtClean="0"/>
              <a:t>Behavior</a:t>
            </a:r>
            <a:r>
              <a:rPr lang="id-ID" noProof="0" dirty="0" smtClean="0"/>
              <a:t>: perilaku yg diinginkan terjadi</a:t>
            </a:r>
          </a:p>
          <a:p>
            <a:r>
              <a:rPr lang="id-ID" i="1" noProof="0" dirty="0" smtClean="0"/>
              <a:t>Consequences</a:t>
            </a:r>
            <a:r>
              <a:rPr lang="id-ID" noProof="0" dirty="0" smtClean="0"/>
              <a:t>: pemberian konsekuensi terhadap perilaku yg diinginkan</a:t>
            </a:r>
            <a:endParaRPr lang="id-ID"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75186"/>
            <a:ext cx="8229600" cy="842451"/>
          </a:xfrm>
        </p:spPr>
        <p:txBody>
          <a:bodyPr/>
          <a:lstStyle/>
          <a:p>
            <a:r>
              <a:rPr lang="id-ID" noProof="0" dirty="0" smtClean="0"/>
              <a:t>ABA-B</a:t>
            </a:r>
            <a:endParaRPr lang="id-ID" noProof="0" dirty="0"/>
          </a:p>
        </p:txBody>
      </p:sp>
      <p:sp>
        <p:nvSpPr>
          <p:cNvPr id="29699" name="Rectangle 3"/>
          <p:cNvSpPr>
            <a:spLocks noGrp="1" noChangeArrowheads="1"/>
          </p:cNvSpPr>
          <p:nvPr>
            <p:ph idx="1"/>
          </p:nvPr>
        </p:nvSpPr>
        <p:spPr/>
        <p:txBody>
          <a:bodyPr/>
          <a:lstStyle/>
          <a:p>
            <a:pPr>
              <a:lnSpc>
                <a:spcPct val="90000"/>
              </a:lnSpc>
            </a:pPr>
            <a:r>
              <a:rPr lang="id-ID" noProof="0" dirty="0" smtClean="0"/>
              <a:t>A (absennya variabel bebas), B (variabel bebas)</a:t>
            </a:r>
          </a:p>
          <a:p>
            <a:pPr>
              <a:lnSpc>
                <a:spcPct val="90000"/>
              </a:lnSpc>
            </a:pPr>
            <a:r>
              <a:rPr lang="id-ID" noProof="0" dirty="0" smtClean="0"/>
              <a:t>Melibatkan 3 fase:</a:t>
            </a:r>
          </a:p>
          <a:p>
            <a:pPr lvl="1">
              <a:lnSpc>
                <a:spcPct val="90000"/>
              </a:lnSpc>
            </a:pPr>
            <a:r>
              <a:rPr lang="id-ID" i="1" noProof="0" dirty="0" smtClean="0"/>
              <a:t>Baseline: </a:t>
            </a:r>
            <a:r>
              <a:rPr lang="id-ID" noProof="0" dirty="0" smtClean="0"/>
              <a:t>mengamati perilaku dan dicatat utk mendapatkan tingkat respon normal.</a:t>
            </a:r>
          </a:p>
          <a:p>
            <a:pPr lvl="1">
              <a:lnSpc>
                <a:spcPct val="90000"/>
              </a:lnSpc>
            </a:pPr>
            <a:r>
              <a:rPr lang="id-ID" i="1" noProof="0" dirty="0" smtClean="0"/>
              <a:t>Eksperimental conditioning phase:</a:t>
            </a:r>
            <a:r>
              <a:rPr lang="id-ID" noProof="0" dirty="0" smtClean="0"/>
              <a:t> pemberian variabel bebas (iv)</a:t>
            </a:r>
          </a:p>
          <a:p>
            <a:pPr lvl="1">
              <a:lnSpc>
                <a:spcPct val="90000"/>
              </a:lnSpc>
            </a:pPr>
            <a:r>
              <a:rPr lang="id-ID" i="1" noProof="0" dirty="0" smtClean="0"/>
              <a:t>Reversal phase: </a:t>
            </a:r>
            <a:r>
              <a:rPr lang="id-ID" noProof="0" dirty="0" smtClean="0"/>
              <a:t>variabel bebas (iv) ditarik utk melihat apakah variabel tergantung (dv) akan kembali ke tingkat </a:t>
            </a:r>
            <a:r>
              <a:rPr lang="id-ID" i="1" noProof="0" dirty="0" smtClean="0"/>
              <a:t>baseline.</a:t>
            </a:r>
            <a:endParaRPr lang="id-ID" i="1" noProof="0" dirty="0"/>
          </a:p>
        </p:txBody>
      </p:sp>
      <p:sp>
        <p:nvSpPr>
          <p:cNvPr id="5" name="Footer Placeholder 4"/>
          <p:cNvSpPr>
            <a:spLocks noGrp="1"/>
          </p:cNvSpPr>
          <p:nvPr>
            <p:ph type="ftr" sz="quarter" idx="11"/>
          </p:nvPr>
        </p:nvSpPr>
        <p:spPr/>
        <p:txBody>
          <a:bodyPr/>
          <a:lstStyle/>
          <a:p>
            <a:r>
              <a:rPr lang="en-US"/>
              <a:t>winanti s respati - 2008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457200" y="501444"/>
            <a:ext cx="8229600" cy="916193"/>
          </a:xfrm>
        </p:spPr>
        <p:txBody>
          <a:bodyPr/>
          <a:lstStyle/>
          <a:p>
            <a:r>
              <a:rPr lang="id-ID" noProof="0" smtClean="0"/>
              <a:t>Konsep Teori</a:t>
            </a:r>
            <a:endParaRPr lang="id-ID" noProof="0"/>
          </a:p>
        </p:txBody>
      </p:sp>
      <p:sp>
        <p:nvSpPr>
          <p:cNvPr id="39939" name="Rectangle 3"/>
          <p:cNvSpPr>
            <a:spLocks noGrp="1" noRot="1" noChangeArrowheads="1"/>
          </p:cNvSpPr>
          <p:nvPr>
            <p:ph idx="1"/>
          </p:nvPr>
        </p:nvSpPr>
        <p:spPr/>
        <p:txBody>
          <a:bodyPr/>
          <a:lstStyle/>
          <a:p>
            <a:pPr>
              <a:lnSpc>
                <a:spcPct val="90000"/>
              </a:lnSpc>
            </a:pPr>
            <a:r>
              <a:rPr lang="id-ID" noProof="0" dirty="0" smtClean="0"/>
              <a:t>Semua perilaku manusia dipelajari melalui proses </a:t>
            </a:r>
            <a:r>
              <a:rPr lang="id-ID" i="1" noProof="0" dirty="0" smtClean="0"/>
              <a:t>conditioning.</a:t>
            </a:r>
            <a:endParaRPr lang="id-ID" noProof="0" dirty="0" smtClean="0"/>
          </a:p>
          <a:p>
            <a:pPr lvl="1">
              <a:lnSpc>
                <a:spcPct val="90000"/>
              </a:lnSpc>
            </a:pPr>
            <a:r>
              <a:rPr lang="id-ID" noProof="0" dirty="0" smtClean="0"/>
              <a:t>Perilaku yg tidak dipelajari: refleks.</a:t>
            </a:r>
          </a:p>
          <a:p>
            <a:pPr>
              <a:lnSpc>
                <a:spcPct val="90000"/>
              </a:lnSpc>
            </a:pPr>
            <a:r>
              <a:rPr lang="id-ID" noProof="0" dirty="0" smtClean="0"/>
              <a:t>Perilaku adalah respon yg muncul akibat proses </a:t>
            </a:r>
            <a:r>
              <a:rPr lang="id-ID" i="1" noProof="0" dirty="0" smtClean="0"/>
              <a:t>conditioning </a:t>
            </a:r>
            <a:r>
              <a:rPr lang="id-ID" noProof="0" dirty="0" smtClean="0"/>
              <a:t>thd stimulus. </a:t>
            </a:r>
          </a:p>
          <a:p>
            <a:pPr lvl="1">
              <a:lnSpc>
                <a:spcPct val="90000"/>
              </a:lnSpc>
            </a:pPr>
            <a:r>
              <a:rPr lang="id-ID" noProof="0" dirty="0" smtClean="0"/>
              <a:t> dlm hal ini </a:t>
            </a:r>
            <a:r>
              <a:rPr lang="id-ID" i="1" noProof="0" dirty="0" smtClean="0"/>
              <a:t>pairing </a:t>
            </a:r>
            <a:r>
              <a:rPr lang="id-ID" noProof="0" dirty="0" smtClean="0"/>
              <a:t>sangat penting</a:t>
            </a:r>
          </a:p>
          <a:p>
            <a:pPr>
              <a:lnSpc>
                <a:spcPct val="90000"/>
              </a:lnSpc>
            </a:pPr>
            <a:r>
              <a:rPr lang="id-ID" noProof="0" dirty="0" smtClean="0"/>
              <a:t>Untuk menghilangkan perilaku yg tidak diharapkan, maka dilakukan proses </a:t>
            </a:r>
            <a:r>
              <a:rPr lang="id-ID" i="1" noProof="0" dirty="0" smtClean="0"/>
              <a:t>extinction</a:t>
            </a:r>
            <a:r>
              <a:rPr lang="id-ID" noProof="0" dirty="0" smtClean="0"/>
              <a:t>.</a:t>
            </a:r>
          </a:p>
          <a:p>
            <a:pPr>
              <a:lnSpc>
                <a:spcPct val="90000"/>
              </a:lnSpc>
            </a:pPr>
            <a:endParaRPr lang="id-ID" noProof="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457200" y="545690"/>
            <a:ext cx="8229600" cy="871948"/>
          </a:xfrm>
        </p:spPr>
        <p:txBody>
          <a:bodyPr/>
          <a:lstStyle/>
          <a:p>
            <a:r>
              <a:rPr lang="id-ID" noProof="0" dirty="0" smtClean="0"/>
              <a:t>Struktur</a:t>
            </a:r>
            <a:endParaRPr lang="id-ID" noProof="0" dirty="0"/>
          </a:p>
        </p:txBody>
      </p:sp>
      <p:sp>
        <p:nvSpPr>
          <p:cNvPr id="36867" name="Rectangle 3"/>
          <p:cNvSpPr>
            <a:spLocks noGrp="1" noRot="1" noChangeArrowheads="1"/>
          </p:cNvSpPr>
          <p:nvPr>
            <p:ph idx="1"/>
          </p:nvPr>
        </p:nvSpPr>
        <p:spPr/>
        <p:txBody>
          <a:bodyPr/>
          <a:lstStyle/>
          <a:p>
            <a:r>
              <a:rPr lang="id-ID" i="1" noProof="0" dirty="0" smtClean="0"/>
              <a:t>UCS: unlearned input</a:t>
            </a:r>
          </a:p>
          <a:p>
            <a:r>
              <a:rPr lang="id-ID" i="1" noProof="0" dirty="0" smtClean="0"/>
              <a:t>CS: learned input</a:t>
            </a:r>
          </a:p>
          <a:p>
            <a:r>
              <a:rPr lang="id-ID" i="1" noProof="0" dirty="0" smtClean="0"/>
              <a:t>UCR: unlearned output</a:t>
            </a:r>
          </a:p>
          <a:p>
            <a:r>
              <a:rPr lang="id-ID" i="1" noProof="0" dirty="0" smtClean="0"/>
              <a:t>CR: learned output</a:t>
            </a:r>
          </a:p>
          <a:p>
            <a:pPr>
              <a:buFont typeface="Wingdings" pitchFamily="2" charset="2"/>
              <a:buNone/>
            </a:pPr>
            <a:r>
              <a:rPr lang="id-ID" i="1" noProof="0" dirty="0" smtClean="0"/>
              <a:t> </a:t>
            </a:r>
          </a:p>
          <a:p>
            <a:pPr>
              <a:buFont typeface="Wingdings" pitchFamily="2" charset="2"/>
              <a:buNone/>
            </a:pPr>
            <a:endParaRPr lang="id-ID" i="1" noProof="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693174"/>
            <a:ext cx="8229600" cy="724464"/>
          </a:xfrm>
        </p:spPr>
        <p:txBody>
          <a:bodyPr>
            <a:normAutofit fontScale="90000"/>
          </a:bodyPr>
          <a:lstStyle/>
          <a:p>
            <a:r>
              <a:rPr lang="id-ID" noProof="0" dirty="0" smtClean="0">
                <a:latin typeface="Comic Sans MS" pitchFamily="66" charset="0"/>
              </a:rPr>
              <a:t>Proses Conditioning</a:t>
            </a:r>
            <a:endParaRPr lang="id-ID" noProof="0" dirty="0">
              <a:latin typeface="Comic Sans MS" pitchFamily="66" charset="0"/>
            </a:endParaRPr>
          </a:p>
        </p:txBody>
      </p:sp>
      <p:sp>
        <p:nvSpPr>
          <p:cNvPr id="24579" name="Rectangle 3"/>
          <p:cNvSpPr>
            <a:spLocks noGrp="1" noRot="1" noChangeArrowheads="1"/>
          </p:cNvSpPr>
          <p:nvPr>
            <p:ph idx="1"/>
          </p:nvPr>
        </p:nvSpPr>
        <p:spPr/>
        <p:txBody>
          <a:bodyPr/>
          <a:lstStyle/>
          <a:p>
            <a:r>
              <a:rPr lang="id-ID" noProof="0" dirty="0" smtClean="0">
                <a:latin typeface="Comic Sans MS" pitchFamily="66" charset="0"/>
              </a:rPr>
              <a:t>Sebelum Conditioning</a:t>
            </a:r>
          </a:p>
          <a:p>
            <a:pPr lvl="1"/>
            <a:r>
              <a:rPr lang="id-ID" noProof="0" dirty="0" smtClean="0">
                <a:latin typeface="Comic Sans MS" pitchFamily="66" charset="0"/>
              </a:rPr>
              <a:t>UCS				UCR</a:t>
            </a:r>
          </a:p>
          <a:p>
            <a:r>
              <a:rPr lang="id-ID" noProof="0" dirty="0" smtClean="0">
                <a:latin typeface="Comic Sans MS" pitchFamily="66" charset="0"/>
              </a:rPr>
              <a:t>Selama Conditioning (</a:t>
            </a:r>
            <a:r>
              <a:rPr lang="id-ID" i="1" noProof="0" dirty="0" smtClean="0">
                <a:latin typeface="Comic Sans MS" pitchFamily="66" charset="0"/>
              </a:rPr>
              <a:t>pairing</a:t>
            </a:r>
            <a:r>
              <a:rPr lang="id-ID" noProof="0" dirty="0" smtClean="0">
                <a:latin typeface="Comic Sans MS" pitchFamily="66" charset="0"/>
              </a:rPr>
              <a:t>)</a:t>
            </a:r>
          </a:p>
          <a:p>
            <a:pPr lvl="1"/>
            <a:r>
              <a:rPr lang="id-ID" noProof="0" dirty="0" smtClean="0">
                <a:latin typeface="Comic Sans MS" pitchFamily="66" charset="0"/>
              </a:rPr>
              <a:t>CS</a:t>
            </a:r>
          </a:p>
          <a:p>
            <a:pPr lvl="1"/>
            <a:r>
              <a:rPr lang="id-ID" noProof="0" dirty="0" smtClean="0">
                <a:latin typeface="Comic Sans MS" pitchFamily="66" charset="0"/>
              </a:rPr>
              <a:t>UCS				UCR</a:t>
            </a:r>
          </a:p>
          <a:p>
            <a:r>
              <a:rPr lang="id-ID" noProof="0" dirty="0" smtClean="0">
                <a:latin typeface="Comic Sans MS" pitchFamily="66" charset="0"/>
              </a:rPr>
              <a:t>Sesudah Conditioning</a:t>
            </a:r>
          </a:p>
          <a:p>
            <a:pPr lvl="1"/>
            <a:r>
              <a:rPr lang="id-ID" noProof="0" dirty="0" smtClean="0">
                <a:latin typeface="Comic Sans MS" pitchFamily="66" charset="0"/>
              </a:rPr>
              <a:t>CS				CR</a:t>
            </a:r>
            <a:endParaRPr lang="id-ID" noProof="0" dirty="0">
              <a:latin typeface="Comic Sans MS" pitchFamily="66" charset="0"/>
            </a:endParaRPr>
          </a:p>
        </p:txBody>
      </p:sp>
      <p:sp>
        <p:nvSpPr>
          <p:cNvPr id="24580" name="Line 4"/>
          <p:cNvSpPr>
            <a:spLocks noChangeShapeType="1"/>
          </p:cNvSpPr>
          <p:nvPr/>
        </p:nvSpPr>
        <p:spPr bwMode="auto">
          <a:xfrm>
            <a:off x="1828800" y="2590800"/>
            <a:ext cx="2895600" cy="0"/>
          </a:xfrm>
          <a:prstGeom prst="line">
            <a:avLst/>
          </a:prstGeom>
          <a:noFill/>
          <a:ln w="9525">
            <a:solidFill>
              <a:schemeClr val="tx1"/>
            </a:solidFill>
            <a:round/>
            <a:headEnd/>
            <a:tailEnd type="triangle" w="med" len="med"/>
          </a:ln>
          <a:effectLst/>
        </p:spPr>
        <p:txBody>
          <a:bodyPr/>
          <a:lstStyle/>
          <a:p>
            <a:endParaRPr lang="id-ID"/>
          </a:p>
        </p:txBody>
      </p:sp>
      <p:sp>
        <p:nvSpPr>
          <p:cNvPr id="24582" name="Line 6"/>
          <p:cNvSpPr>
            <a:spLocks noChangeShapeType="1"/>
          </p:cNvSpPr>
          <p:nvPr/>
        </p:nvSpPr>
        <p:spPr bwMode="auto">
          <a:xfrm>
            <a:off x="1803400" y="3606800"/>
            <a:ext cx="2819400" cy="457200"/>
          </a:xfrm>
          <a:prstGeom prst="line">
            <a:avLst/>
          </a:prstGeom>
          <a:noFill/>
          <a:ln w="9525">
            <a:solidFill>
              <a:schemeClr val="tx1"/>
            </a:solidFill>
            <a:prstDash val="dash"/>
            <a:round/>
            <a:headEnd/>
            <a:tailEnd type="triangle" w="med" len="med"/>
          </a:ln>
          <a:effectLst/>
        </p:spPr>
        <p:txBody>
          <a:bodyPr/>
          <a:lstStyle/>
          <a:p>
            <a:endParaRPr lang="id-ID"/>
          </a:p>
        </p:txBody>
      </p:sp>
      <p:sp>
        <p:nvSpPr>
          <p:cNvPr id="24583" name="Line 7"/>
          <p:cNvSpPr>
            <a:spLocks noChangeShapeType="1"/>
          </p:cNvSpPr>
          <p:nvPr/>
        </p:nvSpPr>
        <p:spPr bwMode="auto">
          <a:xfrm>
            <a:off x="1917700" y="4114800"/>
            <a:ext cx="2743200" cy="0"/>
          </a:xfrm>
          <a:prstGeom prst="line">
            <a:avLst/>
          </a:prstGeom>
          <a:noFill/>
          <a:ln w="9525">
            <a:solidFill>
              <a:schemeClr val="tx1"/>
            </a:solidFill>
            <a:round/>
            <a:headEnd/>
            <a:tailEnd type="triangle" w="med" len="med"/>
          </a:ln>
          <a:effectLst/>
        </p:spPr>
        <p:txBody>
          <a:bodyPr/>
          <a:lstStyle/>
          <a:p>
            <a:endParaRPr lang="id-ID"/>
          </a:p>
        </p:txBody>
      </p:sp>
      <p:sp>
        <p:nvSpPr>
          <p:cNvPr id="24584" name="Line 8"/>
          <p:cNvSpPr>
            <a:spLocks noChangeShapeType="1"/>
          </p:cNvSpPr>
          <p:nvPr/>
        </p:nvSpPr>
        <p:spPr bwMode="auto">
          <a:xfrm>
            <a:off x="1778000" y="5283200"/>
            <a:ext cx="2895600" cy="0"/>
          </a:xfrm>
          <a:prstGeom prst="line">
            <a:avLst/>
          </a:prstGeom>
          <a:noFill/>
          <a:ln w="9525">
            <a:solidFill>
              <a:schemeClr val="tx1"/>
            </a:solidFill>
            <a:round/>
            <a:headEnd/>
            <a:tailEnd type="triangle" w="med" len="med"/>
          </a:ln>
          <a:effectLst/>
        </p:spPr>
        <p:txBody>
          <a:bodyPr/>
          <a:lstStyle/>
          <a:p>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457200" y="442452"/>
            <a:ext cx="8229600" cy="975186"/>
          </a:xfrm>
        </p:spPr>
        <p:txBody>
          <a:bodyPr/>
          <a:lstStyle/>
          <a:p>
            <a:r>
              <a:rPr lang="id-ID" noProof="0" dirty="0" smtClean="0">
                <a:latin typeface="Comic Sans MS" pitchFamily="66" charset="0"/>
              </a:rPr>
              <a:t>Conditioning Tingkat Tinggi</a:t>
            </a:r>
            <a:endParaRPr lang="id-ID" noProof="0" dirty="0">
              <a:latin typeface="Comic Sans MS" pitchFamily="66" charset="0"/>
            </a:endParaRPr>
          </a:p>
        </p:txBody>
      </p:sp>
      <p:sp>
        <p:nvSpPr>
          <p:cNvPr id="31747" name="Rectangle 3"/>
          <p:cNvSpPr>
            <a:spLocks noGrp="1" noRot="1" noChangeArrowheads="1"/>
          </p:cNvSpPr>
          <p:nvPr>
            <p:ph sz="half" idx="1"/>
          </p:nvPr>
        </p:nvSpPr>
        <p:spPr>
          <a:xfrm>
            <a:off x="301625" y="1676400"/>
            <a:ext cx="5273675" cy="4422775"/>
          </a:xfrm>
        </p:spPr>
        <p:txBody>
          <a:bodyPr/>
          <a:lstStyle/>
          <a:p>
            <a:pPr>
              <a:lnSpc>
                <a:spcPct val="90000"/>
              </a:lnSpc>
            </a:pPr>
            <a:r>
              <a:rPr lang="id-ID" sz="2400" noProof="0" dirty="0" smtClean="0">
                <a:latin typeface="Comic Sans MS" pitchFamily="66" charset="0"/>
              </a:rPr>
              <a:t>First Order Conditioning</a:t>
            </a:r>
          </a:p>
          <a:p>
            <a:pPr lvl="1">
              <a:lnSpc>
                <a:spcPct val="90000"/>
              </a:lnSpc>
              <a:buFontTx/>
              <a:buNone/>
            </a:pPr>
            <a:r>
              <a:rPr lang="id-ID" noProof="0" dirty="0" smtClean="0">
                <a:latin typeface="Comic Sans MS" pitchFamily="66" charset="0"/>
              </a:rPr>
              <a:t>		CS</a:t>
            </a:r>
          </a:p>
          <a:p>
            <a:pPr lvl="1">
              <a:lnSpc>
                <a:spcPct val="90000"/>
              </a:lnSpc>
              <a:buFontTx/>
              <a:buNone/>
            </a:pPr>
            <a:r>
              <a:rPr lang="id-ID" noProof="0" dirty="0" smtClean="0">
                <a:latin typeface="Comic Sans MS" pitchFamily="66" charset="0"/>
              </a:rPr>
              <a:t>		UCS		UCR</a:t>
            </a:r>
          </a:p>
          <a:p>
            <a:pPr lvl="1">
              <a:lnSpc>
                <a:spcPct val="90000"/>
              </a:lnSpc>
              <a:buFontTx/>
              <a:buNone/>
            </a:pPr>
            <a:r>
              <a:rPr lang="id-ID" noProof="0" dirty="0" smtClean="0">
                <a:latin typeface="Comic Sans MS" pitchFamily="66" charset="0"/>
              </a:rPr>
              <a:t>CS &amp; UCS dipasang bbrp kali,</a:t>
            </a:r>
          </a:p>
          <a:p>
            <a:pPr lvl="1">
              <a:lnSpc>
                <a:spcPct val="90000"/>
              </a:lnSpc>
              <a:buFontTx/>
              <a:buNone/>
            </a:pPr>
            <a:r>
              <a:rPr lang="id-ID" noProof="0" dirty="0" smtClean="0">
                <a:latin typeface="Comic Sans MS" pitchFamily="66" charset="0"/>
              </a:rPr>
              <a:t>		CS		CR</a:t>
            </a:r>
          </a:p>
          <a:p>
            <a:pPr>
              <a:lnSpc>
                <a:spcPct val="90000"/>
              </a:lnSpc>
            </a:pPr>
            <a:r>
              <a:rPr lang="id-ID" sz="2400" noProof="0" dirty="0" smtClean="0">
                <a:latin typeface="Comic Sans MS" pitchFamily="66" charset="0"/>
              </a:rPr>
              <a:t>Higher Order Conditioning</a:t>
            </a:r>
          </a:p>
          <a:p>
            <a:pPr lvl="1">
              <a:lnSpc>
                <a:spcPct val="90000"/>
              </a:lnSpc>
              <a:buFontTx/>
              <a:buNone/>
            </a:pPr>
            <a:r>
              <a:rPr lang="id-ID" noProof="0" dirty="0" smtClean="0">
                <a:latin typeface="Comic Sans MS" pitchFamily="66" charset="0"/>
              </a:rPr>
              <a:t>		CS’</a:t>
            </a:r>
          </a:p>
          <a:p>
            <a:pPr lvl="1">
              <a:lnSpc>
                <a:spcPct val="90000"/>
              </a:lnSpc>
              <a:buFontTx/>
              <a:buNone/>
            </a:pPr>
            <a:r>
              <a:rPr lang="id-ID" noProof="0" dirty="0" smtClean="0">
                <a:latin typeface="Comic Sans MS" pitchFamily="66" charset="0"/>
              </a:rPr>
              <a:t>		CS		CR</a:t>
            </a:r>
          </a:p>
          <a:p>
            <a:pPr lvl="1">
              <a:lnSpc>
                <a:spcPct val="90000"/>
              </a:lnSpc>
              <a:buFontTx/>
              <a:buNone/>
            </a:pPr>
            <a:r>
              <a:rPr lang="id-ID" noProof="0" dirty="0" smtClean="0">
                <a:latin typeface="Comic Sans MS" pitchFamily="66" charset="0"/>
              </a:rPr>
              <a:t>CS’ &amp; CS dipasang bbrp kali</a:t>
            </a:r>
          </a:p>
          <a:p>
            <a:pPr lvl="1">
              <a:lnSpc>
                <a:spcPct val="90000"/>
              </a:lnSpc>
              <a:buFontTx/>
              <a:buNone/>
            </a:pPr>
            <a:r>
              <a:rPr lang="id-ID" noProof="0" dirty="0" smtClean="0">
                <a:latin typeface="Comic Sans MS" pitchFamily="66" charset="0"/>
              </a:rPr>
              <a:t>		CS’		CR’</a:t>
            </a:r>
            <a:endParaRPr lang="id-ID" noProof="0" dirty="0">
              <a:latin typeface="Comic Sans MS" pitchFamily="66" charset="0"/>
            </a:endParaRPr>
          </a:p>
        </p:txBody>
      </p:sp>
      <p:sp>
        <p:nvSpPr>
          <p:cNvPr id="31748" name="Rectangle 4"/>
          <p:cNvSpPr>
            <a:spLocks noGrp="1" noRot="1" noChangeArrowheads="1"/>
          </p:cNvSpPr>
          <p:nvPr>
            <p:ph sz="half" idx="2"/>
          </p:nvPr>
        </p:nvSpPr>
        <p:spPr>
          <a:xfrm>
            <a:off x="5753100" y="1676400"/>
            <a:ext cx="3089275" cy="4422775"/>
          </a:xfrm>
          <a:noFill/>
          <a:ln w="6350">
            <a:solidFill>
              <a:schemeClr val="tx1"/>
            </a:solidFill>
          </a:ln>
        </p:spPr>
        <p:txBody>
          <a:bodyPr/>
          <a:lstStyle/>
          <a:p>
            <a:pPr>
              <a:lnSpc>
                <a:spcPct val="80000"/>
              </a:lnSpc>
            </a:pPr>
            <a:r>
              <a:rPr lang="id-ID" sz="2000" noProof="0" smtClean="0">
                <a:solidFill>
                  <a:schemeClr val="hlink"/>
                </a:solidFill>
                <a:latin typeface="Comic Sans MS" pitchFamily="66" charset="0"/>
              </a:rPr>
              <a:t>Proses Generalisasi</a:t>
            </a:r>
            <a:r>
              <a:rPr lang="id-ID" sz="2000" noProof="0" smtClean="0">
                <a:latin typeface="Comic Sans MS" pitchFamily="66" charset="0"/>
              </a:rPr>
              <a:t> Kecenderungan utk memberikan respon sama terhadap stimulus yg mirip.</a:t>
            </a:r>
          </a:p>
          <a:p>
            <a:pPr>
              <a:lnSpc>
                <a:spcPct val="80000"/>
              </a:lnSpc>
              <a:buFont typeface="Wingdings" pitchFamily="2" charset="2"/>
              <a:buNone/>
            </a:pPr>
            <a:endParaRPr lang="id-ID" sz="2000" noProof="0" smtClean="0">
              <a:latin typeface="Comic Sans MS" pitchFamily="66" charset="0"/>
            </a:endParaRPr>
          </a:p>
          <a:p>
            <a:pPr>
              <a:lnSpc>
                <a:spcPct val="80000"/>
              </a:lnSpc>
            </a:pPr>
            <a:r>
              <a:rPr lang="id-ID" sz="2000" noProof="0" smtClean="0">
                <a:solidFill>
                  <a:schemeClr val="hlink"/>
                </a:solidFill>
                <a:latin typeface="Comic Sans MS" pitchFamily="66" charset="0"/>
              </a:rPr>
              <a:t>Diskriminasi</a:t>
            </a:r>
          </a:p>
          <a:p>
            <a:pPr>
              <a:lnSpc>
                <a:spcPct val="80000"/>
              </a:lnSpc>
              <a:buFont typeface="Wingdings" pitchFamily="2" charset="2"/>
              <a:buNone/>
            </a:pPr>
            <a:r>
              <a:rPr lang="id-ID" sz="2000" noProof="0" smtClean="0">
                <a:latin typeface="Comic Sans MS" pitchFamily="66" charset="0"/>
              </a:rPr>
              <a:t>	Proses blj memberikan respon thd stimulus tertentu saja, dan tdk memberikan respon thd stimulus lain. </a:t>
            </a:r>
          </a:p>
          <a:p>
            <a:pPr lvl="1">
              <a:lnSpc>
                <a:spcPct val="80000"/>
              </a:lnSpc>
              <a:buFontTx/>
              <a:buNone/>
            </a:pPr>
            <a:r>
              <a:rPr lang="id-ID" sz="1800" noProof="0" smtClean="0">
                <a:latin typeface="Comic Sans MS" pitchFamily="66" charset="0"/>
              </a:rPr>
              <a:t>	</a:t>
            </a:r>
            <a:endParaRPr lang="id-ID" sz="1800" noProof="0">
              <a:latin typeface="Comic Sans MS" pitchFamily="66" charset="0"/>
            </a:endParaRPr>
          </a:p>
        </p:txBody>
      </p:sp>
      <p:sp>
        <p:nvSpPr>
          <p:cNvPr id="31749" name="Line 5"/>
          <p:cNvSpPr>
            <a:spLocks noChangeShapeType="1"/>
          </p:cNvSpPr>
          <p:nvPr/>
        </p:nvSpPr>
        <p:spPr bwMode="auto">
          <a:xfrm>
            <a:off x="1905000" y="2362200"/>
            <a:ext cx="990600" cy="304800"/>
          </a:xfrm>
          <a:prstGeom prst="line">
            <a:avLst/>
          </a:prstGeom>
          <a:noFill/>
          <a:ln w="9525">
            <a:solidFill>
              <a:schemeClr val="tx1"/>
            </a:solidFill>
            <a:round/>
            <a:headEnd/>
            <a:tailEnd type="triangle" w="med" len="med"/>
          </a:ln>
          <a:effectLst/>
        </p:spPr>
        <p:txBody>
          <a:bodyPr>
            <a:spAutoFit/>
          </a:bodyPr>
          <a:lstStyle/>
          <a:p>
            <a:endParaRPr lang="id-ID"/>
          </a:p>
        </p:txBody>
      </p:sp>
      <p:sp>
        <p:nvSpPr>
          <p:cNvPr id="31750" name="Line 6"/>
          <p:cNvSpPr>
            <a:spLocks noChangeShapeType="1"/>
          </p:cNvSpPr>
          <p:nvPr/>
        </p:nvSpPr>
        <p:spPr bwMode="auto">
          <a:xfrm>
            <a:off x="1905000" y="2743200"/>
            <a:ext cx="1066800" cy="0"/>
          </a:xfrm>
          <a:prstGeom prst="line">
            <a:avLst/>
          </a:prstGeom>
          <a:noFill/>
          <a:ln w="9525">
            <a:solidFill>
              <a:schemeClr val="tx1"/>
            </a:solidFill>
            <a:round/>
            <a:headEnd/>
            <a:tailEnd type="triangle" w="med" len="med"/>
          </a:ln>
          <a:effectLst/>
        </p:spPr>
        <p:txBody>
          <a:bodyPr>
            <a:spAutoFit/>
          </a:bodyPr>
          <a:lstStyle/>
          <a:p>
            <a:endParaRPr lang="id-ID"/>
          </a:p>
        </p:txBody>
      </p:sp>
      <p:sp>
        <p:nvSpPr>
          <p:cNvPr id="31751" name="Line 7"/>
          <p:cNvSpPr>
            <a:spLocks noChangeShapeType="1"/>
          </p:cNvSpPr>
          <p:nvPr/>
        </p:nvSpPr>
        <p:spPr bwMode="auto">
          <a:xfrm>
            <a:off x="1905000" y="3581400"/>
            <a:ext cx="1066800" cy="0"/>
          </a:xfrm>
          <a:prstGeom prst="line">
            <a:avLst/>
          </a:prstGeom>
          <a:noFill/>
          <a:ln w="9525">
            <a:solidFill>
              <a:schemeClr val="tx1"/>
            </a:solidFill>
            <a:round/>
            <a:headEnd/>
            <a:tailEnd type="triangle" w="med" len="med"/>
          </a:ln>
          <a:effectLst/>
        </p:spPr>
        <p:txBody>
          <a:bodyPr>
            <a:spAutoFit/>
          </a:bodyPr>
          <a:lstStyle/>
          <a:p>
            <a:endParaRPr lang="id-ID"/>
          </a:p>
        </p:txBody>
      </p:sp>
      <p:sp>
        <p:nvSpPr>
          <p:cNvPr id="31752" name="Line 8"/>
          <p:cNvSpPr>
            <a:spLocks noChangeShapeType="1"/>
          </p:cNvSpPr>
          <p:nvPr/>
        </p:nvSpPr>
        <p:spPr bwMode="auto">
          <a:xfrm>
            <a:off x="1981200" y="4343400"/>
            <a:ext cx="990600" cy="304800"/>
          </a:xfrm>
          <a:prstGeom prst="line">
            <a:avLst/>
          </a:prstGeom>
          <a:noFill/>
          <a:ln w="9525">
            <a:solidFill>
              <a:schemeClr val="tx1"/>
            </a:solidFill>
            <a:round/>
            <a:headEnd/>
            <a:tailEnd type="triangle" w="med" len="med"/>
          </a:ln>
          <a:effectLst/>
        </p:spPr>
        <p:txBody>
          <a:bodyPr>
            <a:spAutoFit/>
          </a:bodyPr>
          <a:lstStyle/>
          <a:p>
            <a:endParaRPr lang="id-ID"/>
          </a:p>
        </p:txBody>
      </p:sp>
      <p:sp>
        <p:nvSpPr>
          <p:cNvPr id="31753" name="Line 9"/>
          <p:cNvSpPr>
            <a:spLocks noChangeShapeType="1"/>
          </p:cNvSpPr>
          <p:nvPr/>
        </p:nvSpPr>
        <p:spPr bwMode="auto">
          <a:xfrm>
            <a:off x="1981200" y="4724400"/>
            <a:ext cx="990600" cy="0"/>
          </a:xfrm>
          <a:prstGeom prst="line">
            <a:avLst/>
          </a:prstGeom>
          <a:noFill/>
          <a:ln w="9525">
            <a:solidFill>
              <a:schemeClr val="tx1"/>
            </a:solidFill>
            <a:round/>
            <a:headEnd/>
            <a:tailEnd type="triangle" w="med" len="med"/>
          </a:ln>
          <a:effectLst/>
        </p:spPr>
        <p:txBody>
          <a:bodyPr>
            <a:spAutoFit/>
          </a:bodyPr>
          <a:lstStyle/>
          <a:p>
            <a:endParaRPr lang="id-ID"/>
          </a:p>
        </p:txBody>
      </p:sp>
      <p:sp>
        <p:nvSpPr>
          <p:cNvPr id="31754" name="Line 10"/>
          <p:cNvSpPr>
            <a:spLocks noChangeShapeType="1"/>
          </p:cNvSpPr>
          <p:nvPr/>
        </p:nvSpPr>
        <p:spPr bwMode="auto">
          <a:xfrm>
            <a:off x="1981200" y="5562600"/>
            <a:ext cx="1066800" cy="0"/>
          </a:xfrm>
          <a:prstGeom prst="line">
            <a:avLst/>
          </a:prstGeom>
          <a:noFill/>
          <a:ln w="9525">
            <a:solidFill>
              <a:schemeClr val="tx1"/>
            </a:solidFill>
            <a:round/>
            <a:headEnd/>
            <a:tailEnd type="triangle" w="med" len="med"/>
          </a:ln>
          <a:effectLst/>
        </p:spPr>
        <p:txBody>
          <a:bodyPr>
            <a:spAutoFit/>
          </a:bodyPr>
          <a:lstStyle/>
          <a:p>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Grp="1" noRot="1" noChangeArrowheads="1"/>
          </p:cNvSpPr>
          <p:nvPr>
            <p:ph type="title"/>
          </p:nvPr>
        </p:nvSpPr>
        <p:spPr>
          <a:xfrm>
            <a:off x="457200" y="516194"/>
            <a:ext cx="8229600" cy="901444"/>
          </a:xfrm>
        </p:spPr>
        <p:txBody>
          <a:bodyPr/>
          <a:lstStyle/>
          <a:p>
            <a:r>
              <a:rPr lang="id-ID" sz="4000" noProof="0" dirty="0" smtClean="0"/>
              <a:t>Conditioning pd respon emosional</a:t>
            </a:r>
            <a:endParaRPr lang="id-ID" sz="4000" noProof="0" dirty="0"/>
          </a:p>
        </p:txBody>
      </p:sp>
      <p:sp>
        <p:nvSpPr>
          <p:cNvPr id="33798" name="Rectangle 6"/>
          <p:cNvSpPr>
            <a:spLocks noGrp="1" noRot="1" noChangeArrowheads="1"/>
          </p:cNvSpPr>
          <p:nvPr>
            <p:ph idx="1"/>
          </p:nvPr>
        </p:nvSpPr>
        <p:spPr/>
        <p:txBody>
          <a:bodyPr/>
          <a:lstStyle/>
          <a:p>
            <a:r>
              <a:rPr lang="id-ID" sz="2400" noProof="0" dirty="0" smtClean="0"/>
              <a:t>Pengkondisian respon emosional, terutama emosi negatif dapat memunculkan gejala patologi, biasanya dalam bentuk fobia.</a:t>
            </a:r>
          </a:p>
          <a:p>
            <a:r>
              <a:rPr lang="id-ID" sz="2400" noProof="0" dirty="0" smtClean="0"/>
              <a:t>Fobia adalah ketakutan yg irasional thd suatu stimulus tertentu.</a:t>
            </a:r>
          </a:p>
          <a:p>
            <a:r>
              <a:rPr lang="id-ID" sz="2400" noProof="0" dirty="0" smtClean="0"/>
              <a:t>Contoh Prosesnya:</a:t>
            </a:r>
            <a:endParaRPr lang="id-ID" sz="2400" noProof="0" dirty="0"/>
          </a:p>
        </p:txBody>
      </p:sp>
      <p:sp>
        <p:nvSpPr>
          <p:cNvPr id="33799" name="Text Box 7"/>
          <p:cNvSpPr txBox="1">
            <a:spLocks noChangeArrowheads="1"/>
          </p:cNvSpPr>
          <p:nvPr/>
        </p:nvSpPr>
        <p:spPr bwMode="auto">
          <a:xfrm>
            <a:off x="1749425" y="4252913"/>
            <a:ext cx="2136775" cy="650875"/>
          </a:xfrm>
          <a:prstGeom prst="rect">
            <a:avLst/>
          </a:prstGeom>
          <a:noFill/>
          <a:ln w="9525">
            <a:solidFill>
              <a:schemeClr val="tx1"/>
            </a:solidFill>
            <a:miter lim="800000"/>
            <a:headEnd type="none" w="sm" len="sm"/>
            <a:tailEnd type="none" w="sm" len="sm"/>
          </a:ln>
          <a:effectLst/>
        </p:spPr>
        <p:txBody>
          <a:bodyPr wrap="none">
            <a:spAutoFit/>
          </a:bodyPr>
          <a:lstStyle/>
          <a:p>
            <a:r>
              <a:rPr lang="en-US"/>
              <a:t>UCS, </a:t>
            </a:r>
          </a:p>
          <a:p>
            <a:r>
              <a:rPr lang="en-US"/>
              <a:t>suara sangat keras</a:t>
            </a:r>
          </a:p>
        </p:txBody>
      </p:sp>
      <p:sp>
        <p:nvSpPr>
          <p:cNvPr id="33800" name="Text Box 8"/>
          <p:cNvSpPr txBox="1">
            <a:spLocks noChangeArrowheads="1"/>
          </p:cNvSpPr>
          <p:nvPr/>
        </p:nvSpPr>
        <p:spPr bwMode="auto">
          <a:xfrm>
            <a:off x="1774825" y="5157788"/>
            <a:ext cx="1784350" cy="788987"/>
          </a:xfrm>
          <a:prstGeom prst="rect">
            <a:avLst/>
          </a:prstGeom>
          <a:noFill/>
          <a:ln w="9525">
            <a:solidFill>
              <a:schemeClr val="tx1"/>
            </a:solidFill>
            <a:miter lim="800000"/>
            <a:headEnd type="none" w="sm" len="sm"/>
            <a:tailEnd type="none" w="sm" len="sm"/>
          </a:ln>
          <a:effectLst/>
        </p:spPr>
        <p:txBody>
          <a:bodyPr>
            <a:spAutoFit/>
          </a:bodyPr>
          <a:lstStyle/>
          <a:p>
            <a:pPr>
              <a:spcBef>
                <a:spcPct val="50000"/>
              </a:spcBef>
            </a:pPr>
            <a:r>
              <a:rPr lang="en-US"/>
              <a:t>CS, </a:t>
            </a:r>
          </a:p>
          <a:p>
            <a:pPr>
              <a:spcBef>
                <a:spcPct val="50000"/>
              </a:spcBef>
            </a:pPr>
            <a:r>
              <a:rPr lang="en-US"/>
              <a:t>melihat tikus</a:t>
            </a:r>
          </a:p>
        </p:txBody>
      </p:sp>
      <p:sp>
        <p:nvSpPr>
          <p:cNvPr id="33802" name="Oval 10"/>
          <p:cNvSpPr>
            <a:spLocks noChangeArrowheads="1"/>
          </p:cNvSpPr>
          <p:nvPr/>
        </p:nvSpPr>
        <p:spPr bwMode="auto">
          <a:xfrm>
            <a:off x="6207125" y="3783013"/>
            <a:ext cx="1611313" cy="1630362"/>
          </a:xfrm>
          <a:prstGeom prst="ellipse">
            <a:avLst/>
          </a:prstGeom>
          <a:noFill/>
          <a:ln w="9525">
            <a:solidFill>
              <a:schemeClr val="tx1"/>
            </a:solidFill>
            <a:round/>
            <a:headEnd type="none" w="sm" len="sm"/>
            <a:tailEnd type="none" w="sm" len="sm"/>
          </a:ln>
          <a:effectLst/>
        </p:spPr>
        <p:txBody>
          <a:bodyPr wrap="none" anchor="ctr"/>
          <a:lstStyle/>
          <a:p>
            <a:pPr algn="ctr"/>
            <a:r>
              <a:rPr lang="en-US"/>
              <a:t>Kaget</a:t>
            </a:r>
            <a:r>
              <a:rPr lang="en-US">
                <a:sym typeface="Wingdings" pitchFamily="2" charset="2"/>
              </a:rPr>
              <a:t></a:t>
            </a:r>
          </a:p>
          <a:p>
            <a:pPr algn="ctr"/>
            <a:r>
              <a:rPr lang="en-US"/>
              <a:t>Respon takut</a:t>
            </a:r>
          </a:p>
        </p:txBody>
      </p:sp>
      <p:sp>
        <p:nvSpPr>
          <p:cNvPr id="33804" name="AutoShape 12"/>
          <p:cNvSpPr>
            <a:spLocks noChangeArrowheads="1"/>
          </p:cNvSpPr>
          <p:nvPr/>
        </p:nvSpPr>
        <p:spPr bwMode="auto">
          <a:xfrm>
            <a:off x="4052888" y="4202113"/>
            <a:ext cx="2068512" cy="485775"/>
          </a:xfrm>
          <a:prstGeom prst="rightArrow">
            <a:avLst>
              <a:gd name="adj1" fmla="val 50000"/>
              <a:gd name="adj2" fmla="val 106454"/>
            </a:avLst>
          </a:prstGeom>
          <a:noFill/>
          <a:ln w="9525">
            <a:solidFill>
              <a:schemeClr val="tx1"/>
            </a:solidFill>
            <a:miter lim="800000"/>
            <a:headEnd type="none" w="sm" len="sm"/>
            <a:tailEnd type="none" w="sm" len="sm"/>
          </a:ln>
          <a:effectLst/>
        </p:spPr>
        <p:txBody>
          <a:bodyPr wrap="none" anchor="ctr"/>
          <a:lstStyle/>
          <a:p>
            <a:pPr algn="ctr"/>
            <a:r>
              <a:rPr lang="en-US"/>
              <a:t>unlearned</a:t>
            </a:r>
          </a:p>
        </p:txBody>
      </p:sp>
      <p:sp>
        <p:nvSpPr>
          <p:cNvPr id="33807" name="AutoShape 15"/>
          <p:cNvSpPr>
            <a:spLocks noChangeArrowheads="1"/>
          </p:cNvSpPr>
          <p:nvPr/>
        </p:nvSpPr>
        <p:spPr bwMode="auto">
          <a:xfrm rot="-874957">
            <a:off x="3624263" y="4916488"/>
            <a:ext cx="2500312" cy="587375"/>
          </a:xfrm>
          <a:prstGeom prst="rightArrow">
            <a:avLst>
              <a:gd name="adj1" fmla="val 47861"/>
              <a:gd name="adj2" fmla="val 88919"/>
            </a:avLst>
          </a:prstGeom>
          <a:noFill/>
          <a:ln w="9525">
            <a:solidFill>
              <a:schemeClr val="tx1"/>
            </a:solidFill>
            <a:miter lim="800000"/>
            <a:headEnd type="none" w="sm" len="sm"/>
            <a:tailEnd type="none" w="sm" len="sm"/>
          </a:ln>
          <a:effectLst/>
        </p:spPr>
        <p:txBody>
          <a:bodyPr wrap="none" anchor="ctr"/>
          <a:lstStyle/>
          <a:p>
            <a:endParaRPr lang="id-ID"/>
          </a:p>
        </p:txBody>
      </p:sp>
      <p:sp>
        <p:nvSpPr>
          <p:cNvPr id="33808" name="Text Box 16"/>
          <p:cNvSpPr txBox="1">
            <a:spLocks noChangeArrowheads="1"/>
          </p:cNvSpPr>
          <p:nvPr/>
        </p:nvSpPr>
        <p:spPr bwMode="auto">
          <a:xfrm rot="-1293998">
            <a:off x="4281488" y="5032375"/>
            <a:ext cx="1057275" cy="366713"/>
          </a:xfrm>
          <a:prstGeom prst="rect">
            <a:avLst/>
          </a:prstGeom>
          <a:noFill/>
          <a:ln w="9525">
            <a:noFill/>
            <a:miter lim="800000"/>
            <a:headEnd type="none" w="sm" len="sm"/>
            <a:tailEnd type="none" w="sm" len="sm"/>
          </a:ln>
          <a:effectLst/>
        </p:spPr>
        <p:txBody>
          <a:bodyPr>
            <a:spAutoFit/>
          </a:bodyPr>
          <a:lstStyle/>
          <a:p>
            <a:r>
              <a:rPr lang="en-US"/>
              <a:t>learned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457200" y="604684"/>
            <a:ext cx="8229600" cy="812954"/>
          </a:xfrm>
        </p:spPr>
        <p:txBody>
          <a:bodyPr/>
          <a:lstStyle/>
          <a:p>
            <a:r>
              <a:rPr lang="id-ID" noProof="0" dirty="0" smtClean="0"/>
              <a:t>Teknik Terapi Classical Conditioning</a:t>
            </a:r>
            <a:endParaRPr lang="id-ID" noProof="0" dirty="0"/>
          </a:p>
        </p:txBody>
      </p:sp>
      <p:sp>
        <p:nvSpPr>
          <p:cNvPr id="35843" name="Rectangle 3"/>
          <p:cNvSpPr>
            <a:spLocks noGrp="1" noRot="1" noChangeArrowheads="1"/>
          </p:cNvSpPr>
          <p:nvPr>
            <p:ph idx="1"/>
          </p:nvPr>
        </p:nvSpPr>
        <p:spPr/>
        <p:txBody>
          <a:bodyPr/>
          <a:lstStyle/>
          <a:p>
            <a:r>
              <a:rPr lang="id-ID" i="1" noProof="0" dirty="0" smtClean="0"/>
              <a:t>Systematic desensitization</a:t>
            </a:r>
          </a:p>
          <a:p>
            <a:r>
              <a:rPr lang="id-ID" i="1" noProof="0" dirty="0" smtClean="0"/>
              <a:t>Flooding</a:t>
            </a:r>
          </a:p>
          <a:p>
            <a:r>
              <a:rPr lang="id-ID" i="1" noProof="0" dirty="0" smtClean="0"/>
              <a:t>Aversion Therapy</a:t>
            </a:r>
            <a:endParaRPr lang="id-ID" i="1" noProof="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1171</Words>
  <Application>Microsoft Office PowerPoint</Application>
  <PresentationFormat>On-screen Show (4:3)</PresentationFormat>
  <Paragraphs>196</Paragraphs>
  <Slides>31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Wingdings</vt:lpstr>
      <vt:lpstr>Office Theme</vt:lpstr>
      <vt:lpstr>Slide 1</vt:lpstr>
      <vt:lpstr>Slide 2</vt:lpstr>
      <vt:lpstr>Teori dari Pavlov</vt:lpstr>
      <vt:lpstr>Konsep Teori</vt:lpstr>
      <vt:lpstr>Struktur</vt:lpstr>
      <vt:lpstr>Proses Conditioning</vt:lpstr>
      <vt:lpstr>Conditioning Tingkat Tinggi</vt:lpstr>
      <vt:lpstr>Conditioning pd respon emosional</vt:lpstr>
      <vt:lpstr>Teknik Terapi Classical Conditioning</vt:lpstr>
      <vt:lpstr>Systematic desensitization</vt:lpstr>
      <vt:lpstr>Flooding</vt:lpstr>
      <vt:lpstr>Aversion Therapy</vt:lpstr>
      <vt:lpstr>Teori dari J.B.Watson.</vt:lpstr>
      <vt:lpstr>Slide 14</vt:lpstr>
      <vt:lpstr> </vt:lpstr>
      <vt:lpstr>Langkah pengkondisian sistematis pd Peter</vt:lpstr>
      <vt:lpstr>Teori dari SKINNER</vt:lpstr>
      <vt:lpstr>Operant conditioning</vt:lpstr>
      <vt:lpstr>A positive reinforcer</vt:lpstr>
      <vt:lpstr>A negative reinforcer</vt:lpstr>
      <vt:lpstr>Punishment</vt:lpstr>
      <vt:lpstr>Shaping</vt:lpstr>
      <vt:lpstr>Reinforcement</vt:lpstr>
      <vt:lpstr>Social control</vt:lpstr>
      <vt:lpstr>Self control</vt:lpstr>
      <vt:lpstr>Kontrol Perilaku Manusia</vt:lpstr>
      <vt:lpstr>Perilaku tidak sehat</vt:lpstr>
      <vt:lpstr>Mengubah perilaku tidak sehat</vt:lpstr>
      <vt:lpstr>Token economy</vt:lpstr>
      <vt:lpstr>ABC’s </vt:lpstr>
      <vt:lpstr>ABA-B</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SKINNER’S THEORY OF PERSONALITY</dc:title>
  <dc:creator>WINANTI SIWI RESPATI</dc:creator>
  <cp:lastModifiedBy>user</cp:lastModifiedBy>
  <cp:revision>17</cp:revision>
  <dcterms:created xsi:type="dcterms:W3CDTF">2008-03-16T03:39:35Z</dcterms:created>
  <dcterms:modified xsi:type="dcterms:W3CDTF">2017-11-20T03:17:49Z</dcterms:modified>
</cp:coreProperties>
</file>