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69" r:id="rId2"/>
    <p:sldId id="270" r:id="rId3"/>
    <p:sldId id="263" r:id="rId4"/>
    <p:sldId id="257" r:id="rId5"/>
    <p:sldId id="272" r:id="rId6"/>
    <p:sldId id="273" r:id="rId7"/>
    <p:sldId id="275" r:id="rId8"/>
    <p:sldId id="276" r:id="rId9"/>
    <p:sldId id="274" r:id="rId10"/>
    <p:sldId id="258" r:id="rId11"/>
    <p:sldId id="259" r:id="rId12"/>
    <p:sldId id="264" r:id="rId13"/>
    <p:sldId id="267" r:id="rId14"/>
    <p:sldId id="268" r:id="rId15"/>
    <p:sldId id="260" r:id="rId16"/>
    <p:sldId id="261" r:id="rId17"/>
    <p:sldId id="262" r:id="rId18"/>
    <p:sldId id="271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16830-A7BE-4882-9789-F8398D0335D3}" type="datetimeFigureOut">
              <a:rPr lang="id-ID" smtClean="0"/>
              <a:pPr/>
              <a:t>07/11/2017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3CFF9-31ED-4E86-ACBD-F2C4F22D3E2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874926-759F-4ABB-A656-B33DCE3FC538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5BBFA2-64F3-4B9C-B103-774F623BF7F0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8C9A-7F49-4745-99B7-AE84723B5F1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651-9E88-473A-891D-64BB9AC5A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8C9A-7F49-4745-99B7-AE84723B5F1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651-9E88-473A-891D-64BB9AC5A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8C9A-7F49-4745-99B7-AE84723B5F1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651-9E88-473A-891D-64BB9AC5A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8C9A-7F49-4745-99B7-AE84723B5F1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651-9E88-473A-891D-64BB9AC5A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8C9A-7F49-4745-99B7-AE84723B5F1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651-9E88-473A-891D-64BB9AC5A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8C9A-7F49-4745-99B7-AE84723B5F1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651-9E88-473A-891D-64BB9AC5A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8C9A-7F49-4745-99B7-AE84723B5F1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651-9E88-473A-891D-64BB9AC5A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8C9A-7F49-4745-99B7-AE84723B5F1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651-9E88-473A-891D-64BB9AC5A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8C9A-7F49-4745-99B7-AE84723B5F1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651-9E88-473A-891D-64BB9AC5A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8C9A-7F49-4745-99B7-AE84723B5F1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651-9E88-473A-891D-64BB9AC5A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8C9A-7F49-4745-99B7-AE84723B5F1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F651-9E88-473A-891D-64BB9AC5A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E8C9A-7F49-4745-99B7-AE84723B5F1B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FF651-9E88-473A-891D-64BB9AC5A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KOMITMEN ORGANISASI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</a:t>
            </a:r>
            <a:r>
              <a:rPr lang="id-ID" sz="2000" b="1" dirty="0" smtClean="0">
                <a:solidFill>
                  <a:schemeClr val="bg1"/>
                </a:solidFill>
              </a:rPr>
              <a:t>10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Sulis Mariyanti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PSIKOLOGI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57200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TIPE/BENTUK  KOMITMEN ORGANISASI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1. AFFECTIVE COMMITMENT</a:t>
            </a: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</a:rPr>
              <a:t>	</a:t>
            </a:r>
            <a:r>
              <a:rPr lang="en-US" sz="2000" dirty="0" err="1" smtClean="0">
                <a:latin typeface="Berlin Sans FB" pitchFamily="34" charset="0"/>
              </a:rPr>
              <a:t>Karyawan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ingin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tetap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berada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tsb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karena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kelekatan</a:t>
            </a:r>
            <a:r>
              <a:rPr lang="en-US" sz="2000" dirty="0" smtClean="0">
                <a:latin typeface="Berlin Sans FB" pitchFamily="34" charset="0"/>
              </a:rPr>
              <a:t> emotional </a:t>
            </a:r>
            <a:r>
              <a:rPr lang="en-US" sz="2000" i="1" dirty="0" smtClean="0">
                <a:latin typeface="Berlin Sans FB" pitchFamily="34" charset="0"/>
              </a:rPr>
              <a:t>(Emotional </a:t>
            </a:r>
            <a:r>
              <a:rPr lang="en-US" sz="2000" i="1" dirty="0" err="1" smtClean="0">
                <a:latin typeface="Berlin Sans FB" pitchFamily="34" charset="0"/>
              </a:rPr>
              <a:t>Attacchment</a:t>
            </a:r>
            <a:r>
              <a:rPr lang="en-US" sz="2000" i="1" dirty="0" smtClean="0">
                <a:latin typeface="Berlin Sans FB" pitchFamily="34" charset="0"/>
              </a:rPr>
              <a:t>) </a:t>
            </a:r>
            <a:r>
              <a:rPr lang="en-US" sz="2000" dirty="0" err="1" smtClean="0">
                <a:latin typeface="Berlin Sans FB" pitchFamily="34" charset="0"/>
              </a:rPr>
              <a:t>dng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</a:p>
          <a:p>
            <a:pPr>
              <a:buNone/>
            </a:pPr>
            <a:endParaRPr lang="en-US" sz="2000" i="1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2. CONTINUANCE COMMITMENT</a:t>
            </a:r>
          </a:p>
          <a:p>
            <a:pPr>
              <a:buNone/>
            </a:pPr>
            <a:r>
              <a:rPr lang="en-US" sz="2000" dirty="0" smtClean="0">
                <a:latin typeface="Berlin Sans FB" pitchFamily="34" charset="0"/>
              </a:rPr>
              <a:t>	</a:t>
            </a:r>
            <a:r>
              <a:rPr lang="en-US" sz="2000" dirty="0" err="1" smtClean="0">
                <a:latin typeface="Berlin Sans FB" pitchFamily="34" charset="0"/>
              </a:rPr>
              <a:t>Karyawan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tetap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harus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berada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tsb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karena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mereka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membutuhkan</a:t>
            </a:r>
            <a:r>
              <a:rPr lang="en-US" sz="2000" dirty="0" smtClean="0">
                <a:latin typeface="Berlin Sans FB" pitchFamily="34" charset="0"/>
              </a:rPr>
              <a:t> benefit &amp; salary </a:t>
            </a:r>
            <a:r>
              <a:rPr lang="en-US" sz="2000" dirty="0" err="1" smtClean="0">
                <a:latin typeface="Berlin Sans FB" pitchFamily="34" charset="0"/>
              </a:rPr>
              <a:t>atau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tidak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mampu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memperoleh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pekerjaan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lain</a:t>
            </a:r>
          </a:p>
          <a:p>
            <a:pPr>
              <a:buNone/>
            </a:pPr>
            <a:endParaRPr lang="en-US" sz="2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3. NORMATIVE COMMITMENT</a:t>
            </a:r>
          </a:p>
          <a:p>
            <a:pPr>
              <a:buNone/>
            </a:pPr>
            <a:r>
              <a:rPr lang="en-US" sz="2000" dirty="0" smtClean="0">
                <a:latin typeface="Berlin Sans FB" pitchFamily="34" charset="0"/>
              </a:rPr>
              <a:t>	</a:t>
            </a:r>
            <a:r>
              <a:rPr lang="en-US" sz="2000" dirty="0" err="1" smtClean="0">
                <a:latin typeface="Berlin Sans FB" pitchFamily="34" charset="0"/>
              </a:rPr>
              <a:t>Bersumber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dari</a:t>
            </a:r>
            <a:r>
              <a:rPr lang="en-US" sz="2000" dirty="0" smtClean="0">
                <a:latin typeface="Berlin Sans FB" pitchFamily="34" charset="0"/>
              </a:rPr>
              <a:t> value (</a:t>
            </a:r>
            <a:r>
              <a:rPr lang="en-US" sz="2000" dirty="0" err="1" smtClean="0">
                <a:latin typeface="Berlin Sans FB" pitchFamily="34" charset="0"/>
              </a:rPr>
              <a:t>nilai-nilai</a:t>
            </a:r>
            <a:r>
              <a:rPr lang="en-US" sz="2000" dirty="0" smtClean="0">
                <a:latin typeface="Berlin Sans FB" pitchFamily="34" charset="0"/>
              </a:rPr>
              <a:t>) </a:t>
            </a:r>
            <a:r>
              <a:rPr lang="en-US" sz="2000" dirty="0" err="1" smtClean="0">
                <a:latin typeface="Berlin Sans FB" pitchFamily="34" charset="0"/>
              </a:rPr>
              <a:t>karyawan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yaitu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karyawan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tetap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berada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karena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meyakini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bahwa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tsb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telah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memberikan</a:t>
            </a:r>
            <a:r>
              <a:rPr lang="en-US" sz="2000" dirty="0" smtClean="0">
                <a:latin typeface="Berlin Sans FB" pitchFamily="34" charset="0"/>
              </a:rPr>
              <a:t> yang </a:t>
            </a:r>
            <a:r>
              <a:rPr lang="en-US" sz="2000" dirty="0" err="1" smtClean="0">
                <a:latin typeface="Berlin Sans FB" pitchFamily="34" charset="0"/>
              </a:rPr>
              <a:t>terbaik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  <a:p>
            <a:endParaRPr lang="en-US" sz="20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Lanjutan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…..</a:t>
            </a:r>
            <a:endParaRPr lang="en-US" sz="24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latin typeface="Berlin Sans FB" pitchFamily="34" charset="0"/>
              </a:rPr>
              <a:t>Masing-masing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jenis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memiliki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penyebab</a:t>
            </a:r>
            <a:r>
              <a:rPr lang="en-US" sz="2000" dirty="0" smtClean="0">
                <a:latin typeface="Berlin Sans FB" pitchFamily="34" charset="0"/>
              </a:rPr>
              <a:t>/</a:t>
            </a:r>
            <a:r>
              <a:rPr lang="en-US" sz="2000" dirty="0" err="1" smtClean="0">
                <a:latin typeface="Berlin Sans FB" pitchFamily="34" charset="0"/>
              </a:rPr>
              <a:t>sumber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berbeda-beda</a:t>
            </a:r>
            <a:r>
              <a:rPr lang="en-US" sz="2000" dirty="0" smtClean="0">
                <a:latin typeface="Berlin Sans FB" pitchFamily="34" charset="0"/>
              </a:rPr>
              <a:t> </a:t>
            </a: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762000" y="1905000"/>
            <a:ext cx="21336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Job Condition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21336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Met Expectations</a:t>
            </a:r>
            <a:endParaRPr lang="en-US" sz="1400" dirty="0"/>
          </a:p>
        </p:txBody>
      </p:sp>
      <p:sp>
        <p:nvSpPr>
          <p:cNvPr id="6" name="Snip Single Corner Rectangle 5"/>
          <p:cNvSpPr/>
          <p:nvPr/>
        </p:nvSpPr>
        <p:spPr>
          <a:xfrm>
            <a:off x="762000" y="3429000"/>
            <a:ext cx="2133600" cy="457200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Benefit Accrued</a:t>
            </a:r>
            <a:endParaRPr lang="en-US" sz="1600" dirty="0"/>
          </a:p>
        </p:txBody>
      </p:sp>
      <p:sp>
        <p:nvSpPr>
          <p:cNvPr id="7" name="Snip Single Corner Rectangle 6"/>
          <p:cNvSpPr/>
          <p:nvPr/>
        </p:nvSpPr>
        <p:spPr>
          <a:xfrm>
            <a:off x="762000" y="4343400"/>
            <a:ext cx="2133600" cy="457200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Job available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5181600" y="2209800"/>
            <a:ext cx="2971800" cy="685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Affective Commitment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9" name="Snip Single Corner Rectangle 8"/>
          <p:cNvSpPr/>
          <p:nvPr/>
        </p:nvSpPr>
        <p:spPr>
          <a:xfrm>
            <a:off x="5029200" y="3810000"/>
            <a:ext cx="3048000" cy="762000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Continuance Commitment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762000" y="5105400"/>
            <a:ext cx="2133600" cy="457200"/>
          </a:xfrm>
          <a:prstGeom prst="round2Diag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Personal Value</a:t>
            </a:r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762000" y="5791200"/>
            <a:ext cx="213360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Felt Obligation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5029200" y="5410200"/>
            <a:ext cx="2971800" cy="762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Normative Commitment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14" name="Straight Arrow Connector 13"/>
          <p:cNvCxnSpPr>
            <a:stCxn id="4" idx="3"/>
            <a:endCxn id="8" idx="1"/>
          </p:cNvCxnSpPr>
          <p:nvPr/>
        </p:nvCxnSpPr>
        <p:spPr>
          <a:xfrm>
            <a:off x="2895600" y="2133600"/>
            <a:ext cx="22860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8" idx="1"/>
          </p:cNvCxnSpPr>
          <p:nvPr/>
        </p:nvCxnSpPr>
        <p:spPr>
          <a:xfrm flipV="1">
            <a:off x="2895600" y="2552700"/>
            <a:ext cx="22860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0"/>
            <a:endCxn id="9" idx="2"/>
          </p:cNvCxnSpPr>
          <p:nvPr/>
        </p:nvCxnSpPr>
        <p:spPr>
          <a:xfrm>
            <a:off x="2895600" y="3657600"/>
            <a:ext cx="2133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0"/>
            <a:endCxn id="9" idx="2"/>
          </p:cNvCxnSpPr>
          <p:nvPr/>
        </p:nvCxnSpPr>
        <p:spPr>
          <a:xfrm flipV="1">
            <a:off x="2895600" y="4191000"/>
            <a:ext cx="2133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0"/>
            <a:endCxn id="12" idx="1"/>
          </p:cNvCxnSpPr>
          <p:nvPr/>
        </p:nvCxnSpPr>
        <p:spPr>
          <a:xfrm>
            <a:off x="2895600" y="5334000"/>
            <a:ext cx="2133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3"/>
            <a:endCxn id="12" idx="1"/>
          </p:cNvCxnSpPr>
          <p:nvPr/>
        </p:nvCxnSpPr>
        <p:spPr>
          <a:xfrm flipV="1">
            <a:off x="2895600" y="5791200"/>
            <a:ext cx="2133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400" b="0" dirty="0" smtClean="0">
                <a:solidFill>
                  <a:srgbClr val="FF0000"/>
                </a:solidFill>
                <a:latin typeface="Berlin Sans FB" pitchFamily="34" charset="0"/>
              </a:rPr>
              <a:t>PROSES TERBENTUKNYA </a:t>
            </a:r>
            <a:br>
              <a:rPr lang="en-US" sz="2400" b="0" dirty="0" smtClean="0">
                <a:solidFill>
                  <a:srgbClr val="FF0000"/>
                </a:solidFill>
                <a:latin typeface="Berlin Sans FB" pitchFamily="34" charset="0"/>
              </a:rPr>
            </a:br>
            <a:r>
              <a:rPr lang="en-US" sz="2400" b="0" dirty="0" smtClean="0">
                <a:solidFill>
                  <a:srgbClr val="FF0000"/>
                </a:solidFill>
                <a:latin typeface="Berlin Sans FB" pitchFamily="34" charset="0"/>
              </a:rPr>
              <a:t>KOMITMEN ORGANISASI</a:t>
            </a:r>
            <a:endParaRPr lang="en-US" sz="2400" b="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200" dirty="0" smtClean="0">
                <a:latin typeface="Berlin Sans FB" pitchFamily="34" charset="0"/>
              </a:rPr>
              <a:t>	</a:t>
            </a:r>
            <a:r>
              <a:rPr lang="en-US" sz="2200" dirty="0" err="1" smtClean="0">
                <a:latin typeface="Berlin Sans FB" pitchFamily="34" charset="0"/>
              </a:rPr>
              <a:t>Minner</a:t>
            </a:r>
            <a:r>
              <a:rPr lang="en-US" sz="2200" dirty="0" smtClean="0">
                <a:latin typeface="Berlin Sans FB" pitchFamily="34" charset="0"/>
              </a:rPr>
              <a:t> (1997) </a:t>
            </a:r>
            <a:r>
              <a:rPr lang="en-US" sz="2200" dirty="0" err="1" smtClean="0">
                <a:latin typeface="Berlin Sans FB" pitchFamily="34" charset="0"/>
              </a:rPr>
              <a:t>menjelaskan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proses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terbentuknya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Komitmen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Organisasi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melalui</a:t>
            </a:r>
            <a:r>
              <a:rPr lang="en-US" sz="2200" dirty="0" smtClean="0">
                <a:latin typeface="Berlin Sans FB" pitchFamily="34" charset="0"/>
              </a:rPr>
              <a:t> 3 </a:t>
            </a:r>
            <a:r>
              <a:rPr lang="en-US" sz="2200" dirty="0" err="1" smtClean="0">
                <a:latin typeface="Berlin Sans FB" pitchFamily="34" charset="0"/>
              </a:rPr>
              <a:t>fase</a:t>
            </a:r>
            <a:r>
              <a:rPr lang="en-US" sz="2200" dirty="0" smtClean="0">
                <a:latin typeface="Berlin Sans FB" pitchFamily="34" charset="0"/>
              </a:rPr>
              <a:t> :</a:t>
            </a:r>
          </a:p>
          <a:p>
            <a:pPr>
              <a:buNone/>
            </a:pPr>
            <a:r>
              <a:rPr lang="en-US" sz="2200" dirty="0" smtClean="0">
                <a:latin typeface="Berlin Sans FB" pitchFamily="34" charset="0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1.Fase </a:t>
            </a:r>
            <a:r>
              <a:rPr lang="en-US" sz="2200" dirty="0" err="1" smtClean="0">
                <a:solidFill>
                  <a:srgbClr val="FF0000"/>
                </a:solidFill>
                <a:latin typeface="Berlin Sans FB" pitchFamily="34" charset="0"/>
              </a:rPr>
              <a:t>Awal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 (</a:t>
            </a:r>
            <a:r>
              <a:rPr lang="en-US" sz="2200" dirty="0" err="1" smtClean="0">
                <a:solidFill>
                  <a:srgbClr val="FF0000"/>
                </a:solidFill>
                <a:latin typeface="Berlin Sans FB" pitchFamily="34" charset="0"/>
              </a:rPr>
              <a:t>Innitial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 Commitment)</a:t>
            </a:r>
          </a:p>
          <a:p>
            <a:pPr>
              <a:buNone/>
            </a:pPr>
            <a:r>
              <a:rPr lang="en-US" sz="2200" dirty="0" smtClean="0">
                <a:latin typeface="Berlin Sans FB" pitchFamily="34" charset="0"/>
              </a:rPr>
              <a:t>	</a:t>
            </a:r>
            <a:r>
              <a:rPr lang="en-US" sz="2200" dirty="0" err="1" smtClean="0">
                <a:latin typeface="Berlin Sans FB" pitchFamily="34" charset="0"/>
              </a:rPr>
              <a:t>Pada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fase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ini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ada</a:t>
            </a:r>
            <a:r>
              <a:rPr lang="en-US" sz="2200" dirty="0" smtClean="0">
                <a:latin typeface="Berlin Sans FB" pitchFamily="34" charset="0"/>
              </a:rPr>
              <a:t> 3 </a:t>
            </a:r>
            <a:r>
              <a:rPr lang="en-US" sz="2200" dirty="0" err="1" smtClean="0">
                <a:latin typeface="Berlin Sans FB" pitchFamily="34" charset="0"/>
              </a:rPr>
              <a:t>faktor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yg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menyebabkan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sso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berkomitmen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terhadap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organisasi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yi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karakterisik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individu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harapan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karyawan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smtClean="0">
                <a:latin typeface="Berlin Sans FB" pitchFamily="34" charset="0"/>
              </a:rPr>
              <a:t>&amp; </a:t>
            </a:r>
            <a:r>
              <a:rPr lang="en-US" sz="2200" dirty="0" err="1" smtClean="0">
                <a:latin typeface="Berlin Sans FB" pitchFamily="34" charset="0"/>
              </a:rPr>
              <a:t>karakteristik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pekerjaan</a:t>
            </a:r>
            <a:endParaRPr lang="en-US" sz="2200" dirty="0" smtClean="0">
              <a:latin typeface="Berlin Sans FB" pitchFamily="34" charset="0"/>
            </a:endParaRPr>
          </a:p>
          <a:p>
            <a:pPr>
              <a:buNone/>
            </a:pPr>
            <a:endParaRPr lang="en-US" sz="22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200" dirty="0" smtClean="0">
                <a:latin typeface="Berlin Sans FB" pitchFamily="34" charset="0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2.Fase </a:t>
            </a:r>
            <a:r>
              <a:rPr lang="en-US" sz="2200" dirty="0" err="1" smtClean="0">
                <a:solidFill>
                  <a:srgbClr val="FF0000"/>
                </a:solidFill>
                <a:latin typeface="Berlin Sans FB" pitchFamily="34" charset="0"/>
              </a:rPr>
              <a:t>Kedua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 (Commitment during early employment)</a:t>
            </a:r>
          </a:p>
          <a:p>
            <a:pPr>
              <a:buNone/>
            </a:pPr>
            <a:r>
              <a:rPr lang="en-US" sz="2200" dirty="0" smtClean="0">
                <a:latin typeface="Berlin Sans FB" pitchFamily="34" charset="0"/>
              </a:rPr>
              <a:t>	</a:t>
            </a:r>
            <a:r>
              <a:rPr lang="en-US" sz="2200" dirty="0" err="1" smtClean="0">
                <a:latin typeface="Berlin Sans FB" pitchFamily="34" charset="0"/>
              </a:rPr>
              <a:t>Pada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fase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ini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faktor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yg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berpengaruh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thd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komitmen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anggota</a:t>
            </a:r>
            <a:r>
              <a:rPr lang="en-US" sz="2200" dirty="0" smtClean="0">
                <a:latin typeface="Berlin Sans FB" pitchFamily="34" charset="0"/>
              </a:rPr>
              <a:t> pd </a:t>
            </a:r>
            <a:r>
              <a:rPr lang="en-US" sz="2200" dirty="0" err="1" smtClean="0">
                <a:latin typeface="Berlin Sans FB" pitchFamily="34" charset="0"/>
              </a:rPr>
              <a:t>organisasi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adalah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pengalaman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kerja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yg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dirasakan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karyawan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awal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kerja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bgm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pekerjaannya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bgm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gaya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supervisinya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bgm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relasi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dgn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rekan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kerja</a:t>
            </a:r>
            <a:r>
              <a:rPr lang="en-US" sz="2200" dirty="0" smtClean="0">
                <a:latin typeface="Berlin Sans FB" pitchFamily="34" charset="0"/>
              </a:rPr>
              <a:t> &amp; </a:t>
            </a:r>
            <a:r>
              <a:rPr lang="en-US" sz="2200" dirty="0" err="1" smtClean="0">
                <a:latin typeface="Berlin Sans FB" pitchFamily="34" charset="0"/>
              </a:rPr>
              <a:t>atasannya</a:t>
            </a:r>
            <a:endParaRPr lang="en-US" sz="2200" dirty="0" smtClean="0">
              <a:latin typeface="Berlin Sans FB" pitchFamily="34" charset="0"/>
            </a:endParaRPr>
          </a:p>
          <a:p>
            <a:pPr>
              <a:buNone/>
            </a:pPr>
            <a:endParaRPr lang="en-US" sz="22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200" dirty="0" smtClean="0">
                <a:latin typeface="Berlin Sans FB" pitchFamily="34" charset="0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3.Fase </a:t>
            </a:r>
            <a:r>
              <a:rPr lang="en-US" sz="2200" dirty="0" err="1" smtClean="0">
                <a:solidFill>
                  <a:srgbClr val="FF0000"/>
                </a:solidFill>
                <a:latin typeface="Berlin Sans FB" pitchFamily="34" charset="0"/>
              </a:rPr>
              <a:t>Ketiga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 (Commitment during later career)</a:t>
            </a:r>
            <a:r>
              <a:rPr lang="en-US" sz="2200" dirty="0" smtClean="0">
                <a:latin typeface="Berlin Sans FB" pitchFamily="34" charset="0"/>
              </a:rPr>
              <a:t> </a:t>
            </a:r>
          </a:p>
          <a:p>
            <a:pPr>
              <a:buNone/>
            </a:pPr>
            <a:r>
              <a:rPr lang="en-US" sz="2200" dirty="0" smtClean="0">
                <a:latin typeface="Berlin Sans FB" pitchFamily="34" charset="0"/>
              </a:rPr>
              <a:t>	</a:t>
            </a:r>
            <a:r>
              <a:rPr lang="en-US" sz="2200" dirty="0" err="1" smtClean="0">
                <a:latin typeface="Berlin Sans FB" pitchFamily="34" charset="0"/>
              </a:rPr>
              <a:t>Faktor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yg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berpengaruh</a:t>
            </a:r>
            <a:r>
              <a:rPr lang="en-US" sz="2200" dirty="0" smtClean="0">
                <a:latin typeface="Berlin Sans FB" pitchFamily="34" charset="0"/>
              </a:rPr>
              <a:t> pd </a:t>
            </a:r>
            <a:r>
              <a:rPr lang="en-US" sz="2200" dirty="0" err="1" smtClean="0">
                <a:latin typeface="Berlin Sans FB" pitchFamily="34" charset="0"/>
              </a:rPr>
              <a:t>fase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ini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berkaitan</a:t>
            </a:r>
            <a:r>
              <a:rPr lang="en-US" sz="2200" dirty="0" smtClean="0">
                <a:latin typeface="Berlin Sans FB" pitchFamily="34" charset="0"/>
              </a:rPr>
              <a:t> dg </a:t>
            </a:r>
            <a:r>
              <a:rPr lang="en-US" sz="2200" dirty="0" err="1" smtClean="0">
                <a:latin typeface="Berlin Sans FB" pitchFamily="34" charset="0"/>
              </a:rPr>
              <a:t>investasi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hubungan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sosial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yg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tercipta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organisasi</a:t>
            </a:r>
            <a:r>
              <a:rPr lang="en-US" sz="2200" dirty="0" smtClean="0">
                <a:latin typeface="Berlin Sans FB" pitchFamily="34" charset="0"/>
              </a:rPr>
              <a:t> &amp; </a:t>
            </a:r>
            <a:r>
              <a:rPr lang="en-US" sz="2200" dirty="0" err="1" smtClean="0">
                <a:latin typeface="Berlin Sans FB" pitchFamily="34" charset="0"/>
              </a:rPr>
              <a:t>pengalaman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bekerja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selama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berada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organisasi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tsb</a:t>
            </a:r>
            <a:endParaRPr lang="en-US" sz="2200" dirty="0" smtClean="0">
              <a:latin typeface="Berlin Sans FB" pitchFamily="34" charset="0"/>
            </a:endParaRP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FAKTOR YG MEMPENGARUHI KOMITMEN ANGGOTA TERHADAP ORGANISASI          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Berlin Sans FB" pitchFamily="34" charset="0"/>
              </a:rPr>
              <a:t>Angle &amp; </a:t>
            </a:r>
            <a:r>
              <a:rPr lang="en-US" sz="2000" dirty="0" err="1" smtClean="0">
                <a:latin typeface="Berlin Sans FB" pitchFamily="34" charset="0"/>
              </a:rPr>
              <a:t>Pery</a:t>
            </a:r>
            <a:r>
              <a:rPr lang="en-US" sz="2000" dirty="0" smtClean="0">
                <a:latin typeface="Berlin Sans FB" pitchFamily="34" charset="0"/>
              </a:rPr>
              <a:t> (1981) </a:t>
            </a:r>
            <a:r>
              <a:rPr lang="en-US" sz="2000" dirty="0" err="1" smtClean="0">
                <a:latin typeface="Berlin Sans FB" pitchFamily="34" charset="0"/>
              </a:rPr>
              <a:t>menyatakan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bhw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prediktor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thd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adalah</a:t>
            </a:r>
            <a:r>
              <a:rPr lang="en-US" sz="2000" dirty="0" smtClean="0">
                <a:latin typeface="Berlin Sans FB" pitchFamily="34" charset="0"/>
              </a:rPr>
              <a:t> :</a:t>
            </a:r>
          </a:p>
          <a:p>
            <a:pPr>
              <a:buNone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1. 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M</a:t>
            </a: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ASA KERJA</a:t>
            </a:r>
          </a:p>
          <a:p>
            <a:pPr>
              <a:buFont typeface="Wingdings" pitchFamily="2" charset="2"/>
              <a:buChar char="q"/>
            </a:pPr>
            <a:r>
              <a:rPr lang="id-ID" sz="2000" dirty="0" smtClean="0">
                <a:latin typeface="Berlin Sans FB" pitchFamily="34" charset="0"/>
              </a:rPr>
              <a:t>Adanya Kesempatan berinvestasi</a:t>
            </a:r>
          </a:p>
          <a:p>
            <a:pPr>
              <a:buFont typeface="Wingdings" pitchFamily="2" charset="2"/>
              <a:buChar char="q"/>
            </a:pPr>
            <a:r>
              <a:rPr lang="id-ID" sz="2000" dirty="0" smtClean="0">
                <a:latin typeface="Berlin Sans FB" pitchFamily="34" charset="0"/>
              </a:rPr>
              <a:t>Adanya keterlibatan Sosial</a:t>
            </a:r>
          </a:p>
          <a:p>
            <a:pPr>
              <a:buFont typeface="Wingdings" pitchFamily="2" charset="2"/>
              <a:buChar char="q"/>
            </a:pPr>
            <a:r>
              <a:rPr lang="id-ID" sz="2000" dirty="0" smtClean="0">
                <a:latin typeface="Berlin Sans FB" pitchFamily="34" charset="0"/>
              </a:rPr>
              <a:t>Akses mendapatkan info pekerjaan baru makin berkurang</a:t>
            </a:r>
          </a:p>
          <a:p>
            <a:pPr>
              <a:buNone/>
            </a:pPr>
            <a:endParaRPr lang="id-ID" sz="2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2. KARAKTERISTIK PRIBADI</a:t>
            </a:r>
          </a:p>
          <a:p>
            <a:pPr>
              <a:buFont typeface="Wingdings" pitchFamily="2" charset="2"/>
              <a:buChar char="q"/>
            </a:pPr>
            <a:r>
              <a:rPr lang="id-ID" sz="2000" dirty="0" smtClean="0">
                <a:latin typeface="Berlin Sans FB" pitchFamily="34" charset="0"/>
              </a:rPr>
              <a:t>Usia &amp; Masa Kerja</a:t>
            </a:r>
          </a:p>
          <a:p>
            <a:pPr>
              <a:buFont typeface="Wingdings" pitchFamily="2" charset="2"/>
              <a:buChar char="q"/>
            </a:pPr>
            <a:r>
              <a:rPr lang="id-ID" sz="2000" dirty="0" smtClean="0">
                <a:latin typeface="Berlin Sans FB" pitchFamily="34" charset="0"/>
              </a:rPr>
              <a:t> Tingkat Pendidikan</a:t>
            </a:r>
          </a:p>
          <a:p>
            <a:pPr>
              <a:buFont typeface="Wingdings" pitchFamily="2" charset="2"/>
              <a:buChar char="q"/>
            </a:pPr>
            <a:r>
              <a:rPr lang="id-ID" sz="2000" dirty="0" smtClean="0">
                <a:latin typeface="Berlin Sans FB" pitchFamily="34" charset="0"/>
              </a:rPr>
              <a:t>Jenis Kelamin</a:t>
            </a:r>
          </a:p>
          <a:p>
            <a:pPr>
              <a:buFont typeface="Wingdings" pitchFamily="2" charset="2"/>
              <a:buChar char="q"/>
            </a:pPr>
            <a:r>
              <a:rPr lang="id-ID" sz="2000" dirty="0" smtClean="0">
                <a:latin typeface="Berlin Sans FB" pitchFamily="34" charset="0"/>
              </a:rPr>
              <a:t>Peran Individu di Organisasi</a:t>
            </a:r>
          </a:p>
          <a:p>
            <a:pPr>
              <a:buFont typeface="Wingdings" pitchFamily="2" charset="2"/>
              <a:buChar char="q"/>
            </a:pPr>
            <a:r>
              <a:rPr lang="id-ID" sz="2000" dirty="0" smtClean="0">
                <a:latin typeface="Berlin Sans FB" pitchFamily="34" charset="0"/>
              </a:rPr>
              <a:t>Faktor Lingkungan Pekerjaan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DAMPAK KOMITMEN ORGANISASI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	Miner (1992), Komitmen Organisasi memberikan konsekuensi terhadap individu maupun organisasi yaitu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Sisi </a:t>
            </a:r>
            <a:r>
              <a:rPr lang="id-ID" sz="2400" dirty="0" smtClean="0">
                <a:solidFill>
                  <a:srgbClr val="FF0000"/>
                </a:solidFill>
              </a:rPr>
              <a:t>Positif</a:t>
            </a:r>
            <a:r>
              <a:rPr lang="id-ID" sz="2400" dirty="0" smtClean="0">
                <a:solidFill>
                  <a:schemeClr val="accent2"/>
                </a:solidFill>
              </a:rPr>
              <a:t> </a:t>
            </a:r>
            <a:r>
              <a:rPr lang="id-ID" sz="2400" dirty="0" smtClean="0"/>
              <a:t>: Mengurangi Turnover &amp; Absensi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Sisi </a:t>
            </a:r>
            <a:r>
              <a:rPr lang="id-ID" sz="2400" dirty="0" smtClean="0">
                <a:solidFill>
                  <a:srgbClr val="FF0000"/>
                </a:solidFill>
              </a:rPr>
              <a:t>Positif</a:t>
            </a:r>
            <a:r>
              <a:rPr lang="id-ID" sz="2400" dirty="0" smtClean="0">
                <a:solidFill>
                  <a:schemeClr val="accent2"/>
                </a:solidFill>
              </a:rPr>
              <a:t>:</a:t>
            </a:r>
            <a:r>
              <a:rPr lang="id-ID" sz="2400" dirty="0" smtClean="0"/>
              <a:t> Menciptakan Kepuasan &amp; Penghargaan (Karier)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Sisi </a:t>
            </a:r>
            <a:r>
              <a:rPr lang="id-ID" sz="2400" dirty="0" smtClean="0">
                <a:solidFill>
                  <a:srgbClr val="FF0000"/>
                </a:solidFill>
              </a:rPr>
              <a:t>Negatif</a:t>
            </a:r>
            <a:r>
              <a:rPr lang="id-ID" sz="2400" dirty="0" smtClean="0">
                <a:solidFill>
                  <a:schemeClr val="accent2"/>
                </a:solidFill>
              </a:rPr>
              <a:t>:</a:t>
            </a:r>
            <a:r>
              <a:rPr lang="id-ID" sz="2400" dirty="0" smtClean="0"/>
              <a:t> Menghambat karier karyawan di organisasi lain yg menawarkan lebih banyak kesempatan berkembang 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81000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400" b="0" dirty="0" smtClean="0">
                <a:solidFill>
                  <a:srgbClr val="FF0000"/>
                </a:solidFill>
                <a:latin typeface="Berlin Sans FB" pitchFamily="34" charset="0"/>
              </a:rPr>
              <a:t>ASSESSMENT OF ORGANIZATIONAL COMMITMENT</a:t>
            </a:r>
            <a:endParaRPr lang="en-US" sz="2400" b="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diukur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dng</a:t>
            </a:r>
            <a:r>
              <a:rPr lang="en-US" sz="2000" dirty="0" smtClean="0">
                <a:latin typeface="Berlin Sans FB" pitchFamily="34" charset="0"/>
              </a:rPr>
              <a:t> Self Report Scale.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err="1" smtClean="0">
                <a:latin typeface="Berlin Sans FB" pitchFamily="34" charset="0"/>
              </a:rPr>
              <a:t>Mowday</a:t>
            </a:r>
            <a:r>
              <a:rPr lang="en-US" sz="2000" dirty="0" smtClean="0">
                <a:latin typeface="Berlin Sans FB" pitchFamily="34" charset="0"/>
              </a:rPr>
              <a:t> (1979) </a:t>
            </a:r>
            <a:r>
              <a:rPr lang="en-US" sz="2000" dirty="0" err="1" smtClean="0">
                <a:latin typeface="Berlin Sans FB" pitchFamily="34" charset="0"/>
              </a:rPr>
              <a:t>mengukur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dari</a:t>
            </a:r>
            <a:r>
              <a:rPr lang="en-US" sz="2000" dirty="0" smtClean="0">
                <a:latin typeface="Berlin Sans FB" pitchFamily="34" charset="0"/>
              </a:rPr>
              <a:t> 3 </a:t>
            </a:r>
            <a:r>
              <a:rPr lang="en-US" sz="2000" dirty="0" err="1" smtClean="0">
                <a:latin typeface="Berlin Sans FB" pitchFamily="34" charset="0"/>
              </a:rPr>
              <a:t>aspek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komitment</a:t>
            </a:r>
            <a:r>
              <a:rPr lang="en-US" sz="2000" dirty="0" smtClean="0">
                <a:latin typeface="Berlin Sans FB" pitchFamily="34" charset="0"/>
              </a:rPr>
              <a:t> 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Penerimaan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Tujuan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Organisasi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, 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Kemauan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Bekerja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Keras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, 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Berkeinginan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untuk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tetap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berada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/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bersama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organisasi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</a:p>
          <a:p>
            <a:pPr marL="566928" indent="-457200">
              <a:buFont typeface="+mj-lt"/>
              <a:buAutoNum type="arabicPeriod"/>
            </a:pPr>
            <a:endParaRPr lang="en-US" sz="2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Berlin Sans FB" pitchFamily="34" charset="0"/>
              </a:rPr>
              <a:t>	</a:t>
            </a:r>
            <a:r>
              <a:rPr lang="en-US" sz="2000" dirty="0" err="1" smtClean="0">
                <a:latin typeface="Berlin Sans FB" pitchFamily="34" charset="0"/>
              </a:rPr>
              <a:t>Ketiga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komponen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memiliki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korelasi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sangat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tinggi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antara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satu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lainnya</a:t>
            </a:r>
            <a:r>
              <a:rPr lang="en-US" sz="2000" dirty="0" smtClean="0">
                <a:latin typeface="Berlin Sans FB" pitchFamily="34" charset="0"/>
              </a:rPr>
              <a:t>. </a:t>
            </a:r>
            <a:r>
              <a:rPr lang="en-US" sz="2000" dirty="0" err="1" smtClean="0">
                <a:latin typeface="Berlin Sans FB" pitchFamily="34" charset="0"/>
              </a:rPr>
              <a:t>Berikut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adalah</a:t>
            </a:r>
            <a:r>
              <a:rPr lang="en-US" sz="2000" dirty="0" smtClean="0">
                <a:latin typeface="Berlin Sans FB" pitchFamily="34" charset="0"/>
              </a:rPr>
              <a:t> 4 item </a:t>
            </a:r>
            <a:r>
              <a:rPr lang="en-US" sz="2000" dirty="0" err="1" smtClean="0">
                <a:latin typeface="Berlin Sans FB" pitchFamily="34" charset="0"/>
              </a:rPr>
              <a:t>dari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Mowday</a:t>
            </a:r>
            <a:r>
              <a:rPr lang="en-US" sz="2000" dirty="0" smtClean="0">
                <a:latin typeface="Berlin Sans FB" pitchFamily="34" charset="0"/>
              </a:rPr>
              <a:t>, 1979</a:t>
            </a:r>
          </a:p>
          <a:p>
            <a:pPr>
              <a:buFont typeface="Wingdings" pitchFamily="2" charset="2"/>
              <a:buChar char="q"/>
            </a:pPr>
            <a:r>
              <a:rPr lang="en-US" sz="2000" i="1" dirty="0" smtClean="0">
                <a:latin typeface="Berlin Sans FB" pitchFamily="34" charset="0"/>
              </a:rPr>
              <a:t>I find that my values and the organization’s values are very similar</a:t>
            </a:r>
          </a:p>
          <a:p>
            <a:pPr>
              <a:buFont typeface="Wingdings" pitchFamily="2" charset="2"/>
              <a:buChar char="q"/>
            </a:pPr>
            <a:r>
              <a:rPr lang="en-US" sz="2000" i="1" dirty="0" smtClean="0">
                <a:latin typeface="Berlin Sans FB" pitchFamily="34" charset="0"/>
              </a:rPr>
              <a:t>I am proud to tell others that I am part of this organization</a:t>
            </a:r>
          </a:p>
          <a:p>
            <a:pPr>
              <a:buFont typeface="Wingdings" pitchFamily="2" charset="2"/>
              <a:buChar char="q"/>
            </a:pPr>
            <a:r>
              <a:rPr lang="en-US" sz="2000" i="1" dirty="0" smtClean="0">
                <a:latin typeface="Berlin Sans FB" pitchFamily="34" charset="0"/>
              </a:rPr>
              <a:t>I could just as well be working for different organization as long as the type of work was similar</a:t>
            </a:r>
          </a:p>
          <a:p>
            <a:pPr>
              <a:buFont typeface="Wingdings" pitchFamily="2" charset="2"/>
              <a:buChar char="q"/>
            </a:pPr>
            <a:r>
              <a:rPr lang="en-US" sz="2000" i="1" dirty="0" smtClean="0">
                <a:latin typeface="Berlin Sans FB" pitchFamily="34" charset="0"/>
              </a:rPr>
              <a:t>This organization really inspire the very best in me in the way of job performance</a:t>
            </a:r>
            <a:endParaRPr lang="en-US" sz="2000" i="1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457200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Lanjutan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…..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/>
              <a:t>	</a:t>
            </a:r>
            <a:r>
              <a:rPr lang="en-US" sz="2000" dirty="0" smtClean="0">
                <a:latin typeface="Berlin Sans FB" pitchFamily="34" charset="0"/>
              </a:rPr>
              <a:t>Meyer et.al (1993) </a:t>
            </a:r>
            <a:r>
              <a:rPr lang="en-US" sz="2000" dirty="0" err="1" smtClean="0">
                <a:latin typeface="Berlin Sans FB" pitchFamily="34" charset="0"/>
              </a:rPr>
              <a:t>mengembangkan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pengukuran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skala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dalam</a:t>
            </a:r>
            <a:r>
              <a:rPr lang="en-US" sz="2000" dirty="0" smtClean="0">
                <a:latin typeface="Berlin Sans FB" pitchFamily="34" charset="0"/>
              </a:rPr>
              <a:t> 3 </a:t>
            </a:r>
            <a:r>
              <a:rPr lang="en-US" sz="2000" dirty="0" err="1" smtClean="0">
                <a:latin typeface="Berlin Sans FB" pitchFamily="34" charset="0"/>
              </a:rPr>
              <a:t>komponen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yi</a:t>
            </a:r>
            <a:r>
              <a:rPr lang="en-US" sz="2000" dirty="0" smtClean="0">
                <a:latin typeface="Berlin Sans FB" pitchFamily="34" charset="0"/>
              </a:rPr>
              <a:t> :</a:t>
            </a:r>
            <a:endParaRPr lang="en-US" sz="2000" dirty="0">
              <a:latin typeface="Berlin Sans FB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981200"/>
          <a:ext cx="8153400" cy="4038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44873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1. Affective Commitment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 would be very happy to spend</a:t>
                      </a:r>
                      <a:r>
                        <a:rPr lang="en-US" sz="1400" b="1" baseline="0" dirty="0" smtClean="0"/>
                        <a:t> the rest of may career with this organization</a:t>
                      </a:r>
                      <a:endParaRPr lang="en-US" sz="1400" b="1" dirty="0"/>
                    </a:p>
                  </a:txBody>
                  <a:tcPr/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 really feel as if this organization’s problems are my own</a:t>
                      </a:r>
                      <a:endParaRPr lang="en-US" sz="1400" b="1" dirty="0"/>
                    </a:p>
                  </a:txBody>
                  <a:tcPr/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Continuance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Commitment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Right now, staying with my organization is a matter of necessity as much as desire</a:t>
                      </a:r>
                      <a:endParaRPr lang="en-US" sz="1400" b="1" dirty="0"/>
                    </a:p>
                  </a:txBody>
                  <a:tcPr/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It would be very hard for me to leave my organization right now, even if I wanted to</a:t>
                      </a:r>
                      <a:endParaRPr lang="en-US" sz="1400" b="1" dirty="0"/>
                    </a:p>
                  </a:txBody>
                  <a:tcPr/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3. Normative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Commitment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 do not feel any obligation to remain with my current employer</a:t>
                      </a:r>
                      <a:endParaRPr lang="en-US" sz="1400" b="1" dirty="0"/>
                    </a:p>
                  </a:txBody>
                  <a:tcPr/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Even if</a:t>
                      </a:r>
                      <a:r>
                        <a:rPr lang="en-US" sz="1400" b="1" baseline="0" dirty="0" smtClean="0"/>
                        <a:t> it were to my advantage, I do not feel it would be right to leave my organization now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400" b="0" dirty="0" smtClean="0">
                <a:solidFill>
                  <a:srgbClr val="FF0000"/>
                </a:solidFill>
                <a:latin typeface="Berlin Sans FB" pitchFamily="34" charset="0"/>
              </a:rPr>
              <a:t>KORELASI KOMITMEN ORGANISASI </a:t>
            </a:r>
            <a:br>
              <a:rPr lang="en-US" sz="2400" b="0" dirty="0" smtClean="0">
                <a:solidFill>
                  <a:srgbClr val="FF0000"/>
                </a:solidFill>
                <a:latin typeface="Berlin Sans FB" pitchFamily="34" charset="0"/>
              </a:rPr>
            </a:br>
            <a:r>
              <a:rPr lang="en-US" sz="2400" b="0" dirty="0" smtClean="0">
                <a:solidFill>
                  <a:srgbClr val="FF0000"/>
                </a:solidFill>
                <a:latin typeface="Berlin Sans FB" pitchFamily="34" charset="0"/>
              </a:rPr>
              <a:t>DENGAN BEBERAPA VARIABEL KERJA</a:t>
            </a:r>
            <a:endParaRPr lang="en-US" sz="2400" b="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11127"/>
          <a:ext cx="8229600" cy="4190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528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CORRELATION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4596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itchFamily="34" charset="0"/>
                        </a:rPr>
                        <a:t>Skill Variety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erlin Sans FB" pitchFamily="34" charset="0"/>
                        </a:rPr>
                        <a:t>0,14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4596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itchFamily="34" charset="0"/>
                        </a:rPr>
                        <a:t>Autonomy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erlin Sans FB" pitchFamily="34" charset="0"/>
                        </a:rPr>
                        <a:t>0,15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4596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itchFamily="34" charset="0"/>
                        </a:rPr>
                        <a:t>Job Scope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erlin Sans FB" pitchFamily="34" charset="0"/>
                        </a:rPr>
                        <a:t>0,38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4596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itchFamily="34" charset="0"/>
                        </a:rPr>
                        <a:t>Role Ambiguity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erlin Sans FB" pitchFamily="34" charset="0"/>
                        </a:rPr>
                        <a:t>-0,24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4596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itchFamily="34" charset="0"/>
                        </a:rPr>
                        <a:t>Role Conflict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erlin Sans FB" pitchFamily="34" charset="0"/>
                        </a:rPr>
                        <a:t>-0,27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4596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itchFamily="34" charset="0"/>
                        </a:rPr>
                        <a:t>Job Satisfaction (Global)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erlin Sans FB" pitchFamily="34" charset="0"/>
                        </a:rPr>
                        <a:t>0, 49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6499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itchFamily="34" charset="0"/>
                        </a:rPr>
                        <a:t>Job Perform</a:t>
                      </a:r>
                      <a:r>
                        <a:rPr lang="id-ID" sz="1400" dirty="0" smtClean="0">
                          <a:latin typeface="Berlin Sans FB" pitchFamily="34" charset="0"/>
                        </a:rPr>
                        <a:t>a</a:t>
                      </a:r>
                      <a:r>
                        <a:rPr lang="en-US" sz="1400" dirty="0" err="1" smtClean="0">
                          <a:latin typeface="Berlin Sans FB" pitchFamily="34" charset="0"/>
                        </a:rPr>
                        <a:t>nce</a:t>
                      </a:r>
                      <a:r>
                        <a:rPr lang="en-US" sz="1400" baseline="0" dirty="0" smtClean="0">
                          <a:latin typeface="Berlin Sans FB" pitchFamily="34" charset="0"/>
                        </a:rPr>
                        <a:t> (supervisor ratings)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erlin Sans FB" pitchFamily="34" charset="0"/>
                        </a:rPr>
                        <a:t>0,13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4596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itchFamily="34" charset="0"/>
                        </a:rPr>
                        <a:t>Absence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erlin Sans FB" pitchFamily="34" charset="0"/>
                        </a:rPr>
                        <a:t>0,12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4596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itchFamily="34" charset="0"/>
                        </a:rPr>
                        <a:t>Turnover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erlin Sans FB" pitchFamily="34" charset="0"/>
                        </a:rPr>
                        <a:t>-0,25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4596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itchFamily="34" charset="0"/>
                        </a:rPr>
                        <a:t>Age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erlin Sans FB" pitchFamily="34" charset="0"/>
                        </a:rPr>
                        <a:t>0,20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34596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itchFamily="34" charset="0"/>
                        </a:rPr>
                        <a:t>Gender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erlin Sans FB" pitchFamily="34" charset="0"/>
                        </a:rPr>
                        <a:t>-0,09</a:t>
                      </a:r>
                      <a:endParaRPr lang="en-US" sz="140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CARA MEMBENTUK KOMITMEN</a:t>
            </a:r>
            <a:endParaRPr lang="id-ID" sz="2800" dirty="0" smtClean="0">
              <a:solidFill>
                <a:srgbClr val="FF0000"/>
              </a:solidFill>
              <a:latin typeface="Berlin Sans FB" pitchFamily="34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>
                <a:latin typeface="Berlin Sans FB" pitchFamily="34" charset="0"/>
                <a:cs typeface="Arial" charset="0"/>
              </a:rPr>
              <a:t>	Menurut Martin &amp; Nicholls (dlm Amstrong, 1991) ada 3 Pilar utk membentuk komitmen sso terhadap organisasi :</a:t>
            </a: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1.Menciptakan Rasa Kepemilikan </a:t>
            </a:r>
            <a:r>
              <a:rPr lang="id-ID" sz="2000" dirty="0" smtClean="0">
                <a:latin typeface="Berlin Sans FB" pitchFamily="34" charset="0"/>
                <a:cs typeface="Arial" charset="0"/>
              </a:rPr>
              <a:t>Terhadap Organisasi</a:t>
            </a: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000" dirty="0" smtClean="0">
                <a:latin typeface="Berlin Sans FB" pitchFamily="34" charset="0"/>
                <a:cs typeface="Arial" charset="0"/>
              </a:rPr>
              <a:t>  Meningkatkan kepercayaan kpd kary bhw mereka diterima oleh</a:t>
            </a: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000" dirty="0" smtClean="0">
                <a:latin typeface="Berlin Sans FB" pitchFamily="34" charset="0"/>
                <a:cs typeface="Arial" charset="0"/>
              </a:rPr>
              <a:t>  manajemen, melibatkan kary dlm pembuatan keputusan, melibatkan</a:t>
            </a: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000" dirty="0" smtClean="0">
                <a:latin typeface="Berlin Sans FB" pitchFamily="34" charset="0"/>
                <a:cs typeface="Arial" charset="0"/>
              </a:rPr>
              <a:t>  kary utk memberikan ide, dll</a:t>
            </a:r>
            <a:endParaRPr lang="id-ID" sz="2000" dirty="0" smtClean="0">
              <a:latin typeface="Berlin Sans FB" pitchFamily="34" charset="0"/>
              <a:cs typeface="Arial" charset="0"/>
            </a:endParaRP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2.Menciptakan Semangat</a:t>
            </a:r>
            <a:r>
              <a:rPr lang="id-ID" sz="2000" dirty="0" smtClean="0">
                <a:latin typeface="Berlin Sans FB" pitchFamily="34" charset="0"/>
                <a:cs typeface="Arial" charset="0"/>
              </a:rPr>
              <a:t> Dalam Bekerja</a:t>
            </a: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000" dirty="0" smtClean="0">
                <a:latin typeface="Berlin Sans FB" pitchFamily="34" charset="0"/>
                <a:cs typeface="Arial" charset="0"/>
              </a:rPr>
              <a:t>   Dg fokus pada pengelolaan motivasi intrinsik, delegasi tugas, mening-</a:t>
            </a: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  <a:cs typeface="Arial" charset="0"/>
              </a:rPr>
              <a:t>	 </a:t>
            </a:r>
            <a:r>
              <a:rPr lang="id-ID" sz="2000" dirty="0" smtClean="0">
                <a:latin typeface="Berlin Sans FB" pitchFamily="34" charset="0"/>
                <a:cs typeface="Arial" charset="0"/>
              </a:rPr>
              <a:t>  kat kualitas kepemimpinan</a:t>
            </a: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3.Keyakinan Dalam Manajemen</a:t>
            </a: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000" dirty="0" smtClean="0">
                <a:latin typeface="Berlin Sans FB" pitchFamily="34" charset="0"/>
                <a:cs typeface="Arial" charset="0"/>
              </a:rPr>
              <a:t>   Menghargai keterlibatan karyawan atas kesuksesan perusahaan, </a:t>
            </a:r>
          </a:p>
          <a:p>
            <a:pPr>
              <a:buNone/>
            </a:pPr>
            <a:endParaRPr lang="id-ID" sz="20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TUGAS KELOMPOK</a:t>
            </a: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>
                <a:latin typeface="Berlin Sans FB" pitchFamily="34" charset="0"/>
              </a:rPr>
              <a:t>	Menyusun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alat ukur Komitmen Organisasi </a:t>
            </a:r>
            <a:r>
              <a:rPr lang="id-ID" sz="2800" dirty="0" smtClean="0">
                <a:latin typeface="Berlin Sans FB" pitchFamily="34" charset="0"/>
              </a:rPr>
              <a:t>yang menggali 3 komponen :</a:t>
            </a:r>
          </a:p>
          <a:p>
            <a:pPr>
              <a:buNone/>
            </a:pPr>
            <a:r>
              <a:rPr lang="id-ID" sz="2800" dirty="0" smtClean="0">
                <a:latin typeface="Berlin Sans FB" pitchFamily="34" charset="0"/>
              </a:rPr>
              <a:t>	1.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Affective</a:t>
            </a:r>
            <a:r>
              <a:rPr lang="id-ID" sz="2800" dirty="0" smtClean="0">
                <a:latin typeface="Berlin Sans FB" pitchFamily="34" charset="0"/>
              </a:rPr>
              <a:t> Commitment</a:t>
            </a:r>
          </a:p>
          <a:p>
            <a:pPr>
              <a:buNone/>
            </a:pPr>
            <a:r>
              <a:rPr lang="id-ID" sz="2800" dirty="0" smtClean="0">
                <a:latin typeface="Berlin Sans FB" pitchFamily="34" charset="0"/>
              </a:rPr>
              <a:t>	2.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Continuance</a:t>
            </a:r>
            <a:r>
              <a:rPr lang="id-ID" sz="2800" dirty="0" smtClean="0">
                <a:latin typeface="Berlin Sans FB" pitchFamily="34" charset="0"/>
              </a:rPr>
              <a:t> Commitment</a:t>
            </a:r>
          </a:p>
          <a:p>
            <a:pPr>
              <a:buNone/>
            </a:pPr>
            <a:r>
              <a:rPr lang="id-ID" sz="2800" dirty="0" smtClean="0">
                <a:latin typeface="Berlin Sans FB" pitchFamily="34" charset="0"/>
              </a:rPr>
              <a:t>	3.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Normative</a:t>
            </a:r>
            <a:r>
              <a:rPr lang="id-ID" sz="2800" dirty="0" smtClean="0">
                <a:latin typeface="Berlin Sans FB" pitchFamily="34" charset="0"/>
              </a:rPr>
              <a:t> Commitment</a:t>
            </a:r>
          </a:p>
          <a:p>
            <a:pPr>
              <a:buNone/>
            </a:pPr>
            <a:endParaRPr lang="id-ID" sz="28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Berlin Sans FB" pitchFamily="34" charset="0"/>
              </a:rPr>
              <a:t>Catatan : masing-masing komponen 5 pernyataan</a:t>
            </a:r>
            <a:endParaRPr lang="id-ID" sz="28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Setelah mengikuti materi perkuliahan ini mahasiswa diharapkan mampu :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Memahami pengertian Komitmen Organisasi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Memahami aspek-aspek dalam Komitment Organisasi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Menjelaskan proses terbentuknya Komitmen Organisasi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Mampu menganalisis kasus dengan teori yang dipahami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ANALISIS KASUS</a:t>
            </a: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DEFINISI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Berlin Sans FB" pitchFamily="34" charset="0"/>
              </a:rPr>
              <a:t>Organizational Commitment is the degree to which employees believe and accept organizational goals and desire to remain with the organization 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(Mathis &amp; Jackson, 2000)</a:t>
            </a:r>
          </a:p>
          <a:p>
            <a:pPr>
              <a:buNone/>
            </a:pPr>
            <a:r>
              <a:rPr lang="en-US" sz="2000" dirty="0" smtClean="0">
                <a:latin typeface="Berlin Sans FB" pitchFamily="34" charset="0"/>
              </a:rPr>
              <a:t>	(</a:t>
            </a: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adalah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derajat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mana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karyawan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percaya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menerima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tujuan-tujuan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memiliki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keinginan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untuk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tetap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berada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bersama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)</a:t>
            </a:r>
          </a:p>
          <a:p>
            <a:pPr>
              <a:buNone/>
            </a:pPr>
            <a:endParaRPr lang="en-US" sz="20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Bashaw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&amp; Grant (1994) :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mencakup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kebanggaan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kesetiaan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kemauan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anggota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pada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endParaRPr lang="en-US" sz="2000" dirty="0" smtClean="0">
              <a:latin typeface="Berlin Sans FB" pitchFamily="34" charset="0"/>
            </a:endParaRPr>
          </a:p>
          <a:p>
            <a:endParaRPr lang="en-US" sz="20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Steers &amp; Porter (1983) </a:t>
            </a:r>
            <a:r>
              <a:rPr lang="en-US" sz="2000" dirty="0" smtClean="0">
                <a:latin typeface="Berlin Sans FB" pitchFamily="34" charset="0"/>
              </a:rPr>
              <a:t>: </a:t>
            </a: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muncul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bukan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hanya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bersifat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loyalitas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pasif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tetapi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juga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melibatkan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hubungan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aktif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dgn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kerja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memiliki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tujuan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memberikan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segala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usaha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demi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keberhasilan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tsb</a:t>
            </a:r>
            <a:r>
              <a:rPr lang="en-US" sz="2000" dirty="0" smtClean="0">
                <a:latin typeface="Berlin Sans FB" pitchFamily="34" charset="0"/>
              </a:rPr>
              <a:t>.</a:t>
            </a:r>
            <a:endParaRPr lang="en-US" sz="20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DEFINISI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Komitmen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Organisasi</a:t>
            </a:r>
            <a:endParaRPr lang="en-US" sz="20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err="1" smtClean="0">
                <a:latin typeface="Berlin Sans FB" pitchFamily="34" charset="0"/>
              </a:rPr>
              <a:t>Variabel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sikap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kerja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sangat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erat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kaitannya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dengan</a:t>
            </a:r>
            <a:r>
              <a:rPr lang="en-US" sz="2000" dirty="0" smtClean="0">
                <a:latin typeface="Berlin Sans FB" pitchFamily="34" charset="0"/>
              </a:rPr>
              <a:t> Job Satisfaction, </a:t>
            </a:r>
            <a:r>
              <a:rPr lang="en-US" sz="2000" dirty="0" err="1" smtClean="0">
                <a:latin typeface="Berlin Sans FB" pitchFamily="34" charset="0"/>
              </a:rPr>
              <a:t>tetapi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berbeda</a:t>
            </a:r>
            <a:endParaRPr lang="en-US" sz="20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err="1" smtClean="0">
                <a:latin typeface="Berlin Sans FB" pitchFamily="34" charset="0"/>
              </a:rPr>
              <a:t>Melibatkan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Berlin Sans FB" pitchFamily="34" charset="0"/>
              </a:rPr>
              <a:t>attachment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(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kelekatan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)</a:t>
            </a:r>
            <a:r>
              <a:rPr lang="en-US" sz="2000" dirty="0" smtClean="0">
                <a:latin typeface="Berlin Sans FB" pitchFamily="34" charset="0"/>
              </a:rPr>
              <a:t> individual </a:t>
            </a:r>
            <a:r>
              <a:rPr lang="en-US" sz="2000" dirty="0" err="1" smtClean="0">
                <a:latin typeface="Berlin Sans FB" pitchFamily="34" charset="0"/>
              </a:rPr>
              <a:t>thd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endParaRPr lang="en-US" sz="20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err="1" smtClean="0">
                <a:latin typeface="Berlin Sans FB" pitchFamily="34" charset="0"/>
              </a:rPr>
              <a:t>Menurut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Mowday</a:t>
            </a:r>
            <a:r>
              <a:rPr lang="en-US" sz="2000" dirty="0" smtClean="0">
                <a:latin typeface="Berlin Sans FB" pitchFamily="34" charset="0"/>
              </a:rPr>
              <a:t>, Steers &amp; Porter (1979): </a:t>
            </a: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 </a:t>
            </a:r>
            <a:r>
              <a:rPr lang="en-US" sz="2000" dirty="0" err="1" smtClean="0">
                <a:latin typeface="Berlin Sans FB" pitchFamily="34" charset="0"/>
              </a:rPr>
              <a:t>terdiri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dari</a:t>
            </a:r>
            <a:r>
              <a:rPr lang="en-US" sz="2000" dirty="0" smtClean="0">
                <a:latin typeface="Berlin Sans FB" pitchFamily="34" charset="0"/>
              </a:rPr>
              <a:t> 3 </a:t>
            </a:r>
            <a:r>
              <a:rPr lang="en-US" sz="2000" dirty="0" err="1" smtClean="0">
                <a:latin typeface="Berlin Sans FB" pitchFamily="34" charset="0"/>
              </a:rPr>
              <a:t>komponen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yaitu</a:t>
            </a:r>
            <a:endParaRPr lang="en-US" sz="2000" dirty="0" smtClean="0">
              <a:latin typeface="Berlin Sans FB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000" dirty="0" err="1" smtClean="0">
                <a:latin typeface="Berlin Sans FB" pitchFamily="34" charset="0"/>
              </a:rPr>
              <a:t>Penerimaan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Tujuan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endParaRPr lang="en-US" sz="2000" dirty="0" smtClean="0">
              <a:latin typeface="Berlin Sans FB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000" dirty="0" err="1" smtClean="0">
                <a:latin typeface="Berlin Sans FB" pitchFamily="34" charset="0"/>
              </a:rPr>
              <a:t>Kemauan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utk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bekerja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keras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demi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endParaRPr lang="en-US" sz="2000" dirty="0" smtClean="0">
              <a:latin typeface="Berlin Sans FB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000" dirty="0" err="1" smtClean="0">
                <a:latin typeface="Berlin Sans FB" pitchFamily="34" charset="0"/>
              </a:rPr>
              <a:t>Keinginan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untuk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tetap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berada</a:t>
            </a:r>
            <a:r>
              <a:rPr lang="en-US" sz="2000" dirty="0" smtClean="0">
                <a:latin typeface="Berlin Sans FB" pitchFamily="34" charset="0"/>
              </a:rPr>
              <a:t>/ </a:t>
            </a:r>
            <a:r>
              <a:rPr lang="en-US" sz="2000" dirty="0" err="1" smtClean="0">
                <a:latin typeface="Berlin Sans FB" pitchFamily="34" charset="0"/>
              </a:rPr>
              <a:t>bersama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endParaRPr lang="en-US" sz="2000" dirty="0" smtClean="0">
              <a:latin typeface="Berlin Sans FB" pitchFamily="34" charset="0"/>
            </a:endParaRPr>
          </a:p>
          <a:p>
            <a:pPr marL="566928" indent="-457200">
              <a:buNone/>
            </a:pPr>
            <a:endParaRPr lang="en-US" sz="20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err="1" smtClean="0">
                <a:latin typeface="Berlin Sans FB" pitchFamily="34" charset="0"/>
              </a:rPr>
              <a:t>Selanjutnya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dikembangkan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oleh</a:t>
            </a:r>
            <a:r>
              <a:rPr lang="en-US" sz="2000" dirty="0" smtClean="0">
                <a:latin typeface="Berlin Sans FB" pitchFamily="34" charset="0"/>
              </a:rPr>
              <a:t> Meyer, </a:t>
            </a:r>
            <a:r>
              <a:rPr lang="id-ID" sz="2000" dirty="0" err="1" smtClean="0">
                <a:latin typeface="Berlin Sans FB" pitchFamily="34" charset="0"/>
              </a:rPr>
              <a:t>A</a:t>
            </a:r>
            <a:r>
              <a:rPr lang="en-US" sz="2000" dirty="0" err="1" smtClean="0">
                <a:latin typeface="Berlin Sans FB" pitchFamily="34" charset="0"/>
              </a:rPr>
              <a:t>llen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smtClean="0">
                <a:latin typeface="Berlin Sans FB" pitchFamily="34" charset="0"/>
              </a:rPr>
              <a:t>&amp; Smith, 1997 </a:t>
            </a:r>
            <a:r>
              <a:rPr lang="en-US" sz="2000" dirty="0" err="1" smtClean="0">
                <a:latin typeface="Berlin Sans FB" pitchFamily="34" charset="0"/>
              </a:rPr>
              <a:t>dengan</a:t>
            </a:r>
            <a:r>
              <a:rPr lang="en-US" sz="2000" dirty="0" smtClean="0">
                <a:latin typeface="Berlin Sans FB" pitchFamily="34" charset="0"/>
              </a:rPr>
              <a:t> 3 </a:t>
            </a:r>
            <a:r>
              <a:rPr lang="en-US" sz="2000" dirty="0" err="1" smtClean="0">
                <a:latin typeface="Berlin Sans FB" pitchFamily="34" charset="0"/>
              </a:rPr>
              <a:t>tipe</a:t>
            </a:r>
            <a:r>
              <a:rPr lang="en-US" sz="2000" dirty="0" smtClean="0">
                <a:latin typeface="Berlin Sans FB" pitchFamily="34" charset="0"/>
              </a:rPr>
              <a:t>/</a:t>
            </a:r>
            <a:r>
              <a:rPr lang="en-US" sz="2000" dirty="0" err="1" smtClean="0">
                <a:latin typeface="Berlin Sans FB" pitchFamily="34" charset="0"/>
              </a:rPr>
              <a:t>jenis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: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Affective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Continuance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Normative</a:t>
            </a:r>
            <a:endParaRPr lang="en-US" sz="2000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7200"/>
          </a:xfrm>
        </p:spPr>
        <p:txBody>
          <a:bodyPr>
            <a:noAutofit/>
          </a:bodyPr>
          <a:lstStyle/>
          <a:p>
            <a:pPr algn="l"/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Lanjutan..</a:t>
            </a: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Schermerhorn dkk</a:t>
            </a:r>
            <a:r>
              <a:rPr lang="id-ID" sz="2000" dirty="0" smtClean="0">
                <a:latin typeface="Berlin Sans FB" pitchFamily="34" charset="0"/>
              </a:rPr>
              <a:t> (1994) bhw komitmen organisasi merupakan derajat kekuatan perasaa sso dalam mengidentifikasikan dirinya &amp; merasakan dirinya sbg bagian dari organisasi</a:t>
            </a:r>
          </a:p>
          <a:p>
            <a:pPr>
              <a:buNone/>
            </a:pPr>
            <a:endParaRPr lang="id-ID" sz="20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Amstrong (1991) </a:t>
            </a:r>
            <a:r>
              <a:rPr lang="id-ID" sz="2000" dirty="0" smtClean="0">
                <a:latin typeface="Berlin Sans FB" pitchFamily="34" charset="0"/>
              </a:rPr>
              <a:t>komitmen organisasi melibatkan </a:t>
            </a: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3 area perasaan/ peri- laku</a:t>
            </a:r>
            <a:r>
              <a:rPr lang="id-ID" sz="2000" dirty="0" smtClean="0">
                <a:latin typeface="Berlin Sans FB" pitchFamily="34" charset="0"/>
              </a:rPr>
              <a:t> thd perusahaan tempat bekerja</a:t>
            </a: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</a:rPr>
              <a:t>	</a:t>
            </a: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1.Kepercayaan</a:t>
            </a: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</a:rPr>
              <a:t>	Adanya penerimaan thd tujuan-tujuan organisasi merup sebuah nilai yg diyakini kebenarannya</a:t>
            </a: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</a:rPr>
              <a:t>	</a:t>
            </a: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2.Keinginan utk bekerja</a:t>
            </a: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</a:rPr>
              <a:t>	Memberikan waktu, kesempatan &amp; kegiatan pribadinya, berkorban utk organisasi tanpa mengharapkan imbalan personal</a:t>
            </a:r>
          </a:p>
          <a:p>
            <a:pPr>
              <a:buNone/>
            </a:pPr>
            <a:r>
              <a:rPr lang="id-ID" sz="2000" dirty="0" smtClean="0">
                <a:latin typeface="Berlin Sans FB" pitchFamily="34" charset="0"/>
              </a:rPr>
              <a:t>	</a:t>
            </a: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3.Keinginan utk bertahan</a:t>
            </a:r>
            <a:r>
              <a:rPr lang="id-ID" sz="2000" dirty="0" smtClean="0">
                <a:latin typeface="Berlin Sans FB" pitchFamily="34" charset="0"/>
              </a:rPr>
              <a:t> menjadi bagian organisasi</a:t>
            </a:r>
          </a:p>
          <a:p>
            <a:endParaRPr lang="id-ID" sz="20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>
            <a:normAutofit/>
          </a:bodyPr>
          <a:lstStyle/>
          <a:p>
            <a:pPr algn="l"/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Lanjutan....</a:t>
            </a: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>
                <a:latin typeface="Berlin Sans FB" pitchFamily="34" charset="0"/>
              </a:rPr>
              <a:t>KESIMPULAN :</a:t>
            </a:r>
          </a:p>
          <a:p>
            <a:pPr>
              <a:buNone/>
            </a:pPr>
            <a:endParaRPr lang="id-ID" sz="2400" dirty="0">
              <a:latin typeface="Berlin Sans FB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66800" y="2057400"/>
            <a:ext cx="6781800" cy="2514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Berlin Sans FB" pitchFamily="34" charset="0"/>
              </a:rPr>
              <a:t>Komitmen Organisasi adalah keinginan utk tetap mjd anggota organisasi, kepercayaan &amp; penerimaan akan nilai-nilai dan tujuan organisasi serta kesediaan utk berusaha sebaik mungkin demi kepentingan organisasi</a:t>
            </a:r>
            <a:endParaRPr lang="id-ID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ASPEK-ASPEK KOMITMEN ANGGOTA TERHADAP ORGANISASI</a:t>
            </a:r>
            <a:endParaRPr lang="id-ID" sz="2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>
                <a:latin typeface="Berlin Sans FB" pitchFamily="34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Steers 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(1985</a:t>
            </a:r>
            <a:r>
              <a:rPr lang="en-US" sz="2000" dirty="0" smtClean="0">
                <a:latin typeface="Berlin Sans FB" pitchFamily="34" charset="0"/>
              </a:rPr>
              <a:t>) </a:t>
            </a:r>
            <a:r>
              <a:rPr lang="en-US" sz="2000" dirty="0" err="1" smtClean="0">
                <a:latin typeface="Berlin Sans FB" pitchFamily="34" charset="0"/>
              </a:rPr>
              <a:t>menyatakan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anggota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thd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memiliki</a:t>
            </a:r>
            <a:r>
              <a:rPr lang="en-US" sz="2000" dirty="0" smtClean="0">
                <a:latin typeface="Berlin Sans FB" pitchFamily="34" charset="0"/>
              </a:rPr>
              <a:t> 3 </a:t>
            </a:r>
            <a:r>
              <a:rPr lang="en-US" sz="2000" dirty="0" err="1" smtClean="0">
                <a:latin typeface="Berlin Sans FB" pitchFamily="34" charset="0"/>
              </a:rPr>
              <a:t>aspek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utama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yaitu</a:t>
            </a:r>
            <a:r>
              <a:rPr lang="en-US" sz="2000" dirty="0" smtClean="0">
                <a:latin typeface="Berlin Sans FB" pitchFamily="34" charset="0"/>
              </a:rPr>
              <a:t> 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1.IDENTIFIKASI</a:t>
            </a:r>
          </a:p>
          <a:p>
            <a:pPr>
              <a:buNone/>
            </a:pPr>
            <a:r>
              <a:rPr lang="en-US" sz="2000" dirty="0" smtClean="0">
                <a:latin typeface="Berlin Sans FB" pitchFamily="34" charset="0"/>
              </a:rPr>
              <a:t>	</a:t>
            </a:r>
            <a:r>
              <a:rPr lang="en-US" sz="2000" dirty="0" err="1" smtClean="0">
                <a:latin typeface="Berlin Sans FB" pitchFamily="34" charset="0"/>
              </a:rPr>
              <a:t>Merupakan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keyakinan</a:t>
            </a:r>
            <a:r>
              <a:rPr lang="en-US" sz="2000" dirty="0" smtClean="0">
                <a:latin typeface="Berlin Sans FB" pitchFamily="34" charset="0"/>
              </a:rPr>
              <a:t> &amp; </a:t>
            </a:r>
            <a:r>
              <a:rPr lang="en-US" sz="2000" dirty="0" err="1" smtClean="0">
                <a:latin typeface="Berlin Sans FB" pitchFamily="34" charset="0"/>
              </a:rPr>
              <a:t>penerimaan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nilai-nilai</a:t>
            </a:r>
            <a:r>
              <a:rPr lang="en-US" sz="2000" dirty="0" smtClean="0">
                <a:latin typeface="Berlin Sans FB" pitchFamily="34" charset="0"/>
              </a:rPr>
              <a:t> &amp; </a:t>
            </a:r>
            <a:r>
              <a:rPr lang="en-US" sz="2000" dirty="0" err="1" smtClean="0">
                <a:latin typeface="Berlin Sans FB" pitchFamily="34" charset="0"/>
              </a:rPr>
              <a:t>tujuan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. </a:t>
            </a:r>
            <a:r>
              <a:rPr lang="en-US" sz="2000" dirty="0" err="1" smtClean="0">
                <a:latin typeface="Berlin Sans FB" pitchFamily="34" charset="0"/>
              </a:rPr>
              <a:t>Dimensi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ini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tercermin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dlm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bentuk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perilaku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seperti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adanya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kesamaan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nilai</a:t>
            </a:r>
            <a:r>
              <a:rPr lang="en-US" sz="2000" dirty="0" smtClean="0">
                <a:latin typeface="Berlin Sans FB" pitchFamily="34" charset="0"/>
              </a:rPr>
              <a:t> &amp; </a:t>
            </a:r>
            <a:r>
              <a:rPr lang="en-US" sz="2000" dirty="0" err="1" smtClean="0">
                <a:latin typeface="Berlin Sans FB" pitchFamily="34" charset="0"/>
              </a:rPr>
              <a:t>tujuan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pribadi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dengan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nilai</a:t>
            </a:r>
            <a:r>
              <a:rPr lang="en-US" sz="2000" dirty="0" smtClean="0">
                <a:latin typeface="Berlin Sans FB" pitchFamily="34" charset="0"/>
              </a:rPr>
              <a:t> &amp; </a:t>
            </a:r>
            <a:r>
              <a:rPr lang="en-US" sz="2000" dirty="0" err="1" smtClean="0">
                <a:latin typeface="Berlin Sans FB" pitchFamily="34" charset="0"/>
              </a:rPr>
              <a:t>tujuan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penerimaan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thd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kebijakan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serta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adanya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kebanggaan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mjd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bagian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2. KETERLIBATAN</a:t>
            </a:r>
          </a:p>
          <a:p>
            <a:pPr>
              <a:buNone/>
            </a:pPr>
            <a:r>
              <a:rPr lang="en-US" sz="2000" dirty="0" smtClean="0">
                <a:latin typeface="Berlin Sans FB" pitchFamily="34" charset="0"/>
              </a:rPr>
              <a:t>	Yi </a:t>
            </a:r>
            <a:r>
              <a:rPr lang="en-US" sz="2000" dirty="0" err="1" smtClean="0">
                <a:latin typeface="Berlin Sans FB" pitchFamily="34" charset="0"/>
              </a:rPr>
              <a:t>keinginan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kuat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utk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berusaha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demi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kepentingan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. Di-</a:t>
            </a:r>
            <a:r>
              <a:rPr lang="en-US" sz="2000" dirty="0" err="1" smtClean="0">
                <a:latin typeface="Berlin Sans FB" pitchFamily="34" charset="0"/>
              </a:rPr>
              <a:t>mensi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ini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tercermin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dari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usaha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anggota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utk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menerima</a:t>
            </a:r>
            <a:r>
              <a:rPr lang="en-US" sz="2000" dirty="0" smtClean="0">
                <a:latin typeface="Berlin Sans FB" pitchFamily="34" charset="0"/>
              </a:rPr>
              <a:t> &amp; </a:t>
            </a:r>
            <a:r>
              <a:rPr lang="en-US" sz="2000" dirty="0" err="1" smtClean="0">
                <a:latin typeface="Berlin Sans FB" pitchFamily="34" charset="0"/>
              </a:rPr>
              <a:t>melaksanakan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setiap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tugas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dibebankan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kepadanya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melebihi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dari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standar</a:t>
            </a:r>
            <a:r>
              <a:rPr lang="en-US" sz="2000" dirty="0" smtClean="0">
                <a:latin typeface="Berlin Sans FB" pitchFamily="34" charset="0"/>
              </a:rPr>
              <a:t> minimal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ditetapkan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bekerjasan</a:t>
            </a:r>
            <a:r>
              <a:rPr lang="en-US" sz="2000" dirty="0" smtClean="0">
                <a:latin typeface="Berlin Sans FB" pitchFamily="34" charset="0"/>
              </a:rPr>
              <a:t> dg </a:t>
            </a:r>
            <a:r>
              <a:rPr lang="en-US" sz="2000" dirty="0" err="1" smtClean="0">
                <a:latin typeface="Berlin Sans FB" pitchFamily="34" charset="0"/>
              </a:rPr>
              <a:t>atasan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maupun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rekan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seker-janya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mereka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absen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hanya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jika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mereka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benar-benar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sakit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  <a:p>
            <a:endParaRPr lang="id-ID" sz="20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7200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Lanjutan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………</a:t>
            </a:r>
            <a:endParaRPr lang="id-ID" sz="2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3. LOYALITAS</a:t>
            </a:r>
          </a:p>
          <a:p>
            <a:pPr>
              <a:buNone/>
            </a:pPr>
            <a:r>
              <a:rPr lang="en-US" sz="2000" dirty="0" smtClean="0">
                <a:latin typeface="Berlin Sans FB" pitchFamily="34" charset="0"/>
              </a:rPr>
              <a:t>	Yi </a:t>
            </a:r>
            <a:r>
              <a:rPr lang="en-US" sz="2000" dirty="0" err="1" smtClean="0">
                <a:latin typeface="Berlin Sans FB" pitchFamily="34" charset="0"/>
              </a:rPr>
              <a:t>kesediaan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sso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utk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mempertahankan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hubungannya</a:t>
            </a:r>
            <a:r>
              <a:rPr lang="en-US" sz="2000" dirty="0" smtClean="0">
                <a:latin typeface="Berlin Sans FB" pitchFamily="34" charset="0"/>
              </a:rPr>
              <a:t> dg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bahkan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mengorbankan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kepentingan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pribadinya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demi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kesuksesan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. </a:t>
            </a:r>
            <a:r>
              <a:rPr lang="en-US" sz="2000" dirty="0" err="1" smtClean="0">
                <a:latin typeface="Berlin Sans FB" pitchFamily="34" charset="0"/>
              </a:rPr>
              <a:t>Utk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bisa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bertahan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bekerja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dlm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perusahaan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anggota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telah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merasakan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kepuasan</a:t>
            </a:r>
            <a:r>
              <a:rPr lang="en-US" sz="2000" dirty="0" smtClean="0">
                <a:latin typeface="Berlin Sans FB" pitchFamily="34" charset="0"/>
              </a:rPr>
              <a:t> &amp; </a:t>
            </a:r>
            <a:r>
              <a:rPr lang="en-US" sz="2000" dirty="0" err="1" smtClean="0">
                <a:latin typeface="Berlin Sans FB" pitchFamily="34" charset="0"/>
              </a:rPr>
              <a:t>keamanan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bergabung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tsb</a:t>
            </a:r>
            <a:r>
              <a:rPr lang="en-US" sz="2000" dirty="0" smtClean="0">
                <a:latin typeface="Berlin Sans FB" pitchFamily="34" charset="0"/>
              </a:rPr>
              <a:t>.  </a:t>
            </a:r>
          </a:p>
          <a:p>
            <a:endParaRPr lang="id-ID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PERBEDAAN KOMITMEN PASIF &amp; AKTIF</a:t>
            </a: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Pasif =</a:t>
            </a:r>
            <a:r>
              <a:rPr lang="id-ID" sz="2000" dirty="0" smtClean="0">
                <a:latin typeface="Berlin Sans FB" pitchFamily="34" charset="0"/>
              </a:rPr>
              <a:t> keinginan bertahan menjadi anggota</a:t>
            </a:r>
          </a:p>
          <a:p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Aktif =</a:t>
            </a:r>
            <a:r>
              <a:rPr lang="id-ID" sz="2000" dirty="0" smtClean="0">
                <a:latin typeface="Berlin Sans FB" pitchFamily="34" charset="0"/>
              </a:rPr>
              <a:t> keinginan bertahan dg melakukan upaya pencapaian hasil max</a:t>
            </a:r>
          </a:p>
          <a:p>
            <a:endParaRPr lang="id-ID" sz="2000" dirty="0" smtClean="0">
              <a:latin typeface="Berlin Sans FB" pitchFamily="34" charset="0"/>
            </a:endParaRPr>
          </a:p>
          <a:p>
            <a:endParaRPr lang="id-ID" sz="2000" dirty="0" smtClean="0">
              <a:latin typeface="Berlin Sans FB" pitchFamily="34" charset="0"/>
            </a:endParaRPr>
          </a:p>
          <a:p>
            <a:endParaRPr lang="id-ID" sz="2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id-ID" sz="1400" dirty="0" smtClean="0">
                <a:latin typeface="Berlin Sans FB" pitchFamily="34" charset="0"/>
              </a:rPr>
              <a:t>	</a:t>
            </a:r>
            <a:r>
              <a:rPr lang="id-ID" sz="1600" dirty="0" smtClean="0">
                <a:solidFill>
                  <a:srgbClr val="FF0000"/>
                </a:solidFill>
                <a:latin typeface="Berlin Sans FB" pitchFamily="34" charset="0"/>
              </a:rPr>
              <a:t>Intention</a:t>
            </a:r>
          </a:p>
          <a:p>
            <a:pPr>
              <a:buNone/>
            </a:pPr>
            <a:r>
              <a:rPr lang="id-ID" sz="1600" dirty="0" smtClean="0">
                <a:solidFill>
                  <a:srgbClr val="FF0000"/>
                </a:solidFill>
                <a:latin typeface="Berlin Sans FB" pitchFamily="34" charset="0"/>
              </a:rPr>
              <a:t>	To stay</a:t>
            </a:r>
          </a:p>
          <a:p>
            <a:pPr>
              <a:buNone/>
            </a:pPr>
            <a:endParaRPr lang="id-ID" sz="1400" dirty="0" smtClean="0">
              <a:latin typeface="Berlin Sans FB" pitchFamily="34" charset="0"/>
            </a:endParaRPr>
          </a:p>
          <a:p>
            <a:pPr>
              <a:buNone/>
            </a:pPr>
            <a:endParaRPr lang="id-ID" sz="1400" dirty="0" smtClean="0">
              <a:latin typeface="Berlin Sans FB" pitchFamily="34" charset="0"/>
            </a:endParaRPr>
          </a:p>
          <a:p>
            <a:pPr>
              <a:buNone/>
            </a:pPr>
            <a:endParaRPr lang="id-ID" sz="1400" dirty="0" smtClean="0">
              <a:latin typeface="Berlin Sans FB" pitchFamily="34" charset="0"/>
            </a:endParaRPr>
          </a:p>
          <a:p>
            <a:pPr>
              <a:buNone/>
            </a:pPr>
            <a:endParaRPr lang="id-ID" sz="1400" dirty="0" smtClean="0">
              <a:latin typeface="Berlin Sans FB" pitchFamily="34" charset="0"/>
            </a:endParaRPr>
          </a:p>
          <a:p>
            <a:pPr>
              <a:buNone/>
            </a:pPr>
            <a:endParaRPr lang="id-ID" sz="14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id-ID" sz="1400" dirty="0" smtClean="0">
                <a:latin typeface="Berlin Sans FB" pitchFamily="34" charset="0"/>
              </a:rPr>
              <a:t>	</a:t>
            </a:r>
            <a:r>
              <a:rPr lang="id-ID" sz="1400" dirty="0" smtClean="0">
                <a:latin typeface="Berlin Sans FB" pitchFamily="34" charset="0"/>
              </a:rPr>
              <a:t>		</a:t>
            </a:r>
            <a:r>
              <a:rPr lang="id-ID" sz="1800" dirty="0" smtClean="0">
                <a:solidFill>
                  <a:srgbClr val="FF0000"/>
                </a:solidFill>
                <a:latin typeface="Berlin Sans FB" pitchFamily="34" charset="0"/>
              </a:rPr>
              <a:t>           Comitment to achieve</a:t>
            </a:r>
          </a:p>
          <a:p>
            <a:pPr>
              <a:buNone/>
            </a:pPr>
            <a:endParaRPr lang="id-ID" sz="14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id-ID" sz="1400" dirty="0" smtClean="0">
                <a:latin typeface="Berlin Sans FB" pitchFamily="34" charset="0"/>
              </a:rPr>
              <a:t>		</a:t>
            </a:r>
            <a:r>
              <a:rPr lang="id-ID" sz="1600" dirty="0" smtClean="0">
                <a:latin typeface="Berlin Sans FB" pitchFamily="34" charset="0"/>
              </a:rPr>
              <a:t>Hubungan Komitmen Dengan Intensi Bertahan di Perusahaan</a:t>
            </a:r>
            <a:endParaRPr lang="id-ID" sz="1600" dirty="0">
              <a:latin typeface="Berlin Sans FB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09800" y="4800600"/>
            <a:ext cx="3429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762000" y="3657600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09800" y="2743200"/>
          <a:ext cx="3505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</a:tblGrid>
              <a:tr h="876300"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pPr algn="ctr"/>
                      <a:r>
                        <a:rPr lang="id-ID" b="0" dirty="0" smtClean="0">
                          <a:latin typeface="Berlin Sans FB" pitchFamily="34" charset="0"/>
                        </a:rPr>
                        <a:t>Freeloader</a:t>
                      </a:r>
                      <a:endParaRPr lang="id-ID" b="0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pPr algn="ctr"/>
                      <a:r>
                        <a:rPr lang="id-ID" b="0" dirty="0" smtClean="0">
                          <a:latin typeface="Berlin Sans FB" pitchFamily="34" charset="0"/>
                        </a:rPr>
                        <a:t>Eager Beaver</a:t>
                      </a:r>
                      <a:endParaRPr lang="id-ID" b="0" dirty="0"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Skiver</a:t>
                      </a:r>
                      <a:endParaRPr lang="id-ID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  <a:latin typeface="Berlin Sans FB" pitchFamily="34" charset="0"/>
                        </a:rPr>
                        <a:t>Mercenary</a:t>
                      </a:r>
                      <a:endParaRPr lang="id-ID" dirty="0">
                        <a:solidFill>
                          <a:schemeClr val="bg1"/>
                        </a:solidFill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519</Words>
  <Application>Microsoft Office PowerPoint</Application>
  <PresentationFormat>On-screen Show (4:3)</PresentationFormat>
  <Paragraphs>194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KEMAMPUAN AKHIR YANG DIHARAPKAN</vt:lpstr>
      <vt:lpstr>DEFINISI</vt:lpstr>
      <vt:lpstr>DEFINISI</vt:lpstr>
      <vt:lpstr>Lanjutan..</vt:lpstr>
      <vt:lpstr>Lanjutan....</vt:lpstr>
      <vt:lpstr>ASPEK-ASPEK KOMITMEN ANGGOTA TERHADAP ORGANISASI</vt:lpstr>
      <vt:lpstr>Lanjutan………</vt:lpstr>
      <vt:lpstr>PERBEDAAN KOMITMEN PASIF &amp; AKTIF</vt:lpstr>
      <vt:lpstr>TIPE/BENTUK  KOMITMEN ORGANISASI</vt:lpstr>
      <vt:lpstr>Lanjutan…..</vt:lpstr>
      <vt:lpstr>PROSES TERBENTUKNYA  KOMITMEN ORGANISASI</vt:lpstr>
      <vt:lpstr>FAKTOR YG MEMPENGARUHI KOMITMEN ANGGOTA TERHADAP ORGANISASI          </vt:lpstr>
      <vt:lpstr>DAMPAK KOMITMEN ORGANISASI</vt:lpstr>
      <vt:lpstr>ASSESSMENT OF ORGANIZATIONAL COMMITMENT</vt:lpstr>
      <vt:lpstr>Lanjutan…..</vt:lpstr>
      <vt:lpstr>KORELASI KOMITMEN ORGANISASI  DENGAN BEBERAPA VARIABEL KERJA</vt:lpstr>
      <vt:lpstr>CARA MEMBENTUK KOMITMEN</vt:lpstr>
      <vt:lpstr>TUGAS KELOMPOK</vt:lpstr>
      <vt:lpstr>ANALISIS KASUS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KOMITMEN ORGANISASI Oleh : Sulis Mariyanti</dc:title>
  <dc:creator>Sulis</dc:creator>
  <cp:lastModifiedBy>psikologi</cp:lastModifiedBy>
  <cp:revision>28</cp:revision>
  <dcterms:created xsi:type="dcterms:W3CDTF">2012-12-25T13:22:44Z</dcterms:created>
  <dcterms:modified xsi:type="dcterms:W3CDTF">2017-11-07T06:05:18Z</dcterms:modified>
</cp:coreProperties>
</file>