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69" r:id="rId2"/>
    <p:sldId id="270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80" r:id="rId22"/>
    <p:sldId id="279" r:id="rId23"/>
    <p:sldId id="281" r:id="rId24"/>
    <p:sldId id="283" r:id="rId25"/>
    <p:sldId id="286" r:id="rId26"/>
    <p:sldId id="287" r:id="rId27"/>
    <p:sldId id="288" r:id="rId28"/>
    <p:sldId id="289" r:id="rId29"/>
    <p:sldId id="290" r:id="rId30"/>
    <p:sldId id="291" r:id="rId31"/>
    <p:sldId id="285" r:id="rId32"/>
    <p:sldId id="29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03128-AB2E-4C8B-ADE2-4788515AB477}" type="datetimeFigureOut">
              <a:rPr lang="id-ID" smtClean="0"/>
              <a:pPr/>
              <a:t>21/11/2017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9AA3B-7720-49FB-A3C3-E96E849604D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FD3F83-5033-49A3-BE72-FA464B3DFCB7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831530-80B7-4066-8316-94D0A0DD7EED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0642-BE87-4841-9A94-99A6D24F32B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4C4BCDE-70EF-4905-917C-119B9213FC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0642-BE87-4841-9A94-99A6D24F32B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BCDE-70EF-4905-917C-119B9213F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0642-BE87-4841-9A94-99A6D24F32B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BCDE-70EF-4905-917C-119B9213F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763"/>
            <a:ext cx="8229600" cy="58512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F4615-697F-45BE-8F90-86F12970CA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0642-BE87-4841-9A94-99A6D24F32B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BCDE-70EF-4905-917C-119B9213FC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0642-BE87-4841-9A94-99A6D24F32B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4C4BCDE-70EF-4905-917C-119B9213F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0642-BE87-4841-9A94-99A6D24F32B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BCDE-70EF-4905-917C-119B9213FC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0642-BE87-4841-9A94-99A6D24F32B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BCDE-70EF-4905-917C-119B9213FC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0642-BE87-4841-9A94-99A6D24F32B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BCDE-70EF-4905-917C-119B9213F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0642-BE87-4841-9A94-99A6D24F32B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BCDE-70EF-4905-917C-119B9213F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0642-BE87-4841-9A94-99A6D24F32B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BCDE-70EF-4905-917C-119B9213FC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0642-BE87-4841-9A94-99A6D24F32B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4C4BCDE-70EF-4905-917C-119B9213FC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F980642-BE87-4841-9A94-99A6D24F32B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4C4BCDE-70EF-4905-917C-119B9213F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LEADERSHIP &amp; POWER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</a:t>
            </a:r>
            <a:r>
              <a:rPr lang="id-ID" sz="2000" b="1" dirty="0">
                <a:solidFill>
                  <a:schemeClr val="bg1"/>
                </a:solidFill>
              </a:rPr>
              <a:t>ertemuan </a:t>
            </a:r>
            <a:r>
              <a:rPr lang="id-ID" sz="2000" b="1" dirty="0" smtClean="0">
                <a:solidFill>
                  <a:schemeClr val="bg1"/>
                </a:solidFill>
              </a:rPr>
              <a:t>11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>
                <a:solidFill>
                  <a:schemeClr val="bg1"/>
                </a:solidFill>
              </a:rPr>
              <a:t>Sulis Mariyanti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>
                <a:solidFill>
                  <a:schemeClr val="bg1"/>
                </a:solidFill>
              </a:rPr>
              <a:t>PSIKOLOGI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4572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Lanjut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…..</a:t>
            </a:r>
            <a:endParaRPr lang="en-US" sz="24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410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Berlin Sans FB" pitchFamily="34" charset="0"/>
              </a:rPr>
              <a:t>1. Control Over Decision Process</a:t>
            </a:r>
          </a:p>
          <a:p>
            <a:pPr>
              <a:buNone/>
            </a:pPr>
            <a:r>
              <a:rPr lang="en-US" dirty="0" smtClean="0">
                <a:latin typeface="Berlin Sans FB" pitchFamily="34" charset="0"/>
              </a:rPr>
              <a:t>	</a:t>
            </a:r>
            <a:r>
              <a:rPr lang="en-US" dirty="0" err="1" smtClean="0">
                <a:latin typeface="Berlin Sans FB" pitchFamily="34" charset="0"/>
              </a:rPr>
              <a:t>Meliputi</a:t>
            </a:r>
            <a:r>
              <a:rPr lang="en-US" dirty="0" smtClean="0">
                <a:latin typeface="Berlin Sans FB" pitchFamily="34" charset="0"/>
              </a:rPr>
              <a:t> Controlling &amp; Influencing keputusan2 </a:t>
            </a:r>
            <a:r>
              <a:rPr lang="en-US" dirty="0" err="1" smtClean="0">
                <a:latin typeface="Berlin Sans FB" pitchFamily="34" charset="0"/>
              </a:rPr>
              <a:t>penting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dalam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organisasi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misal</a:t>
            </a:r>
            <a:r>
              <a:rPr lang="en-US" dirty="0" smtClean="0">
                <a:latin typeface="Berlin Sans FB" pitchFamily="34" charset="0"/>
              </a:rPr>
              <a:t> : finance /budgeting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Berlin Sans FB" pitchFamily="34" charset="0"/>
              </a:rPr>
              <a:t>2. Forming Coalition</a:t>
            </a:r>
          </a:p>
          <a:p>
            <a:pPr>
              <a:buNone/>
            </a:pPr>
            <a:r>
              <a:rPr lang="en-US" dirty="0" smtClean="0">
                <a:latin typeface="Berlin Sans FB" pitchFamily="34" charset="0"/>
              </a:rPr>
              <a:t>	</a:t>
            </a:r>
            <a:r>
              <a:rPr lang="en-US" dirty="0" err="1" smtClean="0">
                <a:latin typeface="Berlin Sans FB" pitchFamily="34" charset="0"/>
              </a:rPr>
              <a:t>Melalui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perjanjian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dgn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pihak</a:t>
            </a:r>
            <a:r>
              <a:rPr lang="en-US" dirty="0" smtClean="0">
                <a:latin typeface="Berlin Sans FB" pitchFamily="34" charset="0"/>
              </a:rPr>
              <a:t> lain </a:t>
            </a:r>
            <a:r>
              <a:rPr lang="en-US" dirty="0" err="1" smtClean="0">
                <a:latin typeface="Berlin Sans FB" pitchFamily="34" charset="0"/>
              </a:rPr>
              <a:t>untuk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saling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mensuport</a:t>
            </a:r>
            <a:r>
              <a:rPr lang="en-US" dirty="0" smtClean="0">
                <a:latin typeface="Berlin Sans FB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</a:rPr>
              <a:t>posisinya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maupun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posisi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pihak</a:t>
            </a:r>
            <a:r>
              <a:rPr lang="en-US" dirty="0" smtClean="0">
                <a:latin typeface="Berlin Sans FB" pitchFamily="34" charset="0"/>
              </a:rPr>
              <a:t> lain), </a:t>
            </a:r>
            <a:r>
              <a:rPr lang="en-US" dirty="0" err="1" smtClean="0">
                <a:latin typeface="Berlin Sans FB" pitchFamily="34" charset="0"/>
              </a:rPr>
              <a:t>misal</a:t>
            </a:r>
            <a:r>
              <a:rPr lang="en-US" dirty="0" smtClean="0">
                <a:latin typeface="Berlin Sans FB" pitchFamily="34" charset="0"/>
              </a:rPr>
              <a:t> ?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Berlin Sans FB" pitchFamily="34" charset="0"/>
              </a:rPr>
              <a:t>3. Cooptation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latin typeface="Berlin Sans FB" pitchFamily="34" charset="0"/>
              </a:rPr>
              <a:t>Mencoba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utk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menyebar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anggota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oposisi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dng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membiarkan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anggotanya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berparitisipasi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dalam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pengambilan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keputusan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latin typeface="Berlin Sans FB" pitchFamily="34" charset="0"/>
              </a:rPr>
              <a:t>Dengan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cara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ini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diharapkan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para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oposisi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sulit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untuk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tetap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berada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pada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posisi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oposisi</a:t>
            </a: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848600" cy="533400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ABUSE OF SUPERVISORY POWER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err="1" smtClean="0">
                <a:latin typeface="Berlin Sans FB" pitchFamily="34" charset="0"/>
              </a:rPr>
              <a:t>Berbagai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bentuk</a:t>
            </a:r>
            <a:r>
              <a:rPr lang="en-US" dirty="0" smtClean="0">
                <a:latin typeface="Berlin Sans FB" pitchFamily="34" charset="0"/>
              </a:rPr>
              <a:t>/</a:t>
            </a:r>
            <a:r>
              <a:rPr lang="en-US" dirty="0" err="1" smtClean="0">
                <a:latin typeface="Berlin Sans FB" pitchFamily="34" charset="0"/>
              </a:rPr>
              <a:t>jenis</a:t>
            </a:r>
            <a:r>
              <a:rPr lang="en-US" dirty="0" smtClean="0">
                <a:latin typeface="Berlin Sans FB" pitchFamily="34" charset="0"/>
              </a:rPr>
              <a:t> Power </a:t>
            </a:r>
            <a:r>
              <a:rPr lang="en-US" dirty="0" err="1" smtClean="0">
                <a:latin typeface="Berlin Sans FB" pitchFamily="34" charset="0"/>
              </a:rPr>
              <a:t>yg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digunakan</a:t>
            </a:r>
            <a:r>
              <a:rPr lang="en-US" dirty="0" smtClean="0">
                <a:latin typeface="Berlin Sans FB" pitchFamily="34" charset="0"/>
              </a:rPr>
              <a:t> dg </a:t>
            </a:r>
            <a:r>
              <a:rPr lang="en-US" dirty="0" err="1" smtClean="0">
                <a:latin typeface="Berlin Sans FB" pitchFamily="34" charset="0"/>
              </a:rPr>
              <a:t>tepat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dapat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menjadi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alat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untuk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meningkatkan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fungsi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organisasi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memberi</a:t>
            </a:r>
            <a:r>
              <a:rPr lang="en-US" dirty="0" smtClean="0">
                <a:latin typeface="Berlin Sans FB" pitchFamily="34" charset="0"/>
              </a:rPr>
              <a:t> positive feeling  </a:t>
            </a:r>
            <a:r>
              <a:rPr lang="en-US" dirty="0" err="1" smtClean="0">
                <a:latin typeface="Berlin Sans FB" pitchFamily="34" charset="0"/>
              </a:rPr>
              <a:t>pada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karyawan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tentang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pekerjaannya</a:t>
            </a:r>
            <a:r>
              <a:rPr lang="en-US" dirty="0" smtClean="0">
                <a:latin typeface="Berlin Sans FB" pitchFamily="34" charset="0"/>
              </a:rPr>
              <a:t> &amp; </a:t>
            </a:r>
            <a:r>
              <a:rPr lang="en-US" dirty="0" err="1" smtClean="0">
                <a:latin typeface="Berlin Sans FB" pitchFamily="34" charset="0"/>
              </a:rPr>
              <a:t>menunjukkan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kinerja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yg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baik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latin typeface="Berlin Sans FB" pitchFamily="34" charset="0"/>
              </a:rPr>
              <a:t>Namun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juga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atasan</a:t>
            </a:r>
            <a:r>
              <a:rPr lang="en-US" dirty="0" smtClean="0">
                <a:latin typeface="Berlin Sans FB" pitchFamily="34" charset="0"/>
              </a:rPr>
              <a:t>/supervisor </a:t>
            </a:r>
            <a:r>
              <a:rPr lang="en-US" dirty="0" err="1" smtClean="0">
                <a:latin typeface="Berlin Sans FB" pitchFamily="34" charset="0"/>
              </a:rPr>
              <a:t>menggunakan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Powernya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utk</a:t>
            </a:r>
            <a:r>
              <a:rPr lang="en-US" dirty="0" smtClean="0">
                <a:latin typeface="Berlin Sans FB" pitchFamily="34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“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menyakiti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”</a:t>
            </a:r>
            <a:r>
              <a:rPr lang="en-US" dirty="0" smtClean="0">
                <a:latin typeface="Berlin Sans FB" pitchFamily="34" charset="0"/>
              </a:rPr>
              <a:t> subordinate, </a:t>
            </a:r>
            <a:r>
              <a:rPr lang="en-US" dirty="0" err="1" smtClean="0">
                <a:latin typeface="Berlin Sans FB" pitchFamily="34" charset="0"/>
              </a:rPr>
              <a:t>karena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atasan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yakin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bahwa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dgn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hukuman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dapat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membuat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sso</a:t>
            </a:r>
            <a:r>
              <a:rPr lang="en-US" dirty="0" smtClean="0">
                <a:latin typeface="Berlin Sans FB" pitchFamily="34" charset="0"/>
              </a:rPr>
              <a:t> well perform.</a:t>
            </a:r>
          </a:p>
          <a:p>
            <a:pPr>
              <a:buNone/>
            </a:pPr>
            <a:endParaRPr lang="en-US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Berlin Sans FB" pitchFamily="34" charset="0"/>
              </a:rPr>
              <a:t>Di </a:t>
            </a:r>
            <a:r>
              <a:rPr lang="en-US" dirty="0" err="1" smtClean="0">
                <a:latin typeface="Berlin Sans FB" pitchFamily="34" charset="0"/>
              </a:rPr>
              <a:t>sisi</a:t>
            </a:r>
            <a:r>
              <a:rPr lang="en-US" dirty="0" smtClean="0">
                <a:latin typeface="Berlin Sans FB" pitchFamily="34" charset="0"/>
              </a:rPr>
              <a:t> lain, </a:t>
            </a:r>
            <a:r>
              <a:rPr lang="en-US" dirty="0" err="1" smtClean="0">
                <a:latin typeface="Berlin Sans FB" pitchFamily="34" charset="0"/>
              </a:rPr>
              <a:t>ada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juga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atasan</a:t>
            </a:r>
            <a:r>
              <a:rPr lang="en-US" dirty="0" smtClean="0">
                <a:latin typeface="Berlin Sans FB" pitchFamily="34" charset="0"/>
              </a:rPr>
              <a:t>  </a:t>
            </a:r>
            <a:r>
              <a:rPr lang="en-US" dirty="0" err="1" smtClean="0">
                <a:latin typeface="Berlin Sans FB" pitchFamily="34" charset="0"/>
              </a:rPr>
              <a:t>yg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menikmati</a:t>
            </a:r>
            <a:r>
              <a:rPr lang="en-US" dirty="0" smtClean="0">
                <a:latin typeface="Berlin Sans FB" pitchFamily="34" charset="0"/>
              </a:rPr>
              <a:t>  </a:t>
            </a:r>
            <a:r>
              <a:rPr lang="en-US" dirty="0" err="1" smtClean="0">
                <a:latin typeface="Berlin Sans FB" pitchFamily="34" charset="0"/>
              </a:rPr>
              <a:t>powernya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untuk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menguasai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/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mengintimidasi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orang</a:t>
            </a:r>
            <a:r>
              <a:rPr lang="en-US" dirty="0" smtClean="0">
                <a:latin typeface="Berlin Sans FB" pitchFamily="34" charset="0"/>
              </a:rPr>
              <a:t> lain, </a:t>
            </a:r>
            <a:r>
              <a:rPr lang="en-US" dirty="0" err="1" smtClean="0">
                <a:latin typeface="Berlin Sans FB" pitchFamily="34" charset="0"/>
              </a:rPr>
              <a:t>dalam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bentuk</a:t>
            </a:r>
            <a:r>
              <a:rPr lang="en-US" dirty="0" smtClean="0">
                <a:latin typeface="Berlin Sans FB" pitchFamily="34" charset="0"/>
              </a:rPr>
              <a:t>  Employee Harassment / abusing others </a:t>
            </a:r>
            <a:r>
              <a:rPr lang="en-US" dirty="0" err="1" smtClean="0">
                <a:latin typeface="Berlin Sans FB" pitchFamily="34" charset="0"/>
              </a:rPr>
              <a:t>misalnya</a:t>
            </a:r>
            <a:r>
              <a:rPr lang="en-US" dirty="0" smtClean="0">
                <a:latin typeface="Berlin Sans FB" pitchFamily="34" charset="0"/>
              </a:rPr>
              <a:t> Sexual Harassment.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609600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SEXUAL HARASSMENT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50292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err="1" smtClean="0">
                <a:latin typeface="Berlin Sans FB" pitchFamily="34" charset="0"/>
              </a:rPr>
              <a:t>Bentuk</a:t>
            </a:r>
            <a:r>
              <a:rPr lang="en-US" dirty="0" smtClean="0">
                <a:latin typeface="Berlin Sans FB" pitchFamily="34" charset="0"/>
              </a:rPr>
              <a:t>/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Jenis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Sexual Harassment </a:t>
            </a:r>
            <a:r>
              <a:rPr lang="en-US" dirty="0" smtClean="0">
                <a:latin typeface="Berlin Sans FB" pitchFamily="34" charset="0"/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>
                <a:latin typeface="Berlin Sans FB" pitchFamily="34" charset="0"/>
              </a:rPr>
              <a:t>Kontak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Fisik</a:t>
            </a:r>
            <a:r>
              <a:rPr lang="en-US" dirty="0" smtClean="0">
                <a:latin typeface="Berlin Sans FB" pitchFamily="34" charset="0"/>
              </a:rPr>
              <a:t>/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Sentuhan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yg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tidak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diinginkan</a:t>
            </a:r>
            <a:endParaRPr lang="en-US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err="1" smtClean="0">
                <a:latin typeface="Berlin Sans FB" pitchFamily="34" charset="0"/>
              </a:rPr>
              <a:t>Permintaan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hubungan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sexual </a:t>
            </a:r>
            <a:r>
              <a:rPr lang="en-US" dirty="0" smtClean="0">
                <a:latin typeface="Berlin Sans FB" pitchFamily="34" charset="0"/>
              </a:rPr>
              <a:t>yang </a:t>
            </a:r>
            <a:r>
              <a:rPr lang="en-US" dirty="0" err="1" smtClean="0">
                <a:latin typeface="Berlin Sans FB" pitchFamily="34" charset="0"/>
              </a:rPr>
              <a:t>tdk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diinginkan</a:t>
            </a:r>
            <a:endParaRPr lang="en-US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err="1" smtClean="0">
                <a:latin typeface="Berlin Sans FB" pitchFamily="34" charset="0"/>
              </a:rPr>
              <a:t>Memakai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kata-kata</a:t>
            </a:r>
            <a:r>
              <a:rPr lang="en-US" dirty="0" smtClean="0">
                <a:latin typeface="Berlin Sans FB" pitchFamily="34" charset="0"/>
              </a:rPr>
              <a:t>/ </a:t>
            </a:r>
            <a:r>
              <a:rPr lang="en-US" dirty="0" err="1" smtClean="0">
                <a:latin typeface="Berlin Sans FB" pitchFamily="34" charset="0"/>
              </a:rPr>
              <a:t>bahasa</a:t>
            </a:r>
            <a:r>
              <a:rPr lang="en-US" dirty="0" smtClean="0">
                <a:latin typeface="Berlin Sans FB" pitchFamily="34" charset="0"/>
              </a:rPr>
              <a:t>  </a:t>
            </a:r>
            <a:r>
              <a:rPr lang="en-US" dirty="0" err="1" smtClean="0">
                <a:latin typeface="Berlin Sans FB" pitchFamily="34" charset="0"/>
              </a:rPr>
              <a:t>yg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menyerang</a:t>
            </a:r>
            <a:endParaRPr lang="en-US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err="1" smtClean="0">
                <a:latin typeface="Berlin Sans FB" pitchFamily="34" charset="0"/>
              </a:rPr>
              <a:t>Mengulang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permintaan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utk</a:t>
            </a:r>
            <a:r>
              <a:rPr lang="en-US" dirty="0" smtClean="0">
                <a:latin typeface="Berlin Sans FB" pitchFamily="34" charset="0"/>
              </a:rPr>
              <a:t> “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ngedate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”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Mengancam</a:t>
            </a:r>
            <a:r>
              <a:rPr lang="en-US" dirty="0" smtClean="0">
                <a:latin typeface="Berlin Sans FB" pitchFamily="34" charset="0"/>
              </a:rPr>
              <a:t> dg </a:t>
            </a:r>
            <a:r>
              <a:rPr lang="en-US" dirty="0" err="1" smtClean="0">
                <a:latin typeface="Berlin Sans FB" pitchFamily="34" charset="0"/>
              </a:rPr>
              <a:t>hukuman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utk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permintaan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yg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tdk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disetujui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latin typeface="Berlin Sans FB" pitchFamily="34" charset="0"/>
              </a:rPr>
              <a:t>Organisasi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harus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bijaksana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utk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berusaha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menyelamatkan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para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karyawan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korban</a:t>
            </a:r>
            <a:r>
              <a:rPr lang="en-US" dirty="0" smtClean="0">
                <a:latin typeface="Berlin Sans FB" pitchFamily="34" charset="0"/>
              </a:rPr>
              <a:t> power </a:t>
            </a:r>
            <a:r>
              <a:rPr lang="en-US" dirty="0" err="1" smtClean="0">
                <a:latin typeface="Berlin Sans FB" pitchFamily="34" charset="0"/>
              </a:rPr>
              <a:t>atasan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atau</a:t>
            </a:r>
            <a:r>
              <a:rPr lang="en-US" dirty="0" smtClean="0">
                <a:latin typeface="Berlin Sans FB" pitchFamily="34" charset="0"/>
              </a:rPr>
              <a:t> abusing </a:t>
            </a:r>
            <a:r>
              <a:rPr lang="en-US" dirty="0" err="1" smtClean="0">
                <a:latin typeface="Berlin Sans FB" pitchFamily="34" charset="0"/>
              </a:rPr>
              <a:t>dari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atasan</a:t>
            </a: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762000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APPROACHES OF LEADERSHIP</a:t>
            </a:r>
            <a:endParaRPr lang="en-US" sz="32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endParaRPr lang="id-ID" sz="1200" b="1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algn="ctr">
              <a:buFont typeface="Wingdings" pitchFamily="2" charset="2"/>
              <a:buChar char="q"/>
            </a:pPr>
            <a:endParaRPr lang="id-ID" sz="1200" b="1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algn="ctr">
              <a:buFont typeface="Wingdings" pitchFamily="2" charset="2"/>
              <a:buChar char="q"/>
            </a:pPr>
            <a:endParaRPr lang="id-ID" sz="1200" b="1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algn="ctr">
              <a:buFont typeface="Wingdings" pitchFamily="2" charset="2"/>
              <a:buChar char="q"/>
            </a:pPr>
            <a:endParaRPr lang="id-ID" sz="1200" b="1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algn="ctr">
              <a:buFont typeface="Wingdings" pitchFamily="2" charset="2"/>
              <a:buChar char="q"/>
            </a:pPr>
            <a:endParaRPr lang="id-ID" sz="1200" b="1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algn="ctr">
              <a:buFont typeface="Wingdings" pitchFamily="2" charset="2"/>
              <a:buChar char="q"/>
            </a:pPr>
            <a:endParaRPr lang="id-ID" sz="1200" b="1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algn="ctr">
              <a:buFont typeface="Wingdings" pitchFamily="2" charset="2"/>
              <a:buChar char="q"/>
            </a:pPr>
            <a:endParaRPr lang="id-ID" sz="1200" b="1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algn="ctr">
              <a:buFont typeface="Wingdings" pitchFamily="2" charset="2"/>
              <a:buChar char="q"/>
            </a:pPr>
            <a:endParaRPr lang="id-ID" sz="1200" b="1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algn="ctr">
              <a:buFont typeface="Wingdings" pitchFamily="2" charset="2"/>
              <a:buChar char="q"/>
            </a:pPr>
            <a:endParaRPr lang="id-ID" sz="1200" b="1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algn="ctr">
              <a:buFont typeface="Wingdings" pitchFamily="2" charset="2"/>
              <a:buChar char="q"/>
            </a:pPr>
            <a:endParaRPr lang="id-ID" sz="1200" b="1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algn="ctr">
              <a:buFont typeface="Wingdings" pitchFamily="2" charset="2"/>
              <a:buChar char="q"/>
            </a:pPr>
            <a:endParaRPr lang="id-ID" sz="1200" b="1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algn="ctr">
              <a:buFont typeface="Wingdings" pitchFamily="2" charset="2"/>
              <a:buChar char="q"/>
            </a:pPr>
            <a:endParaRPr lang="id-ID" sz="1200" b="1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4" name="Chevron 3"/>
          <p:cNvSpPr/>
          <p:nvPr/>
        </p:nvSpPr>
        <p:spPr>
          <a:xfrm>
            <a:off x="1600200" y="1676400"/>
            <a:ext cx="838200" cy="457200"/>
          </a:xfrm>
          <a:prstGeom prst="chevr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bg1"/>
                </a:solidFill>
              </a:rPr>
              <a:t>1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8400" y="1676400"/>
            <a:ext cx="41148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b="1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Berlin Sans FB" pitchFamily="34" charset="0"/>
              </a:rPr>
              <a:t>The Trait Approach</a:t>
            </a:r>
          </a:p>
          <a:p>
            <a:pPr algn="ctr"/>
            <a:endParaRPr lang="id-ID" dirty="0"/>
          </a:p>
        </p:txBody>
      </p:sp>
      <p:sp>
        <p:nvSpPr>
          <p:cNvPr id="6" name="Chevron 5"/>
          <p:cNvSpPr/>
          <p:nvPr/>
        </p:nvSpPr>
        <p:spPr>
          <a:xfrm>
            <a:off x="1600200" y="2438400"/>
            <a:ext cx="838200" cy="457200"/>
          </a:xfrm>
          <a:prstGeom prst="chevr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bg1"/>
                </a:solidFill>
              </a:rPr>
              <a:t>2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8400" y="2438400"/>
            <a:ext cx="4114800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b="1" dirty="0" smtClean="0">
              <a:solidFill>
                <a:srgbClr val="0070C0"/>
              </a:solidFill>
              <a:latin typeface="Berlin Sans FB" pitchFamily="34" charset="0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Berlin Sans FB" pitchFamily="34" charset="0"/>
              </a:rPr>
              <a:t>The Leader Behavior Approach</a:t>
            </a:r>
          </a:p>
          <a:p>
            <a:pPr algn="ctr"/>
            <a:endParaRPr lang="id-ID" dirty="0"/>
          </a:p>
        </p:txBody>
      </p:sp>
      <p:sp>
        <p:nvSpPr>
          <p:cNvPr id="8" name="Chevron 7"/>
          <p:cNvSpPr/>
          <p:nvPr/>
        </p:nvSpPr>
        <p:spPr>
          <a:xfrm>
            <a:off x="1600200" y="3200400"/>
            <a:ext cx="762000" cy="457200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bg1"/>
                </a:solidFill>
              </a:rPr>
              <a:t>3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62200" y="3200400"/>
            <a:ext cx="4191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b="1" dirty="0" smtClean="0">
              <a:latin typeface="Berlin Sans FB" pitchFamily="34" charset="0"/>
            </a:endParaRPr>
          </a:p>
          <a:p>
            <a:pPr algn="ctr"/>
            <a:r>
              <a:rPr lang="en-US" b="1" dirty="0" smtClean="0">
                <a:latin typeface="Berlin Sans FB" pitchFamily="34" charset="0"/>
              </a:rPr>
              <a:t>The Contingency Theory</a:t>
            </a:r>
          </a:p>
          <a:p>
            <a:pPr algn="ctr"/>
            <a:endParaRPr lang="id-ID" dirty="0"/>
          </a:p>
        </p:txBody>
      </p:sp>
      <p:sp>
        <p:nvSpPr>
          <p:cNvPr id="11" name="Chevron 10"/>
          <p:cNvSpPr/>
          <p:nvPr/>
        </p:nvSpPr>
        <p:spPr>
          <a:xfrm>
            <a:off x="1600200" y="3886200"/>
            <a:ext cx="762000" cy="457200"/>
          </a:xfrm>
          <a:prstGeom prst="chevr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bg1"/>
                </a:solidFill>
              </a:rPr>
              <a:t>4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62200" y="3886200"/>
            <a:ext cx="4191000" cy="533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Berlin Sans FB" pitchFamily="34" charset="0"/>
              </a:rPr>
              <a:t>The Path Goal Theory</a:t>
            </a:r>
          </a:p>
          <a:p>
            <a:pPr algn="ctr"/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57200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1. THE TRAIT APPROACH </a:t>
            </a: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id-ID" sz="2000" dirty="0" smtClean="0">
                <a:latin typeface="Berlin Sans FB Demi" pitchFamily="34" charset="0"/>
              </a:rPr>
              <a:t>Disebut jg dg </a:t>
            </a:r>
            <a:r>
              <a:rPr lang="id-ID" sz="2000" b="1" dirty="0" smtClean="0">
                <a:latin typeface="Berlin Sans FB Demi" pitchFamily="34" charset="0"/>
              </a:rPr>
              <a:t>teori pembawaan/ inherent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id-ID" sz="2000" dirty="0" smtClean="0">
                <a:latin typeface="Berlin Sans FB Demi" pitchFamily="34" charset="0"/>
              </a:rPr>
              <a:t>Teori ini berkembang pd tahun 1940-an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id-ID" sz="2000" dirty="0" smtClean="0">
                <a:latin typeface="Berlin Sans FB Demi" pitchFamily="34" charset="0"/>
              </a:rPr>
              <a:t>Memusatkan pada karakteristik pribadi seorang pemimpin.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id-ID" sz="2000" dirty="0" smtClean="0">
                <a:latin typeface="Berlin Sans FB Demi" pitchFamily="34" charset="0"/>
              </a:rPr>
              <a:t>Trait/ciri sifat mrpk karakteristik pembeda ant </a:t>
            </a:r>
            <a:r>
              <a:rPr lang="id-ID" sz="2000" i="1" dirty="0" smtClean="0">
                <a:latin typeface="Berlin Sans FB Demi" pitchFamily="34" charset="0"/>
              </a:rPr>
              <a:t>leader </a:t>
            </a:r>
            <a:r>
              <a:rPr lang="id-ID" sz="2000" dirty="0" smtClean="0">
                <a:latin typeface="Berlin Sans FB Demi" pitchFamily="34" charset="0"/>
              </a:rPr>
              <a:t>dan </a:t>
            </a:r>
            <a:r>
              <a:rPr lang="id-ID" sz="2000" i="1" dirty="0" smtClean="0">
                <a:latin typeface="Berlin Sans FB Demi" pitchFamily="34" charset="0"/>
              </a:rPr>
              <a:t>non leader.</a:t>
            </a:r>
            <a:endParaRPr lang="id-ID" sz="2000" dirty="0" smtClean="0">
              <a:latin typeface="Berlin Sans FB Demi" pitchFamily="34" charset="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id-ID" sz="2000" dirty="0" smtClean="0">
                <a:latin typeface="Berlin Sans FB Demi" pitchFamily="34" charset="0"/>
              </a:rPr>
              <a:t>Teori2 trait semua mengidentifikasi:</a:t>
            </a:r>
          </a:p>
          <a:p>
            <a:pPr marL="648000" lvl="1" indent="-288000">
              <a:spcBef>
                <a:spcPts val="1200"/>
              </a:spcBef>
              <a:buFont typeface="Arial" pitchFamily="34" charset="0"/>
              <a:buChar char="•"/>
            </a:pPr>
            <a:r>
              <a:rPr lang="id-ID" sz="2000" dirty="0" smtClean="0">
                <a:latin typeface="Berlin Sans FB Demi" pitchFamily="34" charset="0"/>
              </a:rPr>
              <a:t>Karakteristik fisik (mis: penampilan)</a:t>
            </a:r>
          </a:p>
          <a:p>
            <a:pPr marL="648000" lvl="1" indent="-288000">
              <a:spcBef>
                <a:spcPts val="1200"/>
              </a:spcBef>
              <a:buFont typeface="Arial" pitchFamily="34" charset="0"/>
              <a:buChar char="•"/>
            </a:pPr>
            <a:r>
              <a:rPr lang="id-ID" sz="2000" dirty="0" smtClean="0">
                <a:latin typeface="Berlin Sans FB Demi" pitchFamily="34" charset="0"/>
              </a:rPr>
              <a:t>Karakteristik kepribadian (mis: ekstrovert)</a:t>
            </a:r>
          </a:p>
          <a:p>
            <a:pPr marL="648000" lvl="1" indent="-288000">
              <a:spcBef>
                <a:spcPts val="1200"/>
              </a:spcBef>
              <a:buFont typeface="Arial" pitchFamily="34" charset="0"/>
              <a:buChar char="•"/>
            </a:pPr>
            <a:r>
              <a:rPr lang="id-ID" sz="2000" dirty="0" smtClean="0">
                <a:latin typeface="Berlin Sans FB Demi" pitchFamily="34" charset="0"/>
              </a:rPr>
              <a:t>Skill dan abilities (mis: intelegensi)</a:t>
            </a:r>
          </a:p>
          <a:p>
            <a:pPr marL="648000" lvl="1" indent="-288000">
              <a:spcBef>
                <a:spcPts val="1200"/>
              </a:spcBef>
              <a:buFont typeface="Arial" pitchFamily="34" charset="0"/>
              <a:buChar char="•"/>
            </a:pPr>
            <a:r>
              <a:rPr lang="id-ID" sz="2000" dirty="0" smtClean="0">
                <a:latin typeface="Berlin Sans FB Demi" pitchFamily="34" charset="0"/>
              </a:rPr>
              <a:t>Faktor2 sosial (mis: interpersonal skill)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id-ID" sz="2000" dirty="0" smtClean="0">
                <a:latin typeface="Berlin Sans FB Demi" pitchFamily="34" charset="0"/>
              </a:rPr>
              <a:t>Ciri sifat pemimpin, al: integritas, drive, self confidence, cerdas, luwes, dll</a:t>
            </a:r>
          </a:p>
          <a:p>
            <a:endParaRPr lang="id-ID" sz="2000" dirty="0" smtClean="0">
              <a:latin typeface="Berlin Sans FB Demi" pitchFamily="34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609600"/>
          </a:xfrm>
        </p:spPr>
        <p:txBody>
          <a:bodyPr>
            <a:normAutofit/>
          </a:bodyPr>
          <a:lstStyle/>
          <a:p>
            <a:pPr algn="ctr"/>
            <a:r>
              <a:rPr lang="id-ID" sz="2800" b="1" dirty="0" smtClean="0">
                <a:solidFill>
                  <a:srgbClr val="FF0000"/>
                </a:solidFill>
                <a:latin typeface="Berlin Sans FB Demi" pitchFamily="34" charset="0"/>
              </a:rPr>
              <a:t>2.</a:t>
            </a:r>
            <a:r>
              <a:rPr lang="en-US" sz="2800" b="1" dirty="0" smtClean="0">
                <a:solidFill>
                  <a:srgbClr val="FF0000"/>
                </a:solidFill>
                <a:latin typeface="Berlin Sans FB Demi" pitchFamily="34" charset="0"/>
              </a:rPr>
              <a:t>The Leader Behavior </a:t>
            </a:r>
            <a:r>
              <a:rPr lang="id-ID" sz="2800" b="1" dirty="0" smtClean="0">
                <a:solidFill>
                  <a:srgbClr val="FF0000"/>
                </a:solidFill>
                <a:latin typeface="Berlin Sans FB Demi" pitchFamily="34" charset="0"/>
              </a:rPr>
              <a:t>Theory</a:t>
            </a:r>
            <a:endParaRPr lang="id-ID" sz="2800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id-ID" sz="2400" dirty="0" smtClean="0">
                <a:latin typeface="Berlin Sans FB Demi" pitchFamily="34" charset="0"/>
              </a:rPr>
              <a:t>Teori ini lebih terfokus pd </a:t>
            </a:r>
            <a:r>
              <a:rPr lang="id-ID" sz="2400" dirty="0" smtClean="0">
                <a:solidFill>
                  <a:srgbClr val="FF0000"/>
                </a:solidFill>
                <a:latin typeface="Berlin Sans FB Demi" pitchFamily="34" charset="0"/>
              </a:rPr>
              <a:t>tindakan2 yg dilakukan </a:t>
            </a:r>
            <a:r>
              <a:rPr lang="id-ID" sz="2400" dirty="0" smtClean="0">
                <a:latin typeface="Berlin Sans FB Demi" pitchFamily="34" charset="0"/>
              </a:rPr>
              <a:t>pemimpin drpd memperhatikan atribut yg melekat pd diri seorang pemimpin. </a:t>
            </a:r>
          </a:p>
          <a:p>
            <a:pPr>
              <a:spcBef>
                <a:spcPts val="1200"/>
              </a:spcBef>
            </a:pPr>
            <a:r>
              <a:rPr lang="id-ID" sz="2400" dirty="0" smtClean="0">
                <a:latin typeface="Berlin Sans FB Demi" pitchFamily="34" charset="0"/>
              </a:rPr>
              <a:t>Gaya kepemimpinan meliputi :</a:t>
            </a:r>
          </a:p>
          <a:p>
            <a:pPr lvl="1">
              <a:spcBef>
                <a:spcPts val="1200"/>
              </a:spcBef>
              <a:buNone/>
            </a:pPr>
            <a:r>
              <a:rPr lang="id-ID" i="1" dirty="0" smtClean="0">
                <a:solidFill>
                  <a:srgbClr val="FF0000"/>
                </a:solidFill>
                <a:latin typeface="Berlin Sans FB Demi" pitchFamily="34" charset="0"/>
              </a:rPr>
              <a:t>1.Autocratic, </a:t>
            </a:r>
            <a:r>
              <a:rPr lang="id-ID" dirty="0" smtClean="0">
                <a:latin typeface="Berlin Sans FB Demi" pitchFamily="34" charset="0"/>
              </a:rPr>
              <a:t>pemimpin menentukan segalanya</a:t>
            </a:r>
          </a:p>
          <a:p>
            <a:pPr lvl="1">
              <a:spcBef>
                <a:spcPts val="1200"/>
              </a:spcBef>
              <a:buNone/>
            </a:pPr>
            <a:r>
              <a:rPr lang="id-ID" i="1" dirty="0" smtClean="0">
                <a:solidFill>
                  <a:srgbClr val="FF0000"/>
                </a:solidFill>
                <a:latin typeface="Berlin Sans FB Demi" pitchFamily="34" charset="0"/>
              </a:rPr>
              <a:t>2.Democratic,</a:t>
            </a:r>
            <a:r>
              <a:rPr lang="id-ID" i="1" dirty="0" smtClean="0">
                <a:latin typeface="Berlin Sans FB Demi" pitchFamily="34" charset="0"/>
              </a:rPr>
              <a:t> adanya </a:t>
            </a:r>
            <a:r>
              <a:rPr lang="id-ID" dirty="0" smtClean="0">
                <a:latin typeface="Berlin Sans FB Demi" pitchFamily="34" charset="0"/>
              </a:rPr>
              <a:t>kerjasama ant pemimpin &amp; bawahan.</a:t>
            </a:r>
          </a:p>
          <a:p>
            <a:pPr lvl="1">
              <a:spcBef>
                <a:spcPts val="1200"/>
              </a:spcBef>
              <a:buNone/>
            </a:pPr>
            <a:r>
              <a:rPr lang="id-ID" i="1" dirty="0" smtClean="0">
                <a:solidFill>
                  <a:srgbClr val="FF0000"/>
                </a:solidFill>
                <a:latin typeface="Berlin Sans FB Demi" pitchFamily="34" charset="0"/>
              </a:rPr>
              <a:t>3.Leissez-faire,</a:t>
            </a:r>
            <a:r>
              <a:rPr lang="id-ID" i="1" dirty="0" smtClean="0">
                <a:latin typeface="Berlin Sans FB Demi" pitchFamily="34" charset="0"/>
              </a:rPr>
              <a:t> </a:t>
            </a:r>
            <a:r>
              <a:rPr lang="id-ID" dirty="0" smtClean="0">
                <a:latin typeface="Berlin Sans FB Demi" pitchFamily="34" charset="0"/>
              </a:rPr>
              <a:t>pemimpin pasif membiarkan bawahan melakukan tgs tanpa ada pengawasan. Anak buah yg banyak berperan, jd kualitas kerja mjd tg jwb bawahan.</a:t>
            </a:r>
          </a:p>
          <a:p>
            <a:endParaRPr lang="id-ID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609600"/>
          </a:xfrm>
        </p:spPr>
        <p:txBody>
          <a:bodyPr>
            <a:normAutofit/>
          </a:bodyPr>
          <a:lstStyle/>
          <a:p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Lanjutan....</a:t>
            </a:r>
            <a:endParaRPr lang="id-ID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34340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id-ID" sz="3000" dirty="0" smtClean="0">
                <a:latin typeface="Berlin Sans FB" pitchFamily="34" charset="0"/>
              </a:rPr>
              <a:t>Menurut Tannenbaum and Schmidt:</a:t>
            </a:r>
          </a:p>
          <a:p>
            <a:pPr marL="720000" lvl="1" indent="-468000">
              <a:spcAft>
                <a:spcPts val="1200"/>
              </a:spcAft>
              <a:buFont typeface="Wingdings" pitchFamily="2" charset="2"/>
              <a:buChar char="q"/>
            </a:pPr>
            <a:r>
              <a:rPr lang="id-ID" sz="3000" dirty="0" smtClean="0">
                <a:latin typeface="Berlin Sans FB" pitchFamily="34" charset="0"/>
              </a:rPr>
              <a:t>Kontinum dr perilaku pemimpin berada pd rentang : memusat pd pemimpin/ leader hingga memusat pd bawahan (</a:t>
            </a:r>
            <a:r>
              <a:rPr lang="id-ID" sz="3000" dirty="0" smtClean="0">
                <a:solidFill>
                  <a:srgbClr val="FF0000"/>
                </a:solidFill>
                <a:latin typeface="Berlin Sans FB" pitchFamily="34" charset="0"/>
              </a:rPr>
              <a:t>authoritarian – democratic)</a:t>
            </a:r>
          </a:p>
          <a:p>
            <a:pPr marL="720000" lvl="1" indent="-468000">
              <a:buFont typeface="Wingdings" pitchFamily="2" charset="2"/>
              <a:buChar char="q"/>
            </a:pPr>
            <a:r>
              <a:rPr lang="id-ID" sz="3000" dirty="0" smtClean="0">
                <a:latin typeface="Berlin Sans FB" pitchFamily="34" charset="0"/>
              </a:rPr>
              <a:t>Leader hrs mempertimbangkan:</a:t>
            </a:r>
          </a:p>
          <a:p>
            <a:pPr lvl="2">
              <a:buFont typeface="Wingdings" pitchFamily="2" charset="2"/>
              <a:buChar char="§"/>
            </a:pPr>
            <a:r>
              <a:rPr lang="id-ID" sz="3000" dirty="0" smtClean="0">
                <a:latin typeface="Berlin Sans FB" pitchFamily="34" charset="0"/>
              </a:rPr>
              <a:t>Gaya dan kemampuan pribadi mrk</a:t>
            </a:r>
          </a:p>
          <a:p>
            <a:pPr lvl="2">
              <a:buFont typeface="Wingdings" pitchFamily="2" charset="2"/>
              <a:buChar char="§"/>
            </a:pPr>
            <a:r>
              <a:rPr lang="id-ID" sz="3000" dirty="0" smtClean="0">
                <a:latin typeface="Berlin Sans FB" pitchFamily="34" charset="0"/>
              </a:rPr>
              <a:t>Preferensi bawahan</a:t>
            </a:r>
          </a:p>
          <a:p>
            <a:pPr lvl="2">
              <a:buFont typeface="Wingdings" pitchFamily="2" charset="2"/>
              <a:buChar char="§"/>
            </a:pPr>
            <a:r>
              <a:rPr lang="id-ID" sz="3000" dirty="0" smtClean="0">
                <a:latin typeface="Berlin Sans FB" pitchFamily="34" charset="0"/>
              </a:rPr>
              <a:t>Situasi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533400"/>
          </a:xfrm>
        </p:spPr>
        <p:txBody>
          <a:bodyPr>
            <a:noAutofit/>
          </a:bodyPr>
          <a:lstStyle/>
          <a:p>
            <a:pPr algn="ctr"/>
            <a:r>
              <a:rPr lang="id-ID" sz="2800" b="1" dirty="0" smtClean="0">
                <a:solidFill>
                  <a:srgbClr val="FF0000"/>
                </a:solidFill>
                <a:latin typeface="Berlin Sans FB" pitchFamily="34" charset="0"/>
              </a:rPr>
              <a:t>3.</a:t>
            </a:r>
            <a:r>
              <a:rPr lang="en-US" sz="2800" b="1" dirty="0" smtClean="0">
                <a:solidFill>
                  <a:srgbClr val="FF0000"/>
                </a:solidFill>
                <a:latin typeface="Berlin Sans FB" pitchFamily="34" charset="0"/>
              </a:rPr>
              <a:t>The Contingency Theory</a:t>
            </a:r>
            <a:endParaRPr lang="id-ID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d-ID" sz="2400" dirty="0" smtClean="0">
                <a:latin typeface="Berlin Sans FB" pitchFamily="34" charset="0"/>
              </a:rPr>
              <a:t>Dikembangkan oleh 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Fiedler</a:t>
            </a:r>
          </a:p>
          <a:p>
            <a:pPr>
              <a:spcBef>
                <a:spcPts val="1800"/>
              </a:spcBef>
            </a:pPr>
            <a:r>
              <a:rPr lang="id-ID" sz="2400" dirty="0" smtClean="0">
                <a:latin typeface="Berlin Sans FB" pitchFamily="34" charset="0"/>
              </a:rPr>
              <a:t>Prestasi kelompok dipengaruhi oleh sistem motivasi pemimpin dan sejauh mana ia dpt mengendalikan /mempengaruhi situasi ttt.</a:t>
            </a:r>
          </a:p>
          <a:p>
            <a:pPr>
              <a:spcBef>
                <a:spcPts val="1800"/>
              </a:spcBef>
            </a:pPr>
            <a:r>
              <a:rPr lang="id-ID" sz="2400" dirty="0" smtClean="0">
                <a:latin typeface="Berlin Sans FB" pitchFamily="34" charset="0"/>
              </a:rPr>
              <a:t>Gaya kepemimpinan </a:t>
            </a:r>
          </a:p>
          <a:p>
            <a:pPr marL="745200" lvl="1" indent="-457200">
              <a:spcBef>
                <a:spcPts val="1200"/>
              </a:spcBef>
              <a:buFont typeface="+mj-lt"/>
              <a:buAutoNum type="arabicPeriod"/>
            </a:pP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Task - oriented</a:t>
            </a:r>
          </a:p>
          <a:p>
            <a:pPr marL="745200" lvl="1" indent="-457200">
              <a:spcBef>
                <a:spcPts val="1200"/>
              </a:spcBef>
              <a:buFont typeface="+mj-lt"/>
              <a:buAutoNum type="arabicPeriod"/>
            </a:pP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Relationship-oriented</a:t>
            </a:r>
            <a:endParaRPr lang="id-ID" dirty="0">
              <a:solidFill>
                <a:srgbClr val="FF000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Contoh Teori Contigency</a:t>
            </a:r>
            <a:endParaRPr lang="id-ID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5105400"/>
          </a:xfrm>
        </p:spPr>
        <p:txBody>
          <a:bodyPr>
            <a:normAutofit/>
          </a:bodyPr>
          <a:lstStyle/>
          <a:p>
            <a:pPr marL="360000" indent="-2880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id-ID" sz="2200" dirty="0" smtClean="0">
                <a:solidFill>
                  <a:srgbClr val="FF0000"/>
                </a:solidFill>
                <a:latin typeface="Berlin Sans FB" pitchFamily="34" charset="0"/>
              </a:rPr>
              <a:t>VROOM/YETTON/JAGO</a:t>
            </a:r>
            <a:r>
              <a:rPr lang="id-ID" sz="2200" b="1" dirty="0" smtClean="0">
                <a:latin typeface="Berlin Sans FB" pitchFamily="34" charset="0"/>
              </a:rPr>
              <a:t> :  </a:t>
            </a:r>
          </a:p>
          <a:p>
            <a:pPr marL="634320" lvl="1" indent="-2880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itchFamily="2" charset="2"/>
              <a:buChar char="§"/>
            </a:pP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Leadeship Style Theory/ Normative Leadeship Model</a:t>
            </a:r>
          </a:p>
          <a:p>
            <a:pPr marL="634320" lvl="1" indent="-2880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id-ID" sz="2200" dirty="0" smtClean="0">
                <a:latin typeface="Berlin Sans FB" pitchFamily="34" charset="0"/>
              </a:rPr>
              <a:t>Semula dikembangkan oleh Vroom &amp; Yetton: gaya kepemimpinan ditentukan oleh </a:t>
            </a:r>
            <a:r>
              <a:rPr lang="id-ID" sz="2200" dirty="0" smtClean="0">
                <a:solidFill>
                  <a:srgbClr val="FF0000"/>
                </a:solidFill>
                <a:latin typeface="Berlin Sans FB" pitchFamily="34" charset="0"/>
              </a:rPr>
              <a:t>jenis masalah yg </a:t>
            </a:r>
            <a:r>
              <a:rPr lang="id-ID" sz="2200" dirty="0" smtClean="0">
                <a:latin typeface="Berlin Sans FB" pitchFamily="34" charset="0"/>
              </a:rPr>
              <a:t>dihadapi dan </a:t>
            </a:r>
            <a:r>
              <a:rPr lang="id-ID" sz="2200" dirty="0" smtClean="0">
                <a:solidFill>
                  <a:srgbClr val="FF0000"/>
                </a:solidFill>
                <a:latin typeface="Berlin Sans FB" pitchFamily="34" charset="0"/>
              </a:rPr>
              <a:t>macam keputusan </a:t>
            </a:r>
            <a:r>
              <a:rPr lang="id-ID" sz="2200" dirty="0" smtClean="0">
                <a:latin typeface="Berlin Sans FB" pitchFamily="34" charset="0"/>
              </a:rPr>
              <a:t>yg diambil, jd bersifat normatif.</a:t>
            </a:r>
          </a:p>
          <a:p>
            <a:pPr marL="634320" lvl="1" indent="-288000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id-ID" sz="2200" dirty="0" smtClean="0">
                <a:latin typeface="Berlin Sans FB" pitchFamily="34" charset="0"/>
              </a:rPr>
              <a:t>Mrk mengidentifikasi 14 situasi pemecahan masalah yg disajikan dlm bentuk “pohon keputusan”</a:t>
            </a:r>
          </a:p>
          <a:p>
            <a:pPr marL="634320" lvl="1" indent="-288000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id-ID" sz="2200" dirty="0" smtClean="0">
                <a:latin typeface="Berlin Sans FB" pitchFamily="34" charset="0"/>
              </a:rPr>
              <a:t>Kmd direvisi oleh Vroom &amp; Jago dg mengubah jawaban “ya” &amp; “tidak” dr pohon keputusan tsb mjd skala 1 – 5.</a:t>
            </a:r>
          </a:p>
          <a:p>
            <a:pPr marL="634320" lvl="1" indent="-288000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id-ID" sz="2200" dirty="0" smtClean="0">
                <a:latin typeface="Berlin Sans FB" pitchFamily="34" charset="0"/>
              </a:rPr>
              <a:t>Gaya kepemimpinan tgt pd tuntutan kualitas, tuntutan komitmen, informasi pemimpin, struktur tugas/masalah, kemungkinan komitmen, keseluruhan harapan, konflik, informasi bawahan.</a:t>
            </a:r>
          </a:p>
          <a:p>
            <a:pPr marL="634320" lvl="1" indent="-288000">
              <a:lnSpc>
                <a:spcPct val="80000"/>
              </a:lnSpc>
              <a:buFont typeface="Wingdings" pitchFamily="2" charset="2"/>
              <a:buChar char="§"/>
            </a:pPr>
            <a:r>
              <a:rPr lang="id-ID" sz="2200" dirty="0" smtClean="0">
                <a:latin typeface="Berlin Sans FB" pitchFamily="34" charset="0"/>
              </a:rPr>
              <a:t>Jago jg mengklasifikasikan kepemimpinan berdasarkan </a:t>
            </a:r>
            <a:r>
              <a:rPr lang="id-ID" sz="2200" b="1" i="1" dirty="0" smtClean="0">
                <a:solidFill>
                  <a:srgbClr val="FF0000"/>
                </a:solidFill>
                <a:latin typeface="Berlin Sans FB" pitchFamily="34" charset="0"/>
              </a:rPr>
              <a:t>approach</a:t>
            </a:r>
            <a:r>
              <a:rPr lang="id-ID" sz="2200" i="1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id-ID" sz="2200" dirty="0" smtClean="0">
                <a:solidFill>
                  <a:srgbClr val="FF0000"/>
                </a:solidFill>
                <a:latin typeface="Berlin Sans FB" pitchFamily="34" charset="0"/>
              </a:rPr>
              <a:t>dan </a:t>
            </a:r>
            <a:r>
              <a:rPr lang="id-ID" sz="2200" b="1" i="1" dirty="0" smtClean="0">
                <a:solidFill>
                  <a:srgbClr val="FF0000"/>
                </a:solidFill>
                <a:latin typeface="Berlin Sans FB" pitchFamily="34" charset="0"/>
              </a:rPr>
              <a:t>focus.</a:t>
            </a:r>
          </a:p>
          <a:p>
            <a:endParaRPr lang="id-ID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381000"/>
          </a:xfrm>
        </p:spPr>
        <p:txBody>
          <a:bodyPr>
            <a:noAutofit/>
          </a:bodyPr>
          <a:lstStyle/>
          <a:p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Lanjutan...</a:t>
            </a:r>
            <a:endParaRPr lang="id-ID" sz="24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4800600"/>
          </a:xfrm>
        </p:spPr>
        <p:txBody>
          <a:bodyPr>
            <a:noAutofit/>
          </a:bodyPr>
          <a:lstStyle/>
          <a:p>
            <a:pPr marL="360000" lvl="0" indent="-2880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 startAt="2"/>
              <a:defRPr/>
            </a:pP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HERSEY &amp; BLANCHARD :</a:t>
            </a:r>
            <a:r>
              <a:rPr lang="id-ID" sz="2000" b="1" dirty="0" smtClean="0">
                <a:latin typeface="Berlin Sans FB" pitchFamily="34" charset="0"/>
              </a:rPr>
              <a:t>  </a:t>
            </a:r>
          </a:p>
          <a:p>
            <a:pPr marL="634320" lvl="1" indent="-2880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itchFamily="2" charset="2"/>
              <a:buChar char="§"/>
              <a:defRPr/>
            </a:pPr>
            <a:r>
              <a:rPr lang="id-ID" sz="1800" dirty="0" smtClean="0">
                <a:solidFill>
                  <a:srgbClr val="FF0000"/>
                </a:solidFill>
                <a:latin typeface="Berlin Sans FB" pitchFamily="34" charset="0"/>
              </a:rPr>
              <a:t>Teori Kepemimpinan Situasional</a:t>
            </a:r>
          </a:p>
          <a:p>
            <a:pPr marL="634320" lvl="1" indent="-288000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id-ID" sz="2000" dirty="0" smtClean="0">
                <a:latin typeface="Berlin Sans FB" pitchFamily="34" charset="0"/>
              </a:rPr>
              <a:t>Gaya kepemimpinan tgt pd </a:t>
            </a:r>
            <a:r>
              <a:rPr lang="id-ID" sz="2000" i="1" dirty="0" smtClean="0">
                <a:solidFill>
                  <a:srgbClr val="FF0000"/>
                </a:solidFill>
                <a:latin typeface="Berlin Sans FB" pitchFamily="34" charset="0"/>
              </a:rPr>
              <a:t>readiness</a:t>
            </a:r>
            <a:r>
              <a:rPr lang="id-ID" sz="2000" i="1" dirty="0" smtClean="0">
                <a:latin typeface="Berlin Sans FB" pitchFamily="34" charset="0"/>
              </a:rPr>
              <a:t> </a:t>
            </a:r>
            <a:r>
              <a:rPr lang="id-ID" sz="2000" dirty="0" smtClean="0">
                <a:latin typeface="Berlin Sans FB" pitchFamily="34" charset="0"/>
              </a:rPr>
              <a:t>dan kedewasaan </a:t>
            </a:r>
            <a:r>
              <a:rPr lang="id-ID" sz="2000" i="1" dirty="0" smtClean="0">
                <a:solidFill>
                  <a:srgbClr val="FF0000"/>
                </a:solidFill>
                <a:latin typeface="Berlin Sans FB" pitchFamily="34" charset="0"/>
              </a:rPr>
              <a:t>follower</a:t>
            </a:r>
            <a:r>
              <a:rPr lang="id-ID" sz="2000" i="1" dirty="0" smtClean="0">
                <a:latin typeface="Berlin Sans FB" pitchFamily="34" charset="0"/>
              </a:rPr>
              <a:t> </a:t>
            </a:r>
            <a:r>
              <a:rPr lang="id-ID" sz="2000" dirty="0" smtClean="0">
                <a:latin typeface="Berlin Sans FB" pitchFamily="34" charset="0"/>
              </a:rPr>
              <a:t>(yg dpt dilihat dr kemampuan &amp; kesediaan mrk)</a:t>
            </a:r>
          </a:p>
          <a:p>
            <a:pPr marL="634320" lvl="1" indent="-288000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id-ID" sz="2000" dirty="0" smtClean="0">
                <a:latin typeface="Berlin Sans FB" pitchFamily="34" charset="0"/>
              </a:rPr>
              <a:t>Kedewasaan (</a:t>
            </a:r>
            <a:r>
              <a:rPr lang="id-ID" sz="2000" i="1" dirty="0" smtClean="0">
                <a:latin typeface="Berlin Sans FB" pitchFamily="34" charset="0"/>
              </a:rPr>
              <a:t>maturity</a:t>
            </a:r>
            <a:r>
              <a:rPr lang="id-ID" sz="2000" dirty="0" smtClean="0">
                <a:latin typeface="Berlin Sans FB" pitchFamily="34" charset="0"/>
              </a:rPr>
              <a:t>) sso atau suatu kelompok tdk berlaku mutlak, artinya dewasa tdknya hrs dilihat dlm konteks tugas yg berbeda.</a:t>
            </a:r>
          </a:p>
          <a:p>
            <a:pPr marL="634320" lvl="1" indent="-288000">
              <a:lnSpc>
                <a:spcPct val="80000"/>
              </a:lnSpc>
              <a:defRPr/>
            </a:pPr>
            <a:r>
              <a:rPr lang="id-ID" sz="2000" dirty="0" smtClean="0">
                <a:latin typeface="Berlin Sans FB" pitchFamily="34" charset="0"/>
              </a:rPr>
              <a:t>Mis: sso cukup dewasa utk tgs A, namun krg dewasa utk tgs B</a:t>
            </a:r>
          </a:p>
          <a:p>
            <a:pPr marL="634320" lvl="1" indent="-288000">
              <a:lnSpc>
                <a:spcPct val="80000"/>
              </a:lnSpc>
              <a:spcAft>
                <a:spcPts val="600"/>
              </a:spcAft>
              <a:defRPr/>
            </a:pPr>
            <a:r>
              <a:rPr lang="id-ID" sz="2000" dirty="0" smtClean="0">
                <a:latin typeface="Berlin Sans FB" pitchFamily="34" charset="0"/>
              </a:rPr>
              <a:t>Jadi utk melakukan tgs A dan B dibutuhkan gaya kepemimpinan yg berbeda</a:t>
            </a:r>
          </a:p>
          <a:p>
            <a:pPr marL="634320" lvl="1" indent="-288000">
              <a:lnSpc>
                <a:spcPct val="80000"/>
              </a:lnSpc>
              <a:spcAft>
                <a:spcPts val="600"/>
              </a:spcAft>
              <a:buNone/>
              <a:defRPr/>
            </a:pPr>
            <a:endParaRPr lang="id-ID" sz="2000" dirty="0" smtClean="0">
              <a:latin typeface="Berlin Sans FB" pitchFamily="34" charset="0"/>
            </a:endParaRPr>
          </a:p>
          <a:p>
            <a:pPr marL="634320" lvl="1" indent="-288000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id-ID" sz="2000" dirty="0" smtClean="0">
                <a:latin typeface="Berlin Sans FB" pitchFamily="34" charset="0"/>
              </a:rPr>
              <a:t>Gaya kepemimpinan dipengaruhi oleh </a:t>
            </a: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3 faktor situasional</a:t>
            </a:r>
            <a:r>
              <a:rPr lang="id-ID" sz="2000" dirty="0" smtClean="0">
                <a:latin typeface="Berlin Sans FB" pitchFamily="34" charset="0"/>
              </a:rPr>
              <a:t>:</a:t>
            </a:r>
          </a:p>
          <a:p>
            <a:pPr marL="972000" lvl="2" indent="-288000">
              <a:lnSpc>
                <a:spcPct val="80000"/>
              </a:lnSpc>
              <a:buClr>
                <a:schemeClr val="accent2"/>
              </a:buClr>
              <a:buFont typeface="+mj-lt"/>
              <a:buAutoNum type="alphaLcPeriod"/>
            </a:pP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Hubungan</a:t>
            </a:r>
            <a:r>
              <a:rPr lang="id-ID" dirty="0" smtClean="0">
                <a:latin typeface="Berlin Sans FB" pitchFamily="34" charset="0"/>
              </a:rPr>
              <a:t> ant pemimpin &amp; yg dipimpin (</a:t>
            </a:r>
            <a:r>
              <a:rPr lang="id-ID" i="1" dirty="0" smtClean="0">
                <a:latin typeface="Berlin Sans FB" pitchFamily="34" charset="0"/>
              </a:rPr>
              <a:t>leader &amp; follower</a:t>
            </a:r>
            <a:r>
              <a:rPr lang="id-ID" dirty="0" smtClean="0">
                <a:latin typeface="Berlin Sans FB" pitchFamily="34" charset="0"/>
              </a:rPr>
              <a:t>)</a:t>
            </a:r>
          </a:p>
          <a:p>
            <a:pPr marL="972000" lvl="2" indent="-288000">
              <a:lnSpc>
                <a:spcPct val="80000"/>
              </a:lnSpc>
              <a:buClr>
                <a:schemeClr val="accent2"/>
              </a:buClr>
              <a:buFont typeface="+mj-lt"/>
              <a:buAutoNum type="alphaLcPeriod"/>
            </a:pPr>
            <a:r>
              <a:rPr lang="id-ID" dirty="0" smtClean="0">
                <a:latin typeface="Berlin Sans FB" pitchFamily="34" charset="0"/>
              </a:rPr>
              <a:t>Struktur tugas (tgs smakin terstruktur, smakin baik)</a:t>
            </a:r>
          </a:p>
          <a:p>
            <a:pPr marL="972000" lvl="2" indent="-288000">
              <a:lnSpc>
                <a:spcPct val="80000"/>
              </a:lnSpc>
              <a:buClr>
                <a:schemeClr val="accent2"/>
              </a:buClr>
              <a:buFont typeface="+mj-lt"/>
              <a:buAutoNum type="alphaLcPeriod"/>
            </a:pP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Posis</a:t>
            </a:r>
            <a:r>
              <a:rPr lang="id-ID" dirty="0" smtClean="0">
                <a:latin typeface="Berlin Sans FB" pitchFamily="34" charset="0"/>
              </a:rPr>
              <a:t>i kekuasaan (sebesar apa kewenangan pemimpin)</a:t>
            </a:r>
          </a:p>
          <a:p>
            <a:endParaRPr lang="id-ID" sz="20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	Setelah mengikuti materi perkuliahan ini mahasiswa diharapkan mampu :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latin typeface="Berlin Sans FB" pitchFamily="34" charset="0"/>
              </a:rPr>
              <a:t>Mendifinisikan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Kepemimpinan</a:t>
            </a:r>
            <a:r>
              <a:rPr lang="en-US" sz="2400" dirty="0" smtClean="0">
                <a:latin typeface="Berlin Sans FB" pitchFamily="34" charset="0"/>
              </a:rPr>
              <a:t>/ Leadership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latin typeface="Berlin Sans FB" pitchFamily="34" charset="0"/>
              </a:rPr>
              <a:t>Menjelaskan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sumber-sumber</a:t>
            </a:r>
            <a:r>
              <a:rPr lang="en-US" sz="2400" dirty="0" smtClean="0">
                <a:latin typeface="Berlin Sans FB" pitchFamily="34" charset="0"/>
              </a:rPr>
              <a:t> Power (</a:t>
            </a:r>
            <a:r>
              <a:rPr lang="en-US" sz="2400" dirty="0" err="1" smtClean="0">
                <a:latin typeface="Berlin Sans FB" pitchFamily="34" charset="0"/>
              </a:rPr>
              <a:t>kekuasaan</a:t>
            </a:r>
            <a:r>
              <a:rPr lang="en-US" sz="2400" dirty="0" smtClean="0">
                <a:latin typeface="Berlin Sans FB" pitchFamily="34" charset="0"/>
              </a:rPr>
              <a:t>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latin typeface="Berlin Sans FB" pitchFamily="34" charset="0"/>
              </a:rPr>
              <a:t>Menyimpulkan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beberapa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pendekatan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latin typeface="Berlin Sans FB" pitchFamily="34" charset="0"/>
              </a:rPr>
              <a:t>teori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Kepemimpinan</a:t>
            </a:r>
            <a:endParaRPr lang="en-US" sz="24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latin typeface="Berlin Sans FB" pitchFamily="34" charset="0"/>
              </a:rPr>
              <a:t>Membandingkan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beberapa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pendekatan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latin typeface="Berlin Sans FB" pitchFamily="34" charset="0"/>
              </a:rPr>
              <a:t>teori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Kepemimpinan</a:t>
            </a:r>
            <a:endParaRPr lang="en-US" sz="24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latin typeface="Berlin Sans FB" pitchFamily="34" charset="0"/>
              </a:rPr>
              <a:t>Mendiskusikan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hambatan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perempuan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dunia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kerja</a:t>
            </a:r>
            <a:r>
              <a:rPr lang="en-US" sz="2400" dirty="0" smtClean="0">
                <a:latin typeface="Berlin Sans FB" pitchFamily="34" charset="0"/>
              </a:rPr>
              <a:t> </a:t>
            </a:r>
          </a:p>
          <a:p>
            <a:pPr>
              <a:buFont typeface="Arial" charset="0"/>
              <a:buNone/>
              <a:defRPr/>
            </a:pPr>
            <a:endParaRPr lang="id-ID" sz="2400" dirty="0" smtClean="0">
              <a:latin typeface="Berlin Sans FB" pitchFamily="34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7"/>
          <p:cNvSpPr txBox="1">
            <a:spLocks noChangeArrowheads="1"/>
          </p:cNvSpPr>
          <p:nvPr/>
        </p:nvSpPr>
        <p:spPr bwMode="auto">
          <a:xfrm>
            <a:off x="685800" y="5562600"/>
            <a:ext cx="8305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/>
          </a:p>
        </p:txBody>
      </p:sp>
      <p:sp>
        <p:nvSpPr>
          <p:cNvPr id="29702" name="Text Box 54"/>
          <p:cNvSpPr txBox="1">
            <a:spLocks noChangeArrowheads="1"/>
          </p:cNvSpPr>
          <p:nvPr/>
        </p:nvSpPr>
        <p:spPr bwMode="auto">
          <a:xfrm>
            <a:off x="539552" y="609600"/>
            <a:ext cx="8064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Berlin Sans FB" pitchFamily="34" charset="0"/>
              </a:rPr>
              <a:t>EMPAT </a:t>
            </a:r>
            <a:r>
              <a:rPr lang="id-ID" sz="2400" b="1" dirty="0" smtClean="0">
                <a:latin typeface="Berlin Sans FB" pitchFamily="34" charset="0"/>
              </a:rPr>
              <a:t>GAYA </a:t>
            </a:r>
            <a:r>
              <a:rPr lang="en-US" sz="2400" b="1" dirty="0" smtClean="0">
                <a:latin typeface="Berlin Sans FB" pitchFamily="34" charset="0"/>
              </a:rPr>
              <a:t>KEPEMIMPINAN</a:t>
            </a:r>
            <a:r>
              <a:rPr lang="id-ID" sz="2400" b="1" dirty="0" smtClean="0">
                <a:latin typeface="Berlin Sans FB" pitchFamily="34" charset="0"/>
              </a:rPr>
              <a:t> SITUASIONAL</a:t>
            </a:r>
            <a:endParaRPr lang="en-US" sz="2400" b="1" dirty="0">
              <a:latin typeface="Berlin Sans FB" pitchFamily="34" charset="0"/>
            </a:endParaRPr>
          </a:p>
        </p:txBody>
      </p:sp>
      <p:grpSp>
        <p:nvGrpSpPr>
          <p:cNvPr id="2" name="Group 26"/>
          <p:cNvGrpSpPr/>
          <p:nvPr/>
        </p:nvGrpSpPr>
        <p:grpSpPr>
          <a:xfrm>
            <a:off x="323528" y="1340768"/>
            <a:ext cx="8367317" cy="4717636"/>
            <a:chOff x="203689" y="980728"/>
            <a:chExt cx="7838174" cy="2758418"/>
          </a:xfrm>
        </p:grpSpPr>
        <p:sp>
          <p:nvSpPr>
            <p:cNvPr id="29703" name="Rectangle 9"/>
            <p:cNvSpPr>
              <a:spLocks noChangeArrowheads="1"/>
            </p:cNvSpPr>
            <p:nvPr/>
          </p:nvSpPr>
          <p:spPr bwMode="auto">
            <a:xfrm>
              <a:off x="4961793" y="2189164"/>
              <a:ext cx="2945423" cy="1182687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d-ID" sz="800" b="1" i="1" dirty="0" smtClean="0"/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d-ID" sz="800" b="1" i="1" dirty="0" smtClean="0"/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id-ID" sz="2400" dirty="0" smtClean="0">
                  <a:solidFill>
                    <a:schemeClr val="bg1"/>
                  </a:solidFill>
                  <a:latin typeface="Berlin Sans FB" pitchFamily="34" charset="0"/>
                </a:rPr>
                <a:t>High Task</a:t>
              </a:r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id-ID" sz="2400" dirty="0" smtClean="0">
                  <a:solidFill>
                    <a:schemeClr val="bg1"/>
                  </a:solidFill>
                  <a:latin typeface="Berlin Sans FB" pitchFamily="34" charset="0"/>
                </a:rPr>
                <a:t>Low Relationship</a:t>
              </a:r>
              <a:endParaRPr lang="en-US" sz="2400" dirty="0">
                <a:solidFill>
                  <a:schemeClr val="bg1"/>
                </a:solidFill>
                <a:latin typeface="Berlin Sans FB" pitchFamily="34" charset="0"/>
              </a:endParaRPr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2400" dirty="0" smtClean="0">
                  <a:solidFill>
                    <a:schemeClr val="bg1"/>
                  </a:solidFill>
                  <a:latin typeface="Berlin Sans FB" pitchFamily="34" charset="0"/>
                </a:rPr>
                <a:t>(</a:t>
              </a:r>
              <a:r>
                <a:rPr lang="id-ID" sz="2400" dirty="0" smtClean="0">
                  <a:solidFill>
                    <a:schemeClr val="bg1"/>
                  </a:solidFill>
                  <a:latin typeface="Berlin Sans FB" pitchFamily="34" charset="0"/>
                </a:rPr>
                <a:t>Telling/</a:t>
              </a:r>
              <a:r>
                <a:rPr lang="en-US" sz="2400" dirty="0" err="1" smtClean="0">
                  <a:solidFill>
                    <a:schemeClr val="bg1"/>
                  </a:solidFill>
                  <a:latin typeface="Berlin Sans FB" pitchFamily="34" charset="0"/>
                </a:rPr>
                <a:t>Instruktif</a:t>
              </a:r>
              <a:r>
                <a:rPr lang="en-US" sz="2400" dirty="0">
                  <a:solidFill>
                    <a:schemeClr val="bg1"/>
                  </a:solidFill>
                  <a:latin typeface="Berlin Sans FB" pitchFamily="34" charset="0"/>
                </a:rPr>
                <a:t>)</a:t>
              </a: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2014904" y="2189164"/>
              <a:ext cx="2946888" cy="1182687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d-ID" sz="800" b="1" dirty="0" smtClean="0"/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d-ID" sz="800" b="1" dirty="0" smtClean="0"/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id-ID" sz="2400" dirty="0" smtClean="0">
                  <a:solidFill>
                    <a:schemeClr val="bg1"/>
                  </a:solidFill>
                  <a:latin typeface="Berlin Sans FB" pitchFamily="34" charset="0"/>
                </a:rPr>
                <a:t>Low Task</a:t>
              </a:r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id-ID" sz="2400" dirty="0" smtClean="0">
                  <a:solidFill>
                    <a:schemeClr val="bg1"/>
                  </a:solidFill>
                  <a:latin typeface="Berlin Sans FB" pitchFamily="34" charset="0"/>
                </a:rPr>
                <a:t>Low Relationship</a:t>
              </a:r>
              <a:endParaRPr lang="en-US" sz="2400" dirty="0">
                <a:solidFill>
                  <a:schemeClr val="bg1"/>
                </a:solidFill>
                <a:latin typeface="Berlin Sans FB" pitchFamily="34" charset="0"/>
              </a:endParaRPr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2400" dirty="0" smtClean="0">
                  <a:solidFill>
                    <a:schemeClr val="bg1"/>
                  </a:solidFill>
                  <a:latin typeface="Berlin Sans FB" pitchFamily="34" charset="0"/>
                </a:rPr>
                <a:t>(</a:t>
              </a:r>
              <a:r>
                <a:rPr lang="en-US" sz="2400" dirty="0" err="1" smtClean="0">
                  <a:solidFill>
                    <a:schemeClr val="bg1"/>
                  </a:solidFill>
                  <a:latin typeface="Berlin Sans FB" pitchFamily="34" charset="0"/>
                </a:rPr>
                <a:t>Delegatif</a:t>
              </a:r>
              <a:r>
                <a:rPr lang="en-US" sz="2400" dirty="0">
                  <a:solidFill>
                    <a:schemeClr val="bg1"/>
                  </a:solidFill>
                  <a:latin typeface="Berlin Sans FB" pitchFamily="34" charset="0"/>
                </a:rPr>
                <a:t>)</a:t>
              </a:r>
            </a:p>
          </p:txBody>
        </p:sp>
        <p:sp>
          <p:nvSpPr>
            <p:cNvPr id="29705" name="Rectangle 7"/>
            <p:cNvSpPr>
              <a:spLocks noChangeArrowheads="1"/>
            </p:cNvSpPr>
            <p:nvPr/>
          </p:nvSpPr>
          <p:spPr bwMode="auto">
            <a:xfrm>
              <a:off x="4961793" y="1085851"/>
              <a:ext cx="2945423" cy="110331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d-ID" sz="800" b="1" i="1" dirty="0" smtClean="0"/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d-ID" sz="800" b="1" i="1" dirty="0" smtClean="0"/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id-ID" sz="2400" dirty="0" smtClean="0">
                  <a:latin typeface="Berlin Sans FB" pitchFamily="34" charset="0"/>
                </a:rPr>
                <a:t>High Task</a:t>
              </a:r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id-ID" sz="2400" dirty="0" smtClean="0">
                  <a:latin typeface="Berlin Sans FB" pitchFamily="34" charset="0"/>
                </a:rPr>
                <a:t>High Relationship</a:t>
              </a:r>
              <a:endParaRPr lang="en-US" sz="2400" dirty="0">
                <a:latin typeface="Berlin Sans FB" pitchFamily="34" charset="0"/>
              </a:endParaRPr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2400" dirty="0" smtClean="0">
                  <a:latin typeface="Berlin Sans FB" pitchFamily="34" charset="0"/>
                </a:rPr>
                <a:t>(</a:t>
              </a:r>
              <a:r>
                <a:rPr lang="id-ID" sz="2400" dirty="0" smtClean="0">
                  <a:latin typeface="Berlin Sans FB" pitchFamily="34" charset="0"/>
                </a:rPr>
                <a:t>Selling/Konsultatif</a:t>
              </a:r>
              <a:r>
                <a:rPr lang="en-US" sz="2400" dirty="0" smtClean="0">
                  <a:latin typeface="Berlin Sans FB" pitchFamily="34" charset="0"/>
                </a:rPr>
                <a:t>)</a:t>
              </a:r>
              <a:endParaRPr lang="en-US" sz="2400" dirty="0">
                <a:latin typeface="Berlin Sans FB" pitchFamily="34" charset="0"/>
              </a:endParaRPr>
            </a:p>
          </p:txBody>
        </p:sp>
        <p:sp>
          <p:nvSpPr>
            <p:cNvPr id="29706" name="Rectangle 6"/>
            <p:cNvSpPr>
              <a:spLocks noChangeArrowheads="1"/>
            </p:cNvSpPr>
            <p:nvPr/>
          </p:nvSpPr>
          <p:spPr bwMode="auto">
            <a:xfrm>
              <a:off x="1975120" y="1066801"/>
              <a:ext cx="2946889" cy="110331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</a:pPr>
              <a:endParaRPr lang="id-ID" sz="1200" b="1" i="1" dirty="0" smtClean="0"/>
            </a:p>
            <a:p>
              <a:pPr algn="ctr">
                <a:lnSpc>
                  <a:spcPct val="80000"/>
                </a:lnSpc>
              </a:pPr>
              <a:endParaRPr lang="id-ID" sz="1200" b="1" i="1" dirty="0" smtClean="0"/>
            </a:p>
            <a:p>
              <a:pPr algn="ctr">
                <a:lnSpc>
                  <a:spcPct val="80000"/>
                </a:lnSpc>
              </a:pPr>
              <a:r>
                <a:rPr lang="id-ID" sz="2400" dirty="0" smtClean="0">
                  <a:solidFill>
                    <a:schemeClr val="bg1"/>
                  </a:solidFill>
                  <a:latin typeface="Berlin Sans FB" pitchFamily="34" charset="0"/>
                </a:rPr>
                <a:t>Low Task </a:t>
              </a:r>
            </a:p>
            <a:p>
              <a:pPr algn="ctr">
                <a:lnSpc>
                  <a:spcPct val="80000"/>
                </a:lnSpc>
              </a:pPr>
              <a:r>
                <a:rPr lang="id-ID" sz="2400" dirty="0" smtClean="0">
                  <a:solidFill>
                    <a:schemeClr val="bg1"/>
                  </a:solidFill>
                  <a:latin typeface="Berlin Sans FB" pitchFamily="34" charset="0"/>
                </a:rPr>
                <a:t>High Relationship</a:t>
              </a:r>
              <a:endParaRPr lang="en-US" sz="2400" dirty="0">
                <a:solidFill>
                  <a:schemeClr val="bg1"/>
                </a:solidFill>
                <a:latin typeface="Berlin Sans FB" pitchFamily="34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400" dirty="0" smtClean="0">
                  <a:solidFill>
                    <a:schemeClr val="bg1"/>
                  </a:solidFill>
                  <a:latin typeface="Berlin Sans FB" pitchFamily="34" charset="0"/>
                </a:rPr>
                <a:t>(</a:t>
              </a:r>
              <a:r>
                <a:rPr lang="en-US" sz="2400" dirty="0" err="1" smtClean="0">
                  <a:solidFill>
                    <a:schemeClr val="bg1"/>
                  </a:solidFill>
                  <a:latin typeface="Berlin Sans FB" pitchFamily="34" charset="0"/>
                </a:rPr>
                <a:t>Partisipatif</a:t>
              </a:r>
              <a:r>
                <a:rPr lang="en-US" sz="2400" dirty="0" smtClean="0">
                  <a:solidFill>
                    <a:schemeClr val="bg1"/>
                  </a:solidFill>
                  <a:latin typeface="Berlin Sans FB" pitchFamily="34" charset="0"/>
                </a:rPr>
                <a:t> </a:t>
              </a:r>
              <a:r>
                <a:rPr lang="en-US" sz="2400" dirty="0">
                  <a:solidFill>
                    <a:schemeClr val="bg1"/>
                  </a:solidFill>
                  <a:latin typeface="Berlin Sans FB" pitchFamily="34" charset="0"/>
                </a:rPr>
                <a:t>)</a:t>
              </a:r>
            </a:p>
          </p:txBody>
        </p:sp>
        <p:sp>
          <p:nvSpPr>
            <p:cNvPr id="29707" name="Line 10"/>
            <p:cNvSpPr>
              <a:spLocks noChangeShapeType="1"/>
            </p:cNvSpPr>
            <p:nvPr/>
          </p:nvSpPr>
          <p:spPr bwMode="auto">
            <a:xfrm>
              <a:off x="2014905" y="1085850"/>
              <a:ext cx="589231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9708" name="Line 11"/>
            <p:cNvSpPr>
              <a:spLocks noChangeShapeType="1"/>
            </p:cNvSpPr>
            <p:nvPr/>
          </p:nvSpPr>
          <p:spPr bwMode="auto">
            <a:xfrm>
              <a:off x="2014905" y="2189163"/>
              <a:ext cx="58923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9709" name="Line 12"/>
            <p:cNvSpPr>
              <a:spLocks noChangeShapeType="1"/>
            </p:cNvSpPr>
            <p:nvPr/>
          </p:nvSpPr>
          <p:spPr bwMode="auto">
            <a:xfrm>
              <a:off x="2014905" y="3371850"/>
              <a:ext cx="589231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9710" name="Line 13"/>
            <p:cNvSpPr>
              <a:spLocks noChangeShapeType="1"/>
            </p:cNvSpPr>
            <p:nvPr/>
          </p:nvSpPr>
          <p:spPr bwMode="auto">
            <a:xfrm>
              <a:off x="2014904" y="1085850"/>
              <a:ext cx="0" cy="22860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9711" name="Line 14"/>
            <p:cNvSpPr>
              <a:spLocks noChangeShapeType="1"/>
            </p:cNvSpPr>
            <p:nvPr/>
          </p:nvSpPr>
          <p:spPr bwMode="auto">
            <a:xfrm>
              <a:off x="4961792" y="1085850"/>
              <a:ext cx="0" cy="2286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9712" name="Line 15"/>
            <p:cNvSpPr>
              <a:spLocks noChangeShapeType="1"/>
            </p:cNvSpPr>
            <p:nvPr/>
          </p:nvSpPr>
          <p:spPr bwMode="auto">
            <a:xfrm>
              <a:off x="7907215" y="1085850"/>
              <a:ext cx="0" cy="22860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9713" name="Line 33"/>
            <p:cNvSpPr>
              <a:spLocks noChangeShapeType="1"/>
            </p:cNvSpPr>
            <p:nvPr/>
          </p:nvSpPr>
          <p:spPr bwMode="auto">
            <a:xfrm>
              <a:off x="1043608" y="2538551"/>
              <a:ext cx="0" cy="558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9714" name="Text Box 35"/>
            <p:cNvSpPr txBox="1">
              <a:spLocks noChangeArrowheads="1"/>
            </p:cNvSpPr>
            <p:nvPr/>
          </p:nvSpPr>
          <p:spPr bwMode="auto">
            <a:xfrm>
              <a:off x="558602" y="980728"/>
              <a:ext cx="1015511" cy="233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 err="1"/>
                <a:t>tinggi</a:t>
              </a:r>
              <a:endParaRPr lang="en-US" sz="2000" b="1" dirty="0"/>
            </a:p>
          </p:txBody>
        </p:sp>
        <p:sp>
          <p:nvSpPr>
            <p:cNvPr id="29715" name="Text Box 37"/>
            <p:cNvSpPr txBox="1">
              <a:spLocks noChangeArrowheads="1"/>
            </p:cNvSpPr>
            <p:nvPr/>
          </p:nvSpPr>
          <p:spPr bwMode="auto">
            <a:xfrm>
              <a:off x="203689" y="1885950"/>
              <a:ext cx="1777511" cy="526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2000" b="1" dirty="0" err="1"/>
                <a:t>Perilaku</a:t>
              </a:r>
              <a:endParaRPr lang="en-US" sz="2000" b="1" dirty="0"/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2000" b="1" dirty="0" err="1"/>
                <a:t>Mendukung</a:t>
              </a:r>
              <a:endParaRPr lang="en-US" sz="2000" b="1" dirty="0"/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2000" b="1" dirty="0" smtClean="0"/>
                <a:t>(</a:t>
              </a:r>
              <a:r>
                <a:rPr lang="id-ID" sz="2000" b="1" dirty="0" smtClean="0"/>
                <a:t>relationship</a:t>
              </a:r>
              <a:r>
                <a:rPr lang="en-US" sz="2000" b="1" dirty="0" smtClean="0"/>
                <a:t>)</a:t>
              </a:r>
              <a:endParaRPr lang="en-US" sz="2000" b="1" dirty="0"/>
            </a:p>
          </p:txBody>
        </p:sp>
        <p:sp>
          <p:nvSpPr>
            <p:cNvPr id="29716" name="Text Box 39"/>
            <p:cNvSpPr txBox="1">
              <a:spLocks noChangeArrowheads="1"/>
            </p:cNvSpPr>
            <p:nvPr/>
          </p:nvSpPr>
          <p:spPr bwMode="auto">
            <a:xfrm>
              <a:off x="414586" y="3200400"/>
              <a:ext cx="1219200" cy="233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 err="1"/>
                <a:t>rendah</a:t>
              </a:r>
              <a:endParaRPr lang="en-US" sz="2000" b="1" dirty="0"/>
            </a:p>
          </p:txBody>
        </p:sp>
        <p:sp>
          <p:nvSpPr>
            <p:cNvPr id="29717" name="Text Box 41"/>
            <p:cNvSpPr txBox="1">
              <a:spLocks noChangeArrowheads="1"/>
            </p:cNvSpPr>
            <p:nvPr/>
          </p:nvSpPr>
          <p:spPr bwMode="auto">
            <a:xfrm>
              <a:off x="1822591" y="3473450"/>
              <a:ext cx="959768" cy="233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 err="1" smtClean="0"/>
                <a:t>Rendah</a:t>
              </a:r>
              <a:r>
                <a:rPr lang="id-ID" sz="2000" b="1" dirty="0" smtClean="0"/>
                <a:t>    </a:t>
              </a:r>
              <a:endParaRPr lang="en-US" sz="2000" b="1" dirty="0"/>
            </a:p>
          </p:txBody>
        </p:sp>
        <p:sp>
          <p:nvSpPr>
            <p:cNvPr id="29718" name="Line 42"/>
            <p:cNvSpPr>
              <a:spLocks noChangeShapeType="1"/>
            </p:cNvSpPr>
            <p:nvPr/>
          </p:nvSpPr>
          <p:spPr bwMode="auto">
            <a:xfrm flipH="1" flipV="1">
              <a:off x="2766951" y="3591134"/>
              <a:ext cx="648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9719" name="Text Box 43"/>
            <p:cNvSpPr txBox="1">
              <a:spLocks noChangeArrowheads="1"/>
            </p:cNvSpPr>
            <p:nvPr/>
          </p:nvSpPr>
          <p:spPr bwMode="auto">
            <a:xfrm>
              <a:off x="3374040" y="3505200"/>
              <a:ext cx="3440167" cy="233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 err="1"/>
                <a:t>Perilaku</a:t>
              </a:r>
              <a:r>
                <a:rPr lang="en-US" sz="2000" b="1" dirty="0"/>
                <a:t> </a:t>
              </a:r>
              <a:r>
                <a:rPr lang="en-US" sz="2000" b="1" dirty="0" err="1"/>
                <a:t>mengarahkan</a:t>
              </a:r>
              <a:r>
                <a:rPr lang="en-US" sz="2000" b="1" dirty="0"/>
                <a:t> </a:t>
              </a:r>
              <a:r>
                <a:rPr lang="en-US" sz="2000" b="1" dirty="0" smtClean="0"/>
                <a:t>(</a:t>
              </a:r>
              <a:r>
                <a:rPr lang="id-ID" sz="2000" b="1" dirty="0" smtClean="0"/>
                <a:t>tugas)</a:t>
              </a:r>
              <a:endParaRPr lang="en-US" sz="2000" b="1" dirty="0"/>
            </a:p>
          </p:txBody>
        </p:sp>
        <p:sp>
          <p:nvSpPr>
            <p:cNvPr id="29720" name="Line 44"/>
            <p:cNvSpPr>
              <a:spLocks noChangeShapeType="1"/>
            </p:cNvSpPr>
            <p:nvPr/>
          </p:nvSpPr>
          <p:spPr bwMode="auto">
            <a:xfrm>
              <a:off x="6569752" y="3613411"/>
              <a:ext cx="576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9721" name="Text Box 45"/>
            <p:cNvSpPr txBox="1">
              <a:spLocks noChangeArrowheads="1"/>
            </p:cNvSpPr>
            <p:nvPr/>
          </p:nvSpPr>
          <p:spPr bwMode="auto">
            <a:xfrm>
              <a:off x="7218933" y="3505200"/>
              <a:ext cx="822930" cy="233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 err="1"/>
                <a:t>tinggi</a:t>
              </a:r>
              <a:endParaRPr lang="en-US" sz="2000" b="1" dirty="0"/>
            </a:p>
          </p:txBody>
        </p:sp>
        <p:sp>
          <p:nvSpPr>
            <p:cNvPr id="29722" name="Line 55"/>
            <p:cNvSpPr>
              <a:spLocks noChangeShapeType="1"/>
            </p:cNvSpPr>
            <p:nvPr/>
          </p:nvSpPr>
          <p:spPr bwMode="auto">
            <a:xfrm flipV="1">
              <a:off x="1043608" y="1314450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8"/>
          <p:cNvGrpSpPr>
            <a:grpSpLocks/>
          </p:cNvGrpSpPr>
          <p:nvPr/>
        </p:nvGrpSpPr>
        <p:grpSpPr bwMode="auto">
          <a:xfrm>
            <a:off x="405912" y="495300"/>
            <a:ext cx="8433288" cy="4514850"/>
            <a:chOff x="1294" y="1787"/>
            <a:chExt cx="10260" cy="9766"/>
          </a:xfrm>
        </p:grpSpPr>
        <p:sp>
          <p:nvSpPr>
            <p:cNvPr id="34822" name="Rectangle 399"/>
            <p:cNvSpPr>
              <a:spLocks noChangeArrowheads="1"/>
            </p:cNvSpPr>
            <p:nvPr/>
          </p:nvSpPr>
          <p:spPr bwMode="auto">
            <a:xfrm>
              <a:off x="1294" y="1787"/>
              <a:ext cx="10260" cy="976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823" name="Line 400"/>
            <p:cNvSpPr>
              <a:spLocks noChangeShapeType="1"/>
            </p:cNvSpPr>
            <p:nvPr/>
          </p:nvSpPr>
          <p:spPr bwMode="auto">
            <a:xfrm>
              <a:off x="6874" y="2567"/>
              <a:ext cx="0" cy="4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824" name="WordArt 401"/>
            <p:cNvSpPr>
              <a:spLocks noChangeArrowheads="1" noChangeShapeType="1" noTextEdit="1"/>
            </p:cNvSpPr>
            <p:nvPr/>
          </p:nvSpPr>
          <p:spPr bwMode="auto">
            <a:xfrm rot="-5400000">
              <a:off x="347" y="4413"/>
              <a:ext cx="4139" cy="4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d-ID" sz="9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PERILAKU MENDUKUNG (HUBUNGAN)</a:t>
              </a:r>
            </a:p>
            <a:p>
              <a:pPr algn="ctr"/>
              <a:r>
                <a:rPr lang="id-ID" sz="9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rendah                                                  tinggi</a:t>
              </a:r>
            </a:p>
          </p:txBody>
        </p:sp>
        <p:sp>
          <p:nvSpPr>
            <p:cNvPr id="34825" name="WordArt 402"/>
            <p:cNvSpPr>
              <a:spLocks noChangeArrowheads="1" noChangeShapeType="1" noTextEdit="1"/>
            </p:cNvSpPr>
            <p:nvPr/>
          </p:nvSpPr>
          <p:spPr bwMode="auto">
            <a:xfrm>
              <a:off x="3094" y="7053"/>
              <a:ext cx="7560" cy="4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d-ID" sz="9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PERILAKU MENGARAHKAN</a:t>
              </a:r>
            </a:p>
            <a:p>
              <a:pPr algn="ctr"/>
              <a:r>
                <a:rPr lang="id-ID" sz="9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rendah                                             (TUGAS)                                               tinggi</a:t>
              </a:r>
            </a:p>
          </p:txBody>
        </p:sp>
        <p:sp>
          <p:nvSpPr>
            <p:cNvPr id="34826" name="Line 403"/>
            <p:cNvSpPr>
              <a:spLocks noChangeShapeType="1"/>
            </p:cNvSpPr>
            <p:nvPr/>
          </p:nvSpPr>
          <p:spPr bwMode="auto">
            <a:xfrm flipH="1">
              <a:off x="4174" y="7413"/>
              <a:ext cx="1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827" name="Line 404"/>
            <p:cNvSpPr>
              <a:spLocks noChangeShapeType="1"/>
            </p:cNvSpPr>
            <p:nvPr/>
          </p:nvSpPr>
          <p:spPr bwMode="auto">
            <a:xfrm>
              <a:off x="7774" y="7413"/>
              <a:ext cx="1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828" name="WordArt 405"/>
            <p:cNvSpPr>
              <a:spLocks noChangeArrowheads="1" noChangeShapeType="1" noTextEdit="1"/>
            </p:cNvSpPr>
            <p:nvPr/>
          </p:nvSpPr>
          <p:spPr bwMode="auto">
            <a:xfrm>
              <a:off x="4894" y="2193"/>
              <a:ext cx="3960" cy="1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d-ID" sz="9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Berlin Sans FB" pitchFamily="34" charset="0"/>
                  <a:cs typeface="Arial"/>
                </a:rPr>
                <a:t>GAYA PEMIMPIN YANG EFEKTIF</a:t>
              </a:r>
            </a:p>
          </p:txBody>
        </p:sp>
        <p:sp>
          <p:nvSpPr>
            <p:cNvPr id="34829" name="WordArt 406"/>
            <p:cNvSpPr>
              <a:spLocks noChangeArrowheads="1" noChangeShapeType="1" noTextEdit="1"/>
            </p:cNvSpPr>
            <p:nvPr/>
          </p:nvSpPr>
          <p:spPr bwMode="auto">
            <a:xfrm rot="-5400000">
              <a:off x="9754" y="4533"/>
              <a:ext cx="2700" cy="1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d-ID" sz="9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GAYA KEPEMIMPINAN</a:t>
              </a:r>
            </a:p>
          </p:txBody>
        </p:sp>
        <p:sp>
          <p:nvSpPr>
            <p:cNvPr id="34830" name="Rectangle 407"/>
            <p:cNvSpPr>
              <a:spLocks noChangeArrowheads="1"/>
            </p:cNvSpPr>
            <p:nvPr/>
          </p:nvSpPr>
          <p:spPr bwMode="auto">
            <a:xfrm>
              <a:off x="3004" y="8133"/>
              <a:ext cx="7740" cy="23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831" name="Line 408"/>
            <p:cNvSpPr>
              <a:spLocks noChangeShapeType="1"/>
            </p:cNvSpPr>
            <p:nvPr/>
          </p:nvSpPr>
          <p:spPr bwMode="auto">
            <a:xfrm>
              <a:off x="3004" y="9033"/>
              <a:ext cx="77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832" name="Text Box 409"/>
            <p:cNvSpPr txBox="1">
              <a:spLocks noChangeArrowheads="1"/>
            </p:cNvSpPr>
            <p:nvPr/>
          </p:nvSpPr>
          <p:spPr bwMode="auto">
            <a:xfrm>
              <a:off x="3454" y="9573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1222375"/>
              <a:r>
                <a:rPr lang="en-US" sz="1200" b="1"/>
                <a:t>K4</a:t>
              </a:r>
              <a:endParaRPr lang="en-US" sz="2400" b="1"/>
            </a:p>
          </p:txBody>
        </p:sp>
        <p:sp>
          <p:nvSpPr>
            <p:cNvPr id="34833" name="Text Box 410"/>
            <p:cNvSpPr txBox="1">
              <a:spLocks noChangeArrowheads="1"/>
            </p:cNvSpPr>
            <p:nvPr/>
          </p:nvSpPr>
          <p:spPr bwMode="auto">
            <a:xfrm>
              <a:off x="5434" y="9573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1222375"/>
              <a:r>
                <a:rPr lang="en-US" sz="1200" b="1"/>
                <a:t>K3</a:t>
              </a:r>
              <a:endParaRPr lang="en-US" sz="2400" b="1"/>
            </a:p>
          </p:txBody>
        </p:sp>
        <p:sp>
          <p:nvSpPr>
            <p:cNvPr id="34834" name="Text Box 411"/>
            <p:cNvSpPr txBox="1">
              <a:spLocks noChangeArrowheads="1"/>
            </p:cNvSpPr>
            <p:nvPr/>
          </p:nvSpPr>
          <p:spPr bwMode="auto">
            <a:xfrm>
              <a:off x="7414" y="9573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1222375"/>
              <a:r>
                <a:rPr lang="en-US" sz="1200" b="1"/>
                <a:t>K2</a:t>
              </a:r>
            </a:p>
            <a:p>
              <a:pPr defTabSz="1222375"/>
              <a:endParaRPr lang="en-US" sz="2400" b="1"/>
            </a:p>
          </p:txBody>
        </p:sp>
        <p:sp>
          <p:nvSpPr>
            <p:cNvPr id="34835" name="Text Box 412"/>
            <p:cNvSpPr txBox="1">
              <a:spLocks noChangeArrowheads="1"/>
            </p:cNvSpPr>
            <p:nvPr/>
          </p:nvSpPr>
          <p:spPr bwMode="auto">
            <a:xfrm>
              <a:off x="9394" y="9573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1222375"/>
              <a:r>
                <a:rPr lang="en-US" sz="1200" b="1"/>
                <a:t>K1</a:t>
              </a:r>
              <a:endParaRPr lang="en-US" sz="2400" b="1"/>
            </a:p>
          </p:txBody>
        </p:sp>
        <p:sp>
          <p:nvSpPr>
            <p:cNvPr id="34836" name="WordArt 413"/>
            <p:cNvSpPr>
              <a:spLocks noChangeArrowheads="1" noChangeShapeType="1" noTextEdit="1"/>
            </p:cNvSpPr>
            <p:nvPr/>
          </p:nvSpPr>
          <p:spPr bwMode="auto">
            <a:xfrm>
              <a:off x="3094" y="10653"/>
              <a:ext cx="7560" cy="1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d-ID" sz="9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tinggi                           TINGKAT KEDEWASAAN                                     rendah</a:t>
              </a:r>
            </a:p>
          </p:txBody>
        </p:sp>
        <p:sp>
          <p:nvSpPr>
            <p:cNvPr id="34837" name="Line 414"/>
            <p:cNvSpPr>
              <a:spLocks noChangeShapeType="1"/>
            </p:cNvSpPr>
            <p:nvPr/>
          </p:nvSpPr>
          <p:spPr bwMode="auto">
            <a:xfrm flipH="1">
              <a:off x="3664" y="10743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838" name="Line 415"/>
            <p:cNvSpPr>
              <a:spLocks noChangeShapeType="1"/>
            </p:cNvSpPr>
            <p:nvPr/>
          </p:nvSpPr>
          <p:spPr bwMode="auto">
            <a:xfrm>
              <a:off x="7954" y="10743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839" name="WordArt 416"/>
            <p:cNvSpPr>
              <a:spLocks noChangeArrowheads="1" noChangeShapeType="1" noTextEdit="1"/>
            </p:cNvSpPr>
            <p:nvPr/>
          </p:nvSpPr>
          <p:spPr bwMode="auto">
            <a:xfrm rot="-5400000">
              <a:off x="1204" y="9123"/>
              <a:ext cx="2340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d-ID" sz="9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TELAH</a:t>
              </a:r>
            </a:p>
            <a:p>
              <a:pPr algn="ctr"/>
              <a:r>
                <a:rPr lang="id-ID" sz="9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BERKEMBANG</a:t>
              </a:r>
            </a:p>
          </p:txBody>
        </p:sp>
        <p:sp>
          <p:nvSpPr>
            <p:cNvPr id="34840" name="WordArt 417"/>
            <p:cNvSpPr>
              <a:spLocks noChangeArrowheads="1" noChangeShapeType="1" noTextEdit="1"/>
            </p:cNvSpPr>
            <p:nvPr/>
          </p:nvSpPr>
          <p:spPr bwMode="auto">
            <a:xfrm rot="-5400000">
              <a:off x="9844" y="9123"/>
              <a:ext cx="2340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d-ID" sz="9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SEDANG</a:t>
              </a:r>
            </a:p>
            <a:p>
              <a:pPr algn="ctr"/>
              <a:r>
                <a:rPr lang="id-ID" sz="9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BERKEMBANG</a:t>
              </a:r>
            </a:p>
          </p:txBody>
        </p:sp>
        <p:grpSp>
          <p:nvGrpSpPr>
            <p:cNvPr id="3" name="Group 418"/>
            <p:cNvGrpSpPr>
              <a:grpSpLocks/>
            </p:cNvGrpSpPr>
            <p:nvPr/>
          </p:nvGrpSpPr>
          <p:grpSpPr bwMode="auto">
            <a:xfrm>
              <a:off x="3004" y="2553"/>
              <a:ext cx="7755" cy="4140"/>
              <a:chOff x="2989" y="3047"/>
              <a:chExt cx="7755" cy="4140"/>
            </a:xfrm>
          </p:grpSpPr>
          <p:sp>
            <p:nvSpPr>
              <p:cNvPr id="34866" name="Rectangle 419"/>
              <p:cNvSpPr>
                <a:spLocks noChangeArrowheads="1"/>
              </p:cNvSpPr>
              <p:nvPr/>
            </p:nvSpPr>
            <p:spPr bwMode="auto">
              <a:xfrm>
                <a:off x="2989" y="3047"/>
                <a:ext cx="3960" cy="2160"/>
              </a:xfrm>
              <a:prstGeom prst="rect">
                <a:avLst/>
              </a:prstGeom>
              <a:solidFill>
                <a:srgbClr val="99CC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 b="1"/>
              </a:p>
            </p:txBody>
          </p:sp>
          <p:sp>
            <p:nvSpPr>
              <p:cNvPr id="34867" name="Rectangle 420"/>
              <p:cNvSpPr>
                <a:spLocks noChangeArrowheads="1"/>
              </p:cNvSpPr>
              <p:nvPr/>
            </p:nvSpPr>
            <p:spPr bwMode="auto">
              <a:xfrm>
                <a:off x="6874" y="3047"/>
                <a:ext cx="3870" cy="2160"/>
              </a:xfrm>
              <a:prstGeom prst="rect">
                <a:avLst/>
              </a:prstGeom>
              <a:solidFill>
                <a:srgbClr val="99CC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 b="1"/>
              </a:p>
            </p:txBody>
          </p:sp>
          <p:sp>
            <p:nvSpPr>
              <p:cNvPr id="34868" name="Rectangle 421"/>
              <p:cNvSpPr>
                <a:spLocks noChangeArrowheads="1"/>
              </p:cNvSpPr>
              <p:nvPr/>
            </p:nvSpPr>
            <p:spPr bwMode="auto">
              <a:xfrm>
                <a:off x="2989" y="5207"/>
                <a:ext cx="3960" cy="1980"/>
              </a:xfrm>
              <a:prstGeom prst="rect">
                <a:avLst/>
              </a:prstGeom>
              <a:solidFill>
                <a:srgbClr val="FF99CC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69" name="Rectangle 422"/>
              <p:cNvSpPr>
                <a:spLocks noChangeArrowheads="1"/>
              </p:cNvSpPr>
              <p:nvPr/>
            </p:nvSpPr>
            <p:spPr bwMode="auto">
              <a:xfrm>
                <a:off x="6874" y="5207"/>
                <a:ext cx="3870" cy="1980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34842" name="Text Box 423"/>
            <p:cNvSpPr txBox="1">
              <a:spLocks noChangeArrowheads="1"/>
            </p:cNvSpPr>
            <p:nvPr/>
          </p:nvSpPr>
          <p:spPr bwMode="auto">
            <a:xfrm>
              <a:off x="4894" y="4893"/>
              <a:ext cx="1800" cy="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1222375"/>
              <a:r>
                <a:rPr lang="en-US" sz="1200" b="1" dirty="0"/>
                <a:t>RENDAH HUBUNGANDAN </a:t>
              </a:r>
            </a:p>
            <a:p>
              <a:pPr algn="ctr" defTabSz="1222375"/>
              <a:r>
                <a:rPr lang="en-US" sz="1200" b="1" dirty="0"/>
                <a:t>RENDAH</a:t>
              </a:r>
            </a:p>
            <a:p>
              <a:pPr algn="ctr" defTabSz="1222375"/>
              <a:r>
                <a:rPr lang="en-US" sz="1200" b="1" dirty="0"/>
                <a:t>TUGAS</a:t>
              </a:r>
              <a:endParaRPr lang="en-US" sz="2400" b="1" dirty="0"/>
            </a:p>
          </p:txBody>
        </p:sp>
        <p:sp>
          <p:nvSpPr>
            <p:cNvPr id="34843" name="Text Box 424"/>
            <p:cNvSpPr txBox="1">
              <a:spLocks noChangeArrowheads="1"/>
            </p:cNvSpPr>
            <p:nvPr/>
          </p:nvSpPr>
          <p:spPr bwMode="auto">
            <a:xfrm>
              <a:off x="6874" y="4893"/>
              <a:ext cx="1800" cy="18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1222375"/>
              <a:r>
                <a:rPr lang="en-US" sz="1200" b="1"/>
                <a:t>TINGGI TUGAS</a:t>
              </a:r>
            </a:p>
            <a:p>
              <a:pPr algn="ctr" defTabSz="1222375"/>
              <a:r>
                <a:rPr lang="en-US" sz="1200" b="1"/>
                <a:t>DAN </a:t>
              </a:r>
            </a:p>
            <a:p>
              <a:pPr algn="ctr" defTabSz="1222375"/>
              <a:r>
                <a:rPr lang="en-US" sz="1200" b="1"/>
                <a:t>RENDAH</a:t>
              </a:r>
            </a:p>
            <a:p>
              <a:pPr algn="ctr" defTabSz="1222375"/>
              <a:r>
                <a:rPr lang="en-US" sz="1200" b="1"/>
                <a:t>HUBUNGAN</a:t>
              </a:r>
              <a:endParaRPr lang="en-US" sz="2400" b="1"/>
            </a:p>
          </p:txBody>
        </p:sp>
        <p:sp>
          <p:nvSpPr>
            <p:cNvPr id="34844" name="WordArt 425"/>
            <p:cNvSpPr>
              <a:spLocks noChangeArrowheads="1" noChangeShapeType="1" noTextEdit="1"/>
            </p:cNvSpPr>
            <p:nvPr/>
          </p:nvSpPr>
          <p:spPr bwMode="auto">
            <a:xfrm rot="-1290661">
              <a:off x="2971" y="4953"/>
              <a:ext cx="1620" cy="1023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r>
                <a:rPr lang="id-ID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DELEGASI</a:t>
              </a:r>
            </a:p>
          </p:txBody>
        </p:sp>
        <p:sp>
          <p:nvSpPr>
            <p:cNvPr id="34845" name="WordArt 426"/>
            <p:cNvSpPr>
              <a:spLocks noChangeArrowheads="1" noChangeShapeType="1" noTextEdit="1"/>
            </p:cNvSpPr>
            <p:nvPr/>
          </p:nvSpPr>
          <p:spPr bwMode="auto">
            <a:xfrm rot="3408254">
              <a:off x="9096" y="4906"/>
              <a:ext cx="1620" cy="1023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r>
                <a:rPr lang="id-ID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INSTRUKSI</a:t>
              </a:r>
            </a:p>
          </p:txBody>
        </p:sp>
        <p:sp>
          <p:nvSpPr>
            <p:cNvPr id="34846" name="Freeform 427"/>
            <p:cNvSpPr>
              <a:spLocks/>
            </p:cNvSpPr>
            <p:nvPr/>
          </p:nvSpPr>
          <p:spPr bwMode="auto">
            <a:xfrm>
              <a:off x="3004" y="3273"/>
              <a:ext cx="7740" cy="2340"/>
            </a:xfrm>
            <a:custGeom>
              <a:avLst/>
              <a:gdLst>
                <a:gd name="T0" fmla="*/ 0 w 7740"/>
                <a:gd name="T1" fmla="*/ 2340 h 2340"/>
                <a:gd name="T2" fmla="*/ 3780 w 7740"/>
                <a:gd name="T3" fmla="*/ 0 h 2340"/>
                <a:gd name="T4" fmla="*/ 7740 w 7740"/>
                <a:gd name="T5" fmla="*/ 2340 h 2340"/>
                <a:gd name="T6" fmla="*/ 0 60000 65536"/>
                <a:gd name="T7" fmla="*/ 0 60000 65536"/>
                <a:gd name="T8" fmla="*/ 0 60000 65536"/>
                <a:gd name="T9" fmla="*/ 0 w 7740"/>
                <a:gd name="T10" fmla="*/ 0 h 2340"/>
                <a:gd name="T11" fmla="*/ 7740 w 7740"/>
                <a:gd name="T12" fmla="*/ 2340 h 23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40" h="2340">
                  <a:moveTo>
                    <a:pt x="0" y="2340"/>
                  </a:moveTo>
                  <a:cubicBezTo>
                    <a:pt x="1245" y="1170"/>
                    <a:pt x="2490" y="0"/>
                    <a:pt x="3780" y="0"/>
                  </a:cubicBezTo>
                  <a:cubicBezTo>
                    <a:pt x="5070" y="0"/>
                    <a:pt x="6405" y="1170"/>
                    <a:pt x="7740" y="234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847" name="Freeform 428"/>
            <p:cNvSpPr>
              <a:spLocks/>
            </p:cNvSpPr>
            <p:nvPr/>
          </p:nvSpPr>
          <p:spPr bwMode="auto">
            <a:xfrm>
              <a:off x="2989" y="4173"/>
              <a:ext cx="7740" cy="2520"/>
            </a:xfrm>
            <a:custGeom>
              <a:avLst/>
              <a:gdLst>
                <a:gd name="T0" fmla="*/ 0 w 7740"/>
                <a:gd name="T1" fmla="*/ 4234 h 2340"/>
                <a:gd name="T2" fmla="*/ 3780 w 7740"/>
                <a:gd name="T3" fmla="*/ 0 h 2340"/>
                <a:gd name="T4" fmla="*/ 7740 w 7740"/>
                <a:gd name="T5" fmla="*/ 4234 h 2340"/>
                <a:gd name="T6" fmla="*/ 0 60000 65536"/>
                <a:gd name="T7" fmla="*/ 0 60000 65536"/>
                <a:gd name="T8" fmla="*/ 0 60000 65536"/>
                <a:gd name="T9" fmla="*/ 0 w 7740"/>
                <a:gd name="T10" fmla="*/ 0 h 2340"/>
                <a:gd name="T11" fmla="*/ 7740 w 7740"/>
                <a:gd name="T12" fmla="*/ 2340 h 23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40" h="2340">
                  <a:moveTo>
                    <a:pt x="0" y="2340"/>
                  </a:moveTo>
                  <a:cubicBezTo>
                    <a:pt x="1245" y="1170"/>
                    <a:pt x="2490" y="0"/>
                    <a:pt x="3780" y="0"/>
                  </a:cubicBezTo>
                  <a:cubicBezTo>
                    <a:pt x="5070" y="0"/>
                    <a:pt x="6405" y="1170"/>
                    <a:pt x="7740" y="234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848" name="WordArt 429"/>
            <p:cNvSpPr>
              <a:spLocks noChangeArrowheads="1" noChangeShapeType="1" noTextEdit="1"/>
            </p:cNvSpPr>
            <p:nvPr/>
          </p:nvSpPr>
          <p:spPr bwMode="auto">
            <a:xfrm rot="-297063">
              <a:off x="5074" y="3453"/>
              <a:ext cx="1620" cy="1023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r>
                <a:rPr lang="id-ID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PARTISIPASI</a:t>
              </a:r>
            </a:p>
          </p:txBody>
        </p:sp>
        <p:sp>
          <p:nvSpPr>
            <p:cNvPr id="34849" name="WordArt 430"/>
            <p:cNvSpPr>
              <a:spLocks noChangeArrowheads="1" noChangeShapeType="1" noTextEdit="1"/>
            </p:cNvSpPr>
            <p:nvPr/>
          </p:nvSpPr>
          <p:spPr bwMode="auto">
            <a:xfrm rot="687201">
              <a:off x="6988" y="3547"/>
              <a:ext cx="1744" cy="849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r>
                <a:rPr lang="id-ID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KONSULTASI</a:t>
              </a:r>
            </a:p>
          </p:txBody>
        </p:sp>
        <p:sp>
          <p:nvSpPr>
            <p:cNvPr id="34850" name="Text Box 431"/>
            <p:cNvSpPr txBox="1">
              <a:spLocks noChangeArrowheads="1"/>
            </p:cNvSpPr>
            <p:nvPr/>
          </p:nvSpPr>
          <p:spPr bwMode="auto">
            <a:xfrm>
              <a:off x="2914" y="4713"/>
              <a:ext cx="9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1222375"/>
              <a:r>
                <a:rPr lang="en-US" sz="1200" dirty="0"/>
                <a:t>P4</a:t>
              </a:r>
              <a:endParaRPr lang="en-US" sz="2400" dirty="0"/>
            </a:p>
          </p:txBody>
        </p:sp>
        <p:sp>
          <p:nvSpPr>
            <p:cNvPr id="34851" name="Text Box 432"/>
            <p:cNvSpPr txBox="1">
              <a:spLocks noChangeArrowheads="1"/>
            </p:cNvSpPr>
            <p:nvPr/>
          </p:nvSpPr>
          <p:spPr bwMode="auto">
            <a:xfrm>
              <a:off x="9934" y="4713"/>
              <a:ext cx="9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1222375"/>
              <a:r>
                <a:rPr lang="en-US" sz="1200" b="1" dirty="0"/>
                <a:t>P1</a:t>
              </a:r>
              <a:endParaRPr lang="en-US" sz="2400" b="1" dirty="0"/>
            </a:p>
          </p:txBody>
        </p:sp>
        <p:sp>
          <p:nvSpPr>
            <p:cNvPr id="34852" name="Line 433"/>
            <p:cNvSpPr>
              <a:spLocks noChangeShapeType="1"/>
            </p:cNvSpPr>
            <p:nvPr/>
          </p:nvSpPr>
          <p:spPr bwMode="auto">
            <a:xfrm>
              <a:off x="8854" y="2567"/>
              <a:ext cx="0" cy="4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853" name="Line 434"/>
            <p:cNvSpPr>
              <a:spLocks noChangeShapeType="1"/>
            </p:cNvSpPr>
            <p:nvPr/>
          </p:nvSpPr>
          <p:spPr bwMode="auto">
            <a:xfrm>
              <a:off x="4894" y="2567"/>
              <a:ext cx="0" cy="4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854" name="Text Box 435"/>
            <p:cNvSpPr txBox="1">
              <a:spLocks noChangeArrowheads="1"/>
            </p:cNvSpPr>
            <p:nvPr/>
          </p:nvSpPr>
          <p:spPr bwMode="auto">
            <a:xfrm>
              <a:off x="3094" y="2687"/>
              <a:ext cx="1800" cy="18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1222375"/>
              <a:r>
                <a:rPr lang="en-US" sz="1200" b="1" dirty="0"/>
                <a:t>TINGGI HUBUNGAN DAN RENDAH TUGAS</a:t>
              </a:r>
              <a:endParaRPr lang="en-US" sz="2400" b="1" dirty="0"/>
            </a:p>
          </p:txBody>
        </p:sp>
        <p:sp>
          <p:nvSpPr>
            <p:cNvPr id="34855" name="Text Box 436"/>
            <p:cNvSpPr txBox="1">
              <a:spLocks noChangeArrowheads="1"/>
            </p:cNvSpPr>
            <p:nvPr/>
          </p:nvSpPr>
          <p:spPr bwMode="auto">
            <a:xfrm>
              <a:off x="5974" y="2733"/>
              <a:ext cx="9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1222375"/>
              <a:r>
                <a:rPr lang="en-US" sz="1200" b="1"/>
                <a:t>P3</a:t>
              </a:r>
              <a:endParaRPr lang="en-US" sz="2400" b="1"/>
            </a:p>
          </p:txBody>
        </p:sp>
        <p:sp>
          <p:nvSpPr>
            <p:cNvPr id="34856" name="Text Box 437"/>
            <p:cNvSpPr txBox="1">
              <a:spLocks noChangeArrowheads="1"/>
            </p:cNvSpPr>
            <p:nvPr/>
          </p:nvSpPr>
          <p:spPr bwMode="auto">
            <a:xfrm>
              <a:off x="6874" y="2733"/>
              <a:ext cx="9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1222375"/>
              <a:r>
                <a:rPr lang="en-US" sz="1200" b="1" dirty="0"/>
                <a:t>P2</a:t>
              </a:r>
              <a:endParaRPr lang="en-US" sz="2400" b="1" dirty="0"/>
            </a:p>
          </p:txBody>
        </p:sp>
        <p:sp>
          <p:nvSpPr>
            <p:cNvPr id="34857" name="Text Box 438"/>
            <p:cNvSpPr txBox="1">
              <a:spLocks noChangeArrowheads="1"/>
            </p:cNvSpPr>
            <p:nvPr/>
          </p:nvSpPr>
          <p:spPr bwMode="auto">
            <a:xfrm>
              <a:off x="8854" y="2733"/>
              <a:ext cx="1800" cy="18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1222375"/>
              <a:r>
                <a:rPr lang="en-US" sz="1200" b="1"/>
                <a:t>TINGGI TUGAS </a:t>
              </a:r>
            </a:p>
            <a:p>
              <a:pPr algn="ctr" defTabSz="1222375"/>
              <a:r>
                <a:rPr lang="en-US" sz="1200" b="1"/>
                <a:t>DAN </a:t>
              </a:r>
            </a:p>
            <a:p>
              <a:pPr algn="ctr" defTabSz="1222375"/>
              <a:r>
                <a:rPr lang="en-US" sz="1200" b="1"/>
                <a:t>TINGGI HUBUNGAN</a:t>
              </a:r>
              <a:endParaRPr lang="en-US" sz="2400" b="1"/>
            </a:p>
          </p:txBody>
        </p:sp>
        <p:sp>
          <p:nvSpPr>
            <p:cNvPr id="34858" name="Rectangle 439"/>
            <p:cNvSpPr>
              <a:spLocks noChangeArrowheads="1"/>
            </p:cNvSpPr>
            <p:nvPr/>
          </p:nvSpPr>
          <p:spPr bwMode="auto">
            <a:xfrm>
              <a:off x="3004" y="8133"/>
              <a:ext cx="7740" cy="900"/>
            </a:xfrm>
            <a:prstGeom prst="rect">
              <a:avLst/>
            </a:prstGeom>
            <a:solidFill>
              <a:srgbClr val="FF99CC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859" name="Text Box 440"/>
            <p:cNvSpPr txBox="1">
              <a:spLocks noChangeArrowheads="1"/>
            </p:cNvSpPr>
            <p:nvPr/>
          </p:nvSpPr>
          <p:spPr bwMode="auto">
            <a:xfrm>
              <a:off x="3094" y="8313"/>
              <a:ext cx="1620" cy="720"/>
            </a:xfrm>
            <a:prstGeom prst="rect">
              <a:avLst/>
            </a:prstGeom>
            <a:solidFill>
              <a:srgbClr val="FFFF00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1222375"/>
              <a:r>
                <a:rPr lang="en-US" sz="1000" b="1"/>
                <a:t>MAMPU </a:t>
              </a:r>
            </a:p>
            <a:p>
              <a:pPr algn="ctr" defTabSz="1222375"/>
              <a:r>
                <a:rPr lang="en-US" sz="1000" b="1"/>
                <a:t>DAN MAU</a:t>
              </a:r>
              <a:endParaRPr lang="en-US" sz="2400" b="1"/>
            </a:p>
          </p:txBody>
        </p:sp>
        <p:sp>
          <p:nvSpPr>
            <p:cNvPr id="34860" name="Text Box 441"/>
            <p:cNvSpPr txBox="1">
              <a:spLocks noChangeArrowheads="1"/>
            </p:cNvSpPr>
            <p:nvPr/>
          </p:nvSpPr>
          <p:spPr bwMode="auto">
            <a:xfrm>
              <a:off x="5074" y="8313"/>
              <a:ext cx="162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1222375"/>
              <a:r>
                <a:rPr lang="en-US" sz="1000" b="1"/>
                <a:t>MAMPU TAPI TIDAK  MAU</a:t>
              </a:r>
              <a:endParaRPr lang="en-US" sz="2400" b="1"/>
            </a:p>
          </p:txBody>
        </p:sp>
        <p:sp>
          <p:nvSpPr>
            <p:cNvPr id="34861" name="Text Box 442"/>
            <p:cNvSpPr txBox="1">
              <a:spLocks noChangeArrowheads="1"/>
            </p:cNvSpPr>
            <p:nvPr/>
          </p:nvSpPr>
          <p:spPr bwMode="auto">
            <a:xfrm>
              <a:off x="6934" y="8313"/>
              <a:ext cx="180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1222375"/>
              <a:r>
                <a:rPr lang="en-US" sz="1000" b="1"/>
                <a:t>TIDAK MAMPU TAPI MAU</a:t>
              </a:r>
              <a:endParaRPr lang="en-US" sz="2400" b="1"/>
            </a:p>
          </p:txBody>
        </p:sp>
        <p:sp>
          <p:nvSpPr>
            <p:cNvPr id="34862" name="Text Box 443"/>
            <p:cNvSpPr txBox="1">
              <a:spLocks noChangeArrowheads="1"/>
            </p:cNvSpPr>
            <p:nvPr/>
          </p:nvSpPr>
          <p:spPr bwMode="auto">
            <a:xfrm>
              <a:off x="9034" y="8283"/>
              <a:ext cx="14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1222375"/>
              <a:r>
                <a:rPr lang="en-US" sz="1000" b="1"/>
                <a:t>TIDAK MAMPU DAN TIDAK MAU</a:t>
              </a:r>
              <a:endParaRPr lang="en-US" sz="2400" b="1"/>
            </a:p>
          </p:txBody>
        </p:sp>
        <p:sp>
          <p:nvSpPr>
            <p:cNvPr id="34863" name="Line 444"/>
            <p:cNvSpPr>
              <a:spLocks noChangeShapeType="1"/>
            </p:cNvSpPr>
            <p:nvPr/>
          </p:nvSpPr>
          <p:spPr bwMode="auto">
            <a:xfrm>
              <a:off x="4894" y="8133"/>
              <a:ext cx="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864" name="Line 445"/>
            <p:cNvSpPr>
              <a:spLocks noChangeShapeType="1"/>
            </p:cNvSpPr>
            <p:nvPr/>
          </p:nvSpPr>
          <p:spPr bwMode="auto">
            <a:xfrm>
              <a:off x="6874" y="8133"/>
              <a:ext cx="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865" name="Line 446"/>
            <p:cNvSpPr>
              <a:spLocks noChangeShapeType="1"/>
            </p:cNvSpPr>
            <p:nvPr/>
          </p:nvSpPr>
          <p:spPr bwMode="auto">
            <a:xfrm>
              <a:off x="8854" y="8133"/>
              <a:ext cx="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4820" name="Text Box 448"/>
          <p:cNvSpPr txBox="1">
            <a:spLocks noChangeArrowheads="1"/>
          </p:cNvSpPr>
          <p:nvPr/>
        </p:nvSpPr>
        <p:spPr bwMode="auto">
          <a:xfrm>
            <a:off x="710712" y="5657850"/>
            <a:ext cx="8128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/>
          </a:p>
        </p:txBody>
      </p:sp>
      <p:sp>
        <p:nvSpPr>
          <p:cNvPr id="34821" name="Text Box 450"/>
          <p:cNvSpPr txBox="1">
            <a:spLocks noChangeArrowheads="1"/>
          </p:cNvSpPr>
          <p:nvPr/>
        </p:nvSpPr>
        <p:spPr bwMode="auto">
          <a:xfrm>
            <a:off x="203689" y="5154614"/>
            <a:ext cx="8736623" cy="12779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 dirty="0"/>
              <a:t>                                                           P-1 / </a:t>
            </a:r>
            <a:r>
              <a:rPr lang="en-US" sz="1400" b="1" dirty="0" err="1"/>
              <a:t>Tipe</a:t>
            </a:r>
            <a:r>
              <a:rPr lang="en-US" sz="1400" b="1" dirty="0"/>
              <a:t> </a:t>
            </a:r>
            <a:r>
              <a:rPr lang="en-US" sz="1400" b="1" dirty="0" err="1"/>
              <a:t>Instruksi</a:t>
            </a:r>
            <a:r>
              <a:rPr lang="en-US" sz="1400" b="1" dirty="0"/>
              <a:t> </a:t>
            </a:r>
            <a:r>
              <a:rPr lang="en-US" sz="1400" b="1" dirty="0" err="1"/>
              <a:t>efektif</a:t>
            </a:r>
            <a:r>
              <a:rPr lang="en-US" sz="1400" b="1" dirty="0"/>
              <a:t> </a:t>
            </a:r>
            <a:r>
              <a:rPr lang="en-US" sz="1400" b="1" dirty="0" err="1"/>
              <a:t>untuk</a:t>
            </a:r>
            <a:r>
              <a:rPr lang="en-US" sz="1400" b="1" dirty="0"/>
              <a:t> </a:t>
            </a:r>
            <a:r>
              <a:rPr lang="en-US" sz="1400" b="1" dirty="0" err="1"/>
              <a:t>bawahan</a:t>
            </a:r>
            <a:r>
              <a:rPr lang="en-US" sz="1400" b="1" dirty="0"/>
              <a:t> </a:t>
            </a:r>
            <a:r>
              <a:rPr lang="en-US" sz="1400" b="1" dirty="0" err="1"/>
              <a:t>tipe</a:t>
            </a:r>
            <a:r>
              <a:rPr lang="en-US" sz="1400" b="1" dirty="0"/>
              <a:t> K-1</a:t>
            </a:r>
          </a:p>
          <a:p>
            <a:pPr algn="just">
              <a:spcBef>
                <a:spcPct val="50000"/>
              </a:spcBef>
            </a:pPr>
            <a:r>
              <a:rPr lang="en-US" sz="1400" b="1" dirty="0"/>
              <a:t>                                                           P-2 / </a:t>
            </a:r>
            <a:r>
              <a:rPr lang="en-US" sz="1400" b="1" dirty="0" err="1"/>
              <a:t>Tipe</a:t>
            </a:r>
            <a:r>
              <a:rPr lang="en-US" sz="1400" b="1" dirty="0"/>
              <a:t> </a:t>
            </a:r>
            <a:r>
              <a:rPr lang="en-US" sz="1400" b="1" dirty="0" err="1"/>
              <a:t>Konsultasi</a:t>
            </a:r>
            <a:r>
              <a:rPr lang="en-US" sz="1400" b="1" dirty="0"/>
              <a:t> </a:t>
            </a:r>
            <a:r>
              <a:rPr lang="en-US" sz="1400" b="1" dirty="0" err="1"/>
              <a:t>efektif</a:t>
            </a:r>
            <a:r>
              <a:rPr lang="en-US" sz="1400" b="1" dirty="0"/>
              <a:t> </a:t>
            </a:r>
            <a:r>
              <a:rPr lang="en-US" sz="1400" b="1" dirty="0" err="1"/>
              <a:t>untuk</a:t>
            </a:r>
            <a:r>
              <a:rPr lang="en-US" sz="1400" b="1" dirty="0"/>
              <a:t> </a:t>
            </a:r>
            <a:r>
              <a:rPr lang="en-US" sz="1400" b="1" dirty="0" err="1"/>
              <a:t>bawahan</a:t>
            </a:r>
            <a:r>
              <a:rPr lang="en-US" sz="1400" b="1" dirty="0"/>
              <a:t> </a:t>
            </a:r>
            <a:r>
              <a:rPr lang="en-US" sz="1400" b="1" dirty="0" err="1"/>
              <a:t>tipe</a:t>
            </a:r>
            <a:r>
              <a:rPr lang="en-US" sz="1400" b="1" dirty="0"/>
              <a:t> K-2</a:t>
            </a:r>
            <a:endParaRPr lang="en-US" sz="1400" b="1" i="1" dirty="0"/>
          </a:p>
          <a:p>
            <a:pPr algn="just">
              <a:spcBef>
                <a:spcPct val="50000"/>
              </a:spcBef>
            </a:pPr>
            <a:r>
              <a:rPr lang="en-US" sz="1400" b="1" dirty="0"/>
              <a:t>                                                           P-3 / </a:t>
            </a:r>
            <a:r>
              <a:rPr lang="en-US" sz="1400" b="1" dirty="0" err="1"/>
              <a:t>Tipe</a:t>
            </a:r>
            <a:r>
              <a:rPr lang="en-US" sz="1400" b="1" dirty="0"/>
              <a:t> </a:t>
            </a:r>
            <a:r>
              <a:rPr lang="en-US" sz="1400" b="1" dirty="0" err="1"/>
              <a:t>Partisipasi</a:t>
            </a:r>
            <a:r>
              <a:rPr lang="en-US" sz="1400" b="1" dirty="0"/>
              <a:t> </a:t>
            </a:r>
            <a:r>
              <a:rPr lang="en-US" sz="1400" b="1" dirty="0" err="1"/>
              <a:t>efektif</a:t>
            </a:r>
            <a:r>
              <a:rPr lang="en-US" sz="1400" b="1" dirty="0"/>
              <a:t> </a:t>
            </a:r>
            <a:r>
              <a:rPr lang="en-US" sz="1400" b="1" dirty="0" err="1"/>
              <a:t>untuk</a:t>
            </a:r>
            <a:r>
              <a:rPr lang="en-US" sz="1400" b="1" dirty="0"/>
              <a:t> </a:t>
            </a:r>
            <a:r>
              <a:rPr lang="en-US" sz="1400" b="1" dirty="0" err="1"/>
              <a:t>bawahan</a:t>
            </a:r>
            <a:r>
              <a:rPr lang="en-US" sz="1400" b="1" dirty="0"/>
              <a:t> </a:t>
            </a:r>
            <a:r>
              <a:rPr lang="en-US" sz="1400" b="1" dirty="0" err="1"/>
              <a:t>tipe</a:t>
            </a:r>
            <a:r>
              <a:rPr lang="en-US" sz="1400" b="1" dirty="0"/>
              <a:t> K-3</a:t>
            </a:r>
          </a:p>
          <a:p>
            <a:pPr algn="just">
              <a:spcBef>
                <a:spcPct val="50000"/>
              </a:spcBef>
            </a:pPr>
            <a:r>
              <a:rPr lang="en-US" sz="1400" b="1" dirty="0"/>
              <a:t>                                                           P-4 / </a:t>
            </a:r>
            <a:r>
              <a:rPr lang="en-US" sz="1400" b="1" dirty="0" err="1"/>
              <a:t>Tipe</a:t>
            </a:r>
            <a:r>
              <a:rPr lang="en-US" sz="1400" b="1" dirty="0"/>
              <a:t> </a:t>
            </a:r>
            <a:r>
              <a:rPr lang="en-US" sz="1400" b="1" dirty="0" err="1"/>
              <a:t>Delegasi</a:t>
            </a:r>
            <a:r>
              <a:rPr lang="en-US" sz="1400" b="1" dirty="0"/>
              <a:t> </a:t>
            </a:r>
            <a:r>
              <a:rPr lang="en-US" sz="1400" b="1" dirty="0" err="1"/>
              <a:t>efektif</a:t>
            </a:r>
            <a:r>
              <a:rPr lang="en-US" sz="1400" b="1" dirty="0"/>
              <a:t> </a:t>
            </a:r>
            <a:r>
              <a:rPr lang="en-US" sz="1400" b="1" dirty="0" err="1"/>
              <a:t>untuk</a:t>
            </a:r>
            <a:r>
              <a:rPr lang="en-US" sz="1400" b="1" dirty="0"/>
              <a:t> </a:t>
            </a:r>
            <a:r>
              <a:rPr lang="en-US" sz="1400" b="1" dirty="0" err="1"/>
              <a:t>bawahan</a:t>
            </a:r>
            <a:r>
              <a:rPr lang="en-US" sz="1400" b="1" dirty="0"/>
              <a:t> </a:t>
            </a:r>
            <a:r>
              <a:rPr lang="en-US" sz="1400" b="1" dirty="0" err="1"/>
              <a:t>tipe</a:t>
            </a:r>
            <a:r>
              <a:rPr lang="en-US" sz="1400" b="1" dirty="0"/>
              <a:t> K-4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533400"/>
          </a:xfrm>
        </p:spPr>
        <p:txBody>
          <a:bodyPr>
            <a:noAutofit/>
          </a:bodyPr>
          <a:lstStyle/>
          <a:p>
            <a:pPr algn="ctr"/>
            <a:r>
              <a:rPr lang="id-ID" sz="2800" b="1" dirty="0" smtClean="0">
                <a:solidFill>
                  <a:srgbClr val="FF0000"/>
                </a:solidFill>
                <a:latin typeface="Berlin Sans FB" pitchFamily="34" charset="0"/>
              </a:rPr>
              <a:t>4.</a:t>
            </a:r>
            <a:r>
              <a:rPr lang="en-US" sz="2800" b="1" dirty="0" smtClean="0">
                <a:solidFill>
                  <a:srgbClr val="FF0000"/>
                </a:solidFill>
                <a:latin typeface="Berlin Sans FB" pitchFamily="34" charset="0"/>
              </a:rPr>
              <a:t>The Path Goal Theory</a:t>
            </a:r>
            <a:endParaRPr lang="id-ID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sz="2400" dirty="0" smtClean="0">
                <a:latin typeface="Berlin Sans FB" pitchFamily="34" charset="0"/>
              </a:rPr>
              <a:t>Dikembangkan oleh Robert House</a:t>
            </a:r>
          </a:p>
          <a:p>
            <a:r>
              <a:rPr lang="id-ID" sz="2400" dirty="0" smtClean="0">
                <a:latin typeface="Berlin Sans FB" pitchFamily="34" charset="0"/>
              </a:rPr>
              <a:t>Efektivitas pemimpin didasarkan pd kemampuannya dlm mberikan kepuasan dan motivasi para anggota dg penerapan </a:t>
            </a:r>
            <a:r>
              <a:rPr lang="id-ID" sz="2400" i="1" dirty="0" smtClean="0">
                <a:latin typeface="Berlin Sans FB" pitchFamily="34" charset="0"/>
              </a:rPr>
              <a:t>reward and punishment.</a:t>
            </a:r>
          </a:p>
          <a:p>
            <a:r>
              <a:rPr lang="id-ID" sz="2400" dirty="0" smtClean="0">
                <a:latin typeface="Berlin Sans FB" pitchFamily="34" charset="0"/>
              </a:rPr>
              <a:t>Didasarkan atas </a:t>
            </a:r>
            <a:r>
              <a:rPr lang="id-ID" sz="2400" i="1" dirty="0" smtClean="0">
                <a:latin typeface="Berlin Sans FB" pitchFamily="34" charset="0"/>
              </a:rPr>
              <a:t>Expectancy Theory </a:t>
            </a:r>
            <a:r>
              <a:rPr lang="id-ID" sz="2400" dirty="0" smtClean="0">
                <a:latin typeface="Berlin Sans FB" pitchFamily="34" charset="0"/>
              </a:rPr>
              <a:t> (lihat lg teori2 motivasi)</a:t>
            </a:r>
          </a:p>
          <a:p>
            <a:r>
              <a:rPr lang="id-ID" sz="2400" dirty="0" smtClean="0">
                <a:latin typeface="Berlin Sans FB" pitchFamily="34" charset="0"/>
              </a:rPr>
              <a:t>Gaya Kepemimpinan</a:t>
            </a:r>
          </a:p>
          <a:p>
            <a:pPr marL="648000" lvl="1" indent="-360000">
              <a:buFont typeface="Wingdings" pitchFamily="2" charset="2"/>
              <a:buChar char="q"/>
            </a:pPr>
            <a:r>
              <a:rPr lang="id-ID" dirty="0" smtClean="0">
                <a:latin typeface="Berlin Sans FB" pitchFamily="34" charset="0"/>
              </a:rPr>
              <a:t>Directive</a:t>
            </a:r>
          </a:p>
          <a:p>
            <a:pPr marL="648000" lvl="1" indent="-360000">
              <a:buFont typeface="Wingdings" pitchFamily="2" charset="2"/>
              <a:buChar char="q"/>
            </a:pPr>
            <a:r>
              <a:rPr lang="id-ID" dirty="0" smtClean="0">
                <a:latin typeface="Berlin Sans FB" pitchFamily="34" charset="0"/>
              </a:rPr>
              <a:t>Supportive</a:t>
            </a:r>
          </a:p>
          <a:p>
            <a:pPr marL="648000" lvl="1" indent="-360000">
              <a:buFont typeface="Wingdings" pitchFamily="2" charset="2"/>
              <a:buChar char="q"/>
            </a:pPr>
            <a:r>
              <a:rPr lang="id-ID" dirty="0" smtClean="0">
                <a:latin typeface="Berlin Sans FB" pitchFamily="34" charset="0"/>
              </a:rPr>
              <a:t>Participate</a:t>
            </a:r>
          </a:p>
          <a:p>
            <a:pPr marL="648000" lvl="1" indent="-360000">
              <a:buFont typeface="Wingdings" pitchFamily="2" charset="2"/>
              <a:buChar char="q"/>
            </a:pPr>
            <a:r>
              <a:rPr lang="id-ID" dirty="0" smtClean="0">
                <a:latin typeface="Berlin Sans FB" pitchFamily="34" charset="0"/>
              </a:rPr>
              <a:t>Achievement Oriented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772400" cy="533400"/>
          </a:xfrm>
        </p:spPr>
        <p:txBody>
          <a:bodyPr>
            <a:noAutofit/>
          </a:bodyPr>
          <a:lstStyle/>
          <a:p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Lanjutan...</a:t>
            </a:r>
            <a:endParaRPr lang="id-ID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id-ID" sz="2400" dirty="0" smtClean="0">
                <a:latin typeface="Berlin Sans FB" pitchFamily="34" charset="0"/>
              </a:rPr>
              <a:t>Perilaku pemimpin akan diterima oleh pengikutnya jika dipandang bermanfaat sebagai sumber kepuasan mrk, atau jika dpt dikaitkan dengan pencapaian tujuan mrk.</a:t>
            </a:r>
          </a:p>
          <a:p>
            <a:pPr>
              <a:spcBef>
                <a:spcPts val="1200"/>
              </a:spcBef>
            </a:pPr>
            <a:r>
              <a:rPr lang="id-ID" sz="2400" dirty="0" smtClean="0">
                <a:latin typeface="Berlin Sans FB" pitchFamily="34" charset="0"/>
              </a:rPr>
              <a:t>Perilaku dianggap memotivasi jika :</a:t>
            </a:r>
          </a:p>
          <a:p>
            <a:pPr marL="834390" lvl="1" indent="-514350">
              <a:spcBef>
                <a:spcPts val="1200"/>
              </a:spcBef>
              <a:buFont typeface="+mj-lt"/>
              <a:buAutoNum type="arabicPeriod"/>
            </a:pPr>
            <a:r>
              <a:rPr lang="id-ID" dirty="0" smtClean="0">
                <a:latin typeface="Berlin Sans FB" pitchFamily="34" charset="0"/>
              </a:rPr>
              <a:t>Dpt mengaitkan kinerja bawahan dg kebutuhan bawahan yg memerlukan pemuasan.</a:t>
            </a:r>
          </a:p>
          <a:p>
            <a:pPr marL="834390" lvl="1" indent="-514350">
              <a:spcBef>
                <a:spcPts val="1200"/>
              </a:spcBef>
              <a:buFont typeface="+mj-lt"/>
              <a:buAutoNum type="arabicPeriod"/>
            </a:pPr>
            <a:r>
              <a:rPr lang="id-ID" dirty="0" smtClean="0">
                <a:latin typeface="Berlin Sans FB" pitchFamily="34" charset="0"/>
              </a:rPr>
              <a:t>Memberi bantuan/dukungan yang diperlukan bawahan utk menghasilkan kinerja efektif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533400"/>
          </a:xfrm>
        </p:spPr>
        <p:txBody>
          <a:bodyPr>
            <a:noAutofit/>
          </a:bodyPr>
          <a:lstStyle/>
          <a:p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Lanjutan...</a:t>
            </a:r>
            <a:endParaRPr lang="id-ID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id-ID" sz="2400" dirty="0" smtClean="0">
                <a:latin typeface="Berlin Sans FB" pitchFamily="34" charset="0"/>
              </a:rPr>
              <a:t>Gaya kepemimpinan dipengaruhi oleh 2 jenis situasi :</a:t>
            </a:r>
          </a:p>
          <a:p>
            <a:pPr marL="788670" lvl="1" indent="-514350">
              <a:spcBef>
                <a:spcPts val="1200"/>
              </a:spcBef>
              <a:buFont typeface="+mj-lt"/>
              <a:buAutoNum type="arabicPeriod"/>
            </a:pPr>
            <a:r>
              <a:rPr lang="id-ID" dirty="0" smtClean="0">
                <a:latin typeface="Berlin Sans FB" pitchFamily="34" charset="0"/>
              </a:rPr>
              <a:t>Karakteristik Bawahan (kepribadian, ketrampilan, kemampuan &amp; kebutuhan)</a:t>
            </a:r>
          </a:p>
          <a:p>
            <a:pPr marL="788670" lvl="1" indent="-514350">
              <a:spcBef>
                <a:spcPts val="1200"/>
              </a:spcBef>
              <a:buFont typeface="+mj-lt"/>
              <a:buAutoNum type="arabicPeriod"/>
            </a:pPr>
            <a:r>
              <a:rPr lang="id-ID" dirty="0" smtClean="0">
                <a:latin typeface="Berlin Sans FB" pitchFamily="34" charset="0"/>
              </a:rPr>
              <a:t>Karakteristik Konteks, yaitu</a:t>
            </a:r>
          </a:p>
          <a:p>
            <a:pPr lvl="2">
              <a:spcBef>
                <a:spcPts val="1200"/>
              </a:spcBef>
            </a:pPr>
            <a:r>
              <a:rPr lang="id-ID" sz="2400" dirty="0" smtClean="0">
                <a:latin typeface="Berlin Sans FB" pitchFamily="34" charset="0"/>
              </a:rPr>
              <a:t>Tugas tersebut</a:t>
            </a:r>
          </a:p>
          <a:p>
            <a:pPr lvl="2">
              <a:spcBef>
                <a:spcPts val="1200"/>
              </a:spcBef>
            </a:pPr>
            <a:r>
              <a:rPr lang="id-ID" sz="2400" dirty="0" smtClean="0">
                <a:latin typeface="Berlin Sans FB" pitchFamily="34" charset="0"/>
              </a:rPr>
              <a:t>Kelompok kerjanya</a:t>
            </a:r>
          </a:p>
          <a:p>
            <a:pPr lvl="2">
              <a:spcBef>
                <a:spcPts val="1200"/>
              </a:spcBef>
            </a:pPr>
            <a:r>
              <a:rPr lang="id-ID" sz="2400" dirty="0" smtClean="0">
                <a:latin typeface="Berlin Sans FB" pitchFamily="34" charset="0"/>
              </a:rPr>
              <a:t>Struktur otorita organisasi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09600"/>
            <a:ext cx="8147248" cy="685800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Berlin Sans FB" pitchFamily="34" charset="0"/>
              </a:rPr>
              <a:t>ORIENTASI KEPEMIMPINAN</a:t>
            </a:r>
            <a:br>
              <a:rPr lang="en-US" sz="2000" dirty="0" smtClean="0">
                <a:solidFill>
                  <a:srgbClr val="C00000"/>
                </a:solidFill>
                <a:latin typeface="Berlin Sans FB" pitchFamily="34" charset="0"/>
              </a:rPr>
            </a:br>
            <a:r>
              <a:rPr lang="en-US" sz="2000" dirty="0" smtClean="0">
                <a:solidFill>
                  <a:srgbClr val="C00000"/>
                </a:solidFill>
                <a:latin typeface="Berlin Sans FB" pitchFamily="34" charset="0"/>
              </a:rPr>
              <a:t>( </a:t>
            </a:r>
            <a:r>
              <a:rPr lang="en-US" sz="2000" dirty="0" err="1" smtClean="0">
                <a:solidFill>
                  <a:srgbClr val="C00000"/>
                </a:solidFill>
                <a:latin typeface="Berlin Sans FB" pitchFamily="34" charset="0"/>
              </a:rPr>
              <a:t>Menurut</a:t>
            </a:r>
            <a:r>
              <a:rPr lang="en-US" sz="2000" dirty="0" smtClean="0">
                <a:solidFill>
                  <a:srgbClr val="C00000"/>
                </a:solidFill>
                <a:latin typeface="Berlin Sans FB" pitchFamily="34" charset="0"/>
              </a:rPr>
              <a:t> W.J. REDDIN )</a:t>
            </a:r>
            <a:endParaRPr lang="id-ID" sz="2000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8147248" cy="4536504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pPr marL="514350" indent="-514350">
              <a:spcBef>
                <a:spcPts val="1800"/>
              </a:spcBef>
              <a:buFont typeface="+mj-lt"/>
              <a:buAutoNum type="arabicPeriod"/>
              <a:tabLst>
                <a:tab pos="-1339850" algn="l"/>
              </a:tabLst>
            </a:pPr>
            <a:r>
              <a:rPr lang="id-ID" sz="2400" dirty="0" smtClean="0">
                <a:latin typeface="Berlin Sans FB" pitchFamily="34" charset="0"/>
              </a:rPr>
              <a:t>KEPEMIMPINAN  YG BERORIENTASI PD HUBUNGAN KERJASAMA </a:t>
            </a:r>
            <a:r>
              <a:rPr lang="id-ID" sz="2400" i="1" dirty="0" smtClean="0">
                <a:latin typeface="Berlin Sans FB" pitchFamily="34" charset="0"/>
              </a:rPr>
              <a:t>(RELATIONSHIP ORIENTED)</a:t>
            </a:r>
            <a:r>
              <a:rPr lang="id-ID" sz="2400" dirty="0" smtClean="0">
                <a:latin typeface="Berlin Sans FB" pitchFamily="34" charset="0"/>
              </a:rPr>
              <a:t>. </a:t>
            </a:r>
            <a:endParaRPr lang="en-US" sz="2400" dirty="0" smtClean="0">
              <a:latin typeface="Berlin Sans FB" pitchFamily="34" charset="0"/>
            </a:endParaRP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  <a:tabLst>
                <a:tab pos="-1339850" algn="l"/>
              </a:tabLst>
            </a:pPr>
            <a:r>
              <a:rPr lang="id-ID" sz="2400" dirty="0" smtClean="0">
                <a:latin typeface="Berlin Sans FB" pitchFamily="34" charset="0"/>
              </a:rPr>
              <a:t>KEPEMIMPINAN  YG BERORIENTASI PD TUGAS </a:t>
            </a:r>
            <a:r>
              <a:rPr lang="id-ID" sz="2400" i="1" dirty="0" smtClean="0">
                <a:latin typeface="Berlin Sans FB" pitchFamily="34" charset="0"/>
              </a:rPr>
              <a:t>(TASK ORIENTED)</a:t>
            </a:r>
            <a:r>
              <a:rPr lang="id-ID" sz="2400" dirty="0" smtClean="0">
                <a:latin typeface="Berlin Sans FB" pitchFamily="34" charset="0"/>
              </a:rPr>
              <a:t>. </a:t>
            </a:r>
            <a:endParaRPr lang="en-US" sz="2400" dirty="0" smtClean="0">
              <a:latin typeface="Berlin Sans FB" pitchFamily="34" charset="0"/>
            </a:endParaRP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  <a:tabLst>
                <a:tab pos="-1339850" algn="l"/>
              </a:tabLst>
            </a:pPr>
            <a:r>
              <a:rPr lang="id-ID" sz="2400" dirty="0" smtClean="0">
                <a:latin typeface="Berlin Sans FB" pitchFamily="34" charset="0"/>
              </a:rPr>
              <a:t>KEPEMIMPINAN YG BERORIENTASI PD HASIL </a:t>
            </a:r>
            <a:r>
              <a:rPr lang="id-ID" sz="2400" i="1" dirty="0" smtClean="0">
                <a:latin typeface="Berlin Sans FB" pitchFamily="34" charset="0"/>
              </a:rPr>
              <a:t>(EFFECTIVENESS ORIENTED).</a:t>
            </a:r>
            <a:endParaRPr lang="en-US" sz="2400" dirty="0" smtClean="0">
              <a:latin typeface="Berlin Sans FB" pitchFamily="34" charset="0"/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B606F5-3C72-4585-965C-3BDB7F113945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3251" name="TextBox 10"/>
          <p:cNvSpPr txBox="1">
            <a:spLocks noChangeArrowheads="1"/>
          </p:cNvSpPr>
          <p:nvPr/>
        </p:nvSpPr>
        <p:spPr bwMode="auto">
          <a:xfrm>
            <a:off x="395536" y="609600"/>
            <a:ext cx="828092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l">
              <a:defRPr/>
            </a:pPr>
            <a:r>
              <a:rPr lang="id-ID" sz="2800" b="1" dirty="0">
                <a:solidFill>
                  <a:srgbClr val="002060"/>
                </a:solidFill>
                <a:latin typeface="Comic Sans MS" pitchFamily="66" charset="0"/>
              </a:rPr>
              <a:t>1.</a:t>
            </a:r>
            <a:r>
              <a:rPr lang="id-ID" sz="2000" b="1" dirty="0">
                <a:solidFill>
                  <a:srgbClr val="002060"/>
                </a:solidFill>
                <a:latin typeface="Comic Sans MS" pitchFamily="66" charset="0"/>
              </a:rPr>
              <a:t>	</a:t>
            </a:r>
            <a:r>
              <a:rPr lang="id-ID" sz="2000" b="1" dirty="0">
                <a:solidFill>
                  <a:srgbClr val="FF0000"/>
                </a:solidFill>
                <a:latin typeface="Berlin Sans FB" pitchFamily="34" charset="0"/>
              </a:rPr>
              <a:t>Orientasi </a:t>
            </a:r>
            <a:r>
              <a:rPr lang="id-ID" sz="2000" b="1" dirty="0" smtClean="0">
                <a:solidFill>
                  <a:srgbClr val="FF0000"/>
                </a:solidFill>
                <a:latin typeface="Berlin Sans FB" pitchFamily="34" charset="0"/>
              </a:rPr>
              <a:t>pd hub kerjasama</a:t>
            </a:r>
            <a:endParaRPr lang="id-ID" sz="2000" b="1" dirty="0">
              <a:solidFill>
                <a:srgbClr val="FF0000"/>
              </a:solidFill>
              <a:latin typeface="Berlin Sans FB" pitchFamily="34" charset="0"/>
            </a:endParaRPr>
          </a:p>
          <a:p>
            <a:pPr marL="514350" indent="-514350" algn="l">
              <a:buFont typeface="Courier New" pitchFamily="49" charset="0"/>
              <a:buChar char="o"/>
              <a:defRPr/>
            </a:pPr>
            <a:r>
              <a:rPr lang="id-ID" sz="2000" dirty="0" smtClean="0">
                <a:latin typeface="Berlin Sans FB" pitchFamily="34" charset="0"/>
              </a:rPr>
              <a:t>Pemimpin </a:t>
            </a:r>
            <a:r>
              <a:rPr lang="id-ID" sz="2000" dirty="0">
                <a:latin typeface="Berlin Sans FB" pitchFamily="34" charset="0"/>
              </a:rPr>
              <a:t>puas bila tjd hub yg kondusif </a:t>
            </a:r>
            <a:r>
              <a:rPr lang="id-ID" sz="2000" dirty="0" smtClean="0">
                <a:latin typeface="Berlin Sans FB" pitchFamily="34" charset="0"/>
              </a:rPr>
              <a:t>antara sesama </a:t>
            </a:r>
            <a:r>
              <a:rPr lang="id-ID" sz="2000" dirty="0">
                <a:latin typeface="Berlin Sans FB" pitchFamily="34" charset="0"/>
              </a:rPr>
              <a:t>anggota dlm suatu pekerjaan</a:t>
            </a:r>
          </a:p>
          <a:p>
            <a:pPr marL="514350" indent="-514350" algn="l">
              <a:buFont typeface="Courier New" pitchFamily="49" charset="0"/>
              <a:buChar char="o"/>
              <a:defRPr/>
            </a:pPr>
            <a:r>
              <a:rPr lang="id-ID" sz="2000" dirty="0" smtClean="0">
                <a:latin typeface="Berlin Sans FB" pitchFamily="34" charset="0"/>
              </a:rPr>
              <a:t>Bawahan </a:t>
            </a:r>
            <a:r>
              <a:rPr lang="id-ID" sz="2000" dirty="0">
                <a:latin typeface="Berlin Sans FB" pitchFamily="34" charset="0"/>
              </a:rPr>
              <a:t>dpandang sbg co worker (partner) dg </a:t>
            </a:r>
            <a:r>
              <a:rPr lang="id-ID" sz="2000" dirty="0" smtClean="0">
                <a:latin typeface="Berlin Sans FB" pitchFamily="34" charset="0"/>
              </a:rPr>
              <a:t>menjalin hubungan  </a:t>
            </a:r>
            <a:r>
              <a:rPr lang="id-ID" sz="2000" dirty="0">
                <a:latin typeface="Berlin Sans FB" pitchFamily="34" charset="0"/>
              </a:rPr>
              <a:t>positif</a:t>
            </a:r>
          </a:p>
          <a:p>
            <a:pPr marL="514350" indent="-514350" algn="l">
              <a:buFont typeface="Courier New" pitchFamily="49" charset="0"/>
              <a:buChar char="o"/>
              <a:defRPr/>
            </a:pPr>
            <a:r>
              <a:rPr lang="id-ID" sz="2000" dirty="0" smtClean="0">
                <a:latin typeface="Berlin Sans FB" pitchFamily="34" charset="0"/>
              </a:rPr>
              <a:t>Menekankn </a:t>
            </a:r>
            <a:r>
              <a:rPr lang="id-ID" sz="2000" dirty="0">
                <a:latin typeface="Berlin Sans FB" pitchFamily="34" charset="0"/>
              </a:rPr>
              <a:t>rasa percaya diri pd bawahan (trust </a:t>
            </a:r>
            <a:r>
              <a:rPr lang="id-ID" sz="2000" dirty="0" smtClean="0">
                <a:latin typeface="Berlin Sans FB" pitchFamily="34" charset="0"/>
              </a:rPr>
              <a:t>worthing</a:t>
            </a:r>
            <a:r>
              <a:rPr lang="id-ID" sz="2000" dirty="0">
                <a:latin typeface="Berlin Sans FB" pitchFamily="34" charset="0"/>
              </a:rPr>
              <a:t>)</a:t>
            </a:r>
          </a:p>
          <a:p>
            <a:pPr marL="514350" indent="-514350" algn="l">
              <a:defRPr/>
            </a:pPr>
            <a:endParaRPr lang="id-ID" sz="2400" dirty="0">
              <a:latin typeface="Berlin Sans FB" pitchFamily="34" charset="0"/>
            </a:endParaRPr>
          </a:p>
          <a:p>
            <a:pPr marL="514350" indent="-514350" algn="l">
              <a:defRPr/>
            </a:pPr>
            <a:r>
              <a:rPr lang="id-ID" sz="2400" b="1" dirty="0">
                <a:solidFill>
                  <a:srgbClr val="002060"/>
                </a:solidFill>
                <a:latin typeface="Berlin Sans FB" pitchFamily="34" charset="0"/>
              </a:rPr>
              <a:t>2.	</a:t>
            </a:r>
            <a:r>
              <a:rPr lang="id-ID" sz="2000" b="1" dirty="0">
                <a:solidFill>
                  <a:srgbClr val="FF0000"/>
                </a:solidFill>
                <a:latin typeface="Berlin Sans FB" pitchFamily="34" charset="0"/>
              </a:rPr>
              <a:t>Orientasi pd </a:t>
            </a:r>
            <a:r>
              <a:rPr lang="id-ID" sz="2000" b="1" dirty="0" smtClean="0">
                <a:solidFill>
                  <a:srgbClr val="FF0000"/>
                </a:solidFill>
                <a:latin typeface="Berlin Sans FB" pitchFamily="34" charset="0"/>
              </a:rPr>
              <a:t>tugas</a:t>
            </a:r>
            <a:endParaRPr lang="id-ID" sz="2000" b="1" dirty="0">
              <a:solidFill>
                <a:srgbClr val="FF0000"/>
              </a:solidFill>
              <a:latin typeface="Berlin Sans FB" pitchFamily="34" charset="0"/>
            </a:endParaRPr>
          </a:p>
          <a:p>
            <a:pPr marL="514350" indent="-514350" algn="l">
              <a:buFont typeface="Courier New" pitchFamily="49" charset="0"/>
              <a:buChar char="o"/>
              <a:defRPr/>
            </a:pPr>
            <a:r>
              <a:rPr lang="id-ID" sz="2000" dirty="0" smtClean="0">
                <a:latin typeface="Berlin Sans FB" pitchFamily="34" charset="0"/>
              </a:rPr>
              <a:t>Pemimpin </a:t>
            </a:r>
            <a:r>
              <a:rPr lang="id-ID" sz="2000" dirty="0">
                <a:latin typeface="Berlin Sans FB" pitchFamily="34" charset="0"/>
              </a:rPr>
              <a:t>puas bila bawahannya mampu </a:t>
            </a:r>
            <a:r>
              <a:rPr lang="id-ID" sz="2000" dirty="0" smtClean="0">
                <a:latin typeface="Berlin Sans FB" pitchFamily="34" charset="0"/>
              </a:rPr>
              <a:t>menyelesaikn tugas /</a:t>
            </a:r>
            <a:r>
              <a:rPr lang="id-ID" sz="2000" dirty="0">
                <a:latin typeface="Berlin Sans FB" pitchFamily="34" charset="0"/>
              </a:rPr>
              <a:t>pekerjaan</a:t>
            </a:r>
          </a:p>
          <a:p>
            <a:pPr marL="514350" indent="-514350" algn="l">
              <a:buFont typeface="Courier New" pitchFamily="49" charset="0"/>
              <a:buChar char="o"/>
              <a:defRPr/>
            </a:pPr>
            <a:r>
              <a:rPr lang="id-ID" sz="2000" dirty="0" smtClean="0">
                <a:latin typeface="Berlin Sans FB" pitchFamily="34" charset="0"/>
              </a:rPr>
              <a:t>Hub </a:t>
            </a:r>
            <a:r>
              <a:rPr lang="id-ID" sz="2000" dirty="0">
                <a:latin typeface="Berlin Sans FB" pitchFamily="34" charset="0"/>
              </a:rPr>
              <a:t>harmonis dg bawahan bkn prioritas, yg </a:t>
            </a:r>
            <a:r>
              <a:rPr lang="id-ID" sz="2000" dirty="0" smtClean="0">
                <a:latin typeface="Berlin Sans FB" pitchFamily="34" charset="0"/>
              </a:rPr>
              <a:t>utama </a:t>
            </a:r>
            <a:r>
              <a:rPr lang="id-ID" sz="2000" dirty="0">
                <a:latin typeface="Berlin Sans FB" pitchFamily="34" charset="0"/>
              </a:rPr>
              <a:t>adl penyelesaian </a:t>
            </a:r>
            <a:r>
              <a:rPr lang="id-ID" sz="2000" dirty="0" smtClean="0">
                <a:latin typeface="Berlin Sans FB" pitchFamily="34" charset="0"/>
              </a:rPr>
              <a:t>tugas</a:t>
            </a:r>
            <a:r>
              <a:rPr lang="id-ID" sz="2000" dirty="0">
                <a:latin typeface="Berlin Sans FB" pitchFamily="34" charset="0"/>
              </a:rPr>
              <a:t>.</a:t>
            </a:r>
          </a:p>
          <a:p>
            <a:pPr marL="514350" indent="-514350" algn="l">
              <a:buFont typeface="Courier New" pitchFamily="49" charset="0"/>
              <a:buChar char="o"/>
              <a:defRPr/>
            </a:pPr>
            <a:r>
              <a:rPr lang="id-ID" sz="2000" dirty="0" smtClean="0">
                <a:latin typeface="Berlin Sans FB" pitchFamily="34" charset="0"/>
              </a:rPr>
              <a:t>Bisa memberikan </a:t>
            </a:r>
            <a:r>
              <a:rPr lang="id-ID" sz="2000" dirty="0">
                <a:latin typeface="Berlin Sans FB" pitchFamily="34" charset="0"/>
              </a:rPr>
              <a:t>pngaruh nyata pd </a:t>
            </a:r>
            <a:r>
              <a:rPr lang="id-ID" sz="2000" dirty="0" smtClean="0">
                <a:latin typeface="Berlin Sans FB" pitchFamily="34" charset="0"/>
              </a:rPr>
              <a:t>keberhasilan kepemimpinan  atasannya</a:t>
            </a:r>
            <a:endParaRPr lang="id-ID" sz="2000" dirty="0">
              <a:latin typeface="Berlin Sans FB" pitchFamily="34" charset="0"/>
            </a:endParaRPr>
          </a:p>
          <a:p>
            <a:pPr marL="514350" indent="-514350" algn="l">
              <a:buFont typeface="Courier New" pitchFamily="49" charset="0"/>
              <a:buChar char="o"/>
              <a:defRPr/>
            </a:pPr>
            <a:r>
              <a:rPr lang="id-ID" sz="2000" dirty="0" smtClean="0">
                <a:latin typeface="Berlin Sans FB" pitchFamily="34" charset="0"/>
              </a:rPr>
              <a:t>Lbh </a:t>
            </a:r>
            <a:r>
              <a:rPr lang="id-ID" sz="2000" dirty="0">
                <a:latin typeface="Berlin Sans FB" pitchFamily="34" charset="0"/>
              </a:rPr>
              <a:t>menyukai &amp; mengutamakn </a:t>
            </a:r>
            <a:r>
              <a:rPr lang="id-ID" sz="2000" dirty="0" smtClean="0">
                <a:latin typeface="Berlin Sans FB" pitchFamily="34" charset="0"/>
              </a:rPr>
              <a:t>penyelesaian </a:t>
            </a:r>
            <a:r>
              <a:rPr lang="id-ID" sz="2000" dirty="0">
                <a:latin typeface="Berlin Sans FB" pitchFamily="34" charset="0"/>
              </a:rPr>
              <a:t>tgs </a:t>
            </a:r>
            <a:r>
              <a:rPr lang="id-ID" sz="2000" dirty="0" smtClean="0">
                <a:latin typeface="Berlin Sans FB" pitchFamily="34" charset="0"/>
              </a:rPr>
              <a:t>berat </a:t>
            </a:r>
            <a:r>
              <a:rPr lang="id-ID" sz="2000" dirty="0">
                <a:latin typeface="Berlin Sans FB" pitchFamily="34" charset="0"/>
              </a:rPr>
              <a:t>&amp; menantang (</a:t>
            </a:r>
            <a:r>
              <a:rPr lang="id-ID" sz="2000" i="1" dirty="0">
                <a:latin typeface="Berlin Sans FB" pitchFamily="34" charset="0"/>
              </a:rPr>
              <a:t>hard worker</a:t>
            </a:r>
            <a:r>
              <a:rPr lang="id-ID" sz="2000" dirty="0">
                <a:latin typeface="Berlin Sans FB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914400"/>
            <a:ext cx="8147248" cy="5394920"/>
          </a:xfrm>
          <a:noFill/>
          <a:ln>
            <a:noFill/>
          </a:ln>
        </p:spPr>
        <p:txBody>
          <a:bodyPr/>
          <a:lstStyle/>
          <a:p>
            <a:pPr>
              <a:buNone/>
            </a:pPr>
            <a:r>
              <a:rPr lang="id-ID" dirty="0" smtClean="0">
                <a:latin typeface="Berlin Sans FB" pitchFamily="34" charset="0"/>
              </a:rPr>
              <a:t>3. </a:t>
            </a: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Orientasi Pada Hasil</a:t>
            </a:r>
          </a:p>
          <a:p>
            <a:r>
              <a:rPr lang="id-ID" dirty="0" smtClean="0">
                <a:latin typeface="Berlin Sans FB" pitchFamily="34" charset="0"/>
              </a:rPr>
              <a:t>Pemimpin puas bila bawahan bisa memberikan hasil kerja sesuai dengan harapannya, baik kuantitas maupun kualitas.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9600"/>
            <a:ext cx="8219256" cy="65916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id-ID" sz="2800" dirty="0" smtClean="0">
                <a:solidFill>
                  <a:srgbClr val="C00000"/>
                </a:solidFill>
                <a:latin typeface="Berlin Sans FB" pitchFamily="34" charset="0"/>
              </a:rPr>
              <a:t>8 JENIS GAYA KEPEMIMPINAN</a:t>
            </a:r>
            <a:endParaRPr lang="id-ID" sz="2800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295400"/>
            <a:ext cx="8219256" cy="5157936"/>
          </a:xfrm>
          <a:noFill/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360000" indent="-360000">
              <a:lnSpc>
                <a:spcPct val="80000"/>
              </a:lnSpc>
              <a:spcBef>
                <a:spcPts val="1800"/>
              </a:spcBef>
              <a:buNone/>
            </a:pPr>
            <a:endParaRPr lang="id-ID" sz="1200" b="1" dirty="0" smtClean="0"/>
          </a:p>
          <a:p>
            <a:pPr marL="360000" indent="-360000">
              <a:lnSpc>
                <a:spcPct val="8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THE DESERTER</a:t>
            </a:r>
            <a:r>
              <a:rPr lang="id-ID" sz="2400" dirty="0" smtClean="0">
                <a:latin typeface="Berlin Sans FB" pitchFamily="34" charset="0"/>
              </a:rPr>
              <a:t>, Gaya kepemimpinan yg hanya sedikit memiliki ketiga orientasi tadi atau bahkan tidak ada sama sekali.</a:t>
            </a:r>
            <a:endParaRPr lang="en-US" sz="2400" dirty="0" smtClean="0">
              <a:latin typeface="Berlin Sans FB" pitchFamily="34" charset="0"/>
            </a:endParaRPr>
          </a:p>
          <a:p>
            <a:pPr marL="360000" indent="-360000">
              <a:lnSpc>
                <a:spcPct val="8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THE BUREAUCRAT</a:t>
            </a:r>
            <a:r>
              <a:rPr lang="id-ID" sz="2400" dirty="0" smtClean="0">
                <a:latin typeface="Berlin Sans FB" pitchFamily="34" charset="0"/>
              </a:rPr>
              <a:t>, gaya kepemimpinan yang hanya berorientasi pada hasil dengan orientasi tugas yg rendah</a:t>
            </a:r>
          </a:p>
          <a:p>
            <a:pPr marL="360000" indent="-360000">
              <a:lnSpc>
                <a:spcPct val="80000"/>
              </a:lnSpc>
              <a:spcBef>
                <a:spcPts val="1800"/>
              </a:spcBef>
              <a:buFontTx/>
              <a:buAutoNum type="arabicPeriod" startAt="3"/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THE MISSIONARY</a:t>
            </a:r>
            <a:r>
              <a:rPr lang="id-ID" sz="2400" dirty="0" smtClean="0">
                <a:latin typeface="Berlin Sans FB" pitchFamily="34" charset="0"/>
              </a:rPr>
              <a:t>, gaya kepemimpinan yg hanya berorientasi pd membangun jalinan kerja sama dg orientasi tugas yg rendah</a:t>
            </a:r>
            <a:endParaRPr lang="en-US" sz="2400" dirty="0" smtClean="0">
              <a:latin typeface="Berlin Sans FB" pitchFamily="34" charset="0"/>
            </a:endParaRPr>
          </a:p>
          <a:p>
            <a:pPr marL="360000" indent="-360000">
              <a:lnSpc>
                <a:spcPct val="80000"/>
              </a:lnSpc>
              <a:spcBef>
                <a:spcPts val="1800"/>
              </a:spcBef>
              <a:buFontTx/>
              <a:buAutoNum type="arabicPeriod" startAt="3"/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THE DEVELOPMENT,</a:t>
            </a:r>
            <a:r>
              <a:rPr lang="id-ID" sz="2400" dirty="0" smtClean="0">
                <a:latin typeface="Berlin Sans FB" pitchFamily="34" charset="0"/>
              </a:rPr>
              <a:t> gaya kepemimpinan yg beroreintasi pd hasil dan jalinan kerja sama yg tinggi ttp orientasi tugasnya rendah</a:t>
            </a:r>
            <a:endParaRPr lang="en-US" sz="2400" dirty="0" smtClean="0">
              <a:latin typeface="Berlin Sans FB" pitchFamily="34" charset="0"/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09600"/>
            <a:ext cx="8147248" cy="533400"/>
          </a:xfrm>
        </p:spPr>
        <p:txBody>
          <a:bodyPr>
            <a:noAutofit/>
          </a:bodyPr>
          <a:lstStyle/>
          <a:p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Lanjutan  .....</a:t>
            </a:r>
            <a:endParaRPr lang="id-ID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295400"/>
            <a:ext cx="8147248" cy="4800600"/>
          </a:xfrm>
          <a:noFill/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360000" indent="-360000">
              <a:lnSpc>
                <a:spcPct val="80000"/>
              </a:lnSpc>
              <a:spcBef>
                <a:spcPct val="40000"/>
              </a:spcBef>
              <a:buNone/>
            </a:pPr>
            <a:endParaRPr lang="id-ID" sz="1300" b="1" dirty="0" smtClean="0"/>
          </a:p>
          <a:p>
            <a:pPr marL="360000" indent="-360000">
              <a:lnSpc>
                <a:spcPct val="80000"/>
              </a:lnSpc>
              <a:spcBef>
                <a:spcPct val="40000"/>
              </a:spcBef>
              <a:buFontTx/>
              <a:buAutoNum type="arabicPeriod" startAt="5"/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THE AUTOCRAT</a:t>
            </a:r>
            <a:r>
              <a:rPr lang="id-ID" sz="2400" dirty="0" smtClean="0">
                <a:latin typeface="Berlin Sans FB" pitchFamily="34" charset="0"/>
              </a:rPr>
              <a:t>, gaya kepemimpinan yg hanya berorientasi pd tugas, sementara orientasi yg lainnya rendah</a:t>
            </a:r>
            <a:endParaRPr lang="en-US" sz="2400" dirty="0" smtClean="0">
              <a:latin typeface="Berlin Sans FB" pitchFamily="34" charset="0"/>
            </a:endParaRPr>
          </a:p>
          <a:p>
            <a:pPr marL="360000" indent="-360000">
              <a:lnSpc>
                <a:spcPct val="80000"/>
              </a:lnSpc>
              <a:spcBef>
                <a:spcPct val="40000"/>
              </a:spcBef>
              <a:buFontTx/>
              <a:buAutoNum type="arabicPeriod" startAt="5"/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THE BENEVOLENT AUTOCRAT</a:t>
            </a:r>
            <a:r>
              <a:rPr lang="id-ID" sz="2400" dirty="0" smtClean="0">
                <a:latin typeface="Berlin Sans FB" pitchFamily="34" charset="0"/>
              </a:rPr>
              <a:t>, gaya kepemimpoinan yg berorrientasi pd hasil dan tugas yg tinggi, sdgkn orientasi jalinan kerja samanya rendah</a:t>
            </a:r>
            <a:endParaRPr lang="en-US" sz="2400" dirty="0" smtClean="0">
              <a:latin typeface="Berlin Sans FB" pitchFamily="34" charset="0"/>
            </a:endParaRPr>
          </a:p>
          <a:p>
            <a:pPr marL="360000" indent="-360000">
              <a:lnSpc>
                <a:spcPct val="80000"/>
              </a:lnSpc>
              <a:spcBef>
                <a:spcPct val="40000"/>
              </a:spcBef>
              <a:buFontTx/>
              <a:buAutoNum type="arabicPeriod" startAt="5"/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THE COMPROMISER</a:t>
            </a:r>
            <a:r>
              <a:rPr lang="id-ID" sz="2400" dirty="0" smtClean="0">
                <a:latin typeface="Berlin Sans FB" pitchFamily="34" charset="0"/>
              </a:rPr>
              <a:t>, gaya kepemimpinan yg kurang berorientasi pd hasil tetapi memp orientasi tugas dan jalinan kerja sama yg memadai</a:t>
            </a:r>
            <a:endParaRPr lang="en-US" sz="2400" dirty="0" smtClean="0">
              <a:latin typeface="Berlin Sans FB" pitchFamily="34" charset="0"/>
            </a:endParaRPr>
          </a:p>
          <a:p>
            <a:pPr marL="360000" indent="-360000">
              <a:lnSpc>
                <a:spcPct val="80000"/>
              </a:lnSpc>
              <a:spcBef>
                <a:spcPct val="40000"/>
              </a:spcBef>
              <a:buFontTx/>
              <a:buAutoNum type="arabicPeriod" startAt="5"/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THE EXECUTIVE, </a:t>
            </a:r>
            <a:r>
              <a:rPr lang="id-ID" sz="2400" dirty="0" smtClean="0">
                <a:latin typeface="Berlin Sans FB" pitchFamily="34" charset="0"/>
              </a:rPr>
              <a:t>gaya kepemimpinan yg memp ketiga orientasi.</a:t>
            </a:r>
            <a:endParaRPr lang="id-ID" sz="24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533400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What is LEADERSHIP</a:t>
            </a:r>
            <a:r>
              <a:rPr lang="en-US" sz="3200" dirty="0" smtClean="0">
                <a:solidFill>
                  <a:srgbClr val="FF0000"/>
                </a:solidFill>
              </a:rPr>
              <a:t> 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7772400" cy="5029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Berlin Sans FB" pitchFamily="34" charset="0"/>
              </a:rPr>
              <a:t>Leader (</a:t>
            </a:r>
            <a:r>
              <a:rPr lang="en-US" sz="2400" dirty="0" err="1" smtClean="0">
                <a:latin typeface="Berlin Sans FB" pitchFamily="34" charset="0"/>
              </a:rPr>
              <a:t>pemimpin</a:t>
            </a:r>
            <a:r>
              <a:rPr lang="en-US" sz="2400" dirty="0" smtClean="0">
                <a:latin typeface="Berlin Sans FB" pitchFamily="34" charset="0"/>
              </a:rPr>
              <a:t>) </a:t>
            </a:r>
            <a:r>
              <a:rPr lang="en-US" sz="2400" i="1" dirty="0" smtClean="0">
                <a:solidFill>
                  <a:srgbClr val="FF0000"/>
                </a:solidFill>
                <a:latin typeface="Berlin Sans FB" pitchFamily="34" charset="0"/>
              </a:rPr>
              <a:t>is the one in charge or the boss of other people.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latin typeface="Berlin Sans FB" pitchFamily="34" charset="0"/>
              </a:rPr>
              <a:t>Karena</a:t>
            </a:r>
            <a:r>
              <a:rPr lang="en-US" sz="2400" dirty="0" smtClean="0">
                <a:latin typeface="Berlin Sans FB" pitchFamily="34" charset="0"/>
              </a:rPr>
              <a:t> “in charge” </a:t>
            </a:r>
            <a:r>
              <a:rPr lang="en-US" sz="2400" dirty="0" err="1" smtClean="0">
                <a:latin typeface="Berlin Sans FB" pitchFamily="34" charset="0"/>
              </a:rPr>
              <a:t>bukan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berarti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bahwa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orang</a:t>
            </a:r>
            <a:r>
              <a:rPr lang="en-US" sz="2400" dirty="0" smtClean="0">
                <a:latin typeface="Berlin Sans FB" pitchFamily="34" charset="0"/>
              </a:rPr>
              <a:t> lain </a:t>
            </a:r>
            <a:r>
              <a:rPr lang="en-US" sz="2400" dirty="0" err="1" smtClean="0">
                <a:latin typeface="Berlin Sans FB" pitchFamily="34" charset="0"/>
              </a:rPr>
              <a:t>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mendengarkan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atau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melakukan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apa</a:t>
            </a:r>
            <a:r>
              <a:rPr lang="en-US" sz="2400" dirty="0" smtClean="0">
                <a:latin typeface="Berlin Sans FB" pitchFamily="34" charset="0"/>
              </a:rPr>
              <a:t> yang </a:t>
            </a:r>
            <a:r>
              <a:rPr lang="en-US" sz="2400" dirty="0" err="1" smtClean="0">
                <a:latin typeface="Berlin Sans FB" pitchFamily="34" charset="0"/>
              </a:rPr>
              <a:t>dikatakan</a:t>
            </a:r>
            <a:endParaRPr lang="en-US" sz="24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latin typeface="Berlin Sans FB" pitchFamily="34" charset="0"/>
              </a:rPr>
              <a:t>Definisi</a:t>
            </a:r>
            <a:r>
              <a:rPr lang="en-US" sz="2400" dirty="0" smtClean="0">
                <a:latin typeface="Berlin Sans FB" pitchFamily="34" charset="0"/>
              </a:rPr>
              <a:t> (</a:t>
            </a:r>
            <a:r>
              <a:rPr lang="en-US" sz="2400" dirty="0" err="1" smtClean="0">
                <a:latin typeface="Berlin Sans FB" pitchFamily="34" charset="0"/>
              </a:rPr>
              <a:t>secara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umum</a:t>
            </a:r>
            <a:r>
              <a:rPr lang="en-US" sz="2400" dirty="0" smtClean="0">
                <a:latin typeface="Berlin Sans FB" pitchFamily="34" charset="0"/>
              </a:rPr>
              <a:t>), Leadership </a:t>
            </a:r>
            <a:r>
              <a:rPr lang="en-US" sz="2400" dirty="0" err="1" smtClean="0">
                <a:latin typeface="Berlin Sans FB" pitchFamily="34" charset="0"/>
              </a:rPr>
              <a:t>melibatkan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kemampuan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Berlin Sans FB" pitchFamily="34" charset="0"/>
              </a:rPr>
              <a:t>influencing the attitude, beliefs, behaviors and feeling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orang</a:t>
            </a:r>
            <a:r>
              <a:rPr lang="en-US" sz="2400" dirty="0" smtClean="0">
                <a:latin typeface="Berlin Sans FB" pitchFamily="34" charset="0"/>
              </a:rPr>
              <a:t> lain.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Berlin Sans FB" pitchFamily="34" charset="0"/>
              </a:rPr>
              <a:t>Di </a:t>
            </a:r>
            <a:r>
              <a:rPr lang="en-US" sz="2400" dirty="0" err="1" smtClean="0">
                <a:latin typeface="Berlin Sans FB" pitchFamily="34" charset="0"/>
              </a:rPr>
              <a:t>dalam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Organisasi</a:t>
            </a:r>
            <a:r>
              <a:rPr lang="en-US" sz="2400" dirty="0" smtClean="0">
                <a:latin typeface="Berlin Sans FB" pitchFamily="34" charset="0"/>
              </a:rPr>
              <a:t>, Leader (</a:t>
            </a:r>
            <a:r>
              <a:rPr lang="en-US" sz="2400" dirty="0" err="1" smtClean="0">
                <a:latin typeface="Berlin Sans FB" pitchFamily="34" charset="0"/>
              </a:rPr>
              <a:t>pemimpin</a:t>
            </a:r>
            <a:r>
              <a:rPr lang="en-US" sz="2400" dirty="0" smtClean="0">
                <a:latin typeface="Berlin Sans FB" pitchFamily="34" charset="0"/>
              </a:rPr>
              <a:t>) </a:t>
            </a:r>
            <a:r>
              <a:rPr lang="en-US" sz="2400" dirty="0" err="1" smtClean="0">
                <a:latin typeface="Berlin Sans FB" pitchFamily="34" charset="0"/>
              </a:rPr>
              <a:t>sering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diasosiasikan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dgn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posisi</a:t>
            </a:r>
            <a:r>
              <a:rPr lang="en-US" sz="2400" dirty="0" smtClean="0">
                <a:latin typeface="Berlin Sans FB" pitchFamily="34" charset="0"/>
              </a:rPr>
              <a:t> supervisor. </a:t>
            </a:r>
            <a:r>
              <a:rPr lang="en-US" sz="2400" dirty="0" err="1" smtClean="0">
                <a:latin typeface="Berlin Sans FB" pitchFamily="34" charset="0"/>
              </a:rPr>
              <a:t>Meskipun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menjadi</a:t>
            </a:r>
            <a:r>
              <a:rPr lang="en-US" sz="2400" dirty="0" smtClean="0">
                <a:latin typeface="Berlin Sans FB" pitchFamily="34" charset="0"/>
              </a:rPr>
              <a:t> supervisor </a:t>
            </a:r>
            <a:r>
              <a:rPr lang="en-US" sz="2400" dirty="0" err="1" smtClean="0">
                <a:latin typeface="Berlin Sans FB" pitchFamily="34" charset="0"/>
              </a:rPr>
              <a:t>belum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dijamin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mampu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mempengaruhi</a:t>
            </a:r>
            <a:r>
              <a:rPr lang="en-US" sz="2400" dirty="0" smtClean="0">
                <a:latin typeface="Berlin Sans FB" pitchFamily="34" charset="0"/>
              </a:rPr>
              <a:t> org lain.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latin typeface="Berlin Sans FB" pitchFamily="34" charset="0"/>
              </a:rPr>
              <a:t>Pemimpin</a:t>
            </a:r>
            <a:r>
              <a:rPr lang="en-US" sz="2400" dirty="0" smtClean="0">
                <a:latin typeface="Berlin Sans FB" pitchFamily="34" charset="0"/>
              </a:rPr>
              <a:t>  : Informal &amp; Formal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Berlin Sans FB" pitchFamily="34" charset="0"/>
              </a:rPr>
              <a:t>Informal Leader </a:t>
            </a:r>
            <a:r>
              <a:rPr lang="en-US" sz="2400" dirty="0" err="1" smtClean="0">
                <a:latin typeface="Berlin Sans FB" pitchFamily="34" charset="0"/>
              </a:rPr>
              <a:t>sering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muncul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dalam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kelompok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kerja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latin typeface="Berlin Sans FB" pitchFamily="34" charset="0"/>
              </a:rPr>
              <a:t>lbh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banyak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mempengaruhi</a:t>
            </a:r>
            <a:r>
              <a:rPr lang="en-US" sz="2400" dirty="0" smtClean="0">
                <a:latin typeface="Berlin Sans FB" pitchFamily="34" charset="0"/>
              </a:rPr>
              <a:t> T.L </a:t>
            </a:r>
            <a:r>
              <a:rPr lang="en-US" sz="2400" dirty="0" err="1" smtClean="0">
                <a:latin typeface="Berlin Sans FB" pitchFamily="34" charset="0"/>
              </a:rPr>
              <a:t>anggota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daripada</a:t>
            </a:r>
            <a:r>
              <a:rPr lang="en-US" sz="2400" dirty="0" smtClean="0">
                <a:latin typeface="Berlin Sans FB" pitchFamily="34" charset="0"/>
              </a:rPr>
              <a:t> supervisor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sudah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ada</a:t>
            </a:r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09600"/>
            <a:ext cx="8291264" cy="838200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id-ID" sz="2400" b="1" dirty="0" smtClean="0">
                <a:solidFill>
                  <a:srgbClr val="C00000"/>
                </a:solidFill>
                <a:latin typeface="Berlin Sans FB" pitchFamily="34" charset="0"/>
              </a:rPr>
              <a:t>KEPEMIMPINAN TRANSFORMASIONAL</a:t>
            </a:r>
            <a:br>
              <a:rPr lang="id-ID" sz="2400" b="1" dirty="0" smtClean="0">
                <a:solidFill>
                  <a:srgbClr val="C00000"/>
                </a:solidFill>
                <a:latin typeface="Berlin Sans FB" pitchFamily="34" charset="0"/>
              </a:rPr>
            </a:br>
            <a:r>
              <a:rPr lang="id-ID" sz="2000" b="1" dirty="0" smtClean="0">
                <a:solidFill>
                  <a:srgbClr val="C00000"/>
                </a:solidFill>
                <a:latin typeface="Berlin Sans FB" pitchFamily="34" charset="0"/>
              </a:rPr>
              <a:t>(Bass &amp; Avilio)</a:t>
            </a:r>
            <a:endParaRPr lang="id-ID" sz="2400" b="1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291264" cy="4983832"/>
          </a:xfr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None/>
            </a:pPr>
            <a:endParaRPr lang="id-ID" sz="800" b="1" dirty="0" smtClean="0"/>
          </a:p>
          <a:p>
            <a:pPr>
              <a:lnSpc>
                <a:spcPct val="80000"/>
              </a:lnSpc>
              <a:spcAft>
                <a:spcPts val="600"/>
              </a:spcAft>
              <a:buNone/>
            </a:pPr>
            <a:r>
              <a:rPr lang="id-ID" sz="2000" smtClean="0">
                <a:latin typeface="Berlin Sans FB" pitchFamily="34" charset="0"/>
              </a:rPr>
              <a:t>Ada 5 cara/ perilaku yang digunakan oleh pemimpin </a:t>
            </a:r>
            <a:r>
              <a:rPr lang="id-ID" sz="2000" dirty="0" smtClean="0">
                <a:latin typeface="Berlin Sans FB" pitchFamily="34" charset="0"/>
              </a:rPr>
              <a:t>Transformasional :</a:t>
            </a:r>
          </a:p>
          <a:p>
            <a:pPr marL="529200" indent="-457200">
              <a:lnSpc>
                <a:spcPct val="8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id-ID" sz="2000" dirty="0" smtClean="0">
                <a:solidFill>
                  <a:srgbClr val="C00000"/>
                </a:solidFill>
                <a:latin typeface="Berlin Sans FB" pitchFamily="34" charset="0"/>
              </a:rPr>
              <a:t>Attributed Charisma</a:t>
            </a:r>
            <a:r>
              <a:rPr lang="id-ID" sz="2000" dirty="0" smtClean="0">
                <a:latin typeface="Berlin Sans FB" pitchFamily="34" charset="0"/>
              </a:rPr>
              <a:t>, pemimpin yg mendahulukan kepentingan perusahaan dibanding kepentingan diri/org lain. Bawahan merasa bangga pd pemimpinnya.</a:t>
            </a:r>
          </a:p>
          <a:p>
            <a:pPr marL="529200" indent="-457200">
              <a:lnSpc>
                <a:spcPct val="8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endParaRPr lang="id-ID" sz="2000" dirty="0" smtClean="0">
              <a:latin typeface="Berlin Sans FB" pitchFamily="34" charset="0"/>
            </a:endParaRPr>
          </a:p>
          <a:p>
            <a:pPr marL="529200" indent="-457200">
              <a:lnSpc>
                <a:spcPct val="8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id-ID" sz="2000" dirty="0" smtClean="0">
                <a:solidFill>
                  <a:srgbClr val="C00000"/>
                </a:solidFill>
                <a:latin typeface="Berlin Sans FB" pitchFamily="34" charset="0"/>
              </a:rPr>
              <a:t>Motivation/Inspirational Leadership</a:t>
            </a:r>
            <a:r>
              <a:rPr lang="id-ID" sz="2000" dirty="0" smtClean="0">
                <a:latin typeface="Berlin Sans FB" pitchFamily="34" charset="0"/>
              </a:rPr>
              <a:t>, pemimpin mampu memotivasi dan mampu menimbulkan inspirasi pd bawahan.</a:t>
            </a:r>
          </a:p>
          <a:p>
            <a:pPr marL="529200" indent="-457200">
              <a:lnSpc>
                <a:spcPct val="8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endParaRPr lang="id-ID" sz="2000" dirty="0" smtClean="0">
              <a:latin typeface="Berlin Sans FB" pitchFamily="34" charset="0"/>
            </a:endParaRPr>
          </a:p>
          <a:p>
            <a:pPr marL="529200" indent="-457200">
              <a:lnSpc>
                <a:spcPct val="8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id-ID" sz="2000" dirty="0" smtClean="0">
                <a:solidFill>
                  <a:srgbClr val="C00000"/>
                </a:solidFill>
                <a:latin typeface="Berlin Sans FB" pitchFamily="34" charset="0"/>
              </a:rPr>
              <a:t>Individualized Consideration</a:t>
            </a:r>
            <a:r>
              <a:rPr lang="id-ID" sz="2000" dirty="0" smtClean="0">
                <a:latin typeface="Berlin Sans FB" pitchFamily="34" charset="0"/>
              </a:rPr>
              <a:t>, mis: pendelegasian, memperhatikan keb bawahan, menghargai bawahan, menimbulkan perasaan bhw pemimpin memperhatikan mrk sbg pribadi2 unik tersendiri.</a:t>
            </a:r>
          </a:p>
          <a:p>
            <a:pPr marL="529200" indent="-457200">
              <a:lnSpc>
                <a:spcPct val="8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endParaRPr lang="id-ID" sz="2000" dirty="0" smtClean="0">
              <a:latin typeface="Berlin Sans FB" pitchFamily="34" charset="0"/>
            </a:endParaRPr>
          </a:p>
          <a:p>
            <a:pPr marL="529200" indent="-457200">
              <a:lnSpc>
                <a:spcPct val="8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id-ID" sz="2000" dirty="0" smtClean="0">
                <a:solidFill>
                  <a:srgbClr val="C00000"/>
                </a:solidFill>
                <a:latin typeface="Berlin Sans FB" pitchFamily="34" charset="0"/>
              </a:rPr>
              <a:t>Intellektual Stimulation</a:t>
            </a:r>
            <a:r>
              <a:rPr lang="id-ID" sz="2000" i="1" dirty="0" smtClean="0">
                <a:solidFill>
                  <a:srgbClr val="C00000"/>
                </a:solidFill>
                <a:latin typeface="Berlin Sans FB" pitchFamily="34" charset="0"/>
              </a:rPr>
              <a:t>, </a:t>
            </a:r>
            <a:r>
              <a:rPr lang="id-ID" sz="2000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id-ID" sz="2000" dirty="0" smtClean="0">
                <a:latin typeface="Berlin Sans FB" pitchFamily="34" charset="0"/>
              </a:rPr>
              <a:t>mendukung bawahan, menawarkan ide baru utk menstimulasi &amp; mendorong mrk agar berpikir &amp; bertindak kreatif dlm pekerjaannya.</a:t>
            </a:r>
          </a:p>
          <a:p>
            <a:pPr marL="529200" indent="-457200">
              <a:lnSpc>
                <a:spcPct val="8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endParaRPr lang="id-ID" sz="2000" dirty="0" smtClean="0">
              <a:latin typeface="Berlin Sans FB" pitchFamily="34" charset="0"/>
            </a:endParaRPr>
          </a:p>
          <a:p>
            <a:pPr marL="529200" indent="-457200">
              <a:lnSpc>
                <a:spcPct val="8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id-ID" sz="2000" dirty="0" smtClean="0">
                <a:solidFill>
                  <a:srgbClr val="C00000"/>
                </a:solidFill>
                <a:latin typeface="Berlin Sans FB" pitchFamily="34" charset="0"/>
              </a:rPr>
              <a:t>Idealized Influence, </a:t>
            </a:r>
            <a:r>
              <a:rPr lang="id-ID" sz="2000" i="1" dirty="0" smtClean="0">
                <a:latin typeface="Berlin Sans FB" pitchFamily="34" charset="0"/>
              </a:rPr>
              <a:t>m</a:t>
            </a:r>
            <a:r>
              <a:rPr lang="id-ID" sz="2000" dirty="0" smtClean="0">
                <a:latin typeface="Berlin Sans FB" pitchFamily="34" charset="0"/>
              </a:rPr>
              <a:t>empengaruhi bawahan dg menekankan pentingnya nilai2 (</a:t>
            </a:r>
            <a:r>
              <a:rPr lang="id-ID" sz="2000" i="1" dirty="0" smtClean="0">
                <a:latin typeface="Berlin Sans FB" pitchFamily="34" charset="0"/>
              </a:rPr>
              <a:t>values</a:t>
            </a:r>
            <a:r>
              <a:rPr lang="id-ID" sz="2000" dirty="0" smtClean="0">
                <a:latin typeface="Berlin Sans FB" pitchFamily="34" charset="0"/>
              </a:rPr>
              <a:t>) dan keyakinan (</a:t>
            </a:r>
            <a:r>
              <a:rPr lang="id-ID" sz="2000" i="1" dirty="0" smtClean="0">
                <a:latin typeface="Berlin Sans FB" pitchFamily="34" charset="0"/>
              </a:rPr>
              <a:t>beliefs</a:t>
            </a:r>
            <a:r>
              <a:rPr lang="id-ID" sz="2000" dirty="0" smtClean="0">
                <a:latin typeface="Berlin Sans FB" pitchFamily="34" charset="0"/>
              </a:rPr>
              <a:t>), etika, dll : pemimpin mencontohkan dirinya sendiri sbg panutan sikap moral.</a:t>
            </a:r>
          </a:p>
          <a:p>
            <a:pPr marL="360000" indent="-288000">
              <a:lnSpc>
                <a:spcPct val="8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2400" b="1" dirty="0" smtClean="0">
                <a:solidFill>
                  <a:srgbClr val="C00000"/>
                </a:solidFill>
                <a:latin typeface="Berlin Sans FB" pitchFamily="34" charset="0"/>
              </a:rPr>
              <a:t/>
            </a:r>
            <a:br>
              <a:rPr lang="id-ID" sz="2400" b="1" dirty="0" smtClean="0">
                <a:solidFill>
                  <a:srgbClr val="C00000"/>
                </a:solidFill>
                <a:latin typeface="Berlin Sans FB" pitchFamily="34" charset="0"/>
              </a:rPr>
            </a:br>
            <a:r>
              <a:rPr lang="id-ID" sz="2400" b="1" dirty="0" smtClean="0">
                <a:solidFill>
                  <a:srgbClr val="C00000"/>
                </a:solidFill>
                <a:latin typeface="Berlin Sans FB" pitchFamily="34" charset="0"/>
              </a:rPr>
              <a:t>KEPEMIMPINAN </a:t>
            </a:r>
            <a:r>
              <a:rPr lang="id-ID" sz="2400" b="1" dirty="0" smtClean="0">
                <a:solidFill>
                  <a:srgbClr val="C00000"/>
                </a:solidFill>
                <a:latin typeface="Berlin Sans FB" pitchFamily="34" charset="0"/>
              </a:rPr>
              <a:t>TRANSAKSIONAL</a:t>
            </a:r>
            <a:br>
              <a:rPr lang="id-ID" sz="2400" b="1" dirty="0" smtClean="0">
                <a:solidFill>
                  <a:srgbClr val="C00000"/>
                </a:solidFill>
                <a:latin typeface="Berlin Sans FB" pitchFamily="34" charset="0"/>
              </a:rPr>
            </a:br>
            <a:r>
              <a:rPr lang="id-ID" sz="2000" b="1" dirty="0" smtClean="0">
                <a:solidFill>
                  <a:srgbClr val="C00000"/>
                </a:solidFill>
                <a:latin typeface="Berlin Sans FB" pitchFamily="34" charset="0"/>
              </a:rPr>
              <a:t>(Bass &amp; Avilio)</a:t>
            </a:r>
            <a:endParaRPr lang="id-ID" sz="24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2000" dirty="0" smtClean="0">
                <a:latin typeface="Berlin Sans FB" pitchFamily="34" charset="0"/>
              </a:rPr>
              <a:t>Ada 4 transaksi pada kepemimpinan Transaksional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Contingent Reward, </a:t>
            </a:r>
            <a:r>
              <a:rPr lang="id-ID" sz="2000" dirty="0" smtClean="0">
                <a:latin typeface="Berlin Sans FB" pitchFamily="34" charset="0"/>
              </a:rPr>
              <a:t>pemimpin akan memberikan imbalan bila bawahan melakukan pekerjaan yg sesuai dengan harapan perusahaan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Management by Exception </a:t>
            </a:r>
            <a:r>
              <a:rPr lang="id-ID" sz="2000" dirty="0" smtClean="0">
                <a:latin typeface="Berlin Sans FB" pitchFamily="34" charset="0"/>
              </a:rPr>
              <a:t>– Active, Pemimpin secra aktif memantau pelaksanaan tugas bawahan agar tidak tjd kesalahan &amp; kesalahan secepatnya dapat diperbaiki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Management by Exception </a:t>
            </a:r>
            <a:r>
              <a:rPr lang="id-ID" sz="2000" dirty="0" smtClean="0">
                <a:latin typeface="Berlin Sans FB" pitchFamily="34" charset="0"/>
              </a:rPr>
              <a:t>– Passive, Pemimpin baru bertindak setelah terjadi kesalahan bawahan hingga menimbulkan masalah serius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Laissez Faire</a:t>
            </a:r>
            <a:r>
              <a:rPr lang="id-ID" sz="2000" dirty="0" smtClean="0">
                <a:latin typeface="Berlin Sans FB" pitchFamily="34" charset="0"/>
              </a:rPr>
              <a:t>, Pemimpin membiarkan bawahan melakukan tugas pekerjaannya tanpa ada pengawasan. Kualitas Kinerja merup tanggung jawab bawahan</a:t>
            </a:r>
          </a:p>
          <a:p>
            <a:endParaRPr lang="id-ID" sz="20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533400"/>
          </a:xfrm>
        </p:spPr>
        <p:txBody>
          <a:bodyPr>
            <a:noAutofit/>
          </a:bodyPr>
          <a:lstStyle/>
          <a:p>
            <a:pPr algn="ctr"/>
            <a:r>
              <a:rPr lang="id-ID" sz="3200" dirty="0" smtClean="0">
                <a:solidFill>
                  <a:srgbClr val="FF0000"/>
                </a:solidFill>
                <a:latin typeface="Berlin Sans FB" pitchFamily="34" charset="0"/>
              </a:rPr>
              <a:t>ANALISIS KASUS</a:t>
            </a:r>
            <a:endParaRPr lang="id-ID" sz="32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457200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Lanjutan....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Kepemimpinan </a:t>
            </a:r>
            <a:r>
              <a:rPr lang="id-ID" sz="2400" dirty="0" smtClean="0">
                <a:latin typeface="Berlin Sans FB" pitchFamily="34" charset="0"/>
              </a:rPr>
              <a:t>merupakan suatu proses dengan berbagai cara mempengaruhi orang atau sekelompok orang untuk mencapai tujuan bersama (Keating, 1991)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Kepemimpinan</a:t>
            </a:r>
            <a:r>
              <a:rPr lang="id-ID" sz="2400" dirty="0" smtClean="0">
                <a:latin typeface="Berlin Sans FB" pitchFamily="34" charset="0"/>
              </a:rPr>
              <a:t> adalah seluruh aktivitas dlm rangka mempengaruhi orang agar mau bekerjasama untuk mencapai suatu tujuan yang memang diinginkan bersama (Maryoto, 1996)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Kepemimpinan</a:t>
            </a:r>
            <a:r>
              <a:rPr lang="id-ID" sz="2400" dirty="0" smtClean="0">
                <a:latin typeface="Berlin Sans FB" pitchFamily="34" charset="0"/>
              </a:rPr>
              <a:t> adalah proses mempengaruhi orang lain dengan pola tingkah laku tertentu untuk mengarahkan atau mengubah tingkah laku mereka (Yukl, 1994)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Kepemimpinan </a:t>
            </a:r>
            <a:r>
              <a:rPr lang="id-ID" sz="2400" dirty="0" smtClean="0">
                <a:latin typeface="Berlin Sans FB" pitchFamily="34" charset="0"/>
              </a:rPr>
              <a:t>adalah perilaku seseorang yg memimpin aktivitas suatu kelompok ke suatu tujuan yg ingin dicapai bersama (Hemhill &amp; Coons, 2005)</a:t>
            </a:r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609600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Berlin Sans FB" pitchFamily="34" charset="0"/>
              </a:rPr>
              <a:t>SOURCES OF INFLUENCE &amp; POWER</a:t>
            </a:r>
            <a:endParaRPr lang="en-US" sz="2400" b="1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>
                <a:latin typeface="Berlin Sans FB" pitchFamily="34" charset="0"/>
              </a:rPr>
              <a:t>French &amp; Raven (</a:t>
            </a:r>
            <a:r>
              <a:rPr lang="id-ID" sz="2400" dirty="0" smtClean="0">
                <a:latin typeface="Berlin Sans FB" pitchFamily="34" charset="0"/>
              </a:rPr>
              <a:t>dlm Miner,1992</a:t>
            </a:r>
            <a:r>
              <a:rPr lang="en-US" sz="2400" dirty="0" smtClean="0">
                <a:latin typeface="Berlin Sans FB" pitchFamily="34" charset="0"/>
              </a:rPr>
              <a:t>) </a:t>
            </a:r>
            <a:r>
              <a:rPr lang="en-US" sz="2400" dirty="0" err="1" smtClean="0">
                <a:latin typeface="Berlin Sans FB" pitchFamily="34" charset="0"/>
              </a:rPr>
              <a:t>menjelaskan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ada</a:t>
            </a:r>
            <a:r>
              <a:rPr lang="en-US" sz="2400" dirty="0" smtClean="0">
                <a:latin typeface="Berlin Sans FB" pitchFamily="34" charset="0"/>
              </a:rPr>
              <a:t> 5 </a:t>
            </a:r>
            <a:r>
              <a:rPr lang="en-US" sz="2400" dirty="0" err="1" smtClean="0">
                <a:latin typeface="Berlin Sans FB" pitchFamily="34" charset="0"/>
              </a:rPr>
              <a:t>faktor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memberi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pengaruh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atau</a:t>
            </a:r>
            <a:r>
              <a:rPr lang="en-US" sz="2400" dirty="0" smtClean="0">
                <a:latin typeface="Berlin Sans FB" pitchFamily="34" charset="0"/>
              </a:rPr>
              <a:t> power </a:t>
            </a:r>
            <a:r>
              <a:rPr lang="en-US" sz="2400" dirty="0" err="1" smtClean="0">
                <a:latin typeface="Berlin Sans FB" pitchFamily="34" charset="0"/>
              </a:rPr>
              <a:t>kepada</a:t>
            </a:r>
            <a:r>
              <a:rPr lang="en-US" sz="2400" dirty="0" smtClean="0">
                <a:latin typeface="Berlin Sans FB" pitchFamily="34" charset="0"/>
              </a:rPr>
              <a:t> org lain :</a:t>
            </a:r>
          </a:p>
          <a:p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590802"/>
          <a:ext cx="73152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</a:tblGrid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BASES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1. Expert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Give Information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2. Referent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Get  Subordinates to like you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3. Legitimate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Get a high level position or rank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4. Reward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Give reward for compliance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5. Coercive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Give punishments for noncompliance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609600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Lanjutan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……</a:t>
            </a:r>
            <a:endParaRPr lang="en-US" sz="32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5029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Berlin Sans FB" pitchFamily="34" charset="0"/>
              </a:rPr>
              <a:t>1. Expert Power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latin typeface="Berlin Sans FB" pitchFamily="34" charset="0"/>
              </a:rPr>
              <a:t>Didasarkan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pada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pengetahuan</a:t>
            </a:r>
            <a:r>
              <a:rPr lang="en-US" dirty="0" smtClean="0">
                <a:latin typeface="Berlin Sans FB" pitchFamily="34" charset="0"/>
              </a:rPr>
              <a:t> &amp; </a:t>
            </a:r>
            <a:r>
              <a:rPr lang="en-US" dirty="0" err="1" smtClean="0">
                <a:latin typeface="Berlin Sans FB" pitchFamily="34" charset="0"/>
              </a:rPr>
              <a:t>keahlian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yg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dimiliki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atasan</a:t>
            </a:r>
            <a:endParaRPr lang="en-US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Berlin Sans FB" pitchFamily="34" charset="0"/>
              </a:rPr>
              <a:t>Subordinate </a:t>
            </a:r>
            <a:r>
              <a:rPr lang="en-US" dirty="0" err="1" smtClean="0">
                <a:latin typeface="Berlin Sans FB" pitchFamily="34" charset="0"/>
              </a:rPr>
              <a:t>mengikuti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arahan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atasan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karena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meyakini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bhw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atasannya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memiliki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kelebihan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dlm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hal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pengetahuan</a:t>
            </a:r>
            <a:r>
              <a:rPr lang="en-US" dirty="0" smtClean="0">
                <a:latin typeface="Berlin Sans FB" pitchFamily="34" charset="0"/>
              </a:rPr>
              <a:t> &amp; </a:t>
            </a:r>
            <a:r>
              <a:rPr lang="en-US" dirty="0" err="1" smtClean="0">
                <a:latin typeface="Berlin Sans FB" pitchFamily="34" charset="0"/>
              </a:rPr>
              <a:t>keahlian</a:t>
            </a:r>
            <a:endParaRPr lang="en-US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Berlin Sans FB" pitchFamily="34" charset="0"/>
              </a:rPr>
              <a:t>Expert power, </a:t>
            </a:r>
            <a:r>
              <a:rPr lang="en-US" dirty="0" err="1" smtClean="0">
                <a:latin typeface="Berlin Sans FB" pitchFamily="34" charset="0"/>
              </a:rPr>
              <a:t>misal</a:t>
            </a:r>
            <a:r>
              <a:rPr lang="en-US" dirty="0" smtClean="0">
                <a:latin typeface="Berlin Sans FB" pitchFamily="34" charset="0"/>
              </a:rPr>
              <a:t> : DR, </a:t>
            </a:r>
            <a:r>
              <a:rPr lang="en-US" dirty="0" err="1" smtClean="0">
                <a:latin typeface="Berlin Sans FB" pitchFamily="34" charset="0"/>
              </a:rPr>
              <a:t>Phd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Peraih</a:t>
            </a:r>
            <a:r>
              <a:rPr lang="en-US" dirty="0" smtClean="0">
                <a:latin typeface="Berlin Sans FB" pitchFamily="34" charset="0"/>
              </a:rPr>
              <a:t> Nobel, </a:t>
            </a:r>
            <a:r>
              <a:rPr lang="id-ID" dirty="0" smtClean="0">
                <a:latin typeface="Berlin Sans FB" pitchFamily="34" charset="0"/>
              </a:rPr>
              <a:t>Psikolog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dll</a:t>
            </a:r>
            <a:endParaRPr lang="en-US" dirty="0" smtClean="0">
              <a:latin typeface="Berlin Sans FB" pitchFamily="34" charset="0"/>
            </a:endParaRPr>
          </a:p>
          <a:p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Berlin Sans FB" pitchFamily="34" charset="0"/>
              </a:rPr>
              <a:t>2. Referent Power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latin typeface="Berlin Sans FB" pitchFamily="34" charset="0"/>
              </a:rPr>
              <a:t>Didasarkan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pada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kekaguman</a:t>
            </a:r>
            <a:r>
              <a:rPr lang="en-US" dirty="0" smtClean="0">
                <a:latin typeface="Berlin Sans FB" pitchFamily="34" charset="0"/>
              </a:rPr>
              <a:t> subordinate </a:t>
            </a:r>
            <a:r>
              <a:rPr lang="en-US" dirty="0" err="1" smtClean="0">
                <a:latin typeface="Berlin Sans FB" pitchFamily="34" charset="0"/>
              </a:rPr>
              <a:t>kepada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atasannya</a:t>
            </a:r>
            <a:endParaRPr lang="en-US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Berlin Sans FB" pitchFamily="34" charset="0"/>
              </a:rPr>
              <a:t>Referent Power </a:t>
            </a:r>
            <a:r>
              <a:rPr lang="en-US" dirty="0" err="1" smtClean="0">
                <a:latin typeface="Berlin Sans FB" pitchFamily="34" charset="0"/>
              </a:rPr>
              <a:t>dapat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dikembangkan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melalui</a:t>
            </a:r>
            <a:r>
              <a:rPr lang="en-US" dirty="0" smtClean="0">
                <a:latin typeface="Berlin Sans FB" pitchFamily="34" charset="0"/>
              </a:rPr>
              <a:t> personal relationship dg </a:t>
            </a:r>
            <a:r>
              <a:rPr lang="en-US" dirty="0" err="1" smtClean="0">
                <a:latin typeface="Berlin Sans FB" pitchFamily="34" charset="0"/>
              </a:rPr>
              <a:t>orang</a:t>
            </a:r>
            <a:r>
              <a:rPr lang="en-US" dirty="0" smtClean="0">
                <a:latin typeface="Berlin Sans FB" pitchFamily="34" charset="0"/>
              </a:rPr>
              <a:t> lain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Berlin Sans FB" pitchFamily="34" charset="0"/>
              </a:rPr>
              <a:t>Referent Power, </a:t>
            </a:r>
            <a:r>
              <a:rPr lang="en-US" dirty="0" err="1" smtClean="0">
                <a:latin typeface="Berlin Sans FB" pitchFamily="34" charset="0"/>
              </a:rPr>
              <a:t>misal</a:t>
            </a:r>
            <a:r>
              <a:rPr lang="en-US" dirty="0" smtClean="0">
                <a:latin typeface="Berlin Sans FB" pitchFamily="34" charset="0"/>
              </a:rPr>
              <a:t> national celebrity : </a:t>
            </a:r>
            <a:r>
              <a:rPr lang="en-US" dirty="0" err="1" smtClean="0">
                <a:latin typeface="Berlin Sans FB" pitchFamily="34" charset="0"/>
              </a:rPr>
              <a:t>Jokowi</a:t>
            </a:r>
            <a:r>
              <a:rPr lang="en-US" dirty="0" smtClean="0">
                <a:latin typeface="Berlin Sans FB" pitchFamily="34" charset="0"/>
              </a:rPr>
              <a:t>,  </a:t>
            </a:r>
            <a:r>
              <a:rPr lang="en-US" dirty="0" err="1" smtClean="0">
                <a:latin typeface="Berlin Sans FB" pitchFamily="34" charset="0"/>
              </a:rPr>
              <a:t>Dahlan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Iskan</a:t>
            </a:r>
            <a:r>
              <a:rPr lang="en-US" dirty="0" smtClean="0">
                <a:latin typeface="Berlin Sans FB" pitchFamily="34" charset="0"/>
              </a:rPr>
              <a:t>  (</a:t>
            </a:r>
            <a:r>
              <a:rPr lang="en-US" dirty="0" err="1" smtClean="0">
                <a:latin typeface="Berlin Sans FB" pitchFamily="34" charset="0"/>
              </a:rPr>
              <a:t>Jawa</a:t>
            </a:r>
            <a:r>
              <a:rPr lang="en-US" dirty="0" smtClean="0">
                <a:latin typeface="Berlin Sans FB" pitchFamily="34" charset="0"/>
              </a:rPr>
              <a:t> Pos)</a:t>
            </a:r>
            <a:r>
              <a:rPr lang="id-ID" dirty="0" smtClean="0">
                <a:latin typeface="Berlin Sans FB" pitchFamily="34" charset="0"/>
              </a:rPr>
              <a:t>, Gubernur Ahok</a:t>
            </a:r>
            <a:r>
              <a:rPr lang="en-US" dirty="0" smtClean="0">
                <a:latin typeface="Berlin Sans FB" pitchFamily="34" charset="0"/>
              </a:rPr>
              <a:t> </a:t>
            </a: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4572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Lanjutan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………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5181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Berlin Sans FB" pitchFamily="34" charset="0"/>
              </a:rPr>
              <a:t>3. Legitimate Power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Berlin Sans FB" pitchFamily="34" charset="0"/>
              </a:rPr>
              <a:t>Power </a:t>
            </a:r>
            <a:r>
              <a:rPr lang="en-US" dirty="0" err="1" smtClean="0">
                <a:latin typeface="Berlin Sans FB" pitchFamily="34" charset="0"/>
              </a:rPr>
              <a:t>yg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secara</a:t>
            </a:r>
            <a:r>
              <a:rPr lang="en-US" dirty="0" smtClean="0">
                <a:latin typeface="Berlin Sans FB" pitchFamily="34" charset="0"/>
              </a:rPr>
              <a:t> inherent </a:t>
            </a:r>
            <a:r>
              <a:rPr lang="en-US" dirty="0" err="1" smtClean="0">
                <a:latin typeface="Berlin Sans FB" pitchFamily="34" charset="0"/>
              </a:rPr>
              <a:t>ada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dalam</a:t>
            </a:r>
            <a:r>
              <a:rPr lang="en-US" dirty="0" smtClean="0">
                <a:latin typeface="Berlin Sans FB" pitchFamily="34" charset="0"/>
              </a:rPr>
              <a:t> job title </a:t>
            </a:r>
            <a:r>
              <a:rPr lang="en-US" dirty="0" err="1" smtClean="0">
                <a:latin typeface="Berlin Sans FB" pitchFamily="34" charset="0"/>
              </a:rPr>
              <a:t>Atasan</a:t>
            </a:r>
            <a:endParaRPr lang="en-US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Berlin Sans FB" pitchFamily="34" charset="0"/>
              </a:rPr>
              <a:t>Subordinate </a:t>
            </a:r>
            <a:r>
              <a:rPr lang="en-US" dirty="0" err="1" smtClean="0">
                <a:latin typeface="Berlin Sans FB" pitchFamily="34" charset="0"/>
              </a:rPr>
              <a:t>meyakini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atasannya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memiliki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hak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kekuasaan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sah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secara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hukum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untuk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menduduki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posisi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tsb</a:t>
            </a:r>
            <a:endParaRPr lang="en-US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latin typeface="Berlin Sans FB" pitchFamily="34" charset="0"/>
              </a:rPr>
              <a:t>Bila</a:t>
            </a:r>
            <a:r>
              <a:rPr lang="en-US" dirty="0" smtClean="0">
                <a:latin typeface="Berlin Sans FB" pitchFamily="34" charset="0"/>
              </a:rPr>
              <a:t> subordinate </a:t>
            </a:r>
            <a:r>
              <a:rPr lang="en-US" dirty="0" err="1" smtClean="0">
                <a:latin typeface="Berlin Sans FB" pitchFamily="34" charset="0"/>
              </a:rPr>
              <a:t>menolak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utk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mengakui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otoritasnya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maka</a:t>
            </a:r>
            <a:r>
              <a:rPr lang="en-US" dirty="0" smtClean="0">
                <a:latin typeface="Berlin Sans FB" pitchFamily="34" charset="0"/>
              </a:rPr>
              <a:t> supervisor </a:t>
            </a:r>
            <a:r>
              <a:rPr lang="en-US" dirty="0" err="1" smtClean="0">
                <a:latin typeface="Berlin Sans FB" pitchFamily="34" charset="0"/>
              </a:rPr>
              <a:t>tdk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memiliki</a:t>
            </a:r>
            <a:r>
              <a:rPr lang="en-US" dirty="0" smtClean="0">
                <a:latin typeface="Berlin Sans FB" pitchFamily="34" charset="0"/>
              </a:rPr>
              <a:t> power</a:t>
            </a:r>
          </a:p>
          <a:p>
            <a:pPr>
              <a:buNone/>
            </a:pP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Berlin Sans FB" pitchFamily="34" charset="0"/>
              </a:rPr>
              <a:t>4. Reward Power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latin typeface="Berlin Sans FB" pitchFamily="34" charset="0"/>
              </a:rPr>
              <a:t>Adalah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kemampuan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atasan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memberikan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penghargaaan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kepada</a:t>
            </a:r>
            <a:r>
              <a:rPr lang="en-US" dirty="0" smtClean="0">
                <a:latin typeface="Berlin Sans FB" pitchFamily="34" charset="0"/>
              </a:rPr>
              <a:t>  subordinates </a:t>
            </a:r>
            <a:r>
              <a:rPr lang="en-US" dirty="0" err="1" smtClean="0">
                <a:latin typeface="Berlin Sans FB" pitchFamily="34" charset="0"/>
              </a:rPr>
              <a:t>dgn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berbagai</a:t>
            </a:r>
            <a:r>
              <a:rPr lang="en-US" dirty="0" smtClean="0">
                <a:latin typeface="Berlin Sans FB" pitchFamily="34" charset="0"/>
              </a:rPr>
              <a:t> bonus, </a:t>
            </a:r>
            <a:r>
              <a:rPr lang="en-US" dirty="0" err="1" smtClean="0">
                <a:latin typeface="Berlin Sans FB" pitchFamily="34" charset="0"/>
              </a:rPr>
              <a:t>promosi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penugasan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ttt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peningkatan-peningkatan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yg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lainnnya</a:t>
            </a: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3810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Lanjutan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…..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Berlin Sans FB" pitchFamily="34" charset="0"/>
              </a:rPr>
              <a:t>5. Coercive Power</a:t>
            </a:r>
            <a:r>
              <a:rPr lang="en-US" dirty="0" smtClean="0">
                <a:latin typeface="Berlin Sans FB" pitchFamily="34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latin typeface="Berlin Sans FB" pitchFamily="34" charset="0"/>
              </a:rPr>
              <a:t>Adalah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kemampuan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atasan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utk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menghukum</a:t>
            </a:r>
            <a:r>
              <a:rPr lang="en-US" dirty="0" smtClean="0">
                <a:latin typeface="Berlin Sans FB" pitchFamily="34" charset="0"/>
              </a:rPr>
              <a:t> subordinates </a:t>
            </a:r>
            <a:r>
              <a:rPr lang="en-US" dirty="0" err="1" smtClean="0">
                <a:latin typeface="Berlin Sans FB" pitchFamily="34" charset="0"/>
              </a:rPr>
              <a:t>dng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tindakan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disiplin</a:t>
            </a:r>
            <a:r>
              <a:rPr lang="en-US" dirty="0" smtClean="0">
                <a:latin typeface="Berlin Sans FB" pitchFamily="34" charset="0"/>
              </a:rPr>
              <a:t>, PHK, </a:t>
            </a:r>
            <a:r>
              <a:rPr lang="en-US" dirty="0" err="1" smtClean="0">
                <a:latin typeface="Berlin Sans FB" pitchFamily="34" charset="0"/>
              </a:rPr>
              <a:t>atau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pemotongan</a:t>
            </a:r>
            <a:r>
              <a:rPr lang="en-US" dirty="0" smtClean="0">
                <a:latin typeface="Berlin Sans FB" pitchFamily="34" charset="0"/>
              </a:rPr>
              <a:t> salary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latin typeface="Berlin Sans FB" pitchFamily="34" charset="0"/>
              </a:rPr>
              <a:t>Dapat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memberi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efek</a:t>
            </a:r>
            <a:r>
              <a:rPr lang="en-US" dirty="0" smtClean="0">
                <a:latin typeface="Berlin Sans FB" pitchFamily="34" charset="0"/>
              </a:rPr>
              <a:t> “</a:t>
            </a:r>
            <a:r>
              <a:rPr lang="en-US" dirty="0" err="1" smtClean="0">
                <a:latin typeface="Berlin Sans FB" pitchFamily="34" charset="0"/>
              </a:rPr>
              <a:t>merusak</a:t>
            </a:r>
            <a:r>
              <a:rPr lang="en-US" dirty="0" smtClean="0">
                <a:latin typeface="Berlin Sans FB" pitchFamily="34" charset="0"/>
              </a:rPr>
              <a:t>” </a:t>
            </a:r>
            <a:r>
              <a:rPr lang="en-US" dirty="0" err="1" smtClean="0">
                <a:latin typeface="Berlin Sans FB" pitchFamily="34" charset="0"/>
              </a:rPr>
              <a:t>karena</a:t>
            </a:r>
            <a:r>
              <a:rPr lang="en-US" dirty="0" smtClean="0">
                <a:latin typeface="Berlin Sans FB" pitchFamily="34" charset="0"/>
              </a:rPr>
              <a:t> subordinate </a:t>
            </a:r>
            <a:r>
              <a:rPr lang="en-US" dirty="0" err="1" smtClean="0">
                <a:latin typeface="Berlin Sans FB" pitchFamily="34" charset="0"/>
              </a:rPr>
              <a:t>mjd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marah</a:t>
            </a:r>
            <a:r>
              <a:rPr lang="en-US" dirty="0" smtClean="0">
                <a:latin typeface="Berlin Sans FB" pitchFamily="34" charset="0"/>
              </a:rPr>
              <a:t> &amp; </a:t>
            </a:r>
            <a:r>
              <a:rPr lang="en-US" dirty="0" err="1" smtClean="0">
                <a:latin typeface="Berlin Sans FB" pitchFamily="34" charset="0"/>
              </a:rPr>
              <a:t>melawan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secara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langsung</a:t>
            </a:r>
            <a:r>
              <a:rPr lang="en-US" dirty="0" smtClean="0">
                <a:latin typeface="Berlin Sans FB" pitchFamily="34" charset="0"/>
              </a:rPr>
              <a:t> &amp; </a:t>
            </a:r>
            <a:r>
              <a:rPr lang="en-US" dirty="0" err="1" smtClean="0">
                <a:latin typeface="Berlin Sans FB" pitchFamily="34" charset="0"/>
              </a:rPr>
              <a:t>tdk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langsung</a:t>
            </a:r>
            <a:endParaRPr lang="en-US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latin typeface="Berlin Sans FB" pitchFamily="34" charset="0"/>
              </a:rPr>
              <a:t>Dapat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mengarah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kepada</a:t>
            </a:r>
            <a:r>
              <a:rPr lang="en-US" dirty="0" smtClean="0">
                <a:latin typeface="Berlin Sans FB" pitchFamily="34" charset="0"/>
              </a:rPr>
              <a:t> T.L </a:t>
            </a:r>
            <a:r>
              <a:rPr lang="en-US" dirty="0" err="1" smtClean="0">
                <a:latin typeface="Berlin Sans FB" pitchFamily="34" charset="0"/>
              </a:rPr>
              <a:t>yg</a:t>
            </a:r>
            <a:r>
              <a:rPr lang="en-US" dirty="0" smtClean="0">
                <a:latin typeface="Berlin Sans FB" pitchFamily="34" charset="0"/>
              </a:rPr>
              <a:t> counterproductive</a:t>
            </a:r>
          </a:p>
          <a:p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dirty="0" err="1" smtClean="0">
                <a:latin typeface="Berlin Sans FB" pitchFamily="34" charset="0"/>
              </a:rPr>
              <a:t>Beberapa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penelitian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menyatakan</a:t>
            </a:r>
            <a:r>
              <a:rPr lang="en-US" dirty="0" smtClean="0">
                <a:latin typeface="Berlin Sans FB" pitchFamily="34" charset="0"/>
              </a:rPr>
              <a:t>  </a:t>
            </a:r>
            <a:r>
              <a:rPr lang="en-US" dirty="0" err="1" smtClean="0">
                <a:latin typeface="Berlin Sans FB" pitchFamily="34" charset="0"/>
              </a:rPr>
              <a:t>bahwa</a:t>
            </a:r>
            <a:r>
              <a:rPr lang="en-US" dirty="0" smtClean="0">
                <a:latin typeface="Berlin Sans FB" pitchFamily="34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erlin Sans FB" pitchFamily="34" charset="0"/>
              </a:rPr>
              <a:t>Expert, Referent &amp; Reward Power = </a:t>
            </a:r>
            <a:r>
              <a:rPr lang="en-US" i="1" dirty="0" smtClean="0">
                <a:solidFill>
                  <a:srgbClr val="FF0000"/>
                </a:solidFill>
                <a:latin typeface="Berlin Sans FB" pitchFamily="34" charset="0"/>
              </a:rPr>
              <a:t>Good relations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antara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Atasan</a:t>
            </a:r>
            <a:r>
              <a:rPr lang="en-US" dirty="0" smtClean="0">
                <a:latin typeface="Berlin Sans FB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</a:rPr>
              <a:t>profesor</a:t>
            </a:r>
            <a:r>
              <a:rPr lang="en-US" dirty="0" smtClean="0">
                <a:latin typeface="Berlin Sans FB" pitchFamily="34" charset="0"/>
              </a:rPr>
              <a:t>)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Bawahan</a:t>
            </a:r>
            <a:r>
              <a:rPr lang="en-US" dirty="0" smtClean="0">
                <a:latin typeface="Berlin Sans FB" pitchFamily="34" charset="0"/>
              </a:rPr>
              <a:t> (student)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erlin Sans FB" pitchFamily="34" charset="0"/>
              </a:rPr>
              <a:t>Coercive Power = </a:t>
            </a:r>
            <a:r>
              <a:rPr lang="en-US" i="1" dirty="0" smtClean="0">
                <a:solidFill>
                  <a:srgbClr val="FF0000"/>
                </a:solidFill>
                <a:latin typeface="Berlin Sans FB" pitchFamily="34" charset="0"/>
              </a:rPr>
              <a:t>Poor Relations</a:t>
            </a:r>
            <a:endParaRPr lang="en-US" i="1" dirty="0">
              <a:solidFill>
                <a:srgbClr val="FF000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457200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SOURCES OF POLITICAL POWER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err="1" smtClean="0">
                <a:latin typeface="Berlin Sans FB" pitchFamily="34" charset="0"/>
              </a:rPr>
              <a:t>Menurut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Yukl</a:t>
            </a:r>
            <a:r>
              <a:rPr lang="en-US" sz="2400" dirty="0" smtClean="0">
                <a:latin typeface="Berlin Sans FB" pitchFamily="34" charset="0"/>
              </a:rPr>
              <a:t> (1989), sources of political power = power organization</a:t>
            </a:r>
          </a:p>
          <a:p>
            <a:r>
              <a:rPr lang="en-US" sz="2400" dirty="0" err="1" smtClean="0">
                <a:latin typeface="Berlin Sans FB" pitchFamily="34" charset="0"/>
              </a:rPr>
              <a:t>Ada</a:t>
            </a:r>
            <a:r>
              <a:rPr lang="en-US" sz="2400" dirty="0" smtClean="0">
                <a:latin typeface="Berlin Sans FB" pitchFamily="34" charset="0"/>
              </a:rPr>
              <a:t> 3 </a:t>
            </a:r>
            <a:r>
              <a:rPr lang="en-US" sz="2400" dirty="0" err="1" smtClean="0">
                <a:latin typeface="Berlin Sans FB" pitchFamily="34" charset="0"/>
              </a:rPr>
              <a:t>hal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harus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dicapai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latin typeface="Berlin Sans FB" pitchFamily="34" charset="0"/>
              </a:rPr>
              <a:t>di”maintain</a:t>
            </a:r>
            <a:r>
              <a:rPr lang="en-US" sz="2400" dirty="0" smtClean="0">
                <a:latin typeface="Berlin Sans FB" pitchFamily="34" charset="0"/>
              </a:rPr>
              <a:t>” </a:t>
            </a:r>
            <a:r>
              <a:rPr lang="en-US" sz="2400" dirty="0" err="1" smtClean="0">
                <a:latin typeface="Berlin Sans FB" pitchFamily="34" charset="0"/>
              </a:rPr>
              <a:t>di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organisasi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yaitu</a:t>
            </a:r>
            <a:endParaRPr lang="en-US" sz="2400" dirty="0" smtClean="0">
              <a:latin typeface="Berlin Sans FB" pitchFamily="34" charset="0"/>
            </a:endParaRPr>
          </a:p>
          <a:p>
            <a:endParaRPr lang="en-US" sz="16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3124200"/>
            <a:ext cx="18288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Cooptation the opposition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371600" y="4267200"/>
            <a:ext cx="1752600" cy="6858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Form Coalition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3962400" y="3886200"/>
            <a:ext cx="1905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Political Power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6400800" y="3657600"/>
            <a:ext cx="1981200" cy="1219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Gain Control of Decision Process</a:t>
            </a:r>
            <a:endParaRPr lang="en-US" b="1" dirty="0"/>
          </a:p>
        </p:txBody>
      </p:sp>
      <p:cxnSp>
        <p:nvCxnSpPr>
          <p:cNvPr id="9" name="Straight Arrow Connector 8"/>
          <p:cNvCxnSpPr>
            <a:stCxn id="4" idx="3"/>
            <a:endCxn id="6" idx="1"/>
          </p:cNvCxnSpPr>
          <p:nvPr/>
        </p:nvCxnSpPr>
        <p:spPr>
          <a:xfrm>
            <a:off x="3124200" y="3467100"/>
            <a:ext cx="838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 flipV="1">
            <a:off x="3124200" y="4229100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3"/>
            <a:endCxn id="7" idx="1"/>
          </p:cNvCxnSpPr>
          <p:nvPr/>
        </p:nvCxnSpPr>
        <p:spPr>
          <a:xfrm>
            <a:off x="5867400" y="4229100"/>
            <a:ext cx="533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464</TotalTime>
  <Words>1838</Words>
  <Application>Microsoft Office PowerPoint</Application>
  <PresentationFormat>On-screen Show (4:3)</PresentationFormat>
  <Paragraphs>310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Equity</vt:lpstr>
      <vt:lpstr>Slide 1</vt:lpstr>
      <vt:lpstr>KEMAMPUAN AKHIR YANG DIHARAPKAN</vt:lpstr>
      <vt:lpstr>What is LEADERSHIP ?</vt:lpstr>
      <vt:lpstr>Lanjutan....</vt:lpstr>
      <vt:lpstr>SOURCES OF INFLUENCE &amp; POWER</vt:lpstr>
      <vt:lpstr>Lanjutan……</vt:lpstr>
      <vt:lpstr>Lanjutan………</vt:lpstr>
      <vt:lpstr>Lanjutan…..</vt:lpstr>
      <vt:lpstr>SOURCES OF POLITICAL POWER</vt:lpstr>
      <vt:lpstr>Lanjut…..</vt:lpstr>
      <vt:lpstr>ABUSE OF SUPERVISORY POWER</vt:lpstr>
      <vt:lpstr>SEXUAL HARASSMENT</vt:lpstr>
      <vt:lpstr>APPROACHES OF LEADERSHIP</vt:lpstr>
      <vt:lpstr>1. THE TRAIT APPROACH </vt:lpstr>
      <vt:lpstr>2.The Leader Behavior Theory</vt:lpstr>
      <vt:lpstr>Lanjutan....</vt:lpstr>
      <vt:lpstr>3.The Contingency Theory</vt:lpstr>
      <vt:lpstr>Contoh Teori Contigency</vt:lpstr>
      <vt:lpstr>Lanjutan...</vt:lpstr>
      <vt:lpstr>Slide 20</vt:lpstr>
      <vt:lpstr>Slide 21</vt:lpstr>
      <vt:lpstr>4.The Path Goal Theory</vt:lpstr>
      <vt:lpstr>Lanjutan...</vt:lpstr>
      <vt:lpstr>Lanjutan...</vt:lpstr>
      <vt:lpstr>ORIENTASI KEPEMIMPINAN ( Menurut W.J. REDDIN )</vt:lpstr>
      <vt:lpstr>Slide 26</vt:lpstr>
      <vt:lpstr>Slide 27</vt:lpstr>
      <vt:lpstr>8 JENIS GAYA KEPEMIMPINAN</vt:lpstr>
      <vt:lpstr>Lanjutan  .....</vt:lpstr>
      <vt:lpstr>KEPEMIMPINAN TRANSFORMASIONAL (Bass &amp; Avilio)</vt:lpstr>
      <vt:lpstr> KEPEMIMPINAN TRANSAKSIONAL (Bass &amp; Avilio)</vt:lpstr>
      <vt:lpstr>ANALISIS KASUS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&amp; POWER Oleh : Sulis Mariyanti</dc:title>
  <dc:creator>Sulis</dc:creator>
  <cp:lastModifiedBy>psikologi</cp:lastModifiedBy>
  <cp:revision>36</cp:revision>
  <dcterms:created xsi:type="dcterms:W3CDTF">2012-12-26T15:54:14Z</dcterms:created>
  <dcterms:modified xsi:type="dcterms:W3CDTF">2017-11-21T05:38:46Z</dcterms:modified>
</cp:coreProperties>
</file>