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87" r:id="rId2"/>
    <p:sldId id="288" r:id="rId3"/>
    <p:sldId id="258" r:id="rId4"/>
    <p:sldId id="272" r:id="rId5"/>
    <p:sldId id="259" r:id="rId6"/>
    <p:sldId id="260" r:id="rId7"/>
    <p:sldId id="261" r:id="rId8"/>
    <p:sldId id="282" r:id="rId9"/>
    <p:sldId id="262" r:id="rId10"/>
    <p:sldId id="263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64" r:id="rId19"/>
    <p:sldId id="273" r:id="rId20"/>
    <p:sldId id="266" r:id="rId21"/>
    <p:sldId id="268" r:id="rId22"/>
    <p:sldId id="269" r:id="rId23"/>
    <p:sldId id="270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B7A00-54C9-4B05-A22D-50239DBA6D18}" type="datetimeFigureOut">
              <a:rPr lang="id-ID" smtClean="0"/>
              <a:t>22/11/2017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2D4DD8-458A-404B-85BD-090DDF62F37B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A624E-5172-47BA-A87F-6DE8C9AFEC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2132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D7A3D-6CC7-4078-9261-2D8D8191B9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6750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A939-6572-4685-9861-9F90B1AE3CE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804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7F0C0-4511-4830-9E17-60853F772D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882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0F499-CADC-4EF3-AF3B-ADADEB5240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06034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1753F-FCF2-4ACA-B100-68312FD6AC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31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C3D8-82CD-42A4-BA8D-CB46B8B823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406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61A75D-7639-4A3F-9A15-F09AA76591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6166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7A27E-C6F0-44DC-8F84-4EC42DDA41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6266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E712A-FC70-44F9-AD4B-EF36FFDA0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7195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151E6-02A7-4C21-A648-FC5E4656BD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8507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E7D9A-2F07-459B-9F1E-65D5579B95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5258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b="1" dirty="0" smtClean="0">
                <a:solidFill>
                  <a:schemeClr val="bg1"/>
                </a:solidFill>
              </a:rPr>
              <a:t>STRES, KESEHATAN &amp; KESELAMATAN KERJA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</a:t>
            </a:r>
            <a:r>
              <a:rPr lang="id-ID" sz="2000" b="1" dirty="0">
                <a:solidFill>
                  <a:schemeClr val="bg1"/>
                </a:solidFill>
              </a:rPr>
              <a:t>ertemuan </a:t>
            </a:r>
            <a:r>
              <a:rPr lang="id-ID" sz="2000" b="1" dirty="0" smtClean="0">
                <a:solidFill>
                  <a:schemeClr val="bg1"/>
                </a:solidFill>
              </a:rPr>
              <a:t>12</a:t>
            </a:r>
            <a:r>
              <a:rPr lang="en-US" sz="2000" b="1" dirty="0" smtClean="0">
                <a:solidFill>
                  <a:schemeClr val="bg1"/>
                </a:solidFill>
              </a:rPr>
              <a:t> 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Sulis Mariyanti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id-ID" sz="2000" b="1" dirty="0">
                <a:solidFill>
                  <a:schemeClr val="bg1"/>
                </a:solidFill>
              </a:rPr>
              <a:t>PSIKOLOGI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1480"/>
            <a:ext cx="8229600" cy="571504"/>
          </a:xfrm>
          <a:ln w="3175">
            <a:noFill/>
          </a:ln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DAMPAK STRESS PADA TUBUH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05800" cy="5334000"/>
          </a:xfrm>
          <a:ln w="3175"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800" dirty="0">
                <a:latin typeface="Berlin Sans FB" pitchFamily="34" charset="0"/>
              </a:rPr>
              <a:t>Hans </a:t>
            </a:r>
            <a:r>
              <a:rPr lang="en-US" sz="2800" dirty="0" err="1">
                <a:latin typeface="Berlin Sans FB" pitchFamily="34" charset="0"/>
              </a:rPr>
              <a:t>Selye</a:t>
            </a:r>
            <a:r>
              <a:rPr lang="en-US" sz="2800" dirty="0">
                <a:latin typeface="Berlin Sans FB" pitchFamily="34" charset="0"/>
              </a:rPr>
              <a:t> (1956,1976), </a:t>
            </a:r>
            <a:r>
              <a:rPr lang="en-US" sz="2800" dirty="0" err="1">
                <a:latin typeface="Berlin Sans FB" pitchFamily="34" charset="0"/>
              </a:rPr>
              <a:t>ada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respon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dari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tubuh</a:t>
            </a:r>
            <a:r>
              <a:rPr lang="en-US" sz="2800" dirty="0" smtClean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thd</a:t>
            </a:r>
            <a:r>
              <a:rPr lang="en-US" sz="2800" dirty="0">
                <a:latin typeface="Berlin Sans FB" pitchFamily="34" charset="0"/>
              </a:rPr>
              <a:t> stressor </a:t>
            </a:r>
            <a:r>
              <a:rPr lang="en-US" sz="2800" dirty="0" err="1">
                <a:latin typeface="Berlin Sans FB" pitchFamily="34" charset="0"/>
              </a:rPr>
              <a:t>yg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disebut</a:t>
            </a:r>
            <a:r>
              <a:rPr lang="en-US" sz="2800" dirty="0">
                <a:latin typeface="Berlin Sans FB" pitchFamily="34" charset="0"/>
              </a:rPr>
              <a:t> GAS (General </a:t>
            </a:r>
            <a:r>
              <a:rPr lang="en-US" sz="2800" dirty="0" smtClean="0">
                <a:latin typeface="Berlin Sans FB" pitchFamily="34" charset="0"/>
              </a:rPr>
              <a:t>Adaptation </a:t>
            </a:r>
            <a:r>
              <a:rPr lang="en-US" sz="2800" dirty="0">
                <a:latin typeface="Berlin Sans FB" pitchFamily="34" charset="0"/>
              </a:rPr>
              <a:t>Syndrome) </a:t>
            </a:r>
            <a:r>
              <a:rPr lang="en-US" sz="2800" dirty="0" err="1">
                <a:latin typeface="Berlin Sans FB" pitchFamily="34" charset="0"/>
              </a:rPr>
              <a:t>yg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terdiri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dari</a:t>
            </a:r>
            <a:r>
              <a:rPr lang="en-US" sz="2800" dirty="0">
                <a:latin typeface="Berlin Sans FB" pitchFamily="34" charset="0"/>
              </a:rPr>
              <a:t> 3 </a:t>
            </a:r>
            <a:r>
              <a:rPr lang="en-US" sz="2800" dirty="0" err="1">
                <a:latin typeface="Berlin Sans FB" pitchFamily="34" charset="0"/>
              </a:rPr>
              <a:t>tahap</a:t>
            </a:r>
            <a:r>
              <a:rPr lang="en-US" sz="2800" dirty="0">
                <a:latin typeface="Berlin Sans FB" pitchFamily="34" charset="0"/>
              </a:rPr>
              <a:t>: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300" dirty="0">
                <a:solidFill>
                  <a:srgbClr val="FF0000"/>
                </a:solidFill>
                <a:latin typeface="Berlin Sans FB" pitchFamily="34" charset="0"/>
              </a:rPr>
              <a:t>ALARM REACTION</a:t>
            </a:r>
            <a:r>
              <a:rPr lang="en-US" sz="2300" dirty="0">
                <a:latin typeface="Berlin Sans FB" pitchFamily="34" charset="0"/>
              </a:rPr>
              <a:t> : </a:t>
            </a:r>
            <a:r>
              <a:rPr lang="en-US" sz="2300" dirty="0" err="1">
                <a:latin typeface="Berlin Sans FB" pitchFamily="34" charset="0"/>
              </a:rPr>
              <a:t>respon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langsung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tubuh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thd</a:t>
            </a:r>
            <a:r>
              <a:rPr lang="en-US" sz="2300" dirty="0">
                <a:latin typeface="Berlin Sans FB" pitchFamily="34" charset="0"/>
              </a:rPr>
              <a:t> stressor </a:t>
            </a:r>
            <a:r>
              <a:rPr lang="en-US" sz="2300" dirty="0" err="1">
                <a:latin typeface="Berlin Sans FB" pitchFamily="34" charset="0"/>
              </a:rPr>
              <a:t>untuk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menyiapkan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diri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mengatasi</a:t>
            </a:r>
            <a:r>
              <a:rPr lang="en-US" sz="2300" dirty="0">
                <a:latin typeface="Berlin Sans FB" pitchFamily="34" charset="0"/>
              </a:rPr>
              <a:t> stressor (</a:t>
            </a:r>
            <a:r>
              <a:rPr lang="en-US" sz="2300" dirty="0" err="1">
                <a:latin typeface="Berlin Sans FB" pitchFamily="34" charset="0"/>
              </a:rPr>
              <a:t>syaraf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simpatis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aktif</a:t>
            </a:r>
            <a:r>
              <a:rPr lang="en-US" sz="2300" dirty="0">
                <a:latin typeface="Berlin Sans FB" pitchFamily="34" charset="0"/>
              </a:rPr>
              <a:t>)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300" dirty="0">
                <a:solidFill>
                  <a:srgbClr val="FF0000"/>
                </a:solidFill>
                <a:latin typeface="Berlin Sans FB" pitchFamily="34" charset="0"/>
              </a:rPr>
              <a:t>RESISTANCE</a:t>
            </a:r>
            <a:r>
              <a:rPr lang="en-US" sz="2300" dirty="0">
                <a:latin typeface="Berlin Sans FB" pitchFamily="34" charset="0"/>
              </a:rPr>
              <a:t> : </a:t>
            </a:r>
            <a:r>
              <a:rPr lang="en-US" sz="2300" dirty="0" err="1">
                <a:latin typeface="Berlin Sans FB" pitchFamily="34" charset="0"/>
              </a:rPr>
              <a:t>bila</a:t>
            </a:r>
            <a:r>
              <a:rPr lang="en-US" sz="2300" dirty="0">
                <a:latin typeface="Berlin Sans FB" pitchFamily="34" charset="0"/>
              </a:rPr>
              <a:t> stressor </a:t>
            </a:r>
            <a:r>
              <a:rPr lang="en-US" sz="2300" dirty="0" err="1">
                <a:latin typeface="Berlin Sans FB" pitchFamily="34" charset="0"/>
              </a:rPr>
              <a:t>berlanjut</a:t>
            </a:r>
            <a:r>
              <a:rPr lang="en-US" sz="2300" dirty="0">
                <a:latin typeface="Berlin Sans FB" pitchFamily="34" charset="0"/>
              </a:rPr>
              <a:t>, </a:t>
            </a:r>
            <a:r>
              <a:rPr lang="en-US" sz="2300" dirty="0" err="1">
                <a:latin typeface="Berlin Sans FB" pitchFamily="34" charset="0"/>
              </a:rPr>
              <a:t>tubuh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berusaha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bertahan</a:t>
            </a:r>
            <a:r>
              <a:rPr lang="id-ID" sz="2300" dirty="0" smtClean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pada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tahap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ini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dengan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smtClean="0">
                <a:latin typeface="Berlin Sans FB" pitchFamily="34" charset="0"/>
              </a:rPr>
              <a:t>respon2 </a:t>
            </a:r>
            <a:r>
              <a:rPr lang="en-US" sz="2300" dirty="0">
                <a:latin typeface="Berlin Sans FB" pitchFamily="34" charset="0"/>
              </a:rPr>
              <a:t>hormonal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ü"/>
            </a:pPr>
            <a:r>
              <a:rPr lang="en-US" sz="2300" dirty="0">
                <a:solidFill>
                  <a:srgbClr val="FF0000"/>
                </a:solidFill>
                <a:latin typeface="Berlin Sans FB" pitchFamily="34" charset="0"/>
              </a:rPr>
              <a:t>EXHAUSTION</a:t>
            </a:r>
            <a:r>
              <a:rPr lang="en-US" sz="2300" dirty="0">
                <a:latin typeface="Berlin Sans FB" pitchFamily="34" charset="0"/>
              </a:rPr>
              <a:t> :</a:t>
            </a:r>
            <a:r>
              <a:rPr lang="en-US" sz="2300" dirty="0" err="1">
                <a:latin typeface="Berlin Sans FB" pitchFamily="34" charset="0"/>
              </a:rPr>
              <a:t>tubuh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tdk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lagi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>
                <a:latin typeface="Berlin Sans FB" pitchFamily="34" charset="0"/>
              </a:rPr>
              <a:t>mampu</a:t>
            </a:r>
            <a:r>
              <a:rPr lang="en-US" sz="2300" dirty="0">
                <a:latin typeface="Berlin Sans FB" pitchFamily="34" charset="0"/>
              </a:rPr>
              <a:t> </a:t>
            </a:r>
            <a:r>
              <a:rPr lang="en-US" sz="2300" dirty="0" err="1" smtClean="0">
                <a:latin typeface="Berlin Sans FB" pitchFamily="34" charset="0"/>
              </a:rPr>
              <a:t>bertahan</a:t>
            </a:r>
            <a:r>
              <a:rPr lang="en-US" sz="2300" dirty="0" smtClean="0">
                <a:latin typeface="Berlin Sans FB" pitchFamily="34" charset="0"/>
              </a:rPr>
              <a:t> 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psikosomatis,daya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tahan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tubuh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menurun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sakit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lemah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kanker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berbagai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penyakit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datang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 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bisa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membawa</a:t>
            </a:r>
            <a:r>
              <a:rPr lang="en-US" sz="23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300" dirty="0" err="1">
                <a:latin typeface="Berlin Sans FB" pitchFamily="34" charset="0"/>
                <a:sym typeface="Wingdings" pitchFamily="2" charset="2"/>
              </a:rPr>
              <a:t>kematian</a:t>
            </a:r>
            <a:endParaRPr lang="en-US" sz="23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71480"/>
            <a:ext cx="8534400" cy="928694"/>
          </a:xfrm>
        </p:spPr>
        <p:txBody>
          <a:bodyPr>
            <a:normAutofit fontScale="90000"/>
          </a:bodyPr>
          <a:lstStyle/>
          <a:p>
            <a:r>
              <a:rPr lang="id-ID" sz="2700" dirty="0" smtClean="0">
                <a:solidFill>
                  <a:srgbClr val="FF0000"/>
                </a:solidFill>
                <a:latin typeface="Berlin Sans FB" pitchFamily="34" charset="0"/>
              </a:rPr>
              <a:t>TANDA-TANDA DISTRESS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700" dirty="0" smtClean="0"/>
              <a:t>(Menurut Everly &amp; Giodarno, dlm Munandar 2001</a:t>
            </a:r>
            <a:r>
              <a:rPr lang="id-ID" sz="3100" dirty="0" smtClean="0"/>
              <a:t>)</a:t>
            </a:r>
            <a:endParaRPr lang="id-ID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Tanda2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suasana hati (mood)</a:t>
            </a:r>
            <a:r>
              <a:rPr lang="id-ID" sz="2400" dirty="0" smtClean="0">
                <a:latin typeface="Berlin Sans FB" pitchFamily="34" charset="0"/>
              </a:rPr>
              <a:t>: cemas, </a:t>
            </a:r>
            <a:r>
              <a:rPr lang="id-ID" sz="2400" i="1" dirty="0" smtClean="0">
                <a:latin typeface="Berlin Sans FB" pitchFamily="34" charset="0"/>
              </a:rPr>
              <a:t>overexcited</a:t>
            </a:r>
            <a:r>
              <a:rPr lang="id-ID" sz="2400" dirty="0" smtClean="0">
                <a:latin typeface="Berlin Sans FB" pitchFamily="34" charset="0"/>
              </a:rPr>
              <a:t>,  merasa tdk pasti, mudah bingung, lupa, </a:t>
            </a:r>
            <a:r>
              <a:rPr lang="id-ID" sz="2400" i="1" dirty="0" smtClean="0">
                <a:latin typeface="Berlin Sans FB" pitchFamily="34" charset="0"/>
              </a:rPr>
              <a:t>insomnia </a:t>
            </a:r>
            <a:r>
              <a:rPr lang="id-ID" sz="2400" dirty="0" smtClean="0">
                <a:latin typeface="Berlin Sans FB" pitchFamily="34" charset="0"/>
              </a:rPr>
              <a:t>atau </a:t>
            </a:r>
            <a:r>
              <a:rPr lang="id-ID" sz="2400" i="1" dirty="0" smtClean="0">
                <a:latin typeface="Berlin Sans FB" pitchFamily="34" charset="0"/>
              </a:rPr>
              <a:t>somnabulisme </a:t>
            </a:r>
            <a:r>
              <a:rPr lang="id-ID" sz="2400" dirty="0" smtClean="0">
                <a:latin typeface="Berlin Sans FB" pitchFamily="34" charset="0"/>
              </a:rPr>
              <a:t>di mlm hari, gugup, merasa tdk nyaman dan gelisah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Tanda2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otot kerangka (</a:t>
            </a:r>
            <a:r>
              <a:rPr lang="id-ID" sz="2400" i="1" dirty="0" smtClean="0">
                <a:solidFill>
                  <a:srgbClr val="FF0000"/>
                </a:solidFill>
                <a:latin typeface="Berlin Sans FB" pitchFamily="34" charset="0"/>
              </a:rPr>
              <a:t>musculoskeleta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)</a:t>
            </a:r>
            <a:r>
              <a:rPr lang="id-ID" sz="2400" dirty="0" smtClean="0">
                <a:latin typeface="Berlin Sans FB" pitchFamily="34" charset="0"/>
              </a:rPr>
              <a:t> : jari2 &amp; tangan gemetar, tdk dpt duduk/berdiri diam di tempat, muncul tics, kepala mulai tegang /kaku, leher kaku, bicara gagap.</a:t>
            </a:r>
          </a:p>
          <a:p>
            <a:pPr marL="457200" indent="-457200">
              <a:spcBef>
                <a:spcPts val="1200"/>
              </a:spcBef>
              <a:buFont typeface="+mj-lt"/>
              <a:buAutoNum type="arabicPeriod"/>
            </a:pPr>
            <a:r>
              <a:rPr lang="id-ID" sz="2400" dirty="0" smtClean="0">
                <a:latin typeface="Berlin Sans FB" pitchFamily="34" charset="0"/>
              </a:rPr>
              <a:t>Tanda2 organ bagian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dlm tubuh (</a:t>
            </a:r>
            <a:r>
              <a:rPr lang="id-ID" sz="2400" i="1" dirty="0" smtClean="0">
                <a:solidFill>
                  <a:srgbClr val="FF0000"/>
                </a:solidFill>
                <a:latin typeface="Berlin Sans FB" pitchFamily="34" charset="0"/>
              </a:rPr>
              <a:t>visceral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)</a:t>
            </a:r>
            <a:r>
              <a:rPr lang="id-ID" sz="2400" dirty="0" smtClean="0">
                <a:latin typeface="Berlin Sans FB" pitchFamily="34" charset="0"/>
              </a:rPr>
              <a:t> : gangguan pencernaan, mulut kering, “sinking feeling” pd perut, banyak berkeringat atau berkeringat di tangan, jantung berdebar2, kepala ringan atau akan pingsan, kedinginan, wajah jd terasa “panas”, telinga berdenging.</a:t>
            </a:r>
            <a:endParaRPr lang="id-ID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STRESSOR DALAM BEKERJA</a:t>
            </a:r>
            <a:endParaRPr lang="id-ID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96072" cy="419404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id-ID" sz="3600" dirty="0" smtClean="0"/>
              <a:t>FAKTOR2 INTRINSIK DLM PEKERJAAN</a:t>
            </a:r>
          </a:p>
          <a:p>
            <a:pPr marL="514350" indent="-51435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id-ID" sz="3600" dirty="0" smtClean="0"/>
              <a:t>PERAN DALAM ORGANISASI</a:t>
            </a:r>
          </a:p>
          <a:p>
            <a:pPr marL="514350" indent="-51435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id-ID" sz="3600" dirty="0" smtClean="0"/>
              <a:t>PENGEMBANGAN KARIR</a:t>
            </a:r>
          </a:p>
          <a:p>
            <a:pPr marL="514350" indent="-51435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id-ID" sz="3600" dirty="0" smtClean="0"/>
              <a:t>HUBUNGAN DLM PEKERJAAN</a:t>
            </a:r>
            <a:endParaRPr lang="id-ID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1.  FAKTORS INTRINSIK DALAM PEKERJAAN</a:t>
            </a: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1023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000" dirty="0" smtClean="0">
                <a:solidFill>
                  <a:srgbClr val="FF0000"/>
                </a:solidFill>
                <a:latin typeface="Berlin Sans FB" pitchFamily="34" charset="0"/>
              </a:rPr>
              <a:t>TUNTUTAN FISIK</a:t>
            </a:r>
          </a:p>
          <a:p>
            <a:pPr lvl="1">
              <a:spcBef>
                <a:spcPts val="600"/>
              </a:spcBef>
            </a:pPr>
            <a:r>
              <a:rPr lang="id-ID" sz="2000" b="1" i="1" dirty="0" smtClean="0">
                <a:solidFill>
                  <a:srgbClr val="FF0000"/>
                </a:solidFill>
              </a:rPr>
              <a:t>Noise</a:t>
            </a:r>
            <a:r>
              <a:rPr lang="id-ID" sz="2000" i="1" dirty="0" smtClean="0">
                <a:solidFill>
                  <a:srgbClr val="FF0000"/>
                </a:solidFill>
              </a:rPr>
              <a:t> </a:t>
            </a:r>
            <a:r>
              <a:rPr lang="id-ID" sz="2000" dirty="0" smtClean="0">
                <a:solidFill>
                  <a:srgbClr val="FF0000"/>
                </a:solidFill>
              </a:rPr>
              <a:t>(bising )</a:t>
            </a:r>
            <a:r>
              <a:rPr lang="id-ID" sz="2000" dirty="0" smtClean="0">
                <a:solidFill>
                  <a:schemeClr val="tx1"/>
                </a:solidFill>
              </a:rPr>
              <a:t>, terkait dg rasa lelah, sakit kepala, sulit konsentrasi.</a:t>
            </a:r>
          </a:p>
          <a:p>
            <a:pPr lvl="2">
              <a:spcBef>
                <a:spcPts val="600"/>
              </a:spcBef>
            </a:pPr>
            <a:r>
              <a:rPr lang="id-ID" sz="2000" dirty="0" smtClean="0"/>
              <a:t>Bila pekerja tdk dilengkapi penutup telinga atau alat yg memadai, dpt tjd penurunan kinerja, kecelakaan kerja, prososial serta memicu kecenderungan permusuhan, agresi, mudah jengkel dan sikap negatif pd org lain</a:t>
            </a:r>
          </a:p>
          <a:p>
            <a:pPr lvl="2">
              <a:spcBef>
                <a:spcPts val="600"/>
              </a:spcBef>
            </a:pPr>
            <a:r>
              <a:rPr lang="id-ID" sz="2000" dirty="0" smtClean="0"/>
              <a:t>Contoh : pekerja pengeboran jalan, bengkel, atau bbrp proses kerja dlm pabrik</a:t>
            </a:r>
          </a:p>
          <a:p>
            <a:pPr lvl="1">
              <a:spcBef>
                <a:spcPts val="600"/>
              </a:spcBef>
            </a:pPr>
            <a:r>
              <a:rPr lang="id-ID" sz="2000" b="1" i="1" dirty="0" smtClean="0">
                <a:solidFill>
                  <a:srgbClr val="FF0000"/>
                </a:solidFill>
              </a:rPr>
              <a:t>Vibrasi</a:t>
            </a:r>
            <a:r>
              <a:rPr lang="id-ID" sz="2000" dirty="0" smtClean="0">
                <a:solidFill>
                  <a:srgbClr val="FF0000"/>
                </a:solidFill>
              </a:rPr>
              <a:t> (getaran)</a:t>
            </a:r>
            <a:r>
              <a:rPr lang="id-ID" sz="2000" dirty="0" smtClean="0">
                <a:solidFill>
                  <a:schemeClr val="tx1"/>
                </a:solidFill>
              </a:rPr>
              <a:t>,  dpt menyebabkan perubahan berfungsinya pekerja secara psikologis dan neurologis.</a:t>
            </a:r>
          </a:p>
          <a:p>
            <a:pPr lvl="1">
              <a:spcBef>
                <a:spcPts val="600"/>
              </a:spcBef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	Contoh: </a:t>
            </a:r>
            <a:r>
              <a:rPr lang="id-ID" sz="2000" i="1" dirty="0" smtClean="0">
                <a:solidFill>
                  <a:schemeClr val="tx1"/>
                </a:solidFill>
              </a:rPr>
              <a:t>drilling </a:t>
            </a:r>
            <a:r>
              <a:rPr lang="id-ID" sz="2000" dirty="0" smtClean="0">
                <a:solidFill>
                  <a:schemeClr val="tx1"/>
                </a:solidFill>
              </a:rPr>
              <a:t> atau pengeboran.</a:t>
            </a:r>
          </a:p>
          <a:p>
            <a:pPr lvl="1">
              <a:spcBef>
                <a:spcPts val="600"/>
              </a:spcBef>
            </a:pPr>
            <a:r>
              <a:rPr lang="id-ID" sz="2000" b="1" i="1" dirty="0" smtClean="0">
                <a:solidFill>
                  <a:srgbClr val="FF0000"/>
                </a:solidFill>
              </a:rPr>
              <a:t>Hygiene</a:t>
            </a:r>
            <a:r>
              <a:rPr lang="id-ID" sz="2000" dirty="0">
                <a:solidFill>
                  <a:srgbClr val="FF0000"/>
                </a:solidFill>
              </a:rPr>
              <a:t> </a:t>
            </a:r>
            <a:r>
              <a:rPr lang="id-ID" sz="2000" dirty="0" smtClean="0">
                <a:solidFill>
                  <a:srgbClr val="FF0000"/>
                </a:solidFill>
              </a:rPr>
              <a:t>(lingkungan)</a:t>
            </a:r>
            <a:r>
              <a:rPr lang="id-ID" sz="2000" dirty="0" smtClean="0">
                <a:solidFill>
                  <a:schemeClr val="tx1"/>
                </a:solidFill>
              </a:rPr>
              <a:t> fisik yg tdk sehat atau kotor di tempat kerja.</a:t>
            </a:r>
          </a:p>
          <a:p>
            <a:pPr lvl="1">
              <a:spcBef>
                <a:spcPts val="600"/>
              </a:spcBef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	Contoh : toilet (</a:t>
            </a:r>
            <a:r>
              <a:rPr lang="id-ID" sz="2000" i="1" dirty="0" smtClean="0">
                <a:solidFill>
                  <a:schemeClr val="tx1"/>
                </a:solidFill>
              </a:rPr>
              <a:t>restroom</a:t>
            </a:r>
            <a:r>
              <a:rPr lang="id-ID" sz="2000" dirty="0" smtClean="0">
                <a:solidFill>
                  <a:schemeClr val="tx1"/>
                </a:solidFill>
              </a:rPr>
              <a:t>) yg kotor, akomodasi krg baik wkt istirahat, atau kondisi berdebu dan kotor spt di pabrik baja atau pemintalan kapas.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42918"/>
            <a:ext cx="8534400" cy="500066"/>
          </a:xfrm>
        </p:spPr>
        <p:txBody>
          <a:bodyPr>
            <a:normAutofit fontScale="90000"/>
          </a:bodyPr>
          <a:lstStyle/>
          <a:p>
            <a:pPr algn="l"/>
            <a:r>
              <a:rPr lang="id-ID" sz="2800" dirty="0" smtClean="0">
                <a:solidFill>
                  <a:srgbClr val="FF0000"/>
                </a:solidFill>
              </a:rPr>
              <a:t>Lanjutan .....</a:t>
            </a:r>
            <a:endParaRPr lang="id-ID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TUNTUTAN TUGAS</a:t>
            </a:r>
          </a:p>
          <a:p>
            <a:pPr lvl="1">
              <a:spcBef>
                <a:spcPts val="1200"/>
              </a:spcBef>
            </a:pPr>
            <a:r>
              <a:rPr lang="id-ID" sz="2400" b="1" dirty="0" smtClean="0">
                <a:solidFill>
                  <a:srgbClr val="FF0000"/>
                </a:solidFill>
              </a:rPr>
              <a:t>Kerja Bergilir (</a:t>
            </a:r>
            <a:r>
              <a:rPr lang="id-ID" sz="2400" b="1" i="1" dirty="0" smtClean="0">
                <a:solidFill>
                  <a:srgbClr val="FF0000"/>
                </a:solidFill>
              </a:rPr>
              <a:t>Shift</a:t>
            </a:r>
            <a:r>
              <a:rPr lang="id-ID" sz="2400" b="1" dirty="0" smtClean="0">
                <a:solidFill>
                  <a:srgbClr val="FF0000"/>
                </a:solidFill>
              </a:rPr>
              <a:t>)</a:t>
            </a:r>
            <a:r>
              <a:rPr lang="id-ID" sz="2400" b="1" dirty="0" smtClean="0"/>
              <a:t> atau </a:t>
            </a:r>
            <a:r>
              <a:rPr lang="id-ID" sz="2400" b="1" i="1" dirty="0" smtClean="0"/>
              <a:t>Shift </a:t>
            </a:r>
            <a:r>
              <a:rPr lang="id-ID" sz="2400" b="1" dirty="0" smtClean="0"/>
              <a:t>Malam</a:t>
            </a:r>
            <a:r>
              <a:rPr lang="id-ID" sz="2400" i="1" dirty="0" smtClean="0"/>
              <a:t>), </a:t>
            </a:r>
            <a:r>
              <a:rPr lang="id-ID" sz="2400" dirty="0" smtClean="0"/>
              <a:t>tergantung baik tdknya kondisi tidur pekerja, kehidupan sosial &amp; keluarga serta ritme </a:t>
            </a:r>
            <a:r>
              <a:rPr lang="id-ID" sz="2400" i="1" dirty="0" smtClean="0"/>
              <a:t>circadian</a:t>
            </a:r>
            <a:r>
              <a:rPr lang="id-ID" sz="2400" dirty="0" smtClean="0"/>
              <a:t>-nya</a:t>
            </a:r>
          </a:p>
          <a:p>
            <a:pPr lvl="1">
              <a:spcBef>
                <a:spcPts val="1200"/>
              </a:spcBef>
            </a:pPr>
            <a:r>
              <a:rPr lang="id-ID" sz="2400" b="1" dirty="0" smtClean="0">
                <a:solidFill>
                  <a:srgbClr val="FF0000"/>
                </a:solidFill>
              </a:rPr>
              <a:t>Beban Kerja</a:t>
            </a:r>
            <a:r>
              <a:rPr lang="id-ID" sz="2400" b="1" dirty="0" smtClean="0"/>
              <a:t>, </a:t>
            </a:r>
            <a:r>
              <a:rPr lang="id-ID" sz="2400" dirty="0" smtClean="0"/>
              <a:t>jika berlebihan atau terlalu rendah, baik secara kualitatif, kuantitatif, maupun kualitatif &amp; kuantitatif sekaligus.</a:t>
            </a:r>
            <a:endParaRPr lang="id-ID" sz="2400" b="1" dirty="0" smtClean="0"/>
          </a:p>
          <a:p>
            <a:pPr lvl="1">
              <a:spcBef>
                <a:spcPts val="1200"/>
              </a:spcBef>
            </a:pPr>
            <a:r>
              <a:rPr lang="id-ID" sz="2400" b="1" dirty="0" smtClean="0"/>
              <a:t>Penghayatan Resiko &amp; Bahaya, </a:t>
            </a:r>
            <a:r>
              <a:rPr lang="id-ID" sz="2400" dirty="0" smtClean="0"/>
              <a:t>bisa memicu stres, spt pegawai Lapas, eksplorasi minyak, bahan kimia, pemadam kebakaran, atau jenis pekerjaan lain yg mengandung polusi tinggi</a:t>
            </a:r>
            <a:endParaRPr lang="id-ID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2.  PERAN DALAM ORGANISASI</a:t>
            </a:r>
            <a:endParaRPr lang="id-ID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4797552"/>
          </a:xfrm>
        </p:spPr>
        <p:txBody>
          <a:bodyPr>
            <a:normAutofit/>
          </a:bodyPr>
          <a:lstStyle/>
          <a:p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KONFLIK PERAN</a:t>
            </a:r>
            <a:r>
              <a:rPr lang="id-ID" sz="2200" dirty="0" smtClean="0">
                <a:latin typeface="Berlin Sans FB" pitchFamily="34" charset="0"/>
              </a:rPr>
              <a:t>, stres timbul jika pekerja tdk mampu memenuhi tuntutan dan berbagai harapan dr peran2 tsb, karena:</a:t>
            </a:r>
          </a:p>
          <a:p>
            <a:pPr lvl="1"/>
            <a:r>
              <a:rPr lang="id-ID" sz="2200" dirty="0" smtClean="0">
                <a:latin typeface="Berlin Sans FB" pitchFamily="34" charset="0"/>
              </a:rPr>
              <a:t>Adanya ketidakselarasan ant tg jwb dan wewenang yg dimiliki</a:t>
            </a:r>
          </a:p>
          <a:p>
            <a:pPr lvl="1"/>
            <a:r>
              <a:rPr lang="id-ID" sz="2200" dirty="0" smtClean="0">
                <a:latin typeface="Berlin Sans FB" pitchFamily="34" charset="0"/>
              </a:rPr>
              <a:t>Tuntutan yg berbeda dr atasan, bawahan, dan rekan sekerja</a:t>
            </a:r>
          </a:p>
          <a:p>
            <a:pPr lvl="1"/>
            <a:r>
              <a:rPr lang="id-ID" sz="2200" dirty="0" smtClean="0">
                <a:latin typeface="Berlin Sans FB" pitchFamily="34" charset="0"/>
              </a:rPr>
              <a:t>Tugas yg kerjakan bukn tg jawabnya</a:t>
            </a:r>
          </a:p>
          <a:p>
            <a:pPr lvl="1">
              <a:spcAft>
                <a:spcPts val="1200"/>
              </a:spcAft>
            </a:pPr>
            <a:r>
              <a:rPr lang="id-ID" sz="2200" dirty="0" smtClean="0">
                <a:latin typeface="Berlin Sans FB" pitchFamily="34" charset="0"/>
              </a:rPr>
              <a:t>Bertentangan dg nilai2 yg dimilikinya</a:t>
            </a:r>
          </a:p>
          <a:p>
            <a:r>
              <a:rPr lang="id-ID" sz="2200" dirty="0" smtClean="0">
                <a:solidFill>
                  <a:srgbClr val="FF0000"/>
                </a:solidFill>
                <a:latin typeface="Berlin Sans FB" pitchFamily="34" charset="0"/>
              </a:rPr>
              <a:t>KETIDAKJELASAN PERAN</a:t>
            </a:r>
          </a:p>
          <a:p>
            <a:pPr lvl="1"/>
            <a:r>
              <a:rPr lang="id-ID" sz="2200" dirty="0" smtClean="0">
                <a:latin typeface="Berlin Sans FB" pitchFamily="34" charset="0"/>
              </a:rPr>
              <a:t>Ketidakjelasan prosedur , target kerja, kurangnya umpan balik, dsb</a:t>
            </a:r>
          </a:p>
          <a:p>
            <a:pPr lvl="1"/>
            <a:r>
              <a:rPr lang="id-ID" sz="2200" dirty="0" smtClean="0">
                <a:latin typeface="Berlin Sans FB" pitchFamily="34" charset="0"/>
              </a:rPr>
              <a:t>Stres yg timbul mengarah pd ketidakpuasan kerja, motivasi menurun, perasaan tdk berharga dan tdk berguna, peningkatan tekanan darah</a:t>
            </a:r>
            <a:endParaRPr lang="id-ID" sz="22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3.  PENGEMBANGAN KARIR</a:t>
            </a:r>
            <a:endParaRPr lang="id-ID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JOB INSECURITY (KETIDAKPASTIAN PEKERJAAN)</a:t>
            </a:r>
          </a:p>
          <a:p>
            <a:pPr lvl="1"/>
            <a:r>
              <a:rPr lang="id-ID" sz="2400" dirty="0" smtClean="0">
                <a:latin typeface="Berlin Sans FB" pitchFamily="34" charset="0"/>
              </a:rPr>
              <a:t>Umumnya muncul saat tjd reorganisasi atau perubahan dlm organisasi,  ketakutan di PHK</a:t>
            </a:r>
          </a:p>
          <a:p>
            <a:pPr lvl="1">
              <a:spcAft>
                <a:spcPts val="1200"/>
              </a:spcAft>
            </a:pPr>
            <a:r>
              <a:rPr lang="id-ID" sz="2400" dirty="0" smtClean="0">
                <a:latin typeface="Berlin Sans FB" pitchFamily="34" charset="0"/>
              </a:rPr>
              <a:t>Keluhan yg muncul : keluhan otot, emosional dan pencernaan</a:t>
            </a:r>
          </a:p>
          <a:p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PROMOSI BERLEBIH ATAU KURANG</a:t>
            </a:r>
          </a:p>
          <a:p>
            <a:pPr>
              <a:buNone/>
            </a:pPr>
            <a:r>
              <a:rPr lang="id-ID" sz="2400" dirty="0" smtClean="0">
                <a:latin typeface="Berlin Sans FB" pitchFamily="34" charset="0"/>
              </a:rPr>
              <a:t>	Bisa menimbulkan keluhan psikosomatik atau keluhan psikologis lainnya</a:t>
            </a:r>
            <a:endParaRPr lang="id-ID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4.  HUBUNGAN DALAM PEKERJAAN</a:t>
            </a:r>
            <a:endParaRPr lang="id-ID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Pemicu stres </a:t>
            </a:r>
            <a:r>
              <a:rPr lang="id-ID" sz="2800" dirty="0" smtClean="0">
                <a:latin typeface="Berlin Sans FB" pitchFamily="34" charset="0"/>
              </a:rPr>
              <a:t>: hubungan yg tdk harmonis atau tdk sehat dlm pekerjaan, mis : rekan dan atasan yg “kasar”, tdk bersahabat, kepercayaan dan dukungan yg rendah dari atasan, persaingan yg tdk sehat, dll.</a:t>
            </a:r>
          </a:p>
          <a:p>
            <a:pPr marL="0" indent="0">
              <a:buNone/>
            </a:pPr>
            <a:endParaRPr lang="id-ID" sz="2800" dirty="0" smtClean="0">
              <a:latin typeface="Berlin Sans FB" pitchFamily="34" charset="0"/>
            </a:endParaRPr>
          </a:p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Gejala yg muncul </a:t>
            </a:r>
            <a:r>
              <a:rPr lang="id-ID" sz="2800" dirty="0" smtClean="0">
                <a:latin typeface="Berlin Sans FB" pitchFamily="34" charset="0"/>
              </a:rPr>
              <a:t>: menurunnya kondisi kesehatan, perasaan terancam oleh rekan dan atasan atau bawahan, penurunan kinerja dan kepuasan kerja.</a:t>
            </a:r>
            <a:endParaRPr lang="id-ID" sz="28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42918"/>
            <a:ext cx="8001000" cy="642942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COPING STRESS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5105400"/>
          </a:xfrm>
          <a:ln w="3175"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200" i="1" dirty="0">
                <a:solidFill>
                  <a:srgbClr val="FF0000"/>
                </a:solidFill>
              </a:rPr>
              <a:t>Coping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kata</a:t>
            </a:r>
            <a:r>
              <a:rPr lang="en-US" sz="3200" dirty="0"/>
              <a:t> </a:t>
            </a:r>
            <a:r>
              <a:rPr lang="en-US" sz="3200" i="1" dirty="0"/>
              <a:t>cope</a:t>
            </a:r>
            <a:r>
              <a:rPr lang="en-US" sz="3200" dirty="0"/>
              <a:t> </a:t>
            </a:r>
            <a:r>
              <a:rPr lang="en-US" sz="3200" dirty="0" smtClean="0"/>
              <a:t>=</a:t>
            </a:r>
            <a:r>
              <a:rPr lang="id-ID" sz="3200" dirty="0" smtClean="0"/>
              <a:t> </a:t>
            </a:r>
            <a:r>
              <a:rPr lang="en-US" sz="3200" dirty="0" err="1" smtClean="0"/>
              <a:t>lawan</a:t>
            </a:r>
            <a:r>
              <a:rPr lang="en-US" sz="3200" dirty="0"/>
              <a:t>, </a:t>
            </a:r>
            <a:r>
              <a:rPr lang="en-US" sz="3200" dirty="0" err="1" smtClean="0"/>
              <a:t>menghadapi</a:t>
            </a:r>
            <a:r>
              <a:rPr lang="en-US" sz="3200" dirty="0" smtClean="0"/>
              <a:t>,</a:t>
            </a:r>
            <a:r>
              <a:rPr lang="id-ID" sz="3200" dirty="0" smtClean="0"/>
              <a:t> </a:t>
            </a:r>
            <a:r>
              <a:rPr lang="en-US" sz="3200" dirty="0" err="1" smtClean="0"/>
              <a:t>mengatasi</a:t>
            </a:r>
            <a:r>
              <a:rPr lang="en-US" sz="3200" dirty="0"/>
              <a:t>.</a:t>
            </a:r>
          </a:p>
          <a:p>
            <a:pPr marL="360000" indent="-360000">
              <a:spcBef>
                <a:spcPts val="1200"/>
              </a:spcBef>
              <a:buFont typeface="Wingdings" pitchFamily="2" charset="2"/>
              <a:buChar char="q"/>
            </a:pPr>
            <a:r>
              <a:rPr lang="en-US" sz="3200" i="1" dirty="0">
                <a:solidFill>
                  <a:srgbClr val="FF0000"/>
                </a:solidFill>
              </a:rPr>
              <a:t>Coping</a:t>
            </a:r>
            <a:r>
              <a:rPr lang="en-US" sz="3200" dirty="0"/>
              <a:t>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usaha</a:t>
            </a:r>
            <a:r>
              <a:rPr lang="en-US" sz="3200" dirty="0"/>
              <a:t> </a:t>
            </a:r>
            <a:r>
              <a:rPr lang="en-US" sz="3200" dirty="0" err="1"/>
              <a:t>kognitif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tingkah</a:t>
            </a:r>
            <a:r>
              <a:rPr lang="en-US" sz="3200" dirty="0"/>
              <a:t> </a:t>
            </a:r>
            <a:r>
              <a:rPr lang="en-US" sz="3200" dirty="0" err="1"/>
              <a:t>laku</a:t>
            </a:r>
            <a:r>
              <a:rPr lang="en-US" sz="3200" dirty="0"/>
              <a:t>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mengarah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proses</a:t>
            </a:r>
            <a:r>
              <a:rPr lang="en-US" sz="3200" dirty="0"/>
              <a:t> </a:t>
            </a:r>
            <a:r>
              <a:rPr lang="en-US" sz="3200" dirty="0" err="1"/>
              <a:t>pemecahan</a:t>
            </a:r>
            <a:r>
              <a:rPr lang="en-US" sz="3200" dirty="0"/>
              <a:t> </a:t>
            </a:r>
            <a:r>
              <a:rPr lang="en-US" sz="3200" dirty="0" err="1" smtClean="0"/>
              <a:t>masalah</a:t>
            </a:r>
            <a:r>
              <a:rPr lang="en-US" sz="3200" dirty="0" smtClean="0"/>
              <a:t> </a:t>
            </a:r>
            <a:r>
              <a:rPr lang="en-US" sz="3200" dirty="0"/>
              <a:t>&amp; </a:t>
            </a:r>
            <a:r>
              <a:rPr lang="en-US" sz="3200" dirty="0" err="1"/>
              <a:t>keseimbangan</a:t>
            </a:r>
            <a:r>
              <a:rPr lang="en-US" sz="3200" dirty="0"/>
              <a:t> </a:t>
            </a:r>
            <a:r>
              <a:rPr lang="en-US" sz="3200" dirty="0" err="1"/>
              <a:t>emosional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diri</a:t>
            </a:r>
            <a:r>
              <a:rPr lang="en-US" sz="3200" dirty="0"/>
              <a:t> </a:t>
            </a:r>
            <a:r>
              <a:rPr lang="en-US" sz="3200" dirty="0" err="1" smtClean="0"/>
              <a:t>seseorang</a:t>
            </a:r>
            <a:r>
              <a:rPr lang="en-US" sz="3200" dirty="0" smtClean="0"/>
              <a:t> </a:t>
            </a:r>
            <a:r>
              <a:rPr lang="en-US" sz="3200" dirty="0" err="1"/>
              <a:t>sebagai</a:t>
            </a:r>
            <a:r>
              <a:rPr lang="en-US" sz="3200" dirty="0"/>
              <a:t> </a:t>
            </a:r>
            <a:r>
              <a:rPr lang="en-US" sz="3200" dirty="0" err="1"/>
              <a:t>akibat</a:t>
            </a:r>
            <a:r>
              <a:rPr lang="en-US" sz="3200" dirty="0"/>
              <a:t> </a:t>
            </a:r>
            <a:r>
              <a:rPr lang="en-US" sz="3200" dirty="0" err="1"/>
              <a:t>adanya</a:t>
            </a:r>
            <a:r>
              <a:rPr lang="en-US" sz="3200" dirty="0"/>
              <a:t> </a:t>
            </a:r>
            <a:r>
              <a:rPr lang="en-US" sz="3200" dirty="0" err="1"/>
              <a:t>situasi</a:t>
            </a:r>
            <a:r>
              <a:rPr lang="en-US" sz="3200" dirty="0"/>
              <a:t> </a:t>
            </a:r>
            <a:r>
              <a:rPr lang="en-US" sz="3200" dirty="0" err="1"/>
              <a:t>yg</a:t>
            </a:r>
            <a:r>
              <a:rPr lang="en-US" sz="3200" dirty="0"/>
              <a:t> </a:t>
            </a:r>
            <a:r>
              <a:rPr lang="en-US" sz="3200" dirty="0" err="1"/>
              <a:t>dinilai</a:t>
            </a:r>
            <a:r>
              <a:rPr lang="en-US" sz="3200" dirty="0"/>
              <a:t> </a:t>
            </a:r>
            <a:r>
              <a:rPr lang="en-US" sz="3200" dirty="0" err="1"/>
              <a:t>menekan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mengancam</a:t>
            </a:r>
            <a:r>
              <a:rPr lang="en-US" sz="3200" dirty="0"/>
              <a:t> </a:t>
            </a:r>
            <a:r>
              <a:rPr lang="en-US" sz="3200" dirty="0" err="1"/>
              <a:t>dirinya</a:t>
            </a:r>
            <a:r>
              <a:rPr lang="en-US" sz="3200" dirty="0"/>
              <a:t> (Lazarus &amp; </a:t>
            </a:r>
            <a:r>
              <a:rPr lang="en-US" sz="3200" dirty="0" err="1"/>
              <a:t>Folkman</a:t>
            </a:r>
            <a:r>
              <a:rPr lang="en-US" sz="3200" dirty="0" smtClean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480"/>
            <a:ext cx="8534400" cy="857256"/>
          </a:xfrm>
          <a:ln w="3175">
            <a:noFill/>
          </a:ln>
        </p:spPr>
        <p:txBody>
          <a:bodyPr>
            <a:noAutofit/>
          </a:bodyPr>
          <a:lstStyle/>
          <a:p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KARAKTERISTIK 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COPING STRESS</a:t>
            </a:r>
            <a:r>
              <a:rPr lang="id-ID" sz="2400" b="1" dirty="0" smtClean="0"/>
              <a:t> </a:t>
            </a:r>
            <a:r>
              <a:rPr lang="id-ID" sz="2400" dirty="0"/>
              <a:t/>
            </a:r>
            <a:br>
              <a:rPr lang="id-ID" sz="2400" dirty="0"/>
            </a:br>
            <a:r>
              <a:rPr lang="en-US" sz="2400" dirty="0" smtClean="0"/>
              <a:t>Lazarus &amp; </a:t>
            </a:r>
            <a:r>
              <a:rPr lang="en-US" sz="2400" dirty="0" err="1" smtClean="0"/>
              <a:t>Fol</a:t>
            </a:r>
            <a:r>
              <a:rPr lang="id-ID" sz="2400" dirty="0" smtClean="0"/>
              <a:t>k</a:t>
            </a:r>
            <a:r>
              <a:rPr lang="en-US" sz="2400" dirty="0" smtClean="0"/>
              <a:t>man</a:t>
            </a:r>
            <a:endParaRPr lang="en-US" sz="2400" b="1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4953000"/>
          </a:xfrm>
          <a:ln w="3175">
            <a:noFill/>
          </a:ln>
        </p:spPr>
        <p:txBody>
          <a:bodyPr>
            <a:normAutofit lnSpcReduction="10000"/>
          </a:bodyPr>
          <a:lstStyle/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i="1" dirty="0" smtClean="0">
                <a:solidFill>
                  <a:srgbClr val="FF0000"/>
                </a:solidFill>
                <a:latin typeface="Berlin Sans FB" pitchFamily="34" charset="0"/>
              </a:rPr>
              <a:t>Coping </a:t>
            </a: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m</a:t>
            </a:r>
            <a:r>
              <a:rPr lang="en-US" sz="2400" dirty="0" err="1">
                <a:latin typeface="Berlin Sans FB" pitchFamily="34" charset="0"/>
              </a:rPr>
              <a:t>engarah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pada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suatu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proses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bukan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tujuan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dicapai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dengan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tingkah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laku</a:t>
            </a:r>
            <a:endParaRPr lang="en-US" sz="2400" dirty="0">
              <a:latin typeface="Berlin Sans FB" pitchFamily="34" charset="0"/>
            </a:endParaRP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>
                <a:solidFill>
                  <a:srgbClr val="FF0000"/>
                </a:solidFill>
                <a:latin typeface="Berlin Sans FB" pitchFamily="34" charset="0"/>
              </a:rPr>
              <a:t>Proses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tsb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melibatkan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tingkah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laku</a:t>
            </a:r>
            <a:r>
              <a:rPr lang="id-ID" sz="2400" dirty="0" smtClean="0">
                <a:latin typeface="Berlin Sans FB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Tingkah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laku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Berlin Sans FB" pitchFamily="34" charset="0"/>
              </a:rPr>
              <a:t>coping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terpusat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pada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kebutuhan</a:t>
            </a:r>
            <a:r>
              <a:rPr lang="en-US" sz="2400" dirty="0" smtClean="0">
                <a:latin typeface="Berlin Sans FB" pitchFamily="34" charset="0"/>
              </a:rPr>
              <a:t>/</a:t>
            </a:r>
            <a:r>
              <a:rPr lang="en-US" sz="2400" dirty="0" err="1" smtClean="0">
                <a:latin typeface="Berlin Sans FB" pitchFamily="34" charset="0"/>
              </a:rPr>
              <a:t>tuntutan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dialami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seseorang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sebagai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kewajiban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peristiwa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melebihi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kapasitas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dirinya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Tujuan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Berlin Sans FB" pitchFamily="34" charset="0"/>
              </a:rPr>
              <a:t>umum</a:t>
            </a:r>
            <a:r>
              <a:rPr lang="en-US" sz="24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tingkah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laku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i="1" dirty="0" smtClean="0">
                <a:latin typeface="Berlin Sans FB" pitchFamily="34" charset="0"/>
              </a:rPr>
              <a:t>coping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adalah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menghilangkan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pengalaman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yg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tidak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seimbang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antara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tuntutan</a:t>
            </a:r>
            <a:r>
              <a:rPr lang="en-US" sz="2400" dirty="0" smtClean="0">
                <a:latin typeface="Berlin Sans FB" pitchFamily="34" charset="0"/>
              </a:rPr>
              <a:t> &amp; </a:t>
            </a:r>
            <a:r>
              <a:rPr lang="en-US" sz="2400" dirty="0" err="1" smtClean="0">
                <a:latin typeface="Berlin Sans FB" pitchFamily="34" charset="0"/>
              </a:rPr>
              <a:t>kemampuan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i="1" dirty="0" smtClean="0">
                <a:latin typeface="Berlin Sans FB" pitchFamily="34" charset="0"/>
              </a:rPr>
              <a:t>Coping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sangat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dipengaruhi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oleh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penilaian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individu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terhadap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tuntutan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keadaan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sumber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dayanya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sendiri</a:t>
            </a:r>
            <a:endParaRPr lang="en-US" sz="2400" dirty="0" smtClean="0">
              <a:latin typeface="Berlin Sans FB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i="1" dirty="0" smtClean="0">
                <a:latin typeface="Berlin Sans FB" pitchFamily="34" charset="0"/>
              </a:rPr>
              <a:t>Coping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dipandang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semata</a:t>
            </a:r>
            <a:r>
              <a:rPr lang="id-ID" sz="2400" dirty="0" smtClean="0">
                <a:latin typeface="Berlin Sans FB" pitchFamily="34" charset="0"/>
              </a:rPr>
              <a:t>2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sbg </a:t>
            </a:r>
            <a:r>
              <a:rPr lang="en-US" sz="2400" dirty="0" err="1" smtClean="0">
                <a:latin typeface="Berlin Sans FB" pitchFamily="34" charset="0"/>
              </a:rPr>
              <a:t>usaha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penyesuaian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thd </a:t>
            </a:r>
            <a:r>
              <a:rPr lang="en-US" sz="2400" dirty="0" err="1" smtClean="0">
                <a:latin typeface="Berlin Sans FB" pitchFamily="34" charset="0"/>
              </a:rPr>
              <a:t>tuntutan</a:t>
            </a:r>
            <a:r>
              <a:rPr lang="en-US" sz="2400" dirty="0" smtClean="0">
                <a:latin typeface="Berlin Sans FB" pitchFamily="34" charset="0"/>
              </a:rPr>
              <a:t>, </a:t>
            </a:r>
            <a:r>
              <a:rPr lang="en-US" sz="2400" dirty="0" err="1" smtClean="0">
                <a:latin typeface="Berlin Sans FB" pitchFamily="34" charset="0"/>
              </a:rPr>
              <a:t>terlepas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dari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sukses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atau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tidaknya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usaha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tsb</a:t>
            </a:r>
            <a:endParaRPr lang="en-US" sz="2400" dirty="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14380"/>
          </a:xfrm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KEMAMPUAN AKHIR YG DIHARAPKAN</a:t>
            </a:r>
            <a:endParaRPr lang="id-ID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	Setelah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mengikuti materi perkuliahan ini mahasiswa diharapkan mampu :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pengertian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stres, stresor, reaksi stres, ambang stress, coping stress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</a:t>
            </a:r>
            <a:r>
              <a:rPr lang="id-ID" sz="2400" dirty="0" smtClean="0">
                <a:latin typeface="Berlin Sans FB" pitchFamily="34" charset="0"/>
                <a:cs typeface="Arial" charset="0"/>
              </a:rPr>
              <a:t>stressor dalam pekerjaan</a:t>
            </a: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Memahami dampak stress terhadap kesehatan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 marL="457200" indent="-457200">
              <a:buFont typeface="Arial" charset="0"/>
              <a:buAutoNum type="arabicPeriod"/>
              <a:defRPr/>
            </a:pPr>
            <a:r>
              <a:rPr lang="id-ID" sz="2400" dirty="0" smtClean="0">
                <a:latin typeface="Berlin Sans FB" pitchFamily="34" charset="0"/>
                <a:cs typeface="Arial" charset="0"/>
              </a:rPr>
              <a:t>Menjelaskan metode penanggulangan stress dari sisi indivi – du dan organisasi</a:t>
            </a:r>
            <a:endParaRPr lang="id-ID" sz="2400" dirty="0" smtClean="0">
              <a:latin typeface="Berlin Sans FB" pitchFamily="34" charset="0"/>
              <a:cs typeface="Arial" charset="0"/>
            </a:endParaRPr>
          </a:p>
          <a:p>
            <a:pPr>
              <a:buNone/>
            </a:pPr>
            <a:endParaRPr lang="id-ID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785818"/>
          </a:xfrm>
          <a:ln w="3175">
            <a:noFill/>
          </a:ln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Berlin Sans FB" pitchFamily="34" charset="0"/>
              </a:rPr>
              <a:t>STRATEGI COPING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876800"/>
          </a:xfrm>
          <a:ln w="3175">
            <a:noFill/>
          </a:ln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US" sz="2800" dirty="0" err="1" smtClean="0"/>
              <a:t>Menurut</a:t>
            </a:r>
            <a:r>
              <a:rPr lang="en-US" sz="2800" dirty="0" smtClean="0"/>
              <a:t> </a:t>
            </a:r>
            <a:r>
              <a:rPr lang="en-US" sz="2800" dirty="0"/>
              <a:t>Lazarus &amp; </a:t>
            </a:r>
            <a:r>
              <a:rPr lang="en-US" sz="2800" dirty="0" err="1"/>
              <a:t>Folkman</a:t>
            </a:r>
            <a:r>
              <a:rPr lang="en-US" sz="2800" dirty="0"/>
              <a:t>,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/>
              <a:t>coping </a:t>
            </a:r>
            <a:r>
              <a:rPr lang="en-US" sz="2800" dirty="0" err="1"/>
              <a:t>ada</a:t>
            </a:r>
            <a:r>
              <a:rPr lang="en-US" sz="2800" dirty="0"/>
              <a:t> 2 </a:t>
            </a:r>
            <a:r>
              <a:rPr lang="en-US" sz="2800" dirty="0" err="1"/>
              <a:t>kategori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yaitu</a:t>
            </a:r>
            <a:r>
              <a:rPr lang="en-US" sz="2800" dirty="0"/>
              <a:t> :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/>
              <a:t>Problem Focus Coping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mengatasi</a:t>
            </a:r>
            <a:r>
              <a:rPr lang="en-US" sz="2800" dirty="0"/>
              <a:t> stress </a:t>
            </a:r>
            <a:r>
              <a:rPr lang="en-US" sz="2800" dirty="0" err="1"/>
              <a:t>langsung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sumber</a:t>
            </a:r>
            <a:r>
              <a:rPr lang="en-US" sz="2800" dirty="0"/>
              <a:t> stress, </a:t>
            </a:r>
            <a:r>
              <a:rPr lang="en-US" sz="2800" dirty="0" err="1"/>
              <a:t>baik</a:t>
            </a:r>
            <a:r>
              <a:rPr lang="en-US" sz="2800" dirty="0"/>
              <a:t> </a:t>
            </a:r>
            <a:r>
              <a:rPr lang="en-US" sz="2800" dirty="0" err="1"/>
              <a:t>dng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masalah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dihadapi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mempertahankan</a:t>
            </a:r>
            <a:r>
              <a:rPr lang="en-US" sz="2800" dirty="0" smtClean="0"/>
              <a:t> </a:t>
            </a:r>
            <a:r>
              <a:rPr lang="en-US" sz="2800" dirty="0" err="1"/>
              <a:t>tingkah</a:t>
            </a:r>
            <a:r>
              <a:rPr lang="en-US" sz="2800" dirty="0"/>
              <a:t> </a:t>
            </a:r>
            <a:r>
              <a:rPr lang="en-US" sz="2800" dirty="0" err="1"/>
              <a:t>laku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lingkunngan</a:t>
            </a:r>
            <a:r>
              <a:rPr lang="en-US" sz="2800" dirty="0"/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/>
              <a:t>Emotion Focus Coping</a:t>
            </a:r>
          </a:p>
          <a:p>
            <a:pPr>
              <a:buFontTx/>
              <a:buNone/>
            </a:pPr>
            <a:r>
              <a:rPr lang="en-US" sz="2800" dirty="0"/>
              <a:t>	</a:t>
            </a:r>
            <a:r>
              <a:rPr lang="en-US" sz="2800" dirty="0" err="1"/>
              <a:t>Adalah</a:t>
            </a:r>
            <a:r>
              <a:rPr lang="en-US" sz="2800" dirty="0"/>
              <a:t> coping yang </a:t>
            </a:r>
            <a:r>
              <a:rPr lang="en-US" sz="2800" dirty="0" err="1"/>
              <a:t>bertujuan</a:t>
            </a:r>
            <a:r>
              <a:rPr lang="en-US" sz="2800" dirty="0"/>
              <a:t> </a:t>
            </a:r>
            <a:r>
              <a:rPr lang="en-US" sz="2800" dirty="0" err="1"/>
              <a:t>meredakan</a:t>
            </a:r>
            <a:r>
              <a:rPr lang="en-US" sz="2800" dirty="0"/>
              <a:t>, </a:t>
            </a:r>
            <a:r>
              <a:rPr lang="en-US" sz="2800" dirty="0" err="1" smtClean="0"/>
              <a:t>mengatur</a:t>
            </a:r>
            <a:r>
              <a:rPr lang="en-US" sz="2800" dirty="0" smtClean="0"/>
              <a:t> </a:t>
            </a:r>
            <a:r>
              <a:rPr lang="en-US" sz="2800" dirty="0" err="1"/>
              <a:t>tekanan</a:t>
            </a:r>
            <a:r>
              <a:rPr lang="en-US" sz="2800" dirty="0"/>
              <a:t> </a:t>
            </a:r>
            <a:r>
              <a:rPr lang="en-US" sz="2800" dirty="0" err="1"/>
              <a:t>emosional</a:t>
            </a:r>
            <a:r>
              <a:rPr lang="en-US" sz="2800" dirty="0" smtClean="0"/>
              <a:t>,</a:t>
            </a:r>
            <a:r>
              <a:rPr lang="id-ID" sz="2800" dirty="0" smtClean="0"/>
              <a:t>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/>
              <a:t>emosi</a:t>
            </a:r>
            <a:r>
              <a:rPr lang="en-US" sz="2800" dirty="0"/>
              <a:t> </a:t>
            </a:r>
            <a:r>
              <a:rPr lang="en-US" sz="2800" dirty="0" err="1"/>
              <a:t>negatif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ditimbulkan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situasi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71480"/>
            <a:ext cx="8610600" cy="500066"/>
          </a:xfrm>
          <a:ln w="3175">
            <a:noFill/>
          </a:ln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BENTUK 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PROBLEM FOCUS COPING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0"/>
            <a:ext cx="8153400" cy="5181600"/>
          </a:xfrm>
          <a:ln w="3175">
            <a:noFill/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600" b="1" i="1" dirty="0" err="1"/>
              <a:t>Confrontive</a:t>
            </a:r>
            <a:r>
              <a:rPr lang="en-US" sz="2600" b="1" i="1" dirty="0"/>
              <a:t> coping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upaya</a:t>
            </a:r>
            <a:r>
              <a:rPr lang="en-US" sz="2600" dirty="0"/>
              <a:t> </a:t>
            </a:r>
            <a:r>
              <a:rPr lang="en-US" sz="2600" dirty="0" err="1"/>
              <a:t>agresif</a:t>
            </a:r>
            <a:r>
              <a:rPr lang="en-US" sz="2600" dirty="0"/>
              <a:t> </a:t>
            </a:r>
            <a:r>
              <a:rPr lang="en-US" sz="2600" dirty="0" err="1"/>
              <a:t>untuk</a:t>
            </a:r>
            <a:r>
              <a:rPr lang="en-US" sz="2600" dirty="0"/>
              <a:t> </a:t>
            </a:r>
            <a:r>
              <a:rPr lang="en-US" sz="2600" dirty="0" err="1"/>
              <a:t>mengubah</a:t>
            </a:r>
            <a:r>
              <a:rPr lang="en-US" sz="2600" dirty="0"/>
              <a:t> </a:t>
            </a:r>
            <a:r>
              <a:rPr lang="en-US" sz="2600" dirty="0" err="1"/>
              <a:t>situasi</a:t>
            </a:r>
            <a:endParaRPr lang="en-US" sz="2600" dirty="0"/>
          </a:p>
          <a:p>
            <a:pPr>
              <a:buFont typeface="Wingdings" pitchFamily="2" charset="2"/>
              <a:buChar char="q"/>
            </a:pPr>
            <a:r>
              <a:rPr lang="en-US" sz="2600" b="1" i="1" dirty="0" err="1"/>
              <a:t>Planful</a:t>
            </a:r>
            <a:r>
              <a:rPr lang="en-US" sz="2600" b="1" i="1" dirty="0"/>
              <a:t> problem </a:t>
            </a:r>
            <a:r>
              <a:rPr lang="en-US" sz="2600" b="1" i="1" dirty="0" err="1"/>
              <a:t>fokus</a:t>
            </a:r>
            <a:r>
              <a:rPr lang="en-US" sz="2600" b="1" i="1" dirty="0"/>
              <a:t> coping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usaha</a:t>
            </a:r>
            <a:r>
              <a:rPr lang="en-US" sz="2600" dirty="0"/>
              <a:t> coping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bertujuan</a:t>
            </a:r>
            <a:r>
              <a:rPr lang="en-US" sz="2600" dirty="0"/>
              <a:t> </a:t>
            </a:r>
            <a:r>
              <a:rPr lang="en-US" sz="2600" dirty="0" err="1"/>
              <a:t>mengubah</a:t>
            </a:r>
            <a:r>
              <a:rPr lang="en-US" sz="2600" dirty="0"/>
              <a:t> </a:t>
            </a:r>
            <a:r>
              <a:rPr lang="en-US" sz="2600" dirty="0" err="1" smtClean="0"/>
              <a:t>keadaan</a:t>
            </a:r>
            <a:r>
              <a:rPr lang="en-US" sz="2600" dirty="0" smtClean="0"/>
              <a:t> </a:t>
            </a:r>
            <a:r>
              <a:rPr lang="en-US" sz="2600" dirty="0" err="1"/>
              <a:t>disertai</a:t>
            </a:r>
            <a:r>
              <a:rPr lang="en-US" sz="2600" dirty="0"/>
              <a:t> </a:t>
            </a:r>
            <a:r>
              <a:rPr lang="en-US" sz="2600" dirty="0" err="1"/>
              <a:t>dng</a:t>
            </a:r>
            <a:r>
              <a:rPr lang="en-US" sz="2600" dirty="0"/>
              <a:t> </a:t>
            </a:r>
            <a:r>
              <a:rPr lang="en-US" sz="2600" dirty="0" err="1"/>
              <a:t>pendekatan</a:t>
            </a:r>
            <a:r>
              <a:rPr lang="en-US" sz="2600" dirty="0"/>
              <a:t> </a:t>
            </a:r>
            <a:r>
              <a:rPr lang="en-US" sz="2600" dirty="0" err="1"/>
              <a:t>analitis</a:t>
            </a:r>
            <a:endParaRPr lang="en-US" sz="2600" dirty="0"/>
          </a:p>
          <a:p>
            <a:pPr>
              <a:buFont typeface="Wingdings" pitchFamily="2" charset="2"/>
              <a:buChar char="q"/>
            </a:pPr>
            <a:r>
              <a:rPr lang="en-US" sz="2600" b="1" i="1" dirty="0"/>
              <a:t>Accepting responsibility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upaya</a:t>
            </a:r>
            <a:r>
              <a:rPr lang="en-US" sz="2600" dirty="0"/>
              <a:t> coping </a:t>
            </a:r>
            <a:r>
              <a:rPr lang="en-US" sz="2600" dirty="0" err="1"/>
              <a:t>dgn</a:t>
            </a:r>
            <a:r>
              <a:rPr lang="en-US" sz="2600" dirty="0"/>
              <a:t> </a:t>
            </a:r>
            <a:r>
              <a:rPr lang="en-US" sz="2600" dirty="0" err="1"/>
              <a:t>cara</a:t>
            </a:r>
            <a:r>
              <a:rPr lang="en-US" sz="2600" dirty="0"/>
              <a:t> </a:t>
            </a:r>
            <a:r>
              <a:rPr lang="en-US" sz="2600" dirty="0" err="1"/>
              <a:t>mengakui</a:t>
            </a:r>
            <a:r>
              <a:rPr lang="en-US" sz="2600" dirty="0"/>
              <a:t> </a:t>
            </a:r>
            <a:r>
              <a:rPr lang="en-US" sz="2600" dirty="0" err="1"/>
              <a:t>peran</a:t>
            </a:r>
            <a:r>
              <a:rPr lang="en-US" sz="2600" dirty="0"/>
              <a:t> </a:t>
            </a:r>
            <a:r>
              <a:rPr lang="en-US" sz="2600" dirty="0" err="1" smtClean="0"/>
              <a:t>indi</a:t>
            </a:r>
            <a:r>
              <a:rPr lang="id-ID" sz="2600" dirty="0" smtClean="0"/>
              <a:t>vi</a:t>
            </a:r>
            <a:r>
              <a:rPr lang="en-US" sz="2600" dirty="0" smtClean="0"/>
              <a:t>du </a:t>
            </a:r>
            <a:r>
              <a:rPr lang="en-US" sz="2600" dirty="0" err="1"/>
              <a:t>dlm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dialami</a:t>
            </a:r>
            <a:endParaRPr lang="en-US" sz="2600" dirty="0"/>
          </a:p>
          <a:p>
            <a:pPr>
              <a:buFont typeface="Wingdings" pitchFamily="2" charset="2"/>
              <a:buChar char="q"/>
            </a:pPr>
            <a:r>
              <a:rPr lang="en-US" sz="2600" b="1" i="1" dirty="0"/>
              <a:t>Seeking social support</a:t>
            </a:r>
          </a:p>
          <a:p>
            <a:pPr>
              <a:buFontTx/>
              <a:buNone/>
            </a:pPr>
            <a:r>
              <a:rPr lang="en-US" sz="2600" dirty="0"/>
              <a:t>	</a:t>
            </a:r>
            <a:r>
              <a:rPr lang="en-US" sz="2600" dirty="0" err="1"/>
              <a:t>Merupakan</a:t>
            </a:r>
            <a:r>
              <a:rPr lang="en-US" sz="2600" dirty="0"/>
              <a:t> </a:t>
            </a:r>
            <a:r>
              <a:rPr lang="en-US" sz="2600" dirty="0" err="1"/>
              <a:t>upaya</a:t>
            </a:r>
            <a:r>
              <a:rPr lang="en-US" sz="2600" dirty="0"/>
              <a:t> </a:t>
            </a:r>
            <a:r>
              <a:rPr lang="en-US" sz="2600" dirty="0" err="1"/>
              <a:t>mencari</a:t>
            </a:r>
            <a:r>
              <a:rPr lang="en-US" sz="2600" dirty="0"/>
              <a:t> </a:t>
            </a:r>
            <a:r>
              <a:rPr lang="en-US" sz="2600" dirty="0" err="1"/>
              <a:t>dukungan</a:t>
            </a:r>
            <a:r>
              <a:rPr lang="en-US" sz="2600" dirty="0"/>
              <a:t> </a:t>
            </a:r>
            <a:r>
              <a:rPr lang="en-US" sz="2600" dirty="0" smtClean="0"/>
              <a:t>so</a:t>
            </a:r>
            <a:r>
              <a:rPr lang="id-ID" sz="2600" dirty="0" smtClean="0"/>
              <a:t>s</a:t>
            </a:r>
            <a:r>
              <a:rPr lang="en-US" sz="2600" dirty="0" err="1" smtClean="0"/>
              <a:t>ial</a:t>
            </a:r>
            <a:r>
              <a:rPr lang="en-US" sz="2600" dirty="0" smtClean="0"/>
              <a:t> </a:t>
            </a:r>
            <a:r>
              <a:rPr lang="en-US" sz="2600" dirty="0" err="1"/>
              <a:t>atas</a:t>
            </a:r>
            <a:r>
              <a:rPr lang="en-US" sz="2600" dirty="0"/>
              <a:t> </a:t>
            </a:r>
            <a:r>
              <a:rPr lang="en-US" sz="2600" dirty="0" err="1"/>
              <a:t>masalah</a:t>
            </a:r>
            <a:r>
              <a:rPr lang="en-US" sz="2600" dirty="0"/>
              <a:t> </a:t>
            </a:r>
            <a:r>
              <a:rPr lang="en-US" sz="2600" dirty="0" err="1"/>
              <a:t>yg</a:t>
            </a:r>
            <a:r>
              <a:rPr lang="en-US" sz="2600" dirty="0"/>
              <a:t> </a:t>
            </a:r>
            <a:r>
              <a:rPr lang="en-US" sz="2600" dirty="0" err="1"/>
              <a:t>dihadapi</a:t>
            </a:r>
            <a:endParaRPr lang="en-US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42918"/>
            <a:ext cx="8001000" cy="714380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B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.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  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BENTUK 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EMOTION 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FO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C</a:t>
            </a:r>
            <a:r>
              <a:rPr lang="en-US" sz="2800" dirty="0" smtClean="0">
                <a:solidFill>
                  <a:srgbClr val="FF0000"/>
                </a:solidFill>
                <a:latin typeface="Berlin Sans FB" pitchFamily="34" charset="0"/>
              </a:rPr>
              <a:t>US </a:t>
            </a:r>
            <a:r>
              <a:rPr lang="en-US" sz="2800" dirty="0">
                <a:solidFill>
                  <a:srgbClr val="FF0000"/>
                </a:solidFill>
                <a:latin typeface="Berlin Sans FB" pitchFamily="34" charset="0"/>
              </a:rPr>
              <a:t>COPING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63995"/>
            <a:ext cx="8305800" cy="48768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2600" b="1" i="1" dirty="0">
                <a:latin typeface="Comic Sans MS" pitchFamily="66" charset="0"/>
              </a:rPr>
              <a:t>Seeking Social/Emotional Support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sz="2600" dirty="0">
                <a:latin typeface="Comic Sans MS" pitchFamily="66" charset="0"/>
              </a:rPr>
              <a:t>	</a:t>
            </a:r>
            <a:r>
              <a:rPr lang="en-US" sz="2600" dirty="0" err="1">
                <a:latin typeface="Comic Sans MS" pitchFamily="66" charset="0"/>
              </a:rPr>
              <a:t>Merupakan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upaya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mencari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dukungan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sosial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maupun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dukungan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emosional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 err="1">
                <a:latin typeface="Comic Sans MS" pitchFamily="66" charset="0"/>
              </a:rPr>
              <a:t>keluarga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teman,dll</a:t>
            </a:r>
            <a:r>
              <a:rPr lang="en-US" sz="2600" dirty="0">
                <a:latin typeface="Comic Sans MS" pitchFamily="66" charset="0"/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2600" b="1" i="1" dirty="0">
                <a:latin typeface="Comic Sans MS" pitchFamily="66" charset="0"/>
              </a:rPr>
              <a:t>Self Control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sz="2600" dirty="0">
                <a:latin typeface="Comic Sans MS" pitchFamily="66" charset="0"/>
              </a:rPr>
              <a:t>	</a:t>
            </a:r>
            <a:r>
              <a:rPr lang="en-US" sz="2600" dirty="0" err="1">
                <a:latin typeface="Comic Sans MS" pitchFamily="66" charset="0"/>
              </a:rPr>
              <a:t>Merupakan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upaya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mengatur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perasaan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 err="1" smtClean="0">
                <a:latin typeface="Comic Sans MS" pitchFamily="66" charset="0"/>
              </a:rPr>
              <a:t>menyembunyikan</a:t>
            </a:r>
            <a:r>
              <a:rPr lang="en-US" sz="2600" dirty="0" smtClean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perasaan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mengendalikan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t.l</a:t>
            </a:r>
            <a:r>
              <a:rPr lang="en-US" sz="2600" dirty="0">
                <a:latin typeface="Comic Sans MS" pitchFamily="66" charset="0"/>
              </a:rPr>
              <a:t>)</a:t>
            </a:r>
          </a:p>
          <a:p>
            <a:pPr>
              <a:spcBef>
                <a:spcPts val="600"/>
              </a:spcBef>
              <a:buFont typeface="Wingdings" pitchFamily="2" charset="2"/>
              <a:buChar char="q"/>
            </a:pPr>
            <a:r>
              <a:rPr lang="en-US" sz="2600" b="1" i="1" dirty="0">
                <a:latin typeface="Comic Sans MS" pitchFamily="66" charset="0"/>
              </a:rPr>
              <a:t>Escape avoidance (denial)</a:t>
            </a:r>
          </a:p>
          <a:p>
            <a:pPr>
              <a:spcBef>
                <a:spcPts val="600"/>
              </a:spcBef>
              <a:buFontTx/>
              <a:buNone/>
            </a:pPr>
            <a:r>
              <a:rPr lang="en-US" sz="2600" dirty="0">
                <a:latin typeface="Comic Sans MS" pitchFamily="66" charset="0"/>
              </a:rPr>
              <a:t>	</a:t>
            </a:r>
            <a:r>
              <a:rPr lang="en-US" sz="2600" dirty="0" err="1">
                <a:latin typeface="Comic Sans MS" pitchFamily="66" charset="0"/>
              </a:rPr>
              <a:t>Merupakan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tindakan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melarikan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diri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atau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 smtClean="0">
                <a:latin typeface="Comic Sans MS" pitchFamily="66" charset="0"/>
              </a:rPr>
              <a:t>menghindari</a:t>
            </a:r>
            <a:r>
              <a:rPr lang="en-US" sz="2600" dirty="0" smtClean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masalah</a:t>
            </a:r>
            <a:r>
              <a:rPr lang="en-US" sz="2600" dirty="0">
                <a:latin typeface="Comic Sans MS" pitchFamily="66" charset="0"/>
              </a:rPr>
              <a:t> (</a:t>
            </a:r>
            <a:r>
              <a:rPr lang="en-US" sz="2600" dirty="0" err="1">
                <a:latin typeface="Comic Sans MS" pitchFamily="66" charset="0"/>
              </a:rPr>
              <a:t>makan</a:t>
            </a:r>
            <a:r>
              <a:rPr lang="en-US" sz="2600" dirty="0">
                <a:latin typeface="Comic Sans MS" pitchFamily="66" charset="0"/>
              </a:rPr>
              <a:t>, minum2, </a:t>
            </a:r>
            <a:r>
              <a:rPr lang="en-US" sz="2600" dirty="0" err="1">
                <a:latin typeface="Comic Sans MS" pitchFamily="66" charset="0"/>
              </a:rPr>
              <a:t>merokok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obat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menarik</a:t>
            </a: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err="1">
                <a:latin typeface="Comic Sans MS" pitchFamily="66" charset="0"/>
              </a:rPr>
              <a:t>diri</a:t>
            </a:r>
            <a:r>
              <a:rPr lang="en-US" sz="2600" dirty="0">
                <a:latin typeface="Comic Sans MS" pitchFamily="66" charset="0"/>
              </a:rPr>
              <a:t>, </a:t>
            </a:r>
            <a:r>
              <a:rPr lang="en-US" sz="2600" dirty="0" err="1">
                <a:latin typeface="Comic Sans MS" pitchFamily="66" charset="0"/>
              </a:rPr>
              <a:t>fantasi</a:t>
            </a:r>
            <a:r>
              <a:rPr lang="en-US" sz="2600" dirty="0" smtClean="0">
                <a:latin typeface="Comic Sans MS" pitchFamily="66" charset="0"/>
              </a:rPr>
              <a:t>)</a:t>
            </a:r>
            <a:endParaRPr lang="en-US" sz="26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305800" cy="4724400"/>
          </a:xfrm>
          <a:ln w="3175">
            <a:noFill/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latin typeface="Comic Sans MS" pitchFamily="66" charset="0"/>
              </a:rPr>
              <a:t>Positive Reappraisal (turning to religion)</a:t>
            </a:r>
          </a:p>
          <a:p>
            <a:pPr>
              <a:spcBef>
                <a:spcPts val="600"/>
              </a:spcBef>
              <a:spcAft>
                <a:spcPts val="1200"/>
              </a:spcAft>
              <a:buFontTx/>
              <a:buNone/>
            </a:pPr>
            <a:r>
              <a:rPr lang="en-US" sz="2800" dirty="0" smtClean="0">
                <a:latin typeface="Comic Sans MS" pitchFamily="66" charset="0"/>
              </a:rPr>
              <a:t>	</a:t>
            </a:r>
            <a:r>
              <a:rPr lang="en-US" sz="2800" dirty="0" err="1" smtClean="0">
                <a:latin typeface="Comic Sans MS" pitchFamily="66" charset="0"/>
              </a:rPr>
              <a:t>Mencipatakan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makna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positi</a:t>
            </a:r>
            <a:r>
              <a:rPr lang="id-ID" sz="2800" dirty="0" smtClean="0">
                <a:latin typeface="Comic Sans MS" pitchFamily="66" charset="0"/>
              </a:rPr>
              <a:t>f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dng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penekanan</a:t>
            </a:r>
            <a:r>
              <a:rPr lang="en-US" sz="2800" dirty="0" smtClean="0">
                <a:latin typeface="Comic Sans MS" pitchFamily="66" charset="0"/>
              </a:rPr>
              <a:t> </a:t>
            </a:r>
            <a:r>
              <a:rPr lang="en-US" sz="2800" dirty="0" err="1" smtClean="0">
                <a:latin typeface="Comic Sans MS" pitchFamily="66" charset="0"/>
              </a:rPr>
              <a:t>religiusitas</a:t>
            </a:r>
            <a:r>
              <a:rPr lang="en-US" sz="2800" dirty="0" smtClean="0">
                <a:latin typeface="Comic Sans MS" pitchFamily="66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en-US" sz="2800" b="1" i="1" dirty="0" smtClean="0">
                <a:latin typeface="Comic Sans MS" pitchFamily="66" charset="0"/>
              </a:rPr>
              <a:t>Distancing</a:t>
            </a:r>
            <a:endParaRPr lang="en-US" sz="2800" b="1" i="1" dirty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Comic Sans MS" pitchFamily="66" charset="0"/>
              </a:rPr>
              <a:t>	</a:t>
            </a:r>
            <a:r>
              <a:rPr lang="en-US" sz="2800" dirty="0" err="1">
                <a:latin typeface="Comic Sans MS" pitchFamily="66" charset="0"/>
              </a:rPr>
              <a:t>Merupakan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usaha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menjauhkan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dari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masalah</a:t>
            </a:r>
            <a:r>
              <a:rPr lang="en-US" sz="2800" dirty="0">
                <a:latin typeface="Comic Sans MS" pitchFamily="66" charset="0"/>
              </a:rPr>
              <a:t> (</a:t>
            </a:r>
            <a:r>
              <a:rPr lang="en-US" sz="2800" dirty="0" err="1">
                <a:latin typeface="Comic Sans MS" pitchFamily="66" charset="0"/>
              </a:rPr>
              <a:t>menganggap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masalah</a:t>
            </a:r>
            <a:r>
              <a:rPr lang="en-US" sz="2800" dirty="0">
                <a:latin typeface="Comic Sans MS" pitchFamily="66" charset="0"/>
              </a:rPr>
              <a:t> seolah2 </a:t>
            </a:r>
            <a:r>
              <a:rPr lang="en-US" sz="2800" dirty="0" err="1">
                <a:latin typeface="Comic Sans MS" pitchFamily="66" charset="0"/>
              </a:rPr>
              <a:t>tidak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ada</a:t>
            </a:r>
            <a:r>
              <a:rPr lang="en-US" sz="2800" dirty="0">
                <a:latin typeface="Comic Sans MS" pitchFamily="66" charset="0"/>
              </a:rPr>
              <a:t>, </a:t>
            </a:r>
            <a:r>
              <a:rPr lang="en-US" sz="2800" dirty="0" err="1">
                <a:latin typeface="Comic Sans MS" pitchFamily="66" charset="0"/>
              </a:rPr>
              <a:t>tdk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memikirkan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secara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serius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masalah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yg</a:t>
            </a: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 err="1">
                <a:latin typeface="Comic Sans MS" pitchFamily="66" charset="0"/>
              </a:rPr>
              <a:t>dihadapi</a:t>
            </a:r>
            <a:r>
              <a:rPr lang="en-US" sz="2800" dirty="0" smtClean="0">
                <a:latin typeface="Comic Sans MS" pitchFamily="66" charset="0"/>
              </a:rPr>
              <a:t>)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642918"/>
            <a:ext cx="822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solidFill>
                  <a:srgbClr val="FF0000"/>
                </a:solidFill>
              </a:rPr>
              <a:t>Lanjutan .....</a:t>
            </a:r>
            <a:endParaRPr lang="id-ID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576282"/>
          </a:xfrm>
        </p:spPr>
        <p:txBody>
          <a:bodyPr>
            <a:noAutofit/>
          </a:bodyPr>
          <a:lstStyle/>
          <a:p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METODE PENANGGULANG AN STRESS</a:t>
            </a:r>
            <a:b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(Pendekatan Individual)</a:t>
            </a:r>
            <a:endParaRPr lang="en-US" sz="24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391400" cy="4754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sz="2400" dirty="0"/>
              <a:t> </a:t>
            </a:r>
            <a:r>
              <a:rPr lang="id-ID" sz="2400" dirty="0" smtClean="0"/>
              <a:t>                      1. </a:t>
            </a:r>
            <a:r>
              <a:rPr lang="id-ID" sz="2800" dirty="0" smtClean="0">
                <a:latin typeface="Berlin Sans FB" pitchFamily="34" charset="0"/>
              </a:rPr>
              <a:t>RELAKSASI &amp; MEDITASI</a:t>
            </a:r>
          </a:p>
          <a:p>
            <a:pPr marL="0" indent="0">
              <a:buNone/>
            </a:pPr>
            <a:endParaRPr lang="id-ID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                     </a:t>
            </a:r>
            <a:r>
              <a:rPr lang="id-ID" sz="2800" dirty="0" smtClean="0">
                <a:latin typeface="Berlin Sans FB" pitchFamily="34" charset="0"/>
              </a:rPr>
              <a:t>2. PELATIHAN</a:t>
            </a:r>
          </a:p>
          <a:p>
            <a:pPr marL="0" indent="0">
              <a:buNone/>
            </a:pPr>
            <a:endParaRPr lang="id-ID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id-ID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id-ID" sz="2800" dirty="0">
                <a:solidFill>
                  <a:srgbClr val="FF0000"/>
                </a:solidFill>
                <a:latin typeface="Berlin Sans FB" pitchFamily="34" charset="0"/>
              </a:rPr>
              <a:t> </a:t>
            </a: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                   </a:t>
            </a:r>
            <a:r>
              <a:rPr lang="id-ID" sz="2800" dirty="0" smtClean="0">
                <a:latin typeface="Berlin Sans FB" pitchFamily="34" charset="0"/>
              </a:rPr>
              <a:t>3. TERAPI  </a:t>
            </a:r>
          </a:p>
          <a:p>
            <a:pPr marL="0" indent="0">
              <a:buNone/>
            </a:pPr>
            <a:endParaRPr lang="id-ID" sz="2800" dirty="0" smtClean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endParaRPr lang="id-ID" sz="2800" dirty="0">
              <a:solidFill>
                <a:srgbClr val="FF0000"/>
              </a:solidFill>
              <a:latin typeface="Berlin Sans FB" pitchFamily="34" charset="0"/>
            </a:endParaRPr>
          </a:p>
          <a:p>
            <a:pPr marL="0" indent="0">
              <a:buNone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	         </a:t>
            </a:r>
            <a:r>
              <a:rPr lang="id-ID" sz="2800" dirty="0" smtClean="0">
                <a:latin typeface="Berlin Sans FB" pitchFamily="34" charset="0"/>
              </a:rPr>
              <a:t>4. OLAHRAGA                 </a:t>
            </a:r>
          </a:p>
          <a:p>
            <a:pPr marL="0" indent="0">
              <a:buNone/>
            </a:pPr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                           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5" name="Smiley Face 4"/>
          <p:cNvSpPr/>
          <p:nvPr/>
        </p:nvSpPr>
        <p:spPr>
          <a:xfrm>
            <a:off x="1295399" y="1371600"/>
            <a:ext cx="914400" cy="914400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1295400" y="2514600"/>
            <a:ext cx="914400" cy="876300"/>
          </a:xfrm>
          <a:prstGeom prst="smileyFac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1295400" y="3657600"/>
            <a:ext cx="914399" cy="952500"/>
          </a:xfrm>
          <a:prstGeom prst="smileyFac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1295400" y="4724400"/>
            <a:ext cx="1066799" cy="914400"/>
          </a:xfrm>
          <a:prstGeom prst="smileyFac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1121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74720"/>
          </a:xfrm>
        </p:spPr>
        <p:txBody>
          <a:bodyPr>
            <a:noAutofit/>
          </a:bodyPr>
          <a:lstStyle/>
          <a:p>
            <a:r>
              <a:rPr lang="id-ID" sz="2400" dirty="0">
                <a:solidFill>
                  <a:srgbClr val="FF0000"/>
                </a:solidFill>
                <a:latin typeface="Berlin Sans FB" pitchFamily="34" charset="0"/>
              </a:rPr>
              <a:t>METODE PENANGGULANG AN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STRESS</a:t>
            </a:r>
            <a:b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</a:b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(Pendekatan Organisasi)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  <a:noFill/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d-ID" sz="2400" dirty="0" smtClean="0">
                <a:latin typeface="Berlin Sans FB" pitchFamily="34" charset="0"/>
              </a:rPr>
              <a:t>Strategi mengendalikan faktor munculnya stress, antara lain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Perbaikan sistem seleksi &amp; penempatan karyawan</a:t>
            </a:r>
          </a:p>
          <a:p>
            <a:pPr marL="400050" lvl="1" indent="0">
              <a:buNone/>
            </a:pPr>
            <a:r>
              <a:rPr lang="id-ID" sz="2400" dirty="0">
                <a:latin typeface="Berlin Sans FB" pitchFamily="34" charset="0"/>
              </a:rPr>
              <a:t>Memilih orang yang tidak mudah rentan terhadap stress (misal lihat pengalaman kerja, locus of control</a:t>
            </a:r>
            <a:r>
              <a:rPr lang="id-ID" sz="2400" dirty="0" smtClean="0">
                <a:latin typeface="Berlin Sans FB" pitchFamily="34" charset="0"/>
              </a:rPr>
              <a:t>)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Penetapan Tujuan Yang Realistis</a:t>
            </a:r>
          </a:p>
          <a:p>
            <a:pPr marL="400050" lvl="1" indent="0">
              <a:buNone/>
            </a:pPr>
            <a:r>
              <a:rPr lang="id-ID" sz="2400" dirty="0" smtClean="0">
                <a:latin typeface="Berlin Sans FB" pitchFamily="34" charset="0"/>
              </a:rPr>
              <a:t>Tujuan yang jelas yg  dapat dicapai  memperjelas kinerja yang diharapkan &amp; feedback terhadap tujuan dpt mengurangi frustrasi &amp; ketidakjelasan peran dan stress</a:t>
            </a:r>
          </a:p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Perancangan Ulang Pekerjaan</a:t>
            </a:r>
          </a:p>
          <a:p>
            <a:pPr marL="400050" lvl="1" indent="0">
              <a:buNone/>
            </a:pPr>
            <a:r>
              <a:rPr lang="id-ID" sz="2400" dirty="0" smtClean="0">
                <a:latin typeface="Berlin Sans FB" pitchFamily="34" charset="0"/>
              </a:rPr>
              <a:t>Disain ulang dg memberikan kary tanggung jwb, otonomi yg lbh besar, pekerjaan yg bermakna dpt mengurangi stress karena dapat mengurangi ketergantungan karyawan pada org lain</a:t>
            </a:r>
          </a:p>
        </p:txBody>
      </p:sp>
    </p:spTree>
    <p:extLst>
      <p:ext uri="{BB962C8B-B14F-4D97-AF65-F5344CB8AC3E}">
        <p14:creationId xmlns:p14="http://schemas.microsoft.com/office/powerpoint/2010/main" xmlns="" val="5502507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>
            <a:normAutofit/>
          </a:bodyPr>
          <a:lstStyle/>
          <a:p>
            <a:pPr algn="l"/>
            <a:r>
              <a:rPr lang="id-ID" sz="2800" dirty="0" smtClean="0">
                <a:solidFill>
                  <a:srgbClr val="FF0000"/>
                </a:solidFill>
              </a:rPr>
              <a:t>Lanjutan.....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>
                <a:solidFill>
                  <a:srgbClr val="FF0000"/>
                </a:solidFill>
                <a:latin typeface="Berlin Sans FB" pitchFamily="34" charset="0"/>
              </a:rPr>
              <a:t>Peningkatan Keterlibatan Karyawan Dalam Pengambilan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Keputusan</a:t>
            </a:r>
          </a:p>
          <a:p>
            <a:pPr marL="400050" lvl="1" indent="0">
              <a:buNone/>
            </a:pPr>
            <a:r>
              <a:rPr lang="id-ID" sz="2400" dirty="0" smtClean="0">
                <a:latin typeface="Berlin Sans FB" pitchFamily="34" charset="0"/>
              </a:rPr>
              <a:t>Dg memberikan kesempatan kary bersuara &amp; melibatkannya pada keputusan scr langs mempengaruhi kinerja, manajemen dpt mempengaruhi employee  </a:t>
            </a:r>
            <a:endParaRPr lang="id-ID" sz="2400" dirty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id-ID" sz="2400" dirty="0">
                <a:solidFill>
                  <a:srgbClr val="FF0000"/>
                </a:solidFill>
                <a:latin typeface="Berlin Sans FB" pitchFamily="34" charset="0"/>
              </a:rPr>
              <a:t>Perbaikan Komunikasi </a:t>
            </a: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Organisasi</a:t>
            </a:r>
          </a:p>
          <a:p>
            <a:pPr marL="400050" lvl="1" indent="0">
              <a:buNone/>
            </a:pPr>
            <a:r>
              <a:rPr lang="id-ID" sz="2400" dirty="0" smtClean="0">
                <a:latin typeface="Berlin Sans FB" pitchFamily="34" charset="0"/>
              </a:rPr>
              <a:t>Komunikasi dpt mengurangi ketidakpastian karena dapat mengurangi ketidakjelasan &amp; konflik peran</a:t>
            </a:r>
            <a:endParaRPr lang="id-ID" sz="2400" dirty="0">
              <a:latin typeface="Berlin Sans FB" pitchFamily="34" charset="0"/>
            </a:endParaRPr>
          </a:p>
          <a:p>
            <a:pPr marL="400050" lvl="1" indent="0">
              <a:buNone/>
            </a:pPr>
            <a:r>
              <a:rPr lang="id-ID" sz="2400" dirty="0">
                <a:latin typeface="Berlin Sans FB" pitchFamily="34" charset="0"/>
              </a:rPr>
              <a:t>Penyusunan Program Kesejahteraan </a:t>
            </a:r>
            <a:r>
              <a:rPr lang="id-ID" sz="2400" dirty="0" smtClean="0">
                <a:latin typeface="Berlin Sans FB" pitchFamily="34" charset="0"/>
              </a:rPr>
              <a:t>Karyawan</a:t>
            </a:r>
          </a:p>
          <a:p>
            <a:pPr marL="400050" lvl="1" indent="0">
              <a:buNone/>
            </a:pPr>
            <a:r>
              <a:rPr lang="id-ID" sz="2400" dirty="0" smtClean="0">
                <a:latin typeface="Berlin Sans FB" pitchFamily="34" charset="0"/>
              </a:rPr>
              <a:t>Perusahaan bertanggung jawab thd kondisi fisik &amp; mental karya</a:t>
            </a:r>
            <a:endParaRPr lang="id-ID" sz="2400" dirty="0">
              <a:latin typeface="Berlin Sans FB" pitchFamily="34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6342572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sz="2800" dirty="0">
                <a:solidFill>
                  <a:srgbClr val="FF0000"/>
                </a:solidFill>
              </a:rPr>
              <a:t>L</a:t>
            </a:r>
            <a:r>
              <a:rPr lang="id-ID" sz="2800" dirty="0" smtClean="0">
                <a:solidFill>
                  <a:srgbClr val="FF0000"/>
                </a:solidFill>
              </a:rPr>
              <a:t>anjutan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Program Kesejahteraan Karyawan</a:t>
            </a:r>
          </a:p>
          <a:p>
            <a:pPr marL="400050" lvl="1" indent="0">
              <a:buNone/>
            </a:pPr>
            <a:r>
              <a:rPr lang="id-ID" sz="2400" dirty="0" smtClean="0">
                <a:latin typeface="Berlin Sans FB" pitchFamily="34" charset="0"/>
              </a:rPr>
              <a:t>Misalnya : Program Olahraga teratur. Karyawan harus bertanggung jawab thd kesehatan Fisik &amp; Mentalnya, sedangkan organisasi memfasilitasi. Dg meningkatnya kesehatan kary akan menghemat biaya kesehatan.</a:t>
            </a: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7801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480"/>
            <a:ext cx="8382000" cy="571504"/>
          </a:xfrm>
          <a:ln w="3175">
            <a:noFill/>
          </a:ln>
        </p:spPr>
        <p:txBody>
          <a:bodyPr>
            <a:normAutofit fontScale="90000"/>
          </a:bodyPr>
          <a:lstStyle/>
          <a:p>
            <a:r>
              <a:rPr lang="id-ID" sz="3200" b="1" dirty="0" smtClean="0">
                <a:solidFill>
                  <a:srgbClr val="FF0000"/>
                </a:solidFill>
                <a:latin typeface="Berlin Sans FB" pitchFamily="34" charset="0"/>
              </a:rPr>
              <a:t>DEFINISI </a:t>
            </a:r>
            <a:r>
              <a:rPr lang="en-US" sz="3200" b="1" dirty="0" smtClean="0">
                <a:solidFill>
                  <a:srgbClr val="FF0000"/>
                </a:solidFill>
                <a:latin typeface="Berlin Sans FB" pitchFamily="34" charset="0"/>
              </a:rPr>
              <a:t>STRESS</a:t>
            </a:r>
            <a:endParaRPr lang="en-US" sz="3200" b="1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 fontScale="25000" lnSpcReduction="20000"/>
          </a:bodyPr>
          <a:lstStyle/>
          <a:p>
            <a:pPr marL="432000" indent="-432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sz="8000" dirty="0" smtClean="0">
                <a:solidFill>
                  <a:srgbClr val="FF0000"/>
                </a:solidFill>
                <a:latin typeface="Berlin Sans FB" pitchFamily="34" charset="0"/>
              </a:rPr>
              <a:t>Stress </a:t>
            </a:r>
            <a:r>
              <a:rPr lang="en-US" sz="8000" dirty="0">
                <a:solidFill>
                  <a:srgbClr val="FF0000"/>
                </a:solidFill>
                <a:latin typeface="Berlin Sans FB" pitchFamily="34" charset="0"/>
              </a:rPr>
              <a:t>(Lazarus &amp; Folkman,1984)</a:t>
            </a: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en-US" sz="8000" dirty="0">
                <a:latin typeface="Berlin Sans FB" pitchFamily="34" charset="0"/>
              </a:rPr>
              <a:t>	“Stress </a:t>
            </a:r>
            <a:r>
              <a:rPr lang="en-US" sz="8000" dirty="0" err="1">
                <a:latin typeface="Berlin Sans FB" pitchFamily="34" charset="0"/>
              </a:rPr>
              <a:t>adalah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keadaan</a:t>
            </a:r>
            <a:r>
              <a:rPr lang="en-US" sz="8000" dirty="0">
                <a:latin typeface="Berlin Sans FB" pitchFamily="34" charset="0"/>
              </a:rPr>
              <a:t> internal </a:t>
            </a:r>
            <a:r>
              <a:rPr lang="en-US" sz="8000" dirty="0" err="1">
                <a:latin typeface="Berlin Sans FB" pitchFamily="34" charset="0"/>
              </a:rPr>
              <a:t>yg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dapat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 smtClean="0">
                <a:latin typeface="Berlin Sans FB" pitchFamily="34" charset="0"/>
              </a:rPr>
              <a:t>disebabkan</a:t>
            </a:r>
            <a:r>
              <a:rPr lang="en-US" sz="8000" dirty="0" smtClean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oleh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tuntutan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fisik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thd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tubuh</a:t>
            </a:r>
            <a:r>
              <a:rPr lang="en-US" sz="8000" dirty="0">
                <a:latin typeface="Berlin Sans FB" pitchFamily="34" charset="0"/>
              </a:rPr>
              <a:t> (</a:t>
            </a:r>
            <a:r>
              <a:rPr lang="en-US" sz="8000" dirty="0" err="1" smtClean="0">
                <a:latin typeface="Berlin Sans FB" pitchFamily="34" charset="0"/>
              </a:rPr>
              <a:t>penyakit,latihan,suhu</a:t>
            </a:r>
            <a:r>
              <a:rPr lang="en-US" sz="8000" dirty="0" smtClean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tubuh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yg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ekstrem</a:t>
            </a:r>
            <a:r>
              <a:rPr lang="en-US" sz="8000" dirty="0">
                <a:latin typeface="Berlin Sans FB" pitchFamily="34" charset="0"/>
              </a:rPr>
              <a:t>) </a:t>
            </a:r>
            <a:r>
              <a:rPr lang="en-US" sz="8000" dirty="0" err="1">
                <a:latin typeface="Berlin Sans FB" pitchFamily="34" charset="0"/>
              </a:rPr>
              <a:t>atau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oleh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situasi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lingkungan</a:t>
            </a:r>
            <a:r>
              <a:rPr lang="en-US" sz="8000" dirty="0">
                <a:latin typeface="Berlin Sans FB" pitchFamily="34" charset="0"/>
              </a:rPr>
              <a:t>/</a:t>
            </a:r>
            <a:r>
              <a:rPr lang="en-US" sz="8000" dirty="0" err="1">
                <a:latin typeface="Berlin Sans FB" pitchFamily="34" charset="0"/>
              </a:rPr>
              <a:t>sosial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yg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dinilai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secara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potensial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berbahaya</a:t>
            </a:r>
            <a:r>
              <a:rPr lang="en-US" sz="8000" dirty="0">
                <a:latin typeface="Berlin Sans FB" pitchFamily="34" charset="0"/>
              </a:rPr>
              <a:t>, </a:t>
            </a:r>
            <a:r>
              <a:rPr lang="en-US" sz="8000" dirty="0" err="1">
                <a:latin typeface="Berlin Sans FB" pitchFamily="34" charset="0"/>
              </a:rPr>
              <a:t>membebani</a:t>
            </a:r>
            <a:r>
              <a:rPr lang="en-US" sz="8000" dirty="0">
                <a:latin typeface="Berlin Sans FB" pitchFamily="34" charset="0"/>
              </a:rPr>
              <a:t>, </a:t>
            </a:r>
            <a:r>
              <a:rPr lang="en-US" sz="8000" dirty="0" err="1">
                <a:latin typeface="Berlin Sans FB" pitchFamily="34" charset="0"/>
              </a:rPr>
              <a:t>tdk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 smtClean="0">
                <a:latin typeface="Berlin Sans FB" pitchFamily="34" charset="0"/>
              </a:rPr>
              <a:t>terkontrol</a:t>
            </a:r>
            <a:r>
              <a:rPr lang="en-US" sz="8000" dirty="0" smtClean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atau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melebihi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sumber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daya</a:t>
            </a:r>
            <a:r>
              <a:rPr lang="en-US" sz="8000" dirty="0">
                <a:latin typeface="Berlin Sans FB" pitchFamily="34" charset="0"/>
              </a:rPr>
              <a:t> </a:t>
            </a:r>
            <a:r>
              <a:rPr lang="en-US" sz="8000" dirty="0" err="1">
                <a:latin typeface="Berlin Sans FB" pitchFamily="34" charset="0"/>
              </a:rPr>
              <a:t>untuk</a:t>
            </a:r>
            <a:r>
              <a:rPr lang="en-US" sz="8000" dirty="0">
                <a:latin typeface="Berlin Sans FB" pitchFamily="34" charset="0"/>
              </a:rPr>
              <a:t> coping</a:t>
            </a:r>
            <a:r>
              <a:rPr lang="en-US" sz="8000" dirty="0" smtClean="0">
                <a:latin typeface="Berlin Sans FB" pitchFamily="34" charset="0"/>
              </a:rPr>
              <a:t>”.</a:t>
            </a:r>
            <a:endParaRPr lang="id-ID" sz="8000" dirty="0" smtClean="0">
              <a:latin typeface="Berlin Sans FB" pitchFamily="34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id-ID" sz="8000" dirty="0" smtClean="0">
                <a:solidFill>
                  <a:srgbClr val="FF0000"/>
                </a:solidFill>
                <a:latin typeface="Berlin Sans FB" pitchFamily="34" charset="0"/>
              </a:rPr>
              <a:t>Stress (Hans Selye, 1976)</a:t>
            </a: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id-ID" sz="8000" dirty="0" smtClean="0">
                <a:latin typeface="Berlin Sans FB" pitchFamily="34" charset="0"/>
              </a:rPr>
              <a:t>	Respon yg umum dari tubuh akibat dari tuntutan fisik &amp; mental baik yg berasal dari lingkungan maupun internal.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id-ID" sz="8000" dirty="0" smtClean="0">
                <a:solidFill>
                  <a:srgbClr val="FF0000"/>
                </a:solidFill>
                <a:latin typeface="Berlin Sans FB" pitchFamily="34" charset="0"/>
              </a:rPr>
              <a:t>Stress (menurut pendekatan Appraisal Model)</a:t>
            </a: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id-ID" sz="8000" dirty="0" smtClean="0">
                <a:latin typeface="Berlin Sans FB" pitchFamily="34" charset="0"/>
              </a:rPr>
              <a:t>	Adalah kondisi psikologis yg merup cerminan dari transaksi yg khas dan problematik antara seseorang dengan lingkungannya</a:t>
            </a: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id-ID" sz="8000" dirty="0" smtClean="0">
                <a:latin typeface="Berlin Sans FB" pitchFamily="34" charset="0"/>
              </a:rPr>
              <a:t>	Lingkungan atau stressor adalah kondisi yg dipersepsikan sbg ancaman </a:t>
            </a: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id-ID" sz="3400" dirty="0" smtClean="0">
              <a:latin typeface="Berlin Sans FB" pitchFamily="34" charset="0"/>
            </a:endParaRP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r>
              <a:rPr lang="id-ID" sz="3400" dirty="0">
                <a:latin typeface="Berlin Sans FB" pitchFamily="34" charset="0"/>
              </a:rPr>
              <a:t>	</a:t>
            </a:r>
            <a:endParaRPr lang="id-ID" sz="3400" dirty="0" smtClean="0">
              <a:latin typeface="Berlin Sans FB" pitchFamily="34" charset="0"/>
            </a:endParaRP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3400" dirty="0">
              <a:latin typeface="Berlin Sans FB" pitchFamily="34" charset="0"/>
            </a:endParaRPr>
          </a:p>
          <a:p>
            <a:pPr marL="0" indent="0">
              <a:lnSpc>
                <a:spcPct val="90000"/>
              </a:lnSpc>
              <a:spcBef>
                <a:spcPts val="1800"/>
              </a:spcBef>
              <a:buNone/>
            </a:pPr>
            <a:endParaRPr lang="en-US" sz="2400" dirty="0">
              <a:latin typeface="Berlin Sans FB" pitchFamily="34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Wingdings" pitchFamily="2" charset="2"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Tx/>
              <a:buNone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480"/>
            <a:ext cx="8382000" cy="642942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RESPON 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STRESS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219200"/>
            <a:ext cx="8763000" cy="5410200"/>
          </a:xfrm>
        </p:spPr>
        <p:txBody>
          <a:bodyPr>
            <a:normAutofit/>
          </a:bodyPr>
          <a:lstStyle/>
          <a:p>
            <a:pPr marL="432000" indent="-432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sz="3200" b="1" dirty="0" err="1" smtClean="0">
                <a:latin typeface="Berlin Sans FB Demi" pitchFamily="34" charset="0"/>
              </a:rPr>
              <a:t>Respon</a:t>
            </a:r>
            <a:r>
              <a:rPr lang="en-US" sz="3200" b="1" dirty="0" smtClean="0">
                <a:latin typeface="Berlin Sans FB Demi" pitchFamily="34" charset="0"/>
              </a:rPr>
              <a:t> </a:t>
            </a:r>
            <a:r>
              <a:rPr lang="en-US" sz="3200" b="1" dirty="0" err="1">
                <a:latin typeface="Berlin Sans FB Demi" pitchFamily="34" charset="0"/>
              </a:rPr>
              <a:t>terhadap</a:t>
            </a:r>
            <a:r>
              <a:rPr lang="en-US" sz="3200" b="1" dirty="0">
                <a:latin typeface="Berlin Sans FB Demi" pitchFamily="34" charset="0"/>
              </a:rPr>
              <a:t> stress</a:t>
            </a:r>
            <a:r>
              <a:rPr lang="en-US" sz="3200" dirty="0">
                <a:latin typeface="Berlin Sans FB Demi" pitchFamily="34" charset="0"/>
              </a:rPr>
              <a:t> </a:t>
            </a:r>
            <a:r>
              <a:rPr lang="en-US" sz="3200" dirty="0" smtClean="0">
                <a:latin typeface="Berlin Sans FB Demi" pitchFamily="34" charset="0"/>
              </a:rPr>
              <a:t>:</a:t>
            </a:r>
            <a:endParaRPr lang="id-ID" sz="3200" dirty="0" smtClean="0">
              <a:latin typeface="Berlin Sans FB Demi" pitchFamily="34" charset="0"/>
            </a:endParaRPr>
          </a:p>
          <a:p>
            <a:pPr marL="792000" lvl="1" indent="-360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 smtClean="0">
                <a:latin typeface="Berlin Sans FB Demi" pitchFamily="34" charset="0"/>
              </a:rPr>
              <a:t>Respon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>
                <a:latin typeface="Berlin Sans FB Demi" pitchFamily="34" charset="0"/>
              </a:rPr>
              <a:t>Fisik</a:t>
            </a:r>
            <a:r>
              <a:rPr lang="en-US" sz="2800" dirty="0">
                <a:latin typeface="Berlin Sans FB Demi" pitchFamily="34" charset="0"/>
              </a:rPr>
              <a:t> /</a:t>
            </a:r>
            <a:r>
              <a:rPr lang="en-US" sz="2800" dirty="0" err="1">
                <a:latin typeface="Berlin Sans FB Demi" pitchFamily="34" charset="0"/>
              </a:rPr>
              <a:t>Biologis</a:t>
            </a:r>
            <a:r>
              <a:rPr lang="en-US" sz="2800" dirty="0">
                <a:latin typeface="Berlin Sans FB Demi" pitchFamily="34" charset="0"/>
              </a:rPr>
              <a:t> (</a:t>
            </a:r>
            <a:r>
              <a:rPr lang="en-US" sz="2800" dirty="0" err="1">
                <a:latin typeface="Berlin Sans FB Demi" pitchFamily="34" charset="0"/>
              </a:rPr>
              <a:t>pusing</a:t>
            </a:r>
            <a:r>
              <a:rPr lang="en-US" sz="2800" dirty="0">
                <a:latin typeface="Berlin Sans FB Demi" pitchFamily="34" charset="0"/>
              </a:rPr>
              <a:t>, </a:t>
            </a:r>
            <a:r>
              <a:rPr lang="en-US" sz="2800" dirty="0" err="1" smtClean="0">
                <a:latin typeface="Berlin Sans FB Demi" pitchFamily="34" charset="0"/>
              </a:rPr>
              <a:t>mual</a:t>
            </a:r>
            <a:r>
              <a:rPr lang="en-US" sz="2800" dirty="0" smtClean="0">
                <a:latin typeface="Berlin Sans FB Demi" pitchFamily="34" charset="0"/>
              </a:rPr>
              <a:t>,</a:t>
            </a:r>
            <a:r>
              <a:rPr lang="id-ID" sz="2800" dirty="0" smtClean="0">
                <a:latin typeface="Berlin Sans FB Demi" pitchFamily="34" charset="0"/>
              </a:rPr>
              <a:t> berdebar</a:t>
            </a:r>
            <a:r>
              <a:rPr lang="en-US" sz="2800" dirty="0" smtClean="0">
                <a:latin typeface="Berlin Sans FB Demi" pitchFamily="34" charset="0"/>
              </a:rPr>
              <a:t>)</a:t>
            </a:r>
            <a:endParaRPr lang="id-ID" sz="2800" dirty="0" smtClean="0">
              <a:latin typeface="Berlin Sans FB Demi" pitchFamily="34" charset="0"/>
            </a:endParaRPr>
          </a:p>
          <a:p>
            <a:pPr marL="792000" lvl="1" indent="-360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800" dirty="0" err="1" smtClean="0">
                <a:latin typeface="Berlin Sans FB Demi" pitchFamily="34" charset="0"/>
              </a:rPr>
              <a:t>Respon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>
                <a:latin typeface="Berlin Sans FB Demi" pitchFamily="34" charset="0"/>
              </a:rPr>
              <a:t>Psikologis</a:t>
            </a:r>
            <a:r>
              <a:rPr lang="en-US" sz="2800" dirty="0">
                <a:latin typeface="Berlin Sans FB Demi" pitchFamily="34" charset="0"/>
              </a:rPr>
              <a:t> (</a:t>
            </a:r>
            <a:r>
              <a:rPr lang="en-US" sz="2800" dirty="0" err="1">
                <a:latin typeface="Berlin Sans FB Demi" pitchFamily="34" charset="0"/>
              </a:rPr>
              <a:t>cemas</a:t>
            </a:r>
            <a:r>
              <a:rPr lang="en-US" sz="2800" dirty="0">
                <a:latin typeface="Berlin Sans FB Demi" pitchFamily="34" charset="0"/>
              </a:rPr>
              <a:t>, </a:t>
            </a:r>
            <a:r>
              <a:rPr lang="en-US" sz="2800" dirty="0" err="1" smtClean="0">
                <a:latin typeface="Berlin Sans FB Demi" pitchFamily="34" charset="0"/>
              </a:rPr>
              <a:t>depresi,hopelessness</a:t>
            </a:r>
            <a:r>
              <a:rPr lang="id-ID" sz="2800" dirty="0" smtClean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mudah</a:t>
            </a:r>
            <a:r>
              <a:rPr lang="en-US" sz="2800" dirty="0" smtClean="0">
                <a:latin typeface="Berlin Sans FB Demi" pitchFamily="34" charset="0"/>
              </a:rPr>
              <a:t> </a:t>
            </a:r>
            <a:r>
              <a:rPr lang="en-US" sz="2800" dirty="0" err="1">
                <a:latin typeface="Berlin Sans FB Demi" pitchFamily="34" charset="0"/>
              </a:rPr>
              <a:t>marah,rasa</a:t>
            </a:r>
            <a:r>
              <a:rPr lang="en-US" sz="2800" dirty="0">
                <a:latin typeface="Berlin Sans FB Demi" pitchFamily="34" charset="0"/>
              </a:rPr>
              <a:t> </a:t>
            </a:r>
            <a:r>
              <a:rPr lang="en-US" sz="2800" dirty="0" err="1">
                <a:latin typeface="Berlin Sans FB Demi" pitchFamily="34" charset="0"/>
              </a:rPr>
              <a:t>tdk</a:t>
            </a:r>
            <a:r>
              <a:rPr lang="en-US" sz="2800" dirty="0">
                <a:latin typeface="Berlin Sans FB Demi" pitchFamily="34" charset="0"/>
              </a:rPr>
              <a:t> </a:t>
            </a:r>
            <a:r>
              <a:rPr lang="en-US" sz="2800" dirty="0" err="1">
                <a:latin typeface="Berlin Sans FB Demi" pitchFamily="34" charset="0"/>
              </a:rPr>
              <a:t>mampu</a:t>
            </a:r>
            <a:r>
              <a:rPr lang="en-US" sz="2800" dirty="0">
                <a:latin typeface="Berlin Sans FB Demi" pitchFamily="34" charset="0"/>
              </a:rPr>
              <a:t> </a:t>
            </a:r>
            <a:r>
              <a:rPr lang="en-US" sz="2800" dirty="0" err="1" smtClean="0">
                <a:latin typeface="Berlin Sans FB Demi" pitchFamily="34" charset="0"/>
              </a:rPr>
              <a:t>coping,dll</a:t>
            </a:r>
            <a:r>
              <a:rPr lang="en-US" sz="2800" dirty="0" smtClean="0">
                <a:latin typeface="Berlin Sans FB Demi" pitchFamily="34" charset="0"/>
              </a:rPr>
              <a:t>)</a:t>
            </a:r>
            <a:endParaRPr lang="id-ID" sz="2800" dirty="0" smtClean="0">
              <a:latin typeface="Berlin Sans FB Demi" pitchFamily="34" charset="0"/>
            </a:endParaRPr>
          </a:p>
          <a:p>
            <a:pPr marL="432000" indent="-432000">
              <a:lnSpc>
                <a:spcPct val="90000"/>
              </a:lnSpc>
              <a:spcBef>
                <a:spcPts val="1800"/>
              </a:spcBef>
              <a:buFont typeface="Wingdings" pitchFamily="2" charset="2"/>
              <a:buChar char="q"/>
            </a:pPr>
            <a:r>
              <a:rPr lang="en-US" sz="3200" dirty="0" smtClean="0">
                <a:latin typeface="Berlin Sans FB Demi" pitchFamily="34" charset="0"/>
              </a:rPr>
              <a:t>Stress </a:t>
            </a:r>
            <a:r>
              <a:rPr lang="en-US" sz="3200" dirty="0" err="1" smtClean="0">
                <a:latin typeface="Berlin Sans FB Demi" pitchFamily="34" charset="0"/>
              </a:rPr>
              <a:t>adalah</a:t>
            </a:r>
            <a:r>
              <a:rPr lang="en-US" sz="3200" dirty="0" smtClean="0">
                <a:latin typeface="Berlin Sans FB Demi" pitchFamily="34" charset="0"/>
              </a:rPr>
              <a:t> </a:t>
            </a:r>
            <a:r>
              <a:rPr lang="en-US" sz="3200" dirty="0" err="1" smtClean="0">
                <a:latin typeface="Berlin Sans FB Demi" pitchFamily="34" charset="0"/>
              </a:rPr>
              <a:t>masalah</a:t>
            </a:r>
            <a:r>
              <a:rPr lang="en-US" sz="3200" dirty="0" smtClean="0">
                <a:latin typeface="Berlin Sans FB Demi" pitchFamily="34" charset="0"/>
              </a:rPr>
              <a:t> </a:t>
            </a:r>
            <a:r>
              <a:rPr lang="en-US" sz="3200" dirty="0" err="1" smtClean="0">
                <a:latin typeface="Berlin Sans FB Demi" pitchFamily="34" charset="0"/>
              </a:rPr>
              <a:t>terbesar</a:t>
            </a:r>
            <a:r>
              <a:rPr lang="en-US" sz="3200" dirty="0" smtClean="0">
                <a:latin typeface="Berlin Sans FB Demi" pitchFamily="34" charset="0"/>
              </a:rPr>
              <a:t> </a:t>
            </a:r>
            <a:r>
              <a:rPr lang="en-US" sz="3200" dirty="0" err="1" smtClean="0">
                <a:latin typeface="Berlin Sans FB Demi" pitchFamily="34" charset="0"/>
              </a:rPr>
              <a:t>dalam</a:t>
            </a:r>
            <a:r>
              <a:rPr lang="en-US" sz="3200" dirty="0" smtClean="0">
                <a:latin typeface="Berlin Sans FB Demi" pitchFamily="34" charset="0"/>
              </a:rPr>
              <a:t> </a:t>
            </a:r>
            <a:r>
              <a:rPr lang="en-US" sz="3200" dirty="0" err="1" smtClean="0">
                <a:latin typeface="Berlin Sans FB Demi" pitchFamily="34" charset="0"/>
              </a:rPr>
              <a:t>masyarakat</a:t>
            </a:r>
            <a:r>
              <a:rPr lang="en-US" sz="3200" dirty="0" smtClean="0">
                <a:latin typeface="Berlin Sans FB Demi" pitchFamily="34" charset="0"/>
              </a:rPr>
              <a:t>.</a:t>
            </a:r>
            <a:r>
              <a:rPr lang="id-ID" sz="3200" dirty="0" smtClean="0">
                <a:latin typeface="Berlin Sans FB Demi" pitchFamily="34" charset="0"/>
              </a:rPr>
              <a:t>  </a:t>
            </a:r>
            <a:r>
              <a:rPr lang="en-US" sz="3200" dirty="0" smtClean="0">
                <a:latin typeface="Berlin Sans FB Demi" pitchFamily="34" charset="0"/>
              </a:rPr>
              <a:t>75% </a:t>
            </a:r>
            <a:r>
              <a:rPr lang="en-US" sz="3200" dirty="0" err="1" smtClean="0">
                <a:latin typeface="Berlin Sans FB Demi" pitchFamily="34" charset="0"/>
              </a:rPr>
              <a:t>penyakit</a:t>
            </a:r>
            <a:r>
              <a:rPr lang="en-US" sz="3200" dirty="0" smtClean="0">
                <a:latin typeface="Berlin Sans FB Demi" pitchFamily="34" charset="0"/>
              </a:rPr>
              <a:t> </a:t>
            </a:r>
            <a:r>
              <a:rPr lang="en-US" sz="3200" dirty="0" err="1" smtClean="0">
                <a:latin typeface="Berlin Sans FB Demi" pitchFamily="34" charset="0"/>
              </a:rPr>
              <a:t>fisik</a:t>
            </a:r>
            <a:r>
              <a:rPr lang="en-US" sz="3200" dirty="0" smtClean="0">
                <a:latin typeface="Berlin Sans FB Demi" pitchFamily="34" charset="0"/>
              </a:rPr>
              <a:t> </a:t>
            </a:r>
            <a:r>
              <a:rPr lang="en-US" sz="3200" dirty="0" err="1" smtClean="0">
                <a:latin typeface="Berlin Sans FB Demi" pitchFamily="34" charset="0"/>
              </a:rPr>
              <a:t>berhubungan</a:t>
            </a:r>
            <a:r>
              <a:rPr lang="en-US" sz="3200" dirty="0" smtClean="0">
                <a:latin typeface="Berlin Sans FB Demi" pitchFamily="34" charset="0"/>
              </a:rPr>
              <a:t> </a:t>
            </a:r>
            <a:r>
              <a:rPr lang="en-US" sz="3200" dirty="0" err="1" smtClean="0">
                <a:latin typeface="Berlin Sans FB Demi" pitchFamily="34" charset="0"/>
              </a:rPr>
              <a:t>dengan</a:t>
            </a:r>
            <a:r>
              <a:rPr lang="en-US" sz="3200" dirty="0" smtClean="0">
                <a:latin typeface="Berlin Sans FB Demi" pitchFamily="34" charset="0"/>
              </a:rPr>
              <a:t> stress, </a:t>
            </a:r>
            <a:r>
              <a:rPr lang="en-US" sz="3200" dirty="0" err="1" smtClean="0">
                <a:latin typeface="Berlin Sans FB Demi" pitchFamily="34" charset="0"/>
              </a:rPr>
              <a:t>misal</a:t>
            </a:r>
            <a:r>
              <a:rPr lang="en-US" sz="3200" dirty="0" smtClean="0">
                <a:latin typeface="Berlin Sans FB Demi" pitchFamily="34" charset="0"/>
              </a:rPr>
              <a:t>: </a:t>
            </a:r>
            <a:r>
              <a:rPr lang="en-US" sz="3200" dirty="0" err="1" smtClean="0">
                <a:latin typeface="Berlin Sans FB Demi" pitchFamily="34" charset="0"/>
              </a:rPr>
              <a:t>jantung</a:t>
            </a:r>
            <a:r>
              <a:rPr lang="en-US" sz="3200" dirty="0" smtClean="0">
                <a:latin typeface="Berlin Sans FB Demi" pitchFamily="34" charset="0"/>
              </a:rPr>
              <a:t> (</a:t>
            </a:r>
            <a:r>
              <a:rPr lang="en-US" sz="3200" dirty="0" err="1" smtClean="0">
                <a:latin typeface="Berlin Sans FB Demi" pitchFamily="34" charset="0"/>
              </a:rPr>
              <a:t>tipe</a:t>
            </a:r>
            <a:r>
              <a:rPr lang="en-US" sz="3200" dirty="0" smtClean="0">
                <a:latin typeface="Berlin Sans FB Demi" pitchFamily="34" charset="0"/>
              </a:rPr>
              <a:t> A)</a:t>
            </a:r>
          </a:p>
          <a:p>
            <a:pPr marL="432000" indent="-432000"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71480"/>
            <a:ext cx="8153400" cy="857256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TIPE PERILAKU &amp; AMBANG STRESS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1752" y="1524000"/>
            <a:ext cx="8503920" cy="4800600"/>
          </a:xfrm>
          <a:ln w="3175">
            <a:noFill/>
          </a:ln>
        </p:spPr>
        <p:txBody>
          <a:bodyPr>
            <a:normAutofit/>
          </a:bodyPr>
          <a:lstStyle/>
          <a:p>
            <a:pPr marL="360000" indent="-360000">
              <a:spcBef>
                <a:spcPts val="1800"/>
              </a:spcBef>
              <a:buFont typeface="Wingdings" pitchFamily="2" charset="2"/>
              <a:buChar char="q"/>
            </a:pPr>
            <a:r>
              <a:rPr lang="en-US" sz="2800" b="1" dirty="0" smtClean="0">
                <a:latin typeface="Berlin Sans FB" pitchFamily="34" charset="0"/>
              </a:rPr>
              <a:t>TIPE </a:t>
            </a:r>
            <a:r>
              <a:rPr lang="en-US" sz="2800" b="1" dirty="0" err="1">
                <a:latin typeface="Berlin Sans FB" pitchFamily="34" charset="0"/>
              </a:rPr>
              <a:t>Perilaku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berdasarkan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>
                <a:latin typeface="Berlin Sans FB" pitchFamily="34" charset="0"/>
              </a:rPr>
              <a:t>ambang</a:t>
            </a:r>
            <a:r>
              <a:rPr lang="en-US" sz="2800" dirty="0">
                <a:latin typeface="Berlin Sans FB" pitchFamily="34" charset="0"/>
              </a:rPr>
              <a:t> </a:t>
            </a:r>
            <a:r>
              <a:rPr lang="en-US" sz="2800" dirty="0" err="1" smtClean="0">
                <a:latin typeface="Berlin Sans FB" pitchFamily="34" charset="0"/>
              </a:rPr>
              <a:t>stressnya</a:t>
            </a:r>
            <a:endParaRPr lang="id-ID" sz="2800" dirty="0" smtClean="0">
              <a:latin typeface="Berlin Sans FB" pitchFamily="34" charset="0"/>
            </a:endParaRPr>
          </a:p>
          <a:p>
            <a:pPr marL="792000" lvl="1" indent="-36000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TIPE </a:t>
            </a:r>
            <a:r>
              <a:rPr lang="en-US" dirty="0">
                <a:latin typeface="Berlin Sans FB" pitchFamily="34" charset="0"/>
              </a:rPr>
              <a:t>A : </a:t>
            </a:r>
            <a:r>
              <a:rPr lang="en-US" dirty="0" err="1">
                <a:latin typeface="Berlin Sans FB" pitchFamily="34" charset="0"/>
              </a:rPr>
              <a:t>tidak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sabaran</a:t>
            </a:r>
            <a:r>
              <a:rPr lang="en-US" dirty="0" smtClean="0">
                <a:latin typeface="Berlin Sans FB" pitchFamily="34" charset="0"/>
              </a:rPr>
              <a:t>,</a:t>
            </a: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ambisius</a:t>
            </a:r>
            <a:r>
              <a:rPr lang="en-US" dirty="0" smtClean="0">
                <a:latin typeface="Berlin Sans FB" pitchFamily="34" charset="0"/>
              </a:rPr>
              <a:t>,</a:t>
            </a: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selalu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ingin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mencapai</a:t>
            </a:r>
            <a:r>
              <a:rPr lang="en-US" dirty="0">
                <a:latin typeface="Berlin Sans FB" pitchFamily="34" charset="0"/>
              </a:rPr>
              <a:t> goal </a:t>
            </a:r>
            <a:r>
              <a:rPr lang="en-US" dirty="0" err="1">
                <a:latin typeface="Berlin Sans FB" pitchFamily="34" charset="0"/>
              </a:rPr>
              <a:t>dng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semangat</a:t>
            </a:r>
            <a:r>
              <a:rPr lang="en-US" dirty="0" smtClean="0">
                <a:latin typeface="Berlin Sans FB" pitchFamily="34" charset="0"/>
              </a:rPr>
              <a:t>,</a:t>
            </a: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mengerjakan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>
                <a:latin typeface="Berlin Sans FB" pitchFamily="34" charset="0"/>
              </a:rPr>
              <a:t>2 </a:t>
            </a:r>
            <a:r>
              <a:rPr lang="en-US" dirty="0" err="1">
                <a:latin typeface="Berlin Sans FB" pitchFamily="34" charset="0"/>
              </a:rPr>
              <a:t>hal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sekaligus,kompetitif</a:t>
            </a:r>
            <a:endParaRPr lang="id-ID" dirty="0" smtClean="0">
              <a:latin typeface="Berlin Sans FB" pitchFamily="34" charset="0"/>
            </a:endParaRPr>
          </a:p>
          <a:p>
            <a:pPr marL="792000" lvl="1" indent="-360000">
              <a:spcBef>
                <a:spcPts val="1800"/>
              </a:spcBef>
              <a:buClrTx/>
              <a:buSzPct val="100000"/>
              <a:buFont typeface="+mj-lt"/>
              <a:buAutoNum type="arabicPeriod"/>
            </a:pPr>
            <a:r>
              <a:rPr lang="en-US" dirty="0" smtClean="0">
                <a:latin typeface="Berlin Sans FB" pitchFamily="34" charset="0"/>
              </a:rPr>
              <a:t>TIPE </a:t>
            </a:r>
            <a:r>
              <a:rPr lang="en-US" dirty="0">
                <a:latin typeface="Berlin Sans FB" pitchFamily="34" charset="0"/>
              </a:rPr>
              <a:t>B : easy going, </a:t>
            </a:r>
            <a:r>
              <a:rPr lang="en-US" dirty="0" err="1" smtClean="0">
                <a:latin typeface="Berlin Sans FB" pitchFamily="34" charset="0"/>
              </a:rPr>
              <a:t>tenang</a:t>
            </a:r>
            <a:r>
              <a:rPr lang="id-ID" dirty="0" smtClean="0">
                <a:latin typeface="Berlin Sans FB" pitchFamily="34" charset="0"/>
              </a:rPr>
              <a:t>, </a:t>
            </a:r>
            <a:r>
              <a:rPr lang="en-US" dirty="0" err="1" smtClean="0">
                <a:latin typeface="Berlin Sans FB" pitchFamily="34" charset="0"/>
              </a:rPr>
              <a:t>tdk</a:t>
            </a:r>
            <a:r>
              <a:rPr lang="en-US" dirty="0" smtClean="0">
                <a:latin typeface="Berlin Sans FB" pitchFamily="34" charset="0"/>
              </a:rPr>
              <a:t> </a:t>
            </a:r>
            <a:r>
              <a:rPr lang="en-US" dirty="0" err="1">
                <a:latin typeface="Berlin Sans FB" pitchFamily="34" charset="0"/>
              </a:rPr>
              <a:t>mudah</a:t>
            </a:r>
            <a:r>
              <a:rPr lang="en-US" dirty="0">
                <a:latin typeface="Berlin Sans FB" pitchFamily="34" charset="0"/>
              </a:rPr>
              <a:t> </a:t>
            </a:r>
            <a:r>
              <a:rPr lang="en-US" dirty="0" err="1" smtClean="0">
                <a:latin typeface="Berlin Sans FB" pitchFamily="34" charset="0"/>
              </a:rPr>
              <a:t>terganggu</a:t>
            </a:r>
            <a:r>
              <a:rPr lang="en-US" dirty="0" smtClean="0">
                <a:latin typeface="Berlin Sans FB" pitchFamily="34" charset="0"/>
              </a:rPr>
              <a:t>,</a:t>
            </a: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flexible,</a:t>
            </a:r>
            <a:r>
              <a:rPr lang="id-ID" dirty="0" smtClean="0">
                <a:latin typeface="Berlin Sans FB" pitchFamily="34" charset="0"/>
              </a:rPr>
              <a:t> </a:t>
            </a:r>
            <a:r>
              <a:rPr lang="en-US" dirty="0" smtClean="0">
                <a:latin typeface="Berlin Sans FB" pitchFamily="34" charset="0"/>
              </a:rPr>
              <a:t>non </a:t>
            </a:r>
            <a:r>
              <a:rPr lang="en-US" dirty="0">
                <a:latin typeface="Berlin Sans FB" pitchFamily="34" charset="0"/>
              </a:rPr>
              <a:t>competitive.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42918"/>
            <a:ext cx="8229600" cy="642942"/>
          </a:xfrm>
          <a:ln w="3175">
            <a:noFill/>
          </a:ln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STRESSOR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 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76400"/>
            <a:ext cx="8305800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err="1">
                <a:latin typeface="Berlin Sans FB" pitchFamily="34" charset="0"/>
              </a:rPr>
              <a:t>Setiap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perubahan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dlm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lingkungan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menyedihkan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>
                <a:latin typeface="Berlin Sans FB" pitchFamily="34" charset="0"/>
              </a:rPr>
              <a:t>&amp; </a:t>
            </a:r>
            <a:r>
              <a:rPr lang="en-US" sz="2400" dirty="0" err="1">
                <a:latin typeface="Berlin Sans FB" pitchFamily="34" charset="0"/>
              </a:rPr>
              <a:t>menyenangkan</a:t>
            </a:r>
            <a:r>
              <a:rPr lang="en-US" sz="2400" dirty="0">
                <a:latin typeface="Berlin Sans FB" pitchFamily="34" charset="0"/>
              </a:rPr>
              <a:t>) </a:t>
            </a:r>
            <a:r>
              <a:rPr lang="en-US" sz="2400" dirty="0" err="1">
                <a:latin typeface="Berlin Sans FB" pitchFamily="34" charset="0"/>
              </a:rPr>
              <a:t>membutuhkan</a:t>
            </a:r>
            <a:r>
              <a:rPr lang="en-US" sz="2400" dirty="0">
                <a:latin typeface="Berlin Sans FB" pitchFamily="34" charset="0"/>
              </a:rPr>
              <a:t> “</a:t>
            </a:r>
            <a:r>
              <a:rPr lang="en-US" sz="2400" dirty="0" smtClean="0">
                <a:latin typeface="Berlin Sans FB" pitchFamily="34" charset="0"/>
              </a:rPr>
              <a:t>coping</a:t>
            </a:r>
            <a:r>
              <a:rPr lang="en-US" sz="2400" dirty="0">
                <a:latin typeface="Berlin Sans FB" pitchFamily="34" charset="0"/>
              </a:rPr>
              <a:t>”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>
                <a:latin typeface="Berlin Sans FB" pitchFamily="34" charset="0"/>
              </a:rPr>
              <a:t>Stress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kadar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sedikit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membantu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 smtClean="0">
                <a:latin typeface="Berlin Sans FB" pitchFamily="34" charset="0"/>
              </a:rPr>
              <a:t>untuk</a:t>
            </a:r>
            <a:r>
              <a:rPr lang="en-US" sz="2400" dirty="0" smtClean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menyesuaikan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diri</a:t>
            </a:r>
            <a:r>
              <a:rPr lang="en-US" sz="2400" dirty="0">
                <a:latin typeface="Berlin Sans FB" pitchFamily="34" charset="0"/>
              </a:rPr>
              <a:t>. Stress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berlebihan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menyebabkan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DISTRESS.</a:t>
            </a:r>
          </a:p>
          <a:p>
            <a:pPr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Beberapa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peristiwa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merupakan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stressor pd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banyak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orang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.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Misal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: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infeksi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peristiwa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berbahaya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dlm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(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Kebakaran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/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Banjir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), </a:t>
            </a:r>
            <a:r>
              <a:rPr lang="id-ID" sz="2400" dirty="0" err="1" smtClean="0">
                <a:latin typeface="Berlin Sans FB" pitchFamily="34" charset="0"/>
                <a:sym typeface="Wingdings" pitchFamily="2" charset="2"/>
              </a:rPr>
              <a:t>t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ransisi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utama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dlm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hidup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,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ancaman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diantisipasi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/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aktual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yg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mengancam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harga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diri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.</a:t>
            </a:r>
            <a:r>
              <a:rPr lang="en-US" sz="2400" dirty="0">
                <a:latin typeface="Berlin Sans FB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71480"/>
            <a:ext cx="8305800" cy="642942"/>
          </a:xfrm>
          <a:ln w="3175">
            <a:noFill/>
          </a:ln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LIFE </a:t>
            </a:r>
            <a:r>
              <a:rPr lang="en-US" sz="3200" dirty="0" smtClean="0">
                <a:solidFill>
                  <a:srgbClr val="FF0000"/>
                </a:solidFill>
                <a:latin typeface="Berlin Sans FB" pitchFamily="34" charset="0"/>
              </a:rPr>
              <a:t>EVENT</a:t>
            </a:r>
            <a:r>
              <a:rPr lang="id-ID" sz="3200" dirty="0" smtClean="0">
                <a:solidFill>
                  <a:srgbClr val="FF0000"/>
                </a:solidFill>
                <a:latin typeface="Berlin Sans FB" pitchFamily="34" charset="0"/>
              </a:rPr>
              <a:t> SEBAGAI STRESSOR</a:t>
            </a:r>
            <a:endParaRPr lang="en-US" sz="32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458200" cy="5029200"/>
          </a:xfrm>
          <a:ln w="3175"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err="1">
                <a:latin typeface="Berlin Sans FB" pitchFamily="34" charset="0"/>
              </a:rPr>
              <a:t>Perubahan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dalam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kehidupan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bisa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id-ID" sz="2400" dirty="0" smtClean="0">
                <a:latin typeface="Berlin Sans FB" pitchFamily="34" charset="0"/>
              </a:rPr>
              <a:t>mrpk </a:t>
            </a:r>
            <a:r>
              <a:rPr lang="en-US" sz="2400" dirty="0" smtClean="0">
                <a:latin typeface="Berlin Sans FB" pitchFamily="34" charset="0"/>
              </a:rPr>
              <a:t>STRESSOR</a:t>
            </a:r>
            <a:endParaRPr lang="en-US" sz="2400" dirty="0">
              <a:latin typeface="Berlin Sans FB" pitchFamily="34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buFont typeface="Wingdings" pitchFamily="2" charset="2"/>
              <a:buChar char="q"/>
            </a:pPr>
            <a:r>
              <a:rPr lang="en-US" sz="2400" dirty="0" err="1">
                <a:latin typeface="Berlin Sans FB" pitchFamily="34" charset="0"/>
              </a:rPr>
              <a:t>Contoh</a:t>
            </a:r>
            <a:r>
              <a:rPr lang="en-US" sz="2400" dirty="0">
                <a:latin typeface="Berlin Sans FB" pitchFamily="34" charset="0"/>
              </a:rPr>
              <a:t> Stressor </a:t>
            </a:r>
            <a:r>
              <a:rPr lang="en-US" sz="2400" dirty="0" err="1">
                <a:latin typeface="Berlin Sans FB" pitchFamily="34" charset="0"/>
              </a:rPr>
              <a:t>karena</a:t>
            </a:r>
            <a:r>
              <a:rPr lang="en-US" sz="2400" dirty="0">
                <a:latin typeface="Berlin Sans FB" pitchFamily="34" charset="0"/>
              </a:rPr>
              <a:t> life change </a:t>
            </a:r>
            <a:r>
              <a:rPr lang="en-US" sz="2400" dirty="0" smtClean="0">
                <a:latin typeface="Berlin Sans FB" pitchFamily="34" charset="0"/>
              </a:rPr>
              <a:t>(</a:t>
            </a:r>
            <a:r>
              <a:rPr lang="id-ID" sz="2400" dirty="0" smtClean="0">
                <a:latin typeface="Berlin Sans FB" pitchFamily="34" charset="0"/>
              </a:rPr>
              <a:t>The </a:t>
            </a:r>
            <a:r>
              <a:rPr lang="en-US" sz="2400" dirty="0" smtClean="0">
                <a:latin typeface="Berlin Sans FB" pitchFamily="34" charset="0"/>
              </a:rPr>
              <a:t>Social </a:t>
            </a:r>
            <a:r>
              <a:rPr lang="en-US" sz="2400" dirty="0" err="1" smtClean="0">
                <a:latin typeface="Berlin Sans FB" pitchFamily="34" charset="0"/>
              </a:rPr>
              <a:t>Readjusment</a:t>
            </a:r>
            <a:r>
              <a:rPr lang="en-US" sz="2400" dirty="0" smtClean="0">
                <a:latin typeface="Berlin Sans FB" pitchFamily="34" charset="0"/>
              </a:rPr>
              <a:t> Rating Scale, Holmes &amp; </a:t>
            </a:r>
            <a:r>
              <a:rPr lang="en-US" sz="2400" dirty="0" err="1" smtClean="0">
                <a:latin typeface="Berlin Sans FB" pitchFamily="34" charset="0"/>
              </a:rPr>
              <a:t>Rahe</a:t>
            </a:r>
            <a:r>
              <a:rPr lang="id-ID" sz="2400" dirty="0" smtClean="0">
                <a:latin typeface="Berlin Sans FB" pitchFamily="34" charset="0"/>
              </a:rPr>
              <a:t> </a:t>
            </a:r>
            <a:r>
              <a:rPr lang="en-US" sz="2400" dirty="0" smtClean="0">
                <a:latin typeface="Berlin Sans FB" pitchFamily="34" charset="0"/>
              </a:rPr>
              <a:t>1967)</a:t>
            </a:r>
            <a:r>
              <a:rPr lang="id-ID" sz="2400" dirty="0" smtClean="0">
                <a:latin typeface="Berlin Sans FB" pitchFamily="34" charset="0"/>
              </a:rPr>
              <a:t> :</a:t>
            </a:r>
            <a:endParaRPr lang="en-US" sz="2400" dirty="0">
              <a:latin typeface="Berlin Sans FB" pitchFamily="34" charset="0"/>
            </a:endParaRP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Death of Spouse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Divorce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Marital separation from mate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Detention in jail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Death of close family member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Marriage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Pregnancy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Retirement</a:t>
            </a: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en-US" sz="2000" b="1" dirty="0">
                <a:latin typeface="Berlin Sans FB" pitchFamily="34" charset="0"/>
              </a:rPr>
              <a:t>Being </a:t>
            </a:r>
            <a:r>
              <a:rPr lang="en-US" sz="2000" b="1" dirty="0" smtClean="0">
                <a:latin typeface="Berlin Sans FB" pitchFamily="34" charset="0"/>
              </a:rPr>
              <a:t>Fired</a:t>
            </a:r>
            <a:endParaRPr lang="id-ID" sz="2000" b="1" dirty="0" smtClean="0">
              <a:latin typeface="Berlin Sans FB" pitchFamily="34" charset="0"/>
            </a:endParaRPr>
          </a:p>
          <a:p>
            <a:pPr lvl="1">
              <a:lnSpc>
                <a:spcPct val="90000"/>
              </a:lnSpc>
              <a:buClrTx/>
              <a:buSzPct val="100000"/>
              <a:buFont typeface="Wingdings" pitchFamily="2" charset="2"/>
              <a:buChar char="§"/>
            </a:pPr>
            <a:r>
              <a:rPr lang="id-ID" sz="2000" b="1" dirty="0" smtClean="0">
                <a:latin typeface="Berlin Sans FB" pitchFamily="34" charset="0"/>
              </a:rPr>
              <a:t>D</a:t>
            </a:r>
            <a:r>
              <a:rPr lang="en-US" sz="2000" b="1" dirty="0" err="1" smtClean="0">
                <a:latin typeface="Berlin Sans FB" pitchFamily="34" charset="0"/>
              </a:rPr>
              <a:t>ll</a:t>
            </a:r>
            <a:r>
              <a:rPr lang="en-US" sz="2000" b="1" dirty="0" smtClean="0">
                <a:latin typeface="Berlin Sans FB" pitchFamily="34" charset="0"/>
              </a:rPr>
              <a:t> (</a:t>
            </a:r>
            <a:r>
              <a:rPr lang="en-US" sz="2000" b="1" dirty="0" err="1" smtClean="0">
                <a:latin typeface="Berlin Sans FB" pitchFamily="34" charset="0"/>
              </a:rPr>
              <a:t>lihat</a:t>
            </a:r>
            <a:r>
              <a:rPr lang="en-US" sz="2000" b="1" dirty="0" smtClean="0">
                <a:latin typeface="Berlin Sans FB" pitchFamily="34" charset="0"/>
              </a:rPr>
              <a:t> </a:t>
            </a:r>
            <a:r>
              <a:rPr lang="id-ID" sz="2000" b="1" dirty="0" smtClean="0">
                <a:latin typeface="Berlin Sans FB" pitchFamily="34" charset="0"/>
              </a:rPr>
              <a:t>gbr 11.2 hal 377 Buku PIO Munandar</a:t>
            </a:r>
            <a:r>
              <a:rPr lang="en-US" sz="2000" b="1" dirty="0" smtClean="0">
                <a:latin typeface="Berlin Sans FB" pitchFamily="34" charset="0"/>
              </a:rPr>
              <a:t>)</a:t>
            </a:r>
            <a:endParaRPr lang="en-US" sz="2000" b="1" dirty="0">
              <a:latin typeface="Berlin Sans FB" pitchFamily="34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4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800" dirty="0">
              <a:latin typeface="Comic Sans MS" pitchFamily="66" charset="0"/>
            </a:endParaRPr>
          </a:p>
          <a:p>
            <a:pPr lvl="4">
              <a:lnSpc>
                <a:spcPct val="90000"/>
              </a:lnSpc>
              <a:buFontTx/>
              <a:buNone/>
            </a:pPr>
            <a:endParaRPr lang="en-US" sz="12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endParaRPr lang="en-US" sz="24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rmAutofit/>
          </a:bodyPr>
          <a:lstStyle/>
          <a:p>
            <a:r>
              <a:rPr lang="id-ID" sz="2800" dirty="0" smtClean="0">
                <a:solidFill>
                  <a:srgbClr val="FF0000"/>
                </a:solidFill>
                <a:latin typeface="Berlin Sans FB" pitchFamily="34" charset="0"/>
              </a:rPr>
              <a:t>EUSTRESS VS DISTRESS</a:t>
            </a:r>
            <a:endParaRPr lang="en-US" sz="2800" dirty="0">
              <a:solidFill>
                <a:srgbClr val="FF0000"/>
              </a:solidFill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EUSTRESS</a:t>
            </a:r>
          </a:p>
          <a:p>
            <a:r>
              <a:rPr lang="id-ID" sz="2400" dirty="0" smtClean="0">
                <a:latin typeface="Berlin Sans FB" pitchFamily="34" charset="0"/>
              </a:rPr>
              <a:t>Stress yg bersifat positif</a:t>
            </a:r>
          </a:p>
          <a:p>
            <a:r>
              <a:rPr lang="id-ID" sz="2400" dirty="0" smtClean="0">
                <a:latin typeface="Berlin Sans FB" pitchFamily="34" charset="0"/>
              </a:rPr>
              <a:t>Mendorong individu lbh berprestasi, produktif, lebih bersemangat, lebih tertantang utk menyelesaikan</a:t>
            </a:r>
          </a:p>
          <a:p>
            <a:pPr marL="0" indent="0">
              <a:buNone/>
            </a:pPr>
            <a:endParaRPr lang="id-ID" sz="2400" dirty="0" smtClean="0">
              <a:latin typeface="Berlin Sans FB" pitchFamily="34" charset="0"/>
            </a:endParaRPr>
          </a:p>
          <a:p>
            <a:pPr marL="0" indent="0">
              <a:buNone/>
            </a:pPr>
            <a:r>
              <a:rPr lang="id-ID" sz="2400" dirty="0" smtClean="0">
                <a:solidFill>
                  <a:srgbClr val="FF0000"/>
                </a:solidFill>
                <a:latin typeface="Berlin Sans FB" pitchFamily="34" charset="0"/>
              </a:rPr>
              <a:t>DISTRESS</a:t>
            </a:r>
          </a:p>
          <a:p>
            <a:r>
              <a:rPr lang="id-ID" sz="2400" dirty="0" smtClean="0">
                <a:latin typeface="Berlin Sans FB" pitchFamily="34" charset="0"/>
              </a:rPr>
              <a:t>Stress yg bersifat negatif</a:t>
            </a:r>
          </a:p>
          <a:p>
            <a:r>
              <a:rPr lang="id-ID" sz="2400" dirty="0" smtClean="0">
                <a:latin typeface="Berlin Sans FB" pitchFamily="34" charset="0"/>
              </a:rPr>
              <a:t>Mengakibatkan seseorang tdk memiliki kontrol terhadap situasi yg dinilainya mengancam</a:t>
            </a:r>
          </a:p>
          <a:p>
            <a:r>
              <a:rPr lang="id-ID" sz="2400" dirty="0" smtClean="0">
                <a:latin typeface="Berlin Sans FB" pitchFamily="34" charset="0"/>
              </a:rPr>
              <a:t>Menilai tuntutan tdk seimbang dg kemampuan yg mengatasi</a:t>
            </a:r>
          </a:p>
          <a:p>
            <a:r>
              <a:rPr lang="id-ID" sz="2400" dirty="0" smtClean="0">
                <a:latin typeface="Berlin Sans FB" pitchFamily="34" charset="0"/>
              </a:rPr>
              <a:t>Contoh : semangat kerja turun, mangkir, sakit-sakitan</a:t>
            </a:r>
            <a:endParaRPr lang="en-US" sz="2400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332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153400" cy="914400"/>
          </a:xfrm>
          <a:ln w="3175">
            <a:noFill/>
          </a:ln>
        </p:spPr>
        <p:txBody>
          <a:bodyPr/>
          <a:lstStyle/>
          <a:p>
            <a:r>
              <a:rPr lang="en-US" sz="3200" dirty="0">
                <a:solidFill>
                  <a:srgbClr val="FF0000"/>
                </a:solidFill>
                <a:latin typeface="Berlin Sans FB" pitchFamily="34" charset="0"/>
              </a:rPr>
              <a:t>STRESSOR &amp; STRESS CYCLES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305800" cy="5105400"/>
          </a:xfrm>
          <a:ln w="3175">
            <a:noFill/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dirty="0" err="1">
                <a:latin typeface="Berlin Sans FB" pitchFamily="34" charset="0"/>
              </a:rPr>
              <a:t>Selain</a:t>
            </a:r>
            <a:r>
              <a:rPr lang="en-US" sz="2400" dirty="0">
                <a:latin typeface="Berlin Sans FB" pitchFamily="34" charset="0"/>
              </a:rPr>
              <a:t> perubahan2 </a:t>
            </a:r>
            <a:r>
              <a:rPr lang="en-US" sz="2400" dirty="0" err="1">
                <a:latin typeface="Berlin Sans FB" pitchFamily="34" charset="0"/>
              </a:rPr>
              <a:t>kehidupan</a:t>
            </a:r>
            <a:r>
              <a:rPr lang="en-US" sz="2400" dirty="0">
                <a:latin typeface="Berlin Sans FB" pitchFamily="34" charset="0"/>
              </a:rPr>
              <a:t>, yang </a:t>
            </a:r>
            <a:r>
              <a:rPr lang="en-US" sz="2400" dirty="0" err="1">
                <a:latin typeface="Berlin Sans FB" pitchFamily="34" charset="0"/>
              </a:rPr>
              <a:t>bisa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menjadi</a:t>
            </a:r>
            <a:r>
              <a:rPr lang="en-US" sz="2400" dirty="0">
                <a:latin typeface="Berlin Sans FB" pitchFamily="34" charset="0"/>
              </a:rPr>
              <a:t> Stressor </a:t>
            </a:r>
            <a:r>
              <a:rPr lang="en-US" sz="2400" dirty="0" err="1">
                <a:latin typeface="Berlin Sans FB" pitchFamily="34" charset="0"/>
              </a:rPr>
              <a:t>adalah</a:t>
            </a:r>
            <a:r>
              <a:rPr lang="en-US" sz="2400" dirty="0">
                <a:latin typeface="Berlin Sans FB" pitchFamily="34" charset="0"/>
              </a:rPr>
              <a:t> :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>
                <a:latin typeface="Berlin Sans FB" pitchFamily="34" charset="0"/>
              </a:rPr>
              <a:t>Situasi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yg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dirasakan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terus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menerus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latin typeface="Berlin Sans FB" pitchFamily="34" charset="0"/>
              </a:rPr>
              <a:t>luka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infeksi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sakit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menahun,suhu,noise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latihan</a:t>
            </a:r>
            <a:r>
              <a:rPr lang="en-US" sz="2400" dirty="0">
                <a:latin typeface="Berlin Sans FB" pitchFamily="34" charset="0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>
                <a:latin typeface="Berlin Sans FB" pitchFamily="34" charset="0"/>
              </a:rPr>
              <a:t>Pertengkaran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dlm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kehidupan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sehari-hari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latin typeface="Berlin Sans FB" pitchFamily="34" charset="0"/>
              </a:rPr>
              <a:t>pekerjaan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keluarga,aktivitas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sosial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kesehatan</a:t>
            </a:r>
            <a:r>
              <a:rPr lang="en-US" sz="2400" dirty="0">
                <a:latin typeface="Berlin Sans FB" pitchFamily="34" charset="0"/>
              </a:rPr>
              <a:t>, </a:t>
            </a:r>
            <a:r>
              <a:rPr lang="en-US" sz="2400" dirty="0" err="1">
                <a:latin typeface="Berlin Sans FB" pitchFamily="34" charset="0"/>
              </a:rPr>
              <a:t>keuangan</a:t>
            </a:r>
            <a:r>
              <a:rPr lang="en-US" sz="2400" dirty="0">
                <a:latin typeface="Berlin Sans FB" pitchFamily="34" charset="0"/>
              </a:rPr>
              <a:t>)</a:t>
            </a:r>
          </a:p>
          <a:p>
            <a:pPr lvl="1">
              <a:buFont typeface="Wingdings" pitchFamily="2" charset="2"/>
              <a:buChar char="ü"/>
            </a:pPr>
            <a:r>
              <a:rPr lang="en-US" sz="2400" dirty="0" err="1">
                <a:latin typeface="Berlin Sans FB" pitchFamily="34" charset="0"/>
              </a:rPr>
              <a:t>Frustrasi</a:t>
            </a:r>
            <a:r>
              <a:rPr lang="en-US" sz="2400" dirty="0">
                <a:latin typeface="Berlin Sans FB" pitchFamily="34" charset="0"/>
              </a:rPr>
              <a:t> &amp; </a:t>
            </a:r>
            <a:r>
              <a:rPr lang="en-US" sz="2400" dirty="0" err="1">
                <a:latin typeface="Berlin Sans FB" pitchFamily="34" charset="0"/>
              </a:rPr>
              <a:t>Konflik</a:t>
            </a:r>
            <a:endParaRPr lang="en-US" sz="2400" dirty="0">
              <a:latin typeface="Berlin Sans FB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400" dirty="0">
                <a:latin typeface="Berlin Sans FB" pitchFamily="34" charset="0"/>
              </a:rPr>
              <a:t>Stress, </a:t>
            </a:r>
            <a:r>
              <a:rPr lang="en-US" sz="2400" dirty="0" err="1">
                <a:latin typeface="Berlin Sans FB" pitchFamily="34" charset="0"/>
              </a:rPr>
              <a:t>memiliki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efek</a:t>
            </a:r>
            <a:r>
              <a:rPr lang="en-US" sz="2400" dirty="0">
                <a:latin typeface="Berlin Sans FB" pitchFamily="34" charset="0"/>
              </a:rPr>
              <a:t> : </a:t>
            </a:r>
            <a:r>
              <a:rPr lang="en-US" sz="2400" dirty="0" err="1">
                <a:latin typeface="Berlin Sans FB" pitchFamily="34" charset="0"/>
              </a:rPr>
              <a:t>Segera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maupun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jangka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panjang</a:t>
            </a:r>
            <a:r>
              <a:rPr lang="en-US" sz="2400" dirty="0">
                <a:latin typeface="Berlin Sans FB" pitchFamily="34" charset="0"/>
              </a:rPr>
              <a:t> (</a:t>
            </a:r>
            <a:r>
              <a:rPr lang="en-US" sz="2400" dirty="0" err="1">
                <a:latin typeface="Berlin Sans FB" pitchFamily="34" charset="0"/>
              </a:rPr>
              <a:t>bila</a:t>
            </a:r>
            <a:r>
              <a:rPr lang="en-US" sz="2400" dirty="0">
                <a:latin typeface="Berlin Sans FB" pitchFamily="34" charset="0"/>
              </a:rPr>
              <a:t> stressor </a:t>
            </a:r>
            <a:r>
              <a:rPr lang="en-US" sz="2400" dirty="0" err="1">
                <a:latin typeface="Berlin Sans FB" pitchFamily="34" charset="0"/>
              </a:rPr>
              <a:t>bertahan</a:t>
            </a:r>
            <a:r>
              <a:rPr lang="en-US" sz="2400" dirty="0">
                <a:latin typeface="Berlin Sans FB" pitchFamily="34" charset="0"/>
              </a:rPr>
              <a:t> lama)</a:t>
            </a:r>
          </a:p>
          <a:p>
            <a:pPr>
              <a:buFont typeface="Wingdings" pitchFamily="2" charset="2"/>
              <a:buChar char="q"/>
            </a:pPr>
            <a:r>
              <a:rPr lang="en-US" sz="2400" dirty="0" err="1">
                <a:latin typeface="Berlin Sans FB" pitchFamily="34" charset="0"/>
              </a:rPr>
              <a:t>Jika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efek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stres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menghalangi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adaptasi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thd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lingkungan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atau</a:t>
            </a:r>
            <a:r>
              <a:rPr lang="en-US" sz="2400" dirty="0">
                <a:latin typeface="Berlin Sans FB" pitchFamily="34" charset="0"/>
              </a:rPr>
              <a:t> </a:t>
            </a:r>
            <a:r>
              <a:rPr lang="en-US" sz="2400" dirty="0" err="1">
                <a:latin typeface="Berlin Sans FB" pitchFamily="34" charset="0"/>
              </a:rPr>
              <a:t>menimbulkan</a:t>
            </a:r>
            <a:r>
              <a:rPr lang="en-US" sz="2400" dirty="0">
                <a:latin typeface="Berlin Sans FB" pitchFamily="34" charset="0"/>
              </a:rPr>
              <a:t> distress 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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efek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itu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sendiri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</a:t>
            </a:r>
            <a:r>
              <a:rPr lang="en-US" sz="2400" dirty="0" err="1">
                <a:latin typeface="Berlin Sans FB" pitchFamily="34" charset="0"/>
                <a:sym typeface="Wingdings" pitchFamily="2" charset="2"/>
              </a:rPr>
              <a:t>menjadi</a:t>
            </a:r>
            <a:r>
              <a:rPr lang="en-US" sz="2400" dirty="0">
                <a:latin typeface="Berlin Sans FB" pitchFamily="34" charset="0"/>
                <a:sym typeface="Wingdings" pitchFamily="2" charset="2"/>
              </a:rPr>
              <a:t> stressor (cycle of </a:t>
            </a:r>
            <a:r>
              <a:rPr lang="en-US" sz="2400" dirty="0" err="1" smtClean="0">
                <a:latin typeface="Berlin Sans FB" pitchFamily="34" charset="0"/>
                <a:sym typeface="Wingdings" pitchFamily="2" charset="2"/>
              </a:rPr>
              <a:t>distres</a:t>
            </a:r>
            <a:r>
              <a:rPr lang="id-ID" sz="2400" dirty="0" smtClean="0">
                <a:latin typeface="Berlin Sans FB" pitchFamily="34" charset="0"/>
                <a:sym typeface="Wingdings" pitchFamily="2" charset="2"/>
              </a:rPr>
              <a:t>s</a:t>
            </a:r>
            <a:r>
              <a:rPr lang="en-US" sz="2400" dirty="0" smtClean="0">
                <a:latin typeface="Berlin Sans FB" pitchFamily="34" charset="0"/>
                <a:sym typeface="Wingdings" pitchFamily="2" charset="2"/>
              </a:rPr>
              <a:t>)</a:t>
            </a:r>
            <a:endParaRPr lang="en-US" sz="2400" dirty="0">
              <a:latin typeface="Berlin Sans FB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1340</Words>
  <Application>Microsoft Office PowerPoint</Application>
  <PresentationFormat>On-screen Show (4:3)</PresentationFormat>
  <Paragraphs>187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Slide 1</vt:lpstr>
      <vt:lpstr>KEMAMPUAN AKHIR YG DIHARAPKAN</vt:lpstr>
      <vt:lpstr>DEFINISI STRESS</vt:lpstr>
      <vt:lpstr>RESPON STRESS</vt:lpstr>
      <vt:lpstr>TIPE PERILAKU &amp; AMBANG STRESS</vt:lpstr>
      <vt:lpstr>STRESSOR </vt:lpstr>
      <vt:lpstr>LIFE EVENT SEBAGAI STRESSOR</vt:lpstr>
      <vt:lpstr>EUSTRESS VS DISTRESS</vt:lpstr>
      <vt:lpstr>STRESSOR &amp; STRESS CYCLES</vt:lpstr>
      <vt:lpstr>DAMPAK STRESS PADA TUBUH</vt:lpstr>
      <vt:lpstr>TANDA-TANDA DISTRESS (Menurut Everly &amp; Giodarno, dlm Munandar 2001)</vt:lpstr>
      <vt:lpstr>STRESSOR DALAM BEKERJA</vt:lpstr>
      <vt:lpstr>1.  FAKTORS INTRINSIK DALAM PEKERJAAN</vt:lpstr>
      <vt:lpstr>Lanjutan .....</vt:lpstr>
      <vt:lpstr>2.  PERAN DALAM ORGANISASI</vt:lpstr>
      <vt:lpstr>3.  PENGEMBANGAN KARIR</vt:lpstr>
      <vt:lpstr>4.  HUBUNGAN DALAM PEKERJAAN</vt:lpstr>
      <vt:lpstr>COPING STRESS</vt:lpstr>
      <vt:lpstr>KARAKTERISTIK COPING STRESS  Lazarus &amp; Folkman</vt:lpstr>
      <vt:lpstr>STRATEGI COPING</vt:lpstr>
      <vt:lpstr>A. BENTUK PROBLEM FOCUS COPING</vt:lpstr>
      <vt:lpstr>B.  BENTUK EMOTION FOCUS COPING</vt:lpstr>
      <vt:lpstr>Slide 23</vt:lpstr>
      <vt:lpstr>METODE PENANGGULANG AN STRESS (Pendekatan Individual)</vt:lpstr>
      <vt:lpstr>METODE PENANGGULANG AN STRESS (Pendekatan Organisasi)</vt:lpstr>
      <vt:lpstr>Lanjutan.....</vt:lpstr>
      <vt:lpstr>Lanjutan</vt:lpstr>
    </vt:vector>
  </TitlesOfParts>
  <Company>UNIVERSITAS INDONUSA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INDONUSA</dc:creator>
  <cp:lastModifiedBy>psikologi</cp:lastModifiedBy>
  <cp:revision>40</cp:revision>
  <dcterms:created xsi:type="dcterms:W3CDTF">2008-03-03T04:02:18Z</dcterms:created>
  <dcterms:modified xsi:type="dcterms:W3CDTF">2017-11-22T02:59:09Z</dcterms:modified>
</cp:coreProperties>
</file>