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88" r:id="rId2"/>
    <p:sldId id="295" r:id="rId3"/>
    <p:sldId id="289" r:id="rId4"/>
    <p:sldId id="290" r:id="rId5"/>
    <p:sldId id="279" r:id="rId6"/>
    <p:sldId id="283" r:id="rId7"/>
    <p:sldId id="292" r:id="rId8"/>
    <p:sldId id="293" r:id="rId9"/>
    <p:sldId id="291" r:id="rId10"/>
    <p:sldId id="282" r:id="rId11"/>
    <p:sldId id="285" r:id="rId12"/>
    <p:sldId id="287" r:id="rId13"/>
    <p:sldId id="269" r:id="rId14"/>
    <p:sldId id="271" r:id="rId15"/>
    <p:sldId id="273" r:id="rId16"/>
    <p:sldId id="277" r:id="rId17"/>
    <p:sldId id="276" r:id="rId18"/>
    <p:sldId id="258" r:id="rId19"/>
    <p:sldId id="259" r:id="rId20"/>
    <p:sldId id="260" r:id="rId21"/>
    <p:sldId id="261" r:id="rId22"/>
    <p:sldId id="262" r:id="rId23"/>
    <p:sldId id="263" r:id="rId24"/>
    <p:sldId id="264" r:id="rId25"/>
    <p:sldId id="265" r:id="rId26"/>
    <p:sldId id="266" r:id="rId27"/>
    <p:sldId id="267" r:id="rId28"/>
    <p:sldId id="294" r:id="rId2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7198AD-67FA-40B6-A6A4-B748E3F53CA9}" type="datetimeFigureOut">
              <a:rPr lang="en-US" smtClean="0"/>
              <a:pPr/>
              <a:t>11/22/2017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ADDB94-3F45-4CC5-91D3-A89C6A226C5B}" type="slidenum">
              <a:rPr lang="en-US" smtClean="0"/>
              <a:pPr/>
              <a:t>‹#›</a:t>
            </a:fld>
            <a:endParaRPr lang="en-US"/>
          </a:p>
        </p:txBody>
      </p:sp>
    </p:spTree>
    <p:extLst>
      <p:ext uri="{BB962C8B-B14F-4D97-AF65-F5344CB8AC3E}">
        <p14:creationId xmlns:p14="http://schemas.microsoft.com/office/powerpoint/2010/main" xmlns="" val="2908020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B28A0A3-D02E-4EAE-83CF-83CA3A6B6BCB}" type="slidenum">
              <a:rPr lang="id-ID" smtClean="0"/>
              <a:pPr>
                <a:defRPr/>
              </a:pPr>
              <a:t>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971DA0C7-9864-4DF8-909F-E52196055D97}" type="slidenum">
              <a:rPr lang="en-US" sz="1200"/>
              <a:pPr eaLnBrk="1" hangingPunct="1"/>
              <a:t>5</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lvl="1" eaLnBrk="1" hangingPunct="1"/>
            <a:r>
              <a:rPr lang="en-US" smtClean="0">
                <a:latin typeface="Arial" charset="0"/>
                <a:cs typeface="Arial" charset="0"/>
              </a:rPr>
              <a:t>While company game rooms, free massages and Friday keg parties are fun–and may be beneficial for other reasons–making employees happy is different from making them engaged.</a:t>
            </a:r>
          </a:p>
          <a:p>
            <a:pPr lvl="1" eaLnBrk="1" hangingPunct="1"/>
            <a:endParaRPr lang="en-US" smtClean="0">
              <a:latin typeface="Arial" charset="0"/>
              <a:cs typeface="Arial" charset="0"/>
            </a:endParaRPr>
          </a:p>
          <a:p>
            <a:pPr lvl="1" eaLnBrk="1" hangingPunct="1"/>
            <a:r>
              <a:rPr lang="en-US" smtClean="0">
                <a:latin typeface="Arial" charset="0"/>
                <a:cs typeface="Arial" charset="0"/>
              </a:rPr>
              <a:t>. A satisfied employee might show up for her daily 9-to-5 without complaint. But that same “satisfied” employee might not go the extra effort on her own, and she’ll probably take the headhunter’s call luring her away with a 10% bump in pay. Satisfied isn’t enough.</a:t>
            </a:r>
            <a:endParaRPr lang="en-US" b="1" smtClean="0">
              <a:latin typeface="Arial" charset="0"/>
              <a:cs typeface="Arial" charset="0"/>
            </a:endParaRPr>
          </a:p>
          <a:p>
            <a:pPr lvl="1" eaLnBrk="1" hangingPunct="1"/>
            <a:endParaRPr lang="en-US" smtClean="0">
              <a:latin typeface="Arial" charset="0"/>
              <a:cs typeface="Arial" charset="0"/>
            </a:endParaRPr>
          </a:p>
          <a:p>
            <a:pPr lvl="1" eaLnBrk="1" hangingPunct="1"/>
            <a:endParaRPr lang="en-US" smtClean="0">
              <a:latin typeface="Arial" charset="0"/>
              <a:cs typeface="Arial" charset="0"/>
            </a:endParaRPr>
          </a:p>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fld id="{48258CA2-6A4F-49F4-B6B7-8B37C5DA657C}" type="slidenum">
              <a:rPr lang="en-US" sz="1200"/>
              <a:pPr eaLnBrk="1" hangingPunct="1"/>
              <a:t>6</a:t>
            </a:fld>
            <a:endParaRPr 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lvl="1" eaLnBrk="1" hangingPunct="1"/>
            <a:r>
              <a:rPr lang="en-US" smtClean="0">
                <a:latin typeface="Arial" charset="0"/>
                <a:cs typeface="Arial" charset="0"/>
              </a:rPr>
              <a:t>They don’t work just for a paycheck, or just for the next promotion</a:t>
            </a:r>
          </a:p>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fld id="{53005801-E9B6-8F42-B708-530B93179B62}" type="slidenum">
              <a:rPr lang="en-US" sz="1200" baseline="0"/>
              <a:pPr/>
              <a:t>13</a:t>
            </a:fld>
            <a:endParaRPr lang="en-US" sz="1200" baseline="0" dirty="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Engagement score – based on the ‘say’, ‘stay’, ‘strive’ model. That engaged</a:t>
            </a:r>
            <a:r>
              <a:rPr lang="en-US" baseline="0" dirty="0" smtClean="0">
                <a:ea typeface="ＭＳ Ｐゴシック" charset="0"/>
              </a:rPr>
              <a:t> employees:</a:t>
            </a: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rPr>
              <a:t>Say</a:t>
            </a:r>
            <a:r>
              <a:rPr lang="en-US" baseline="0" dirty="0" smtClean="0">
                <a:ea typeface="ＭＳ Ｐゴシック" charset="0"/>
              </a:rPr>
              <a:t> positive things about their organization; sense of pride and a willingness to advocate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ea typeface="ＭＳ Ｐゴシック" charset="0"/>
              </a:rPr>
              <a:t>Stay</a:t>
            </a:r>
            <a:r>
              <a:rPr lang="en-US" baseline="0" dirty="0" smtClean="0">
                <a:ea typeface="ＭＳ Ｐゴシック" charset="0"/>
              </a:rPr>
              <a:t> with the </a:t>
            </a:r>
            <a:r>
              <a:rPr lang="en-US" baseline="0" dirty="0" err="1" smtClean="0">
                <a:ea typeface="ＭＳ Ｐゴシック" charset="0"/>
              </a:rPr>
              <a:t>organisation</a:t>
            </a:r>
            <a:r>
              <a:rPr lang="en-US" baseline="0" dirty="0" smtClean="0">
                <a:ea typeface="ＭＳ Ｐゴシック" charset="0"/>
              </a:rPr>
              <a:t> because they are committed to it; have a sense of belonging</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rPr>
              <a:t>Strive</a:t>
            </a:r>
            <a:r>
              <a:rPr lang="en-US" dirty="0" smtClean="0">
                <a:ea typeface="ＭＳ Ｐゴシック" charset="0"/>
              </a:rPr>
              <a:t> to go above and beyond; to go</a:t>
            </a:r>
            <a:r>
              <a:rPr lang="en-US" baseline="0" dirty="0" smtClean="0">
                <a:ea typeface="ＭＳ Ｐゴシック" charset="0"/>
              </a:rPr>
              <a:t> the extra mile</a:t>
            </a: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The way in which people respond to the ‘say’ ‘stay’ and ‘strive’ questions is</a:t>
            </a:r>
            <a:r>
              <a:rPr lang="en-US" baseline="0" dirty="0" smtClean="0">
                <a:ea typeface="ＭＳ Ｐゴシック" charset="0"/>
              </a:rPr>
              <a:t> dependent on the drivers of engagement. That is, it’s dependent on peoples’ experiences of work – their relationship with their line mangers, their working environment, their opportunities for development etc. If these are positive experiences, then staff are more likely to say, stay, and strive. However, the drivers of engagement differ between </a:t>
            </a:r>
            <a:r>
              <a:rPr lang="en-US" baseline="0" dirty="0" err="1" smtClean="0">
                <a:ea typeface="ＭＳ Ｐゴシック" charset="0"/>
              </a:rPr>
              <a:t>organisations</a:t>
            </a:r>
            <a:r>
              <a:rPr lang="en-US" baseline="0" dirty="0" smtClean="0">
                <a:ea typeface="ＭＳ Ｐゴシック" charset="0"/>
              </a:rPr>
              <a:t>, depending on what the staff at those </a:t>
            </a:r>
            <a:r>
              <a:rPr lang="en-US" baseline="0" dirty="0" err="1" smtClean="0">
                <a:ea typeface="ＭＳ Ｐゴシック" charset="0"/>
              </a:rPr>
              <a:t>organisations</a:t>
            </a:r>
            <a:r>
              <a:rPr lang="en-US" baseline="0" dirty="0" smtClean="0">
                <a:ea typeface="ＭＳ Ｐゴシック" charset="0"/>
              </a:rPr>
              <a:t> value most. Therefore, it’s important that we’re focusing on the aspects of work that are most important to our staff, that is, the key drivers of engagement.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eaLnBrk="1" hangingPunct="1"/>
            <a:endParaRPr lang="en-US" dirty="0">
              <a:ea typeface="ＭＳ Ｐゴシック" charset="0"/>
            </a:endParaRPr>
          </a:p>
        </p:txBody>
      </p:sp>
    </p:spTree>
    <p:extLst>
      <p:ext uri="{BB962C8B-B14F-4D97-AF65-F5344CB8AC3E}">
        <p14:creationId xmlns:p14="http://schemas.microsoft.com/office/powerpoint/2010/main" xmlns="" val="127211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779150" y="9430306"/>
            <a:ext cx="2889938" cy="496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b"/>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r"/>
            <a:fld id="{AAB9906A-97D4-454E-A18A-7537E8A3FFA2}" type="slidenum">
              <a:rPr lang="en-US" sz="1200" baseline="0"/>
              <a:pPr algn="r"/>
              <a:t>14</a:t>
            </a:fld>
            <a:endParaRPr lang="en-US" sz="1200" baseline="0" dirty="0"/>
          </a:p>
        </p:txBody>
      </p:sp>
      <p:sp>
        <p:nvSpPr>
          <p:cNvPr id="76803"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Rather than an opinion or satisfaction survey, as we’ve run in the past, an engagement survey provides us with…an understanding of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How Empowered staff feel- Do staff feel trusted to make their own decisions?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How Motivated staff are- Do staff feel what they do makes a difference? Is important?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How Valued staff feel- Do staff feel</a:t>
            </a:r>
            <a:r>
              <a:rPr lang="en-US" baseline="0" dirty="0" smtClean="0">
                <a:ea typeface="ＭＳ Ｐゴシック" charset="0"/>
              </a:rPr>
              <a:t> their contributions are acknowledged? Rewarded?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Why do we want to know this?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If we know how engaged staff feel and what’s driving this, we can better allocate resources -  to focus on the things that matter to staff and that will make a difference to how engaged people are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Engaged employees: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	achieve their best work,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	have increased resilience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	make more positive and innovation contributions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and ultimately improve the University for all of us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eaLnBrk="1" hangingPunct="1"/>
            <a:endParaRPr lang="en-US" dirty="0">
              <a:ea typeface="ＭＳ Ｐゴシック" charset="0"/>
            </a:endParaRPr>
          </a:p>
        </p:txBody>
      </p:sp>
    </p:spTree>
    <p:extLst>
      <p:ext uri="{BB962C8B-B14F-4D97-AF65-F5344CB8AC3E}">
        <p14:creationId xmlns:p14="http://schemas.microsoft.com/office/powerpoint/2010/main" xmlns="" val="30948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fld id="{53005801-E9B6-8F42-B708-530B93179B62}" type="slidenum">
              <a:rPr lang="en-US" sz="1200" baseline="0"/>
              <a:pPr/>
              <a:t>15</a:t>
            </a:fld>
            <a:endParaRPr lang="en-US" sz="1200" baseline="0" dirty="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Above</a:t>
            </a:r>
            <a:r>
              <a:rPr lang="en-US" baseline="0" dirty="0" smtClean="0">
                <a:ea typeface="ＭＳ Ｐゴシック" charset="0"/>
              </a:rPr>
              <a:t> benchmark (a selection of 11 Russell Group unis) in all. (Q48 not </a:t>
            </a:r>
            <a:r>
              <a:rPr lang="en-US" baseline="0" dirty="0" err="1" smtClean="0">
                <a:ea typeface="ＭＳ Ｐゴシック" charset="0"/>
              </a:rPr>
              <a:t>benchmarkable</a:t>
            </a:r>
            <a:r>
              <a:rPr lang="en-US" baseline="0" dirty="0" smtClean="0">
                <a:ea typeface="ＭＳ Ｐゴシック" charset="0"/>
              </a:rPr>
              <a:t> – unique to us). Overall, 4% above RG</a:t>
            </a:r>
          </a:p>
          <a:p>
            <a:r>
              <a:rPr lang="en-US" baseline="0" dirty="0" smtClean="0">
                <a:ea typeface="ＭＳ Ｐゴシック" charset="0"/>
              </a:rPr>
              <a:t>RG Benchmark includes: </a:t>
            </a:r>
          </a:p>
          <a:p>
            <a:r>
              <a:rPr lang="en-GB" sz="1200" kern="1200" dirty="0" smtClean="0">
                <a:solidFill>
                  <a:schemeClr val="tx1"/>
                </a:solidFill>
                <a:effectLst/>
                <a:latin typeface="+mn-lt"/>
                <a:ea typeface="+mn-ea"/>
                <a:cs typeface="+mn-cs"/>
              </a:rPr>
              <a:t>Cardiff University</a:t>
            </a:r>
          </a:p>
          <a:p>
            <a:r>
              <a:rPr lang="en-GB" sz="1200" kern="1200" dirty="0" smtClean="0">
                <a:solidFill>
                  <a:schemeClr val="tx1"/>
                </a:solidFill>
                <a:effectLst/>
                <a:latin typeface="+mn-lt"/>
                <a:ea typeface="+mn-ea"/>
                <a:cs typeface="+mn-cs"/>
              </a:rPr>
              <a:t>Imperial College London                                                         </a:t>
            </a:r>
          </a:p>
          <a:p>
            <a:r>
              <a:rPr lang="en-GB" sz="1200" kern="1200" dirty="0" smtClean="0">
                <a:solidFill>
                  <a:schemeClr val="tx1"/>
                </a:solidFill>
                <a:effectLst/>
                <a:latin typeface="+mn-lt"/>
                <a:ea typeface="+mn-ea"/>
                <a:cs typeface="+mn-cs"/>
              </a:rPr>
              <a:t>Queen Mary University of London</a:t>
            </a:r>
          </a:p>
          <a:p>
            <a:r>
              <a:rPr lang="en-GB" sz="1200" kern="1200" dirty="0" smtClean="0">
                <a:solidFill>
                  <a:schemeClr val="tx1"/>
                </a:solidFill>
                <a:effectLst/>
                <a:latin typeface="+mn-lt"/>
                <a:ea typeface="+mn-ea"/>
                <a:cs typeface="+mn-cs"/>
              </a:rPr>
              <a:t>Queen's University Belfast</a:t>
            </a:r>
          </a:p>
          <a:p>
            <a:r>
              <a:rPr lang="en-GB" sz="1200" kern="1200" dirty="0" smtClean="0">
                <a:solidFill>
                  <a:schemeClr val="tx1"/>
                </a:solidFill>
                <a:effectLst/>
                <a:latin typeface="+mn-lt"/>
                <a:ea typeface="+mn-ea"/>
                <a:cs typeface="+mn-cs"/>
              </a:rPr>
              <a:t>University College London (UCL)</a:t>
            </a:r>
          </a:p>
          <a:p>
            <a:r>
              <a:rPr lang="en-GB" sz="1200" kern="1200" dirty="0" smtClean="0">
                <a:solidFill>
                  <a:schemeClr val="tx1"/>
                </a:solidFill>
                <a:effectLst/>
                <a:latin typeface="+mn-lt"/>
                <a:ea typeface="+mn-ea"/>
                <a:cs typeface="+mn-cs"/>
              </a:rPr>
              <a:t>University of Birmingham</a:t>
            </a:r>
          </a:p>
          <a:p>
            <a:r>
              <a:rPr lang="en-GB" sz="1200" kern="1200" dirty="0" smtClean="0">
                <a:solidFill>
                  <a:schemeClr val="tx1"/>
                </a:solidFill>
                <a:effectLst/>
                <a:latin typeface="+mn-lt"/>
                <a:ea typeface="+mn-ea"/>
                <a:cs typeface="+mn-cs"/>
              </a:rPr>
              <a:t>University of Cambridge - School of Biological Sciences                         </a:t>
            </a:r>
          </a:p>
          <a:p>
            <a:r>
              <a:rPr lang="en-GB" sz="1200" kern="1200" dirty="0" smtClean="0">
                <a:solidFill>
                  <a:schemeClr val="tx1"/>
                </a:solidFill>
                <a:effectLst/>
                <a:latin typeface="+mn-lt"/>
                <a:ea typeface="+mn-ea"/>
                <a:cs typeface="+mn-cs"/>
              </a:rPr>
              <a:t>University of Exeter</a:t>
            </a:r>
          </a:p>
          <a:p>
            <a:r>
              <a:rPr lang="en-GB" sz="1200" kern="1200" dirty="0" smtClean="0">
                <a:solidFill>
                  <a:schemeClr val="tx1"/>
                </a:solidFill>
                <a:effectLst/>
                <a:latin typeface="+mn-lt"/>
                <a:ea typeface="+mn-ea"/>
                <a:cs typeface="+mn-cs"/>
              </a:rPr>
              <a:t>University of Southampton                                                       </a:t>
            </a:r>
          </a:p>
          <a:p>
            <a:r>
              <a:rPr lang="en-GB" sz="1200" kern="1200" dirty="0" smtClean="0">
                <a:solidFill>
                  <a:schemeClr val="tx1"/>
                </a:solidFill>
                <a:effectLst/>
                <a:latin typeface="+mn-lt"/>
                <a:ea typeface="+mn-ea"/>
                <a:cs typeface="+mn-cs"/>
              </a:rPr>
              <a:t>University of Warwick</a:t>
            </a:r>
          </a:p>
          <a:p>
            <a:r>
              <a:rPr lang="en-GB" sz="1200" kern="1200" dirty="0" smtClean="0">
                <a:solidFill>
                  <a:schemeClr val="tx1"/>
                </a:solidFill>
                <a:effectLst/>
                <a:latin typeface="+mn-lt"/>
                <a:ea typeface="+mn-ea"/>
                <a:cs typeface="+mn-cs"/>
              </a:rPr>
              <a:t>University of York</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Room for improvement?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Engagement score to be celebrated!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So, what’s driving/influencing</a:t>
            </a:r>
            <a:r>
              <a:rPr lang="en-US" baseline="0" dirty="0" smtClean="0">
                <a:ea typeface="ＭＳ Ｐゴシック" charset="0"/>
              </a:rPr>
              <a:t> this engagement?</a:t>
            </a:r>
            <a:endParaRPr lang="en-US" dirty="0" smtClean="0">
              <a:ea typeface="ＭＳ Ｐゴシック" charset="0"/>
            </a:endParaRPr>
          </a:p>
          <a:p>
            <a:pPr eaLnBrk="1" hangingPunct="1"/>
            <a:endParaRPr lang="en-US" dirty="0">
              <a:ea typeface="ＭＳ Ｐゴシック" charset="0"/>
            </a:endParaRPr>
          </a:p>
        </p:txBody>
      </p:sp>
    </p:spTree>
    <p:extLst>
      <p:ext uri="{BB962C8B-B14F-4D97-AF65-F5344CB8AC3E}">
        <p14:creationId xmlns:p14="http://schemas.microsoft.com/office/powerpoint/2010/main" xmlns="" val="365733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fld id="{53005801-E9B6-8F42-B708-530B93179B62}" type="slidenum">
              <a:rPr lang="en-US" sz="1200" baseline="0"/>
              <a:pPr/>
              <a:t>16</a:t>
            </a:fld>
            <a:endParaRPr lang="en-US" sz="1200" baseline="0" dirty="0"/>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In</a:t>
            </a:r>
            <a:r>
              <a:rPr lang="en-US" baseline="0" dirty="0" smtClean="0">
                <a:ea typeface="ＭＳ Ｐゴシック" charset="0"/>
              </a:rPr>
              <a:t> </a:t>
            </a:r>
            <a:r>
              <a:rPr lang="en-US" baseline="0" dirty="0" err="1" smtClean="0">
                <a:ea typeface="ＭＳ Ｐゴシック" charset="0"/>
              </a:rPr>
              <a:t>analysing</a:t>
            </a:r>
            <a:r>
              <a:rPr lang="en-US" baseline="0" dirty="0" smtClean="0">
                <a:ea typeface="ＭＳ Ｐゴシック" charset="0"/>
              </a:rPr>
              <a:t> the survey results, 5 aspects of working life emerged as important drivers of staff engagement. These are the ‘key ingredients’ for staff feeling ‘engaged’ and influence how people respond to the ‘say’ ‘stay’ ‘strive’ questions that make up our great engagement score.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These responses are weighted in order of strongest correlation with engagement, to weakest correlation.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Some of these drivers of engagement are areas where we are doing well and will want to maintain (.e.g. respecting individual differences), others are areas we will want to improve. Feeling valued, is the aspect that came out as the largest driver of engagement; that is, this aspect of working life that is most important to staff. With a score of 49%, we want to improve this.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endParaRPr>
          </a:p>
          <a:p>
            <a:pPr marL="228600" marR="0" indent="-228600" algn="l" defTabSz="457200" rtl="0" eaLnBrk="1" fontAlgn="auto" latinLnBrk="0" hangingPunct="1">
              <a:lnSpc>
                <a:spcPct val="100000"/>
              </a:lnSpc>
              <a:spcBef>
                <a:spcPts val="0"/>
              </a:spcBef>
              <a:spcAft>
                <a:spcPts val="0"/>
              </a:spcAft>
              <a:buClrTx/>
              <a:buSzTx/>
              <a:buFontTx/>
              <a:buAutoNum type="alphaUcPeriod"/>
              <a:tabLst/>
              <a:defRPr/>
            </a:pPr>
            <a:endParaRPr lang="en-US" dirty="0" smtClean="0">
              <a:ea typeface="ＭＳ Ｐゴシック" charset="0"/>
            </a:endParaRPr>
          </a:p>
          <a:p>
            <a:pPr eaLnBrk="1" hangingPunct="1"/>
            <a:endParaRPr lang="en-US" dirty="0">
              <a:ea typeface="ＭＳ Ｐゴシック" charset="0"/>
            </a:endParaRPr>
          </a:p>
        </p:txBody>
      </p:sp>
    </p:spTree>
    <p:extLst>
      <p:ext uri="{BB962C8B-B14F-4D97-AF65-F5344CB8AC3E}">
        <p14:creationId xmlns:p14="http://schemas.microsoft.com/office/powerpoint/2010/main" xmlns="" val="138154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779150" y="9430306"/>
            <a:ext cx="2889938" cy="496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b"/>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r"/>
            <a:fld id="{B6FC544F-9DD5-E24F-9CEA-0D42D4C1B3D4}" type="slidenum">
              <a:rPr lang="en-US" sz="1200" baseline="0"/>
              <a:pPr algn="r"/>
              <a:t>17</a:t>
            </a:fld>
            <a:endParaRPr lang="en-US" sz="1200" baseline="0" dirty="0"/>
          </a:p>
        </p:txBody>
      </p:sp>
      <p:sp>
        <p:nvSpPr>
          <p:cNvPr id="60419" name="Rectangle 2"/>
          <p:cNvSpPr>
            <a:spLocks noGrp="1" noRot="1" noChangeAspect="1" noChangeArrowheads="1" noTextEdit="1"/>
          </p:cNvSpPr>
          <p:nvPr>
            <p:ph type="sldImg"/>
          </p:nvPr>
        </p:nvSpPr>
        <p:spPr>
          <a:xfrm>
            <a:off x="1371600" y="1143000"/>
            <a:ext cx="4114800" cy="3086100"/>
          </a:xfrm>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Not necessarily about creating new initiatives or plans, although that may be appropriate – about using the key drivers to inform the way we carry out existing plans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endParaRPr>
          </a:p>
        </p:txBody>
      </p:sp>
    </p:spTree>
    <p:extLst>
      <p:ext uri="{BB962C8B-B14F-4D97-AF65-F5344CB8AC3E}">
        <p14:creationId xmlns:p14="http://schemas.microsoft.com/office/powerpoint/2010/main" xmlns="" val="330668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563131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184740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2579941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400481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400258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10467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750529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1020618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100478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345685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89011D-02B1-4781-AA88-FE19319DDD88}" type="datetimeFigureOut">
              <a:rPr lang="id-ID" smtClean="0"/>
              <a:pPr/>
              <a:t>22/11/2017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229043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9011D-02B1-4781-AA88-FE19319DDD88}" type="datetimeFigureOut">
              <a:rPr lang="id-ID" smtClean="0"/>
              <a:pPr/>
              <a:t>22/11/2017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6978A-9F14-4167-A67F-54FD56BC292B}" type="slidenum">
              <a:rPr lang="id-ID" smtClean="0"/>
              <a:pPr/>
              <a:t>‹#›</a:t>
            </a:fld>
            <a:endParaRPr lang="id-ID"/>
          </a:p>
        </p:txBody>
      </p:sp>
    </p:spTree>
    <p:extLst>
      <p:ext uri="{BB962C8B-B14F-4D97-AF65-F5344CB8AC3E}">
        <p14:creationId xmlns:p14="http://schemas.microsoft.com/office/powerpoint/2010/main" xmlns="" val="16187442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13315" name="TextBox 1"/>
          <p:cNvSpPr txBox="1">
            <a:spLocks noChangeArrowheads="1"/>
          </p:cNvSpPr>
          <p:nvPr/>
        </p:nvSpPr>
        <p:spPr bwMode="auto">
          <a:xfrm>
            <a:off x="3222625" y="3657600"/>
            <a:ext cx="5638800" cy="1631950"/>
          </a:xfrm>
          <a:prstGeom prst="rect">
            <a:avLst/>
          </a:prstGeom>
          <a:noFill/>
          <a:ln w="9525">
            <a:noFill/>
            <a:miter lim="800000"/>
            <a:headEnd/>
            <a:tailEnd/>
          </a:ln>
        </p:spPr>
        <p:txBody>
          <a:bodyPr>
            <a:spAutoFit/>
          </a:bodyPr>
          <a:lstStyle/>
          <a:p>
            <a:pPr algn="ctr"/>
            <a:r>
              <a:rPr lang="id-ID" sz="2000" b="1" dirty="0" smtClean="0">
                <a:solidFill>
                  <a:schemeClr val="bg1"/>
                </a:solidFill>
              </a:rPr>
              <a:t>EMPLOYEE ENGAGEMENT &amp; O.C.B</a:t>
            </a:r>
            <a:endParaRPr lang="en-US" sz="2000" b="1" dirty="0">
              <a:solidFill>
                <a:schemeClr val="bg1"/>
              </a:solidFill>
            </a:endParaRPr>
          </a:p>
          <a:p>
            <a:pPr algn="ctr"/>
            <a:r>
              <a:rPr lang="en-US" sz="2000" b="1" dirty="0">
                <a:solidFill>
                  <a:schemeClr val="bg1"/>
                </a:solidFill>
              </a:rPr>
              <a:t>P</a:t>
            </a:r>
            <a:r>
              <a:rPr lang="id-ID" sz="2000" b="1" dirty="0">
                <a:solidFill>
                  <a:schemeClr val="bg1"/>
                </a:solidFill>
              </a:rPr>
              <a:t>ertemuan </a:t>
            </a:r>
            <a:r>
              <a:rPr lang="id-ID" sz="2000" b="1" dirty="0" smtClean="0">
                <a:solidFill>
                  <a:schemeClr val="bg1"/>
                </a:solidFill>
              </a:rPr>
              <a:t>13</a:t>
            </a:r>
            <a:r>
              <a:rPr lang="en-US" sz="2000" b="1" dirty="0" smtClean="0">
                <a:solidFill>
                  <a:schemeClr val="bg1"/>
                </a:solidFill>
              </a:rPr>
              <a:t> </a:t>
            </a:r>
            <a:endParaRPr lang="en-US" sz="2000" b="1" dirty="0">
              <a:solidFill>
                <a:schemeClr val="bg1"/>
              </a:solidFill>
            </a:endParaRPr>
          </a:p>
          <a:p>
            <a:pPr algn="ctr"/>
            <a:r>
              <a:rPr lang="id-ID" sz="2000" b="1" dirty="0">
                <a:solidFill>
                  <a:schemeClr val="bg1"/>
                </a:solidFill>
              </a:rPr>
              <a:t>Sulis Mariyanti</a:t>
            </a:r>
            <a:endParaRPr lang="en-US" sz="2000" b="1" dirty="0">
              <a:solidFill>
                <a:schemeClr val="bg1"/>
              </a:solidFill>
            </a:endParaRPr>
          </a:p>
          <a:p>
            <a:pPr algn="ctr"/>
            <a:r>
              <a:rPr lang="id-ID" sz="2000" b="1" dirty="0">
                <a:solidFill>
                  <a:schemeClr val="bg1"/>
                </a:solidFill>
              </a:rPr>
              <a:t>PSIKOLOGI</a:t>
            </a:r>
            <a:endParaRPr lang="en-US" sz="2000" b="1" dirty="0">
              <a:solidFill>
                <a:schemeClr val="bg1"/>
              </a:solidFill>
            </a:endParaRPr>
          </a:p>
          <a:p>
            <a:pPr algn="ct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smtClean="0">
                <a:solidFill>
                  <a:srgbClr val="FF0000"/>
                </a:solidFill>
              </a:rPr>
              <a:t>Being An Engaged Employee</a:t>
            </a:r>
          </a:p>
        </p:txBody>
      </p:sp>
      <p:sp>
        <p:nvSpPr>
          <p:cNvPr id="6147" name="Rectangle 3"/>
          <p:cNvSpPr>
            <a:spLocks noGrp="1" noChangeArrowheads="1"/>
          </p:cNvSpPr>
          <p:nvPr>
            <p:ph type="body" idx="1"/>
          </p:nvPr>
        </p:nvSpPr>
        <p:spPr/>
        <p:txBody>
          <a:bodyPr/>
          <a:lstStyle/>
          <a:p>
            <a:pPr lvl="1" eaLnBrk="1" hangingPunct="1">
              <a:buFont typeface="Wingdings" pitchFamily="2" charset="2"/>
              <a:buNone/>
            </a:pPr>
            <a:r>
              <a:rPr lang="en-US" dirty="0" smtClean="0"/>
              <a:t>When employees care—when they are </a:t>
            </a:r>
            <a:r>
              <a:rPr lang="en-US" i="1" dirty="0" smtClean="0"/>
              <a:t>engaged</a:t>
            </a:r>
            <a:r>
              <a:rPr lang="en-US" dirty="0" smtClean="0"/>
              <a:t>—they use </a:t>
            </a:r>
            <a:r>
              <a:rPr lang="en-US" b="1" dirty="0" smtClean="0"/>
              <a:t>discretionary effort</a:t>
            </a:r>
          </a:p>
          <a:p>
            <a:pPr lvl="2" eaLnBrk="1" hangingPunct="1"/>
            <a:r>
              <a:rPr lang="en-US" dirty="0" smtClean="0"/>
              <a:t>Give 110%</a:t>
            </a:r>
          </a:p>
          <a:p>
            <a:pPr lvl="2" eaLnBrk="1" hangingPunct="1"/>
            <a:r>
              <a:rPr lang="en-US" dirty="0" smtClean="0"/>
              <a:t>Go the extra mile</a:t>
            </a:r>
          </a:p>
          <a:p>
            <a:pPr lvl="2" eaLnBrk="1" hangingPunct="1"/>
            <a:r>
              <a:rPr lang="en-US" dirty="0" smtClean="0"/>
              <a:t>Take personal responsibility/accountability </a:t>
            </a:r>
          </a:p>
          <a:p>
            <a:pPr lvl="2" eaLnBrk="1" hangingPunct="1"/>
            <a:r>
              <a:rPr lang="en-US" dirty="0" smtClean="0"/>
              <a:t>Hold themselves to a higher standard</a:t>
            </a:r>
          </a:p>
          <a:p>
            <a:pPr lvl="2" eaLnBrk="1" hangingPunct="1"/>
            <a:r>
              <a:rPr lang="en-US" dirty="0" smtClean="0"/>
              <a:t>Take pride in the quality of their work</a:t>
            </a:r>
          </a:p>
          <a:p>
            <a:pPr lvl="2" eaLnBrk="1" hangingPunct="1"/>
            <a:r>
              <a:rPr lang="en-US" dirty="0" smtClean="0"/>
              <a:t>Feel that what they contribute matters to the success of the organization</a:t>
            </a:r>
          </a:p>
          <a:p>
            <a:pPr lvl="2" eaLnBrk="1" hangingPunct="1"/>
            <a:endParaRPr lang="en-US" dirty="0" smtClean="0"/>
          </a:p>
          <a:p>
            <a:pPr lvl="2" eaLnBrk="1" hangingPunct="1"/>
            <a:endParaRPr lang="en-US" dirty="0" smtClean="0"/>
          </a:p>
          <a:p>
            <a:pPr lvl="2" eaLnBrk="1" hangingPunct="1">
              <a:buFont typeface="Wingdings" pitchFamily="2" charset="2"/>
              <a:buNone/>
            </a:pPr>
            <a:endParaRPr lang="en-US" dirty="0" smtClean="0"/>
          </a:p>
          <a:p>
            <a:pPr eaLnBrk="1" hangingPunct="1"/>
            <a:endParaRPr lang="en-US" dirty="0" smtClean="0"/>
          </a:p>
        </p:txBody>
      </p:sp>
    </p:spTree>
    <p:extLst>
      <p:ext uri="{BB962C8B-B14F-4D97-AF65-F5344CB8AC3E}">
        <p14:creationId xmlns:p14="http://schemas.microsoft.com/office/powerpoint/2010/main" xmlns="" val="2555607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solidFill>
                  <a:srgbClr val="FF0000"/>
                </a:solidFill>
              </a:rPr>
              <a:t>What Do Employees Want?</a:t>
            </a:r>
          </a:p>
        </p:txBody>
      </p:sp>
      <p:sp>
        <p:nvSpPr>
          <p:cNvPr id="8195" name="Rectangle 3"/>
          <p:cNvSpPr>
            <a:spLocks noGrp="1" noChangeArrowheads="1"/>
          </p:cNvSpPr>
          <p:nvPr>
            <p:ph type="body" idx="1"/>
          </p:nvPr>
        </p:nvSpPr>
        <p:spPr/>
        <p:txBody>
          <a:bodyPr/>
          <a:lstStyle/>
          <a:p>
            <a:pPr eaLnBrk="1" hangingPunct="1"/>
            <a:r>
              <a:rPr lang="en-US" sz="2400" dirty="0" smtClean="0"/>
              <a:t>To know what is expected of them</a:t>
            </a:r>
          </a:p>
          <a:p>
            <a:pPr eaLnBrk="1" hangingPunct="1"/>
            <a:r>
              <a:rPr lang="en-US" sz="2400" dirty="0" smtClean="0"/>
              <a:t>The tools and equipment to be successful in their job</a:t>
            </a:r>
          </a:p>
          <a:p>
            <a:pPr eaLnBrk="1" hangingPunct="1"/>
            <a:r>
              <a:rPr lang="en-US" sz="2400" dirty="0" smtClean="0"/>
              <a:t>The opportunity to do what they do best</a:t>
            </a:r>
          </a:p>
          <a:p>
            <a:pPr eaLnBrk="1" hangingPunct="1"/>
            <a:r>
              <a:rPr lang="en-US" sz="2400" dirty="0" smtClean="0"/>
              <a:t>Feedback, praise &amp; recognition</a:t>
            </a:r>
          </a:p>
          <a:p>
            <a:pPr eaLnBrk="1" hangingPunct="1"/>
            <a:r>
              <a:rPr lang="en-US" sz="2400" dirty="0" smtClean="0"/>
              <a:t>To know that they are cared about</a:t>
            </a:r>
          </a:p>
          <a:p>
            <a:pPr eaLnBrk="1" hangingPunct="1"/>
            <a:r>
              <a:rPr lang="en-US" sz="2400" dirty="0" smtClean="0"/>
              <a:t>To know that they matter and make a difference</a:t>
            </a:r>
          </a:p>
          <a:p>
            <a:pPr eaLnBrk="1" hangingPunct="1"/>
            <a:r>
              <a:rPr lang="en-US" sz="2400" dirty="0" smtClean="0"/>
              <a:t>The opportunity to progress, learn new things</a:t>
            </a:r>
          </a:p>
          <a:p>
            <a:pPr eaLnBrk="1" hangingPunct="1"/>
            <a:r>
              <a:rPr lang="en-US" sz="2400" dirty="0" smtClean="0"/>
              <a:t>To be treated fairly</a:t>
            </a:r>
          </a:p>
          <a:p>
            <a:pPr eaLnBrk="1" hangingPunct="1">
              <a:buNone/>
            </a:pPr>
            <a:endParaRPr lang="en-US" sz="2400" dirty="0" smtClean="0"/>
          </a:p>
        </p:txBody>
      </p:sp>
    </p:spTree>
    <p:extLst>
      <p:ext uri="{BB962C8B-B14F-4D97-AF65-F5344CB8AC3E}">
        <p14:creationId xmlns:p14="http://schemas.microsoft.com/office/powerpoint/2010/main" xmlns="" val="338198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solidFill>
                  <a:srgbClr val="FF0000"/>
                </a:solidFill>
              </a:rPr>
              <a:t>What Do Employees Want </a:t>
            </a:r>
            <a:r>
              <a:rPr lang="en-US" u="sng" dirty="0" smtClean="0">
                <a:solidFill>
                  <a:srgbClr val="FF0000"/>
                </a:solidFill>
              </a:rPr>
              <a:t>MOST</a:t>
            </a:r>
            <a:r>
              <a:rPr lang="en-US" dirty="0" smtClean="0">
                <a:solidFill>
                  <a:srgbClr val="FF0000"/>
                </a:solidFill>
              </a:rPr>
              <a:t>?</a:t>
            </a:r>
          </a:p>
        </p:txBody>
      </p:sp>
      <p:sp>
        <p:nvSpPr>
          <p:cNvPr id="9219" name="Rectangle 3"/>
          <p:cNvSpPr>
            <a:spLocks noGrp="1" noChangeArrowheads="1"/>
          </p:cNvSpPr>
          <p:nvPr>
            <p:ph type="body" idx="1"/>
          </p:nvPr>
        </p:nvSpPr>
        <p:spPr/>
        <p:txBody>
          <a:bodyPr>
            <a:normAutofit lnSpcReduction="10000"/>
          </a:bodyPr>
          <a:lstStyle/>
          <a:p>
            <a:pPr eaLnBrk="1" hangingPunct="1"/>
            <a:r>
              <a:rPr lang="en-US" dirty="0" smtClean="0">
                <a:solidFill>
                  <a:srgbClr val="FF0000"/>
                </a:solidFill>
              </a:rPr>
              <a:t>THEY WANT TO TRUST YOU …AND TO BE TRUSTED!</a:t>
            </a:r>
          </a:p>
          <a:p>
            <a:pPr eaLnBrk="1" hangingPunct="1"/>
            <a:endParaRPr lang="en-US" dirty="0" smtClean="0"/>
          </a:p>
          <a:p>
            <a:pPr lvl="1" eaLnBrk="1" hangingPunct="1"/>
            <a:r>
              <a:rPr lang="en-US" b="1" dirty="0" smtClean="0"/>
              <a:t>Trust is a function of two things:</a:t>
            </a:r>
          </a:p>
          <a:p>
            <a:pPr lvl="1" eaLnBrk="1" hangingPunct="1">
              <a:buFont typeface="Wingdings" pitchFamily="2" charset="2"/>
              <a:buNone/>
            </a:pPr>
            <a:endParaRPr lang="en-US" b="1" dirty="0" smtClean="0"/>
          </a:p>
          <a:p>
            <a:pPr lvl="2" eaLnBrk="1" hangingPunct="1"/>
            <a:r>
              <a:rPr lang="en-US" dirty="0" smtClean="0">
                <a:solidFill>
                  <a:srgbClr val="FF0000"/>
                </a:solidFill>
              </a:rPr>
              <a:t>Character</a:t>
            </a:r>
            <a:r>
              <a:rPr lang="en-US" dirty="0" smtClean="0"/>
              <a:t> – which includes  integrity,  motive, and  intent </a:t>
            </a:r>
          </a:p>
          <a:p>
            <a:pPr lvl="2" eaLnBrk="1" hangingPunct="1"/>
            <a:endParaRPr lang="en-US" dirty="0" smtClean="0"/>
          </a:p>
          <a:p>
            <a:pPr lvl="2" eaLnBrk="1" hangingPunct="1"/>
            <a:r>
              <a:rPr lang="en-US" dirty="0" smtClean="0">
                <a:solidFill>
                  <a:srgbClr val="FF0000"/>
                </a:solidFill>
              </a:rPr>
              <a:t>Competence </a:t>
            </a:r>
            <a:r>
              <a:rPr lang="en-US" dirty="0" smtClean="0"/>
              <a:t>– which includes capabilities,  skills, results, and track record</a:t>
            </a:r>
          </a:p>
          <a:p>
            <a:pPr lvl="2" eaLnBrk="1" hangingPunct="1"/>
            <a:endParaRPr lang="en-US" dirty="0" smtClean="0"/>
          </a:p>
        </p:txBody>
      </p:sp>
    </p:spTree>
    <p:extLst>
      <p:ext uri="{BB962C8B-B14F-4D97-AF65-F5344CB8AC3E}">
        <p14:creationId xmlns:p14="http://schemas.microsoft.com/office/powerpoint/2010/main" xmlns="" val="342681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657349" y="1371600"/>
            <a:ext cx="6343651" cy="584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l"/>
            <a:r>
              <a:rPr lang="en-US" sz="3200" baseline="0" dirty="0">
                <a:solidFill>
                  <a:srgbClr val="FF0000"/>
                </a:solidFill>
                <a:latin typeface="Berlin Sans FB" pitchFamily="34" charset="0"/>
              </a:rPr>
              <a:t>Employee Engagement </a:t>
            </a:r>
          </a:p>
        </p:txBody>
      </p:sp>
      <p:sp>
        <p:nvSpPr>
          <p:cNvPr id="13316" name="Rectangle 3"/>
          <p:cNvSpPr>
            <a:spLocks noChangeArrowheads="1"/>
          </p:cNvSpPr>
          <p:nvPr/>
        </p:nvSpPr>
        <p:spPr bwMode="auto">
          <a:xfrm>
            <a:off x="899592" y="2171698"/>
            <a:ext cx="7344815" cy="43536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spcAft>
                <a:spcPct val="50000"/>
              </a:spcAft>
              <a:buClr>
                <a:srgbClr val="FF925C"/>
              </a:buClr>
            </a:pPr>
            <a:endParaRPr lang="en-US" sz="2200" dirty="0">
              <a:solidFill>
                <a:srgbClr val="666666"/>
              </a:solidFill>
            </a:endParaRPr>
          </a:p>
        </p:txBody>
      </p:sp>
      <p:sp>
        <p:nvSpPr>
          <p:cNvPr id="13317" name="Line 4"/>
          <p:cNvSpPr>
            <a:spLocks noChangeShapeType="1"/>
          </p:cNvSpPr>
          <p:nvPr/>
        </p:nvSpPr>
        <p:spPr bwMode="auto">
          <a:xfrm>
            <a:off x="1714500" y="1143000"/>
            <a:ext cx="6286500" cy="0"/>
          </a:xfrm>
          <a:prstGeom prst="line">
            <a:avLst/>
          </a:prstGeom>
          <a:noFill/>
          <a:ln w="9525">
            <a:solidFill>
              <a:srgbClr val="666666"/>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3" name="Picture 2"/>
          <p:cNvPicPr>
            <a:picLocks noChangeAspect="1"/>
          </p:cNvPicPr>
          <p:nvPr/>
        </p:nvPicPr>
        <p:blipFill>
          <a:blip r:embed="rId3"/>
          <a:stretch>
            <a:fillRect/>
          </a:stretch>
        </p:blipFill>
        <p:spPr>
          <a:xfrm>
            <a:off x="928662" y="2143116"/>
            <a:ext cx="7560839" cy="4214842"/>
          </a:xfrm>
          <a:prstGeom prst="rect">
            <a:avLst/>
          </a:prstGeom>
          <a:solidFill>
            <a:srgbClr val="00B050"/>
          </a:solidFill>
        </p:spPr>
      </p:pic>
    </p:spTree>
    <p:extLst>
      <p:ext uri="{BB962C8B-B14F-4D97-AF65-F5344CB8AC3E}">
        <p14:creationId xmlns:p14="http://schemas.microsoft.com/office/powerpoint/2010/main" xmlns="" val="624670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85308" y="1471880"/>
            <a:ext cx="7101407" cy="584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l"/>
            <a:r>
              <a:rPr lang="en-US" sz="3200" b="1" baseline="0" dirty="0" smtClean="0">
                <a:solidFill>
                  <a:srgbClr val="C10B24"/>
                </a:solidFill>
                <a:latin typeface="Berlin Sans FB" pitchFamily="34" charset="0"/>
              </a:rPr>
              <a:t>Why Employee </a:t>
            </a:r>
            <a:r>
              <a:rPr lang="en-US" sz="3200" b="1" baseline="0" dirty="0">
                <a:solidFill>
                  <a:srgbClr val="C10B24"/>
                </a:solidFill>
                <a:latin typeface="Berlin Sans FB" pitchFamily="34" charset="0"/>
              </a:rPr>
              <a:t>Engagement?</a:t>
            </a:r>
          </a:p>
        </p:txBody>
      </p:sp>
      <p:sp>
        <p:nvSpPr>
          <p:cNvPr id="50179" name="Rectangle 3"/>
          <p:cNvSpPr>
            <a:spLocks noChangeArrowheads="1"/>
          </p:cNvSpPr>
          <p:nvPr/>
        </p:nvSpPr>
        <p:spPr bwMode="auto">
          <a:xfrm>
            <a:off x="1657350" y="2133600"/>
            <a:ext cx="508635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marL="195258" indent="-195258">
              <a:spcAft>
                <a:spcPct val="25000"/>
              </a:spcAft>
              <a:buClr>
                <a:srgbClr val="163462"/>
              </a:buClr>
            </a:pPr>
            <a:endParaRPr lang="en-US" sz="2200" dirty="0">
              <a:solidFill>
                <a:srgbClr val="666666"/>
              </a:solidFill>
            </a:endParaRPr>
          </a:p>
          <a:p>
            <a:pPr marL="195258" indent="-195258">
              <a:spcAft>
                <a:spcPct val="25000"/>
              </a:spcAft>
              <a:buClr>
                <a:srgbClr val="163462"/>
              </a:buClr>
              <a:buFont typeface="Times" charset="0"/>
              <a:buChar char="•"/>
            </a:pPr>
            <a:endParaRPr lang="en-US" dirty="0">
              <a:solidFill>
                <a:srgbClr val="333333"/>
              </a:solidFill>
              <a:latin typeface="Helvetica Light" charset="0"/>
            </a:endParaRPr>
          </a:p>
          <a:p>
            <a:pPr marL="195258" indent="-195258">
              <a:spcAft>
                <a:spcPct val="25000"/>
              </a:spcAft>
              <a:buClr>
                <a:srgbClr val="FF925C"/>
              </a:buClr>
            </a:pPr>
            <a:endParaRPr lang="en-US" dirty="0">
              <a:solidFill>
                <a:srgbClr val="333333"/>
              </a:solidFill>
              <a:latin typeface="Helvetica Light" charset="0"/>
            </a:endParaRPr>
          </a:p>
        </p:txBody>
      </p:sp>
      <p:sp>
        <p:nvSpPr>
          <p:cNvPr id="75780" name="Line 4"/>
          <p:cNvSpPr>
            <a:spLocks noChangeShapeType="1"/>
          </p:cNvSpPr>
          <p:nvPr/>
        </p:nvSpPr>
        <p:spPr bwMode="auto">
          <a:xfrm>
            <a:off x="1714500" y="1143000"/>
            <a:ext cx="6286500" cy="0"/>
          </a:xfrm>
          <a:prstGeom prst="line">
            <a:avLst/>
          </a:prstGeom>
          <a:noFill/>
          <a:ln w="9525">
            <a:solidFill>
              <a:srgbClr val="666666"/>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0" name="Rectangle 3"/>
          <p:cNvSpPr>
            <a:spLocks noChangeArrowheads="1"/>
          </p:cNvSpPr>
          <p:nvPr/>
        </p:nvSpPr>
        <p:spPr bwMode="auto">
          <a:xfrm>
            <a:off x="755576" y="2357430"/>
            <a:ext cx="7704856" cy="37862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numCol="1" spcCol="216000"/>
          <a:lstStyle/>
          <a:p>
            <a:pPr marL="195258" indent="-195258">
              <a:spcAft>
                <a:spcPct val="25000"/>
              </a:spcAft>
              <a:buClr>
                <a:srgbClr val="163462"/>
              </a:buClr>
            </a:pPr>
            <a:r>
              <a:rPr lang="en-US" sz="2800" b="1" dirty="0" smtClean="0">
                <a:solidFill>
                  <a:srgbClr val="FF0000"/>
                </a:solidFill>
                <a:latin typeface="Berlin Sans FB" pitchFamily="34" charset="0"/>
              </a:rPr>
              <a:t>Engaged employees:</a:t>
            </a:r>
            <a:endParaRPr lang="en-US" sz="2400" dirty="0">
              <a:solidFill>
                <a:srgbClr val="FF0000"/>
              </a:solidFill>
              <a:latin typeface="Berlin Sans FB" pitchFamily="34" charset="0"/>
            </a:endParaRPr>
          </a:p>
          <a:p>
            <a:pPr marL="342891" indent="-342891">
              <a:spcAft>
                <a:spcPct val="25000"/>
              </a:spcAft>
              <a:buClr>
                <a:srgbClr val="163462"/>
              </a:buClr>
              <a:buFont typeface="Arial" panose="020B0604020202020204" pitchFamily="34" charset="0"/>
              <a:buChar char="•"/>
            </a:pPr>
            <a:r>
              <a:rPr lang="en-US" sz="2800" dirty="0" smtClean="0">
                <a:latin typeface="Berlin Sans FB" pitchFamily="34" charset="0"/>
              </a:rPr>
              <a:t>Achieve their </a:t>
            </a:r>
            <a:r>
              <a:rPr lang="en-US" sz="2800" dirty="0">
                <a:latin typeface="Berlin Sans FB" pitchFamily="34" charset="0"/>
              </a:rPr>
              <a:t>best work</a:t>
            </a:r>
          </a:p>
          <a:p>
            <a:pPr marL="342891" indent="-342891">
              <a:spcAft>
                <a:spcPct val="25000"/>
              </a:spcAft>
              <a:buClr>
                <a:srgbClr val="163462"/>
              </a:buClr>
              <a:buFont typeface="Arial" panose="020B0604020202020204" pitchFamily="34" charset="0"/>
              <a:buChar char="•"/>
            </a:pPr>
            <a:r>
              <a:rPr lang="en-US" sz="2800" dirty="0" smtClean="0">
                <a:latin typeface="Berlin Sans FB" pitchFamily="34" charset="0"/>
              </a:rPr>
              <a:t>Have increased </a:t>
            </a:r>
            <a:r>
              <a:rPr lang="en-US" sz="2800" dirty="0">
                <a:latin typeface="Berlin Sans FB" pitchFamily="34" charset="0"/>
              </a:rPr>
              <a:t>resilience</a:t>
            </a:r>
          </a:p>
          <a:p>
            <a:pPr marL="342891" indent="-342891">
              <a:spcAft>
                <a:spcPts val="1200"/>
              </a:spcAft>
              <a:buClr>
                <a:srgbClr val="163462"/>
              </a:buClr>
              <a:buFont typeface="Arial" panose="020B0604020202020204" pitchFamily="34" charset="0"/>
              <a:buChar char="•"/>
            </a:pPr>
            <a:r>
              <a:rPr lang="en-US" sz="2800" dirty="0" smtClean="0">
                <a:latin typeface="Berlin Sans FB" pitchFamily="34" charset="0"/>
              </a:rPr>
              <a:t>Make more </a:t>
            </a:r>
            <a:r>
              <a:rPr lang="en-US" sz="2800" dirty="0">
                <a:latin typeface="Berlin Sans FB" pitchFamily="34" charset="0"/>
              </a:rPr>
              <a:t>positive / innovative contributions</a:t>
            </a:r>
          </a:p>
          <a:p>
            <a:pPr algn="l">
              <a:spcAft>
                <a:spcPct val="25000"/>
              </a:spcAft>
              <a:buClr>
                <a:srgbClr val="163462"/>
              </a:buClr>
            </a:pPr>
            <a:endParaRPr lang="en-US" sz="2200" dirty="0">
              <a:solidFill>
                <a:srgbClr val="666666"/>
              </a:solidFill>
            </a:endParaRPr>
          </a:p>
          <a:p>
            <a:pPr marL="195258" indent="-195258">
              <a:spcAft>
                <a:spcPct val="25000"/>
              </a:spcAft>
              <a:buClr>
                <a:srgbClr val="163462"/>
              </a:buClr>
              <a:buFont typeface="Times" charset="0"/>
              <a:buChar char="•"/>
            </a:pPr>
            <a:endParaRPr lang="en-US" dirty="0">
              <a:solidFill>
                <a:srgbClr val="333333"/>
              </a:solidFill>
              <a:latin typeface="Helvetica Light" charset="0"/>
            </a:endParaRPr>
          </a:p>
          <a:p>
            <a:pPr marL="195258" indent="-195258">
              <a:spcAft>
                <a:spcPct val="25000"/>
              </a:spcAft>
              <a:buClr>
                <a:srgbClr val="FF925C"/>
              </a:buClr>
            </a:pPr>
            <a:endParaRPr lang="en-US" dirty="0">
              <a:solidFill>
                <a:srgbClr val="333333"/>
              </a:solidFill>
              <a:latin typeface="Helvetica Light" charset="0"/>
            </a:endParaRPr>
          </a:p>
        </p:txBody>
      </p:sp>
    </p:spTree>
    <p:extLst>
      <p:ext uri="{BB962C8B-B14F-4D97-AF65-F5344CB8AC3E}">
        <p14:creationId xmlns:p14="http://schemas.microsoft.com/office/powerpoint/2010/main" xmlns="" val="1175653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95537" y="1214422"/>
            <a:ext cx="7248472"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l"/>
            <a:r>
              <a:rPr lang="id-ID" sz="2800" b="1" baseline="0" dirty="0" smtClean="0">
                <a:solidFill>
                  <a:srgbClr val="FF0000"/>
                </a:solidFill>
                <a:latin typeface="Berlin Sans FB" pitchFamily="34" charset="0"/>
              </a:rPr>
              <a:t>Contoh </a:t>
            </a:r>
            <a:r>
              <a:rPr lang="en-US" sz="2800" b="1" baseline="0" dirty="0" smtClean="0">
                <a:solidFill>
                  <a:srgbClr val="FF0000"/>
                </a:solidFill>
                <a:latin typeface="Berlin Sans FB" pitchFamily="34" charset="0"/>
              </a:rPr>
              <a:t>Employee </a:t>
            </a:r>
            <a:r>
              <a:rPr lang="en-US" sz="2800" b="1" baseline="0" dirty="0">
                <a:solidFill>
                  <a:srgbClr val="FF0000"/>
                </a:solidFill>
                <a:latin typeface="Berlin Sans FB" pitchFamily="34" charset="0"/>
              </a:rPr>
              <a:t>Engagement Index</a:t>
            </a:r>
          </a:p>
        </p:txBody>
      </p:sp>
      <p:sp>
        <p:nvSpPr>
          <p:cNvPr id="13316" name="Rectangle 3"/>
          <p:cNvSpPr>
            <a:spLocks noChangeArrowheads="1"/>
          </p:cNvSpPr>
          <p:nvPr/>
        </p:nvSpPr>
        <p:spPr bwMode="auto">
          <a:xfrm>
            <a:off x="1651241" y="2171699"/>
            <a:ext cx="45720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spcAft>
                <a:spcPct val="50000"/>
              </a:spcAft>
              <a:buClr>
                <a:srgbClr val="FF925C"/>
              </a:buClr>
            </a:pPr>
            <a:r>
              <a:rPr lang="en-US" sz="2200" dirty="0">
                <a:solidFill>
                  <a:srgbClr val="666666"/>
                </a:solidFill>
              </a:rPr>
              <a:t>Text…</a:t>
            </a:r>
          </a:p>
          <a:p>
            <a:pPr>
              <a:spcAft>
                <a:spcPct val="50000"/>
              </a:spcAft>
              <a:buClr>
                <a:srgbClr val="FF925C"/>
              </a:buClr>
            </a:pPr>
            <a:endParaRPr lang="en-US" sz="2200" dirty="0">
              <a:solidFill>
                <a:srgbClr val="666666"/>
              </a:solidFill>
            </a:endParaRPr>
          </a:p>
        </p:txBody>
      </p:sp>
      <p:sp>
        <p:nvSpPr>
          <p:cNvPr id="13317" name="Line 4"/>
          <p:cNvSpPr>
            <a:spLocks noChangeShapeType="1"/>
          </p:cNvSpPr>
          <p:nvPr/>
        </p:nvSpPr>
        <p:spPr bwMode="auto">
          <a:xfrm>
            <a:off x="1714500" y="1143000"/>
            <a:ext cx="6286500" cy="0"/>
          </a:xfrm>
          <a:prstGeom prst="line">
            <a:avLst/>
          </a:prstGeom>
          <a:noFill/>
          <a:ln w="9525">
            <a:solidFill>
              <a:srgbClr val="666666"/>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2" name="Picture 1"/>
          <p:cNvPicPr>
            <a:picLocks noChangeAspect="1"/>
          </p:cNvPicPr>
          <p:nvPr/>
        </p:nvPicPr>
        <p:blipFill>
          <a:blip r:embed="rId3"/>
          <a:stretch>
            <a:fillRect/>
          </a:stretch>
        </p:blipFill>
        <p:spPr>
          <a:xfrm>
            <a:off x="405587" y="1714488"/>
            <a:ext cx="8209495" cy="4704389"/>
          </a:xfrm>
          <a:prstGeom prst="rect">
            <a:avLst/>
          </a:prstGeom>
        </p:spPr>
      </p:pic>
    </p:spTree>
    <p:extLst>
      <p:ext uri="{BB962C8B-B14F-4D97-AF65-F5344CB8AC3E}">
        <p14:creationId xmlns:p14="http://schemas.microsoft.com/office/powerpoint/2010/main" xmlns="" val="3884462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8662" y="1214422"/>
            <a:ext cx="5332201" cy="5072098"/>
          </a:xfrm>
          <a:prstGeom prst="rect">
            <a:avLst/>
          </a:prstGeom>
        </p:spPr>
      </p:pic>
      <p:sp>
        <p:nvSpPr>
          <p:cNvPr id="74754" name="Text Box 2"/>
          <p:cNvSpPr txBox="1">
            <a:spLocks noChangeArrowheads="1"/>
          </p:cNvSpPr>
          <p:nvPr/>
        </p:nvSpPr>
        <p:spPr bwMode="auto">
          <a:xfrm>
            <a:off x="827584" y="1371600"/>
            <a:ext cx="5568141"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l"/>
            <a:r>
              <a:rPr lang="id-ID" sz="2800" baseline="0" dirty="0" smtClean="0">
                <a:solidFill>
                  <a:srgbClr val="FF0000"/>
                </a:solidFill>
                <a:latin typeface="Berlin Sans FB" pitchFamily="34" charset="0"/>
              </a:rPr>
              <a:t>Contoh </a:t>
            </a:r>
            <a:r>
              <a:rPr lang="en-US" sz="2800" baseline="0" dirty="0" smtClean="0">
                <a:solidFill>
                  <a:srgbClr val="FF0000"/>
                </a:solidFill>
                <a:latin typeface="Berlin Sans FB" pitchFamily="34" charset="0"/>
              </a:rPr>
              <a:t>Key </a:t>
            </a:r>
            <a:r>
              <a:rPr lang="en-US" sz="2800" baseline="0" dirty="0" smtClean="0">
                <a:solidFill>
                  <a:srgbClr val="FF0000"/>
                </a:solidFill>
                <a:latin typeface="Berlin Sans FB" pitchFamily="34" charset="0"/>
              </a:rPr>
              <a:t>Driver Questions</a:t>
            </a:r>
            <a:endParaRPr lang="en-US" sz="2800" baseline="0" dirty="0">
              <a:solidFill>
                <a:srgbClr val="FF0000"/>
              </a:solidFill>
              <a:latin typeface="Berlin Sans FB" pitchFamily="34" charset="0"/>
            </a:endParaRPr>
          </a:p>
        </p:txBody>
      </p:sp>
      <p:sp>
        <p:nvSpPr>
          <p:cNvPr id="13317" name="Line 4"/>
          <p:cNvSpPr>
            <a:spLocks noChangeShapeType="1"/>
          </p:cNvSpPr>
          <p:nvPr/>
        </p:nvSpPr>
        <p:spPr bwMode="auto">
          <a:xfrm>
            <a:off x="1714500" y="1143000"/>
            <a:ext cx="6286500" cy="0"/>
          </a:xfrm>
          <a:prstGeom prst="line">
            <a:avLst/>
          </a:prstGeom>
          <a:noFill/>
          <a:ln w="9525">
            <a:solidFill>
              <a:srgbClr val="666666"/>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xmlns="" val="0"/>
              </a:ext>
            </a:extLst>
          </a:blip>
          <a:srcRect l="51415" t="-1000" r="24612" b="659"/>
          <a:stretch/>
        </p:blipFill>
        <p:spPr>
          <a:xfrm>
            <a:off x="6356959" y="1143001"/>
            <a:ext cx="1644041" cy="5072082"/>
          </a:xfrm>
          <a:prstGeom prst="rect">
            <a:avLst/>
          </a:prstGeom>
        </p:spPr>
      </p:pic>
    </p:spTree>
    <p:extLst>
      <p:ext uri="{BB962C8B-B14F-4D97-AF65-F5344CB8AC3E}">
        <p14:creationId xmlns:p14="http://schemas.microsoft.com/office/powerpoint/2010/main" xmlns="" val="3820548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9552" y="1214422"/>
            <a:ext cx="5575498" cy="523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a:defRPr sz="2400" baseline="-25000">
                <a:solidFill>
                  <a:schemeClr val="tx1"/>
                </a:solidFill>
                <a:latin typeface="Arial" charset="0"/>
                <a:ea typeface="ＭＳ Ｐゴシック" charset="0"/>
                <a:cs typeface="ＭＳ Ｐゴシック" charset="0"/>
              </a:defRPr>
            </a:lvl1pPr>
            <a:lvl2pPr marL="742950" indent="-285750">
              <a:defRPr sz="2400" baseline="-25000">
                <a:solidFill>
                  <a:schemeClr val="tx1"/>
                </a:solidFill>
                <a:latin typeface="Arial" charset="0"/>
                <a:ea typeface="ＭＳ Ｐゴシック" charset="0"/>
              </a:defRPr>
            </a:lvl2pPr>
            <a:lvl3pPr marL="1143000" indent="-228600">
              <a:defRPr sz="2400" baseline="-25000">
                <a:solidFill>
                  <a:schemeClr val="tx1"/>
                </a:solidFill>
                <a:latin typeface="Arial" charset="0"/>
                <a:ea typeface="ＭＳ Ｐゴシック" charset="0"/>
              </a:defRPr>
            </a:lvl3pPr>
            <a:lvl4pPr marL="1600200" indent="-228600">
              <a:defRPr sz="2400" baseline="-25000">
                <a:solidFill>
                  <a:schemeClr val="tx1"/>
                </a:solidFill>
                <a:latin typeface="Arial" charset="0"/>
                <a:ea typeface="ＭＳ Ｐゴシック" charset="0"/>
              </a:defRPr>
            </a:lvl4pPr>
            <a:lvl5pPr marL="2057400" indent="-228600">
              <a:defRPr sz="2400" baseline="-250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aseline="-250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aseline="-250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aseline="-250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aseline="-25000">
                <a:solidFill>
                  <a:schemeClr val="tx1"/>
                </a:solidFill>
                <a:latin typeface="Arial" charset="0"/>
                <a:ea typeface="ＭＳ Ｐゴシック" charset="0"/>
              </a:defRPr>
            </a:lvl9pPr>
          </a:lstStyle>
          <a:p>
            <a:pPr algn="l"/>
            <a:r>
              <a:rPr lang="en-US" sz="2800" baseline="0" dirty="0" smtClean="0">
                <a:solidFill>
                  <a:srgbClr val="FF0000"/>
                </a:solidFill>
                <a:latin typeface="Berlin Sans FB" pitchFamily="34" charset="0"/>
              </a:rPr>
              <a:t>How to use the Key Drivers</a:t>
            </a:r>
            <a:endParaRPr lang="en-US" sz="2800" baseline="0" dirty="0">
              <a:solidFill>
                <a:srgbClr val="FF0000"/>
              </a:solidFill>
              <a:latin typeface="Berlin Sans FB" pitchFamily="34" charset="0"/>
            </a:endParaRPr>
          </a:p>
        </p:txBody>
      </p:sp>
      <p:sp>
        <p:nvSpPr>
          <p:cNvPr id="50179" name="Rectangle 3"/>
          <p:cNvSpPr>
            <a:spLocks noChangeArrowheads="1"/>
          </p:cNvSpPr>
          <p:nvPr/>
        </p:nvSpPr>
        <p:spPr bwMode="auto">
          <a:xfrm>
            <a:off x="539552" y="1785926"/>
            <a:ext cx="5575498" cy="46575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spcAft>
                <a:spcPct val="25000"/>
              </a:spcAft>
              <a:buClr>
                <a:srgbClr val="163462"/>
              </a:buClr>
            </a:pPr>
            <a:r>
              <a:rPr lang="id-ID" sz="2000" dirty="0" smtClean="0">
                <a:solidFill>
                  <a:srgbClr val="666666"/>
                </a:solidFill>
                <a:latin typeface="Arial" pitchFamily="34" charset="0"/>
                <a:cs typeface="Arial" pitchFamily="34" charset="0"/>
              </a:rPr>
              <a:t>a. </a:t>
            </a:r>
            <a:r>
              <a:rPr lang="en-US" sz="2000" b="1" dirty="0" smtClean="0">
                <a:latin typeface="Arial" pitchFamily="34" charset="0"/>
                <a:cs typeface="Arial" pitchFamily="34" charset="0"/>
              </a:rPr>
              <a:t>Use to inform existing initiatives</a:t>
            </a:r>
          </a:p>
          <a:p>
            <a:pPr marL="652458" lvl="1" indent="-195258">
              <a:spcAft>
                <a:spcPct val="25000"/>
              </a:spcAft>
              <a:buClr>
                <a:srgbClr val="163462"/>
              </a:buClr>
              <a:buFont typeface="Times" charset="0"/>
              <a:buChar char="•"/>
            </a:pPr>
            <a:r>
              <a:rPr lang="en-US" sz="2000" b="1" dirty="0" smtClean="0">
                <a:latin typeface="Arial" pitchFamily="34" charset="0"/>
                <a:cs typeface="Arial" pitchFamily="34" charset="0"/>
              </a:rPr>
              <a:t>Make staff feel valued in any new change process</a:t>
            </a:r>
          </a:p>
          <a:p>
            <a:pPr marL="652458" lvl="1" indent="-195258">
              <a:spcAft>
                <a:spcPct val="25000"/>
              </a:spcAft>
              <a:buClr>
                <a:srgbClr val="163462"/>
              </a:buClr>
              <a:buFont typeface="Times" charset="0"/>
              <a:buChar char="•"/>
            </a:pPr>
            <a:r>
              <a:rPr lang="en-US" sz="2000" b="1" dirty="0" smtClean="0">
                <a:latin typeface="Arial" pitchFamily="34" charset="0"/>
                <a:cs typeface="Arial" pitchFamily="34" charset="0"/>
              </a:rPr>
              <a:t>Ensure individual differences are respected</a:t>
            </a:r>
            <a:endParaRPr lang="en-US" sz="2000" b="1" dirty="0">
              <a:latin typeface="Arial" pitchFamily="34" charset="0"/>
              <a:cs typeface="Arial" pitchFamily="34" charset="0"/>
            </a:endParaRPr>
          </a:p>
          <a:p>
            <a:pPr>
              <a:spcAft>
                <a:spcPct val="25000"/>
              </a:spcAft>
              <a:buClr>
                <a:srgbClr val="163462"/>
              </a:buClr>
            </a:pPr>
            <a:r>
              <a:rPr lang="id-ID" sz="2000" b="1" dirty="0" smtClean="0">
                <a:latin typeface="Arial" pitchFamily="34" charset="0"/>
                <a:cs typeface="Arial" pitchFamily="34" charset="0"/>
              </a:rPr>
              <a:t>b. </a:t>
            </a:r>
            <a:r>
              <a:rPr lang="en-US" sz="2000" b="1" dirty="0" smtClean="0">
                <a:latin typeface="Arial" pitchFamily="34" charset="0"/>
                <a:cs typeface="Arial" pitchFamily="34" charset="0"/>
              </a:rPr>
              <a:t>Staff want to have a voice</a:t>
            </a:r>
          </a:p>
          <a:p>
            <a:pPr marL="652458" lvl="1" indent="-195258">
              <a:spcAft>
                <a:spcPct val="25000"/>
              </a:spcAft>
              <a:buClr>
                <a:srgbClr val="163462"/>
              </a:buClr>
              <a:buFont typeface="Times" charset="0"/>
              <a:buChar char="•"/>
            </a:pPr>
            <a:r>
              <a:rPr lang="en-US" sz="2000" b="1" dirty="0" smtClean="0">
                <a:latin typeface="Arial" pitchFamily="34" charset="0"/>
                <a:cs typeface="Arial" pitchFamily="34" charset="0"/>
              </a:rPr>
              <a:t>Get staff input into new policies</a:t>
            </a:r>
          </a:p>
          <a:p>
            <a:pPr marL="652458" lvl="1" indent="-195258">
              <a:spcAft>
                <a:spcPct val="25000"/>
              </a:spcAft>
              <a:buClr>
                <a:srgbClr val="163462"/>
              </a:buClr>
              <a:buFont typeface="Times" charset="0"/>
              <a:buChar char="•"/>
            </a:pPr>
            <a:r>
              <a:rPr lang="en-US" sz="2000" b="1" dirty="0" smtClean="0">
                <a:latin typeface="Arial" pitchFamily="34" charset="0"/>
                <a:cs typeface="Arial" pitchFamily="34" charset="0"/>
              </a:rPr>
              <a:t>Ensure they ‘own’ the results</a:t>
            </a:r>
          </a:p>
          <a:p>
            <a:pPr>
              <a:spcAft>
                <a:spcPct val="25000"/>
              </a:spcAft>
              <a:buClr>
                <a:srgbClr val="163462"/>
              </a:buClr>
            </a:pPr>
            <a:r>
              <a:rPr lang="id-ID" sz="2000" b="1" dirty="0" smtClean="0">
                <a:latin typeface="Arial" pitchFamily="34" charset="0"/>
                <a:cs typeface="Arial" pitchFamily="34" charset="0"/>
              </a:rPr>
              <a:t>c. </a:t>
            </a:r>
            <a:r>
              <a:rPr lang="en-US" sz="2000" b="1" dirty="0" smtClean="0">
                <a:latin typeface="Arial" pitchFamily="34" charset="0"/>
                <a:cs typeface="Arial" pitchFamily="34" charset="0"/>
              </a:rPr>
              <a:t>Ongoing action important</a:t>
            </a:r>
          </a:p>
          <a:p>
            <a:pPr marL="652458" lvl="1" indent="-195258">
              <a:spcAft>
                <a:spcPct val="25000"/>
              </a:spcAft>
              <a:buClr>
                <a:srgbClr val="163462"/>
              </a:buClr>
              <a:buFont typeface="Times" charset="0"/>
              <a:buChar char="•"/>
            </a:pPr>
            <a:r>
              <a:rPr lang="en-US" sz="2000" b="1" dirty="0" smtClean="0">
                <a:latin typeface="Arial" pitchFamily="34" charset="0"/>
                <a:cs typeface="Arial" pitchFamily="34" charset="0"/>
              </a:rPr>
              <a:t>Conversation throughout the year</a:t>
            </a:r>
            <a:endParaRPr lang="en-US" sz="2000" b="1" dirty="0">
              <a:latin typeface="Arial" pitchFamily="34" charset="0"/>
              <a:cs typeface="Arial" pitchFamily="34" charset="0"/>
            </a:endParaRPr>
          </a:p>
          <a:p>
            <a:pPr marL="195258" indent="-195258">
              <a:spcAft>
                <a:spcPct val="25000"/>
              </a:spcAft>
              <a:buClr>
                <a:srgbClr val="FF925C"/>
              </a:buClr>
            </a:pPr>
            <a:endParaRPr lang="en-US" sz="2000" dirty="0">
              <a:solidFill>
                <a:srgbClr val="333333"/>
              </a:solidFill>
              <a:latin typeface="Arial" pitchFamily="34" charset="0"/>
              <a:cs typeface="Arial" pitchFamily="34" charset="0"/>
            </a:endParaRPr>
          </a:p>
        </p:txBody>
      </p:sp>
      <p:sp>
        <p:nvSpPr>
          <p:cNvPr id="59397" name="Line 4"/>
          <p:cNvSpPr>
            <a:spLocks noChangeShapeType="1"/>
          </p:cNvSpPr>
          <p:nvPr/>
        </p:nvSpPr>
        <p:spPr bwMode="auto">
          <a:xfrm>
            <a:off x="1714500" y="1143000"/>
            <a:ext cx="6286500" cy="0"/>
          </a:xfrm>
          <a:prstGeom prst="line">
            <a:avLst/>
          </a:prstGeom>
          <a:noFill/>
          <a:ln w="9525">
            <a:solidFill>
              <a:srgbClr val="666666"/>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xmlns="" val="0"/>
              </a:ext>
            </a:extLst>
          </a:blip>
          <a:srcRect l="37890" t="164" r="32408" b="-1309"/>
          <a:stretch/>
        </p:blipFill>
        <p:spPr>
          <a:xfrm>
            <a:off x="6263014" y="1143001"/>
            <a:ext cx="1737986" cy="5214957"/>
          </a:xfrm>
          <a:prstGeom prst="rect">
            <a:avLst/>
          </a:prstGeom>
        </p:spPr>
      </p:pic>
    </p:spTree>
    <p:extLst>
      <p:ext uri="{BB962C8B-B14F-4D97-AF65-F5344CB8AC3E}">
        <p14:creationId xmlns:p14="http://schemas.microsoft.com/office/powerpoint/2010/main" xmlns="" val="1335336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7355160" cy="714380"/>
          </a:xfrm>
          <a:ln>
            <a:noFill/>
          </a:ln>
        </p:spPr>
        <p:txBody>
          <a:bodyPr>
            <a:normAutofit/>
          </a:bodyPr>
          <a:lstStyle/>
          <a:p>
            <a:r>
              <a:rPr lang="id-ID" sz="3600" dirty="0" smtClean="0">
                <a:solidFill>
                  <a:srgbClr val="FF0000"/>
                </a:solidFill>
                <a:latin typeface="Berlin Sans FB" pitchFamily="34" charset="0"/>
              </a:rPr>
              <a:t>PENGERTIAN O.C.B</a:t>
            </a:r>
            <a:endParaRPr lang="en-US" sz="3600" dirty="0">
              <a:solidFill>
                <a:srgbClr val="FF0000"/>
              </a:solidFill>
              <a:latin typeface="Berlin Sans FB" pitchFamily="34" charset="0"/>
            </a:endParaRPr>
          </a:p>
        </p:txBody>
      </p:sp>
      <p:sp>
        <p:nvSpPr>
          <p:cNvPr id="2" name="Content Placeholder 1"/>
          <p:cNvSpPr>
            <a:spLocks noGrp="1"/>
          </p:cNvSpPr>
          <p:nvPr>
            <p:ph idx="1"/>
          </p:nvPr>
        </p:nvSpPr>
        <p:spPr>
          <a:xfrm>
            <a:off x="457200" y="1268760"/>
            <a:ext cx="7715200" cy="5186976"/>
          </a:xfrm>
        </p:spPr>
        <p:txBody>
          <a:bodyPr>
            <a:noAutofit/>
          </a:bodyPr>
          <a:lstStyle/>
          <a:p>
            <a:pPr>
              <a:buFont typeface="Wingdings" pitchFamily="2" charset="2"/>
              <a:buChar char="q"/>
            </a:pPr>
            <a:r>
              <a:rPr lang="id-ID" sz="2800" dirty="0" smtClean="0">
                <a:latin typeface="Berlin Sans FB" pitchFamily="34" charset="0"/>
              </a:rPr>
              <a:t>Perilaku bekerja “lebih” dari deskripsi kerja formal (Smith, 1980)</a:t>
            </a:r>
          </a:p>
          <a:p>
            <a:pPr>
              <a:buFont typeface="Wingdings" pitchFamily="2" charset="2"/>
              <a:buChar char="q"/>
            </a:pPr>
            <a:r>
              <a:rPr lang="id-ID" sz="2800" dirty="0" smtClean="0">
                <a:latin typeface="Berlin Sans FB" pitchFamily="34" charset="0"/>
              </a:rPr>
              <a:t>Perilaku bekerja “ekstrarole” tanpa memper-timbangkan reward (Marrison, 1994)</a:t>
            </a:r>
          </a:p>
          <a:p>
            <a:pPr>
              <a:buFont typeface="Wingdings" pitchFamily="2" charset="2"/>
              <a:buChar char="q"/>
            </a:pPr>
            <a:r>
              <a:rPr lang="id-ID" sz="2800" dirty="0" smtClean="0">
                <a:latin typeface="Berlin Sans FB" pitchFamily="34" charset="0"/>
              </a:rPr>
              <a:t>Perilaku bekerja “lebih” dari tuntutan yang ada karena sukarela (Van Dyne, 1995)</a:t>
            </a:r>
          </a:p>
          <a:p>
            <a:pPr>
              <a:buFont typeface="Wingdings" pitchFamily="2" charset="2"/>
              <a:buChar char="q"/>
            </a:pPr>
            <a:r>
              <a:rPr lang="id-ID" sz="2800" dirty="0" smtClean="0">
                <a:latin typeface="Berlin Sans FB" pitchFamily="34" charset="0"/>
              </a:rPr>
              <a:t>Perilaku bekerja “bebas” dan tidak berkaitan langsung dg reward (Organ, 1988)</a:t>
            </a:r>
          </a:p>
          <a:p>
            <a:pPr>
              <a:buFont typeface="Wingdings" pitchFamily="2" charset="2"/>
              <a:buChar char="q"/>
            </a:pPr>
            <a:r>
              <a:rPr lang="id-ID" sz="2800" dirty="0" smtClean="0">
                <a:latin typeface="Berlin Sans FB" pitchFamily="34" charset="0"/>
              </a:rPr>
              <a:t>Perilaku kerja sukarela yang muncul karena adanya perasaan puas terhadap organisasi (Wright, 1993)</a:t>
            </a:r>
            <a:endParaRPr lang="en-US" sz="2800" dirty="0">
              <a:latin typeface="Berlin Sans FB"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7427168" cy="571504"/>
          </a:xfrm>
          <a:ln>
            <a:noFill/>
          </a:ln>
        </p:spPr>
        <p:txBody>
          <a:bodyPr>
            <a:normAutofit/>
          </a:bodyPr>
          <a:lstStyle/>
          <a:p>
            <a:pPr algn="l"/>
            <a:r>
              <a:rPr lang="id-ID" sz="2400" b="0" dirty="0" smtClean="0">
                <a:solidFill>
                  <a:srgbClr val="FF0000"/>
                </a:solidFill>
                <a:latin typeface="Berlin Sans FB" pitchFamily="34" charset="0"/>
              </a:rPr>
              <a:t>Lanjutan......</a:t>
            </a:r>
            <a:endParaRPr lang="en-US" sz="2400" b="0" dirty="0">
              <a:latin typeface="Berlin Sans FB" pitchFamily="34" charset="0"/>
            </a:endParaRPr>
          </a:p>
        </p:txBody>
      </p:sp>
      <p:sp>
        <p:nvSpPr>
          <p:cNvPr id="2" name="Content Placeholder 1"/>
          <p:cNvSpPr>
            <a:spLocks noGrp="1"/>
          </p:cNvSpPr>
          <p:nvPr>
            <p:ph idx="1"/>
          </p:nvPr>
        </p:nvSpPr>
        <p:spPr>
          <a:xfrm>
            <a:off x="457200" y="1142984"/>
            <a:ext cx="8115328" cy="5000660"/>
          </a:xfrm>
        </p:spPr>
        <p:txBody>
          <a:bodyPr/>
          <a:lstStyle/>
          <a:p>
            <a:pPr>
              <a:spcAft>
                <a:spcPts val="1800"/>
              </a:spcAft>
              <a:buNone/>
            </a:pPr>
            <a:r>
              <a:rPr lang="id-ID" sz="3200" dirty="0" smtClean="0">
                <a:solidFill>
                  <a:srgbClr val="FF0000"/>
                </a:solidFill>
                <a:latin typeface="Berlin Sans FB" pitchFamily="34" charset="0"/>
              </a:rPr>
              <a:t>Jadi O.C.B adalah</a:t>
            </a:r>
          </a:p>
          <a:p>
            <a:pPr>
              <a:buFont typeface="Wingdings" pitchFamily="2" charset="2"/>
              <a:buChar char="q"/>
            </a:pPr>
            <a:r>
              <a:rPr lang="id-ID" sz="2800" dirty="0" smtClean="0">
                <a:latin typeface="Berlin Sans FB" pitchFamily="34" charset="0"/>
              </a:rPr>
              <a:t>Perilaku yg bersifat </a:t>
            </a:r>
            <a:r>
              <a:rPr lang="id-ID" sz="2800" dirty="0" smtClean="0">
                <a:solidFill>
                  <a:srgbClr val="FF0000"/>
                </a:solidFill>
                <a:latin typeface="Berlin Sans FB" pitchFamily="34" charset="0"/>
              </a:rPr>
              <a:t>sukarela</a:t>
            </a:r>
            <a:r>
              <a:rPr lang="id-ID" sz="2800" dirty="0" smtClean="0">
                <a:latin typeface="Berlin Sans FB" pitchFamily="34" charset="0"/>
              </a:rPr>
              <a:t>, bukan merupakan tindakan yg terpaksa terhadap hal-hal yg mengedepankan kepentingan organisasi</a:t>
            </a:r>
          </a:p>
          <a:p>
            <a:pPr>
              <a:buFont typeface="Wingdings" pitchFamily="2" charset="2"/>
              <a:buChar char="q"/>
            </a:pPr>
            <a:r>
              <a:rPr lang="id-ID" sz="2800" dirty="0" smtClean="0">
                <a:latin typeface="Berlin Sans FB" pitchFamily="34" charset="0"/>
              </a:rPr>
              <a:t>Perilaku individu sebagai wujud dari </a:t>
            </a:r>
            <a:r>
              <a:rPr lang="id-ID" sz="2800" dirty="0" smtClean="0">
                <a:solidFill>
                  <a:srgbClr val="FF0000"/>
                </a:solidFill>
                <a:latin typeface="Berlin Sans FB" pitchFamily="34" charset="0"/>
              </a:rPr>
              <a:t>kepuasan</a:t>
            </a:r>
            <a:r>
              <a:rPr lang="id-ID" sz="2800" dirty="0" smtClean="0">
                <a:latin typeface="Berlin Sans FB" pitchFamily="34" charset="0"/>
              </a:rPr>
              <a:t> berdasarkan performance yg tidak diperintah secara formal</a:t>
            </a:r>
          </a:p>
          <a:p>
            <a:pPr>
              <a:buFont typeface="Wingdings" pitchFamily="2" charset="2"/>
              <a:buChar char="q"/>
            </a:pPr>
            <a:r>
              <a:rPr lang="id-ID" sz="2800" dirty="0" smtClean="0">
                <a:latin typeface="Berlin Sans FB" pitchFamily="34" charset="0"/>
              </a:rPr>
              <a:t>Perilaku kerja yg tidak berkaitan langsung dng sistem </a:t>
            </a:r>
            <a:r>
              <a:rPr lang="id-ID" sz="2800" dirty="0" smtClean="0">
                <a:solidFill>
                  <a:srgbClr val="FF0000"/>
                </a:solidFill>
                <a:latin typeface="Berlin Sans FB" pitchFamily="34" charset="0"/>
              </a:rPr>
              <a:t>reward </a:t>
            </a:r>
            <a:r>
              <a:rPr lang="id-ID" sz="2800" dirty="0" smtClean="0">
                <a:latin typeface="Berlin Sans FB" pitchFamily="34" charset="0"/>
              </a:rPr>
              <a:t>yg formal</a:t>
            </a:r>
            <a:endParaRPr lang="en-US" sz="2800" dirty="0">
              <a:latin typeface="Berlin Sans FB"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642942"/>
          </a:xfrm>
        </p:spPr>
        <p:txBody>
          <a:bodyPr>
            <a:normAutofit/>
          </a:bodyPr>
          <a:lstStyle/>
          <a:p>
            <a:r>
              <a:rPr lang="id-ID" sz="2800" dirty="0" smtClean="0">
                <a:solidFill>
                  <a:srgbClr val="FF0000"/>
                </a:solidFill>
                <a:latin typeface="Berlin Sans FB" pitchFamily="34" charset="0"/>
              </a:rPr>
              <a:t>KEMAMPUAN AKHIR YANG DIHARAPKAN</a:t>
            </a:r>
            <a:endParaRPr lang="id-ID" sz="2800" dirty="0">
              <a:solidFill>
                <a:srgbClr val="FF0000"/>
              </a:solidFill>
              <a:latin typeface="Berlin Sans FB" pitchFamily="34" charset="0"/>
            </a:endParaRPr>
          </a:p>
        </p:txBody>
      </p:sp>
      <p:sp>
        <p:nvSpPr>
          <p:cNvPr id="3" name="Content Placeholder 2"/>
          <p:cNvSpPr>
            <a:spLocks noGrp="1"/>
          </p:cNvSpPr>
          <p:nvPr>
            <p:ph idx="1"/>
          </p:nvPr>
        </p:nvSpPr>
        <p:spPr/>
        <p:txBody>
          <a:bodyPr>
            <a:normAutofit/>
          </a:bodyPr>
          <a:lstStyle/>
          <a:p>
            <a:pPr>
              <a:buFont typeface="Arial" charset="0"/>
              <a:buNone/>
              <a:defRPr/>
            </a:pPr>
            <a:r>
              <a:rPr lang="id-ID" sz="2400" dirty="0" smtClean="0">
                <a:latin typeface="Berlin Sans FB" pitchFamily="34" charset="0"/>
                <a:cs typeface="Arial" charset="0"/>
              </a:rPr>
              <a:t>	Setelah </a:t>
            </a:r>
            <a:r>
              <a:rPr lang="id-ID" sz="2400" dirty="0" smtClean="0">
                <a:latin typeface="Berlin Sans FB" pitchFamily="34" charset="0"/>
                <a:cs typeface="Arial" charset="0"/>
              </a:rPr>
              <a:t>mengikuti materi perkuliahan ini mahasiswa diharapkan mampu :</a:t>
            </a:r>
          </a:p>
          <a:p>
            <a:pPr marL="457200" indent="-457200">
              <a:buFont typeface="Arial" charset="0"/>
              <a:buAutoNum type="arabicPeriod"/>
              <a:defRPr/>
            </a:pPr>
            <a:r>
              <a:rPr lang="id-ID" sz="2400" dirty="0" smtClean="0">
                <a:latin typeface="Berlin Sans FB" pitchFamily="34" charset="0"/>
                <a:cs typeface="Arial" charset="0"/>
              </a:rPr>
              <a:t>Memahami pengertian </a:t>
            </a:r>
            <a:r>
              <a:rPr lang="id-ID" sz="2400" dirty="0" smtClean="0">
                <a:latin typeface="Berlin Sans FB" pitchFamily="34" charset="0"/>
                <a:cs typeface="Arial" charset="0"/>
              </a:rPr>
              <a:t>Employee Engagement &amp; OCB</a:t>
            </a:r>
            <a:endParaRPr lang="id-ID" sz="2400" dirty="0" smtClean="0">
              <a:latin typeface="Berlin Sans FB" pitchFamily="34" charset="0"/>
              <a:cs typeface="Arial" charset="0"/>
            </a:endParaRPr>
          </a:p>
          <a:p>
            <a:pPr marL="457200" indent="-457200">
              <a:buFont typeface="Arial" charset="0"/>
              <a:buAutoNum type="arabicPeriod"/>
              <a:defRPr/>
            </a:pPr>
            <a:r>
              <a:rPr lang="id-ID" sz="2400" dirty="0" smtClean="0">
                <a:latin typeface="Berlin Sans FB" pitchFamily="34" charset="0"/>
                <a:cs typeface="Arial" charset="0"/>
              </a:rPr>
              <a:t>Mampu menjelaskan </a:t>
            </a:r>
            <a:r>
              <a:rPr lang="id-ID" sz="2400" dirty="0" smtClean="0">
                <a:latin typeface="Berlin Sans FB" pitchFamily="34" charset="0"/>
                <a:cs typeface="Arial" charset="0"/>
              </a:rPr>
              <a:t>alasan karyawan engaged</a:t>
            </a:r>
            <a:endParaRPr lang="id-ID" sz="2400" dirty="0" smtClean="0">
              <a:latin typeface="Berlin Sans FB" pitchFamily="34" charset="0"/>
              <a:cs typeface="Arial" charset="0"/>
            </a:endParaRPr>
          </a:p>
          <a:p>
            <a:pPr marL="457200" indent="-457200">
              <a:buFont typeface="Arial" charset="0"/>
              <a:buAutoNum type="arabicPeriod"/>
              <a:defRPr/>
            </a:pPr>
            <a:r>
              <a:rPr lang="id-ID" sz="2400" dirty="0" smtClean="0">
                <a:latin typeface="Berlin Sans FB" pitchFamily="34" charset="0"/>
                <a:cs typeface="Arial" charset="0"/>
              </a:rPr>
              <a:t>Mampu </a:t>
            </a:r>
            <a:r>
              <a:rPr lang="id-ID" sz="2400" dirty="0" smtClean="0">
                <a:latin typeface="Berlin Sans FB" pitchFamily="34" charset="0"/>
                <a:cs typeface="Arial" charset="0"/>
              </a:rPr>
              <a:t>memahami ciri-ciri karyawan dengan OCB tinggi</a:t>
            </a:r>
            <a:endParaRPr lang="id-ID" sz="2400" dirty="0" smtClean="0">
              <a:latin typeface="Berlin Sans FB" pitchFamily="34" charset="0"/>
              <a:cs typeface="Arial" charset="0"/>
            </a:endParaRPr>
          </a:p>
          <a:p>
            <a:pPr marL="457200" indent="-457200">
              <a:buFont typeface="Arial" charset="0"/>
              <a:buAutoNum type="arabicPeriod"/>
              <a:defRPr/>
            </a:pPr>
            <a:r>
              <a:rPr lang="id-ID" sz="2400" dirty="0" smtClean="0">
                <a:latin typeface="Berlin Sans FB" pitchFamily="34" charset="0"/>
                <a:cs typeface="Arial" charset="0"/>
              </a:rPr>
              <a:t>Mampu </a:t>
            </a:r>
            <a:r>
              <a:rPr lang="id-ID" sz="2400" dirty="0" smtClean="0">
                <a:latin typeface="Berlin Sans FB" pitchFamily="34" charset="0"/>
                <a:cs typeface="Arial" charset="0"/>
              </a:rPr>
              <a:t>menganalisis kasus yang terkait dg employee engagement &amp; OCB</a:t>
            </a:r>
            <a:endParaRPr lang="id-ID" sz="2400" dirty="0" smtClean="0">
              <a:latin typeface="Berlin Sans FB" pitchFamily="34" charset="0"/>
              <a:cs typeface="Arial" charset="0"/>
            </a:endParaRPr>
          </a:p>
          <a:p>
            <a:endParaRPr lang="id-ID" sz="2400" dirty="0">
              <a:latin typeface="Berlin Sans FB"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714380"/>
          </a:xfrm>
          <a:ln>
            <a:noFill/>
          </a:ln>
        </p:spPr>
        <p:txBody>
          <a:bodyPr>
            <a:normAutofit/>
          </a:bodyPr>
          <a:lstStyle/>
          <a:p>
            <a:r>
              <a:rPr lang="id-ID" sz="3600" dirty="0" smtClean="0">
                <a:solidFill>
                  <a:srgbClr val="FF0000"/>
                </a:solidFill>
                <a:latin typeface="Berlin Sans FB" pitchFamily="34" charset="0"/>
              </a:rPr>
              <a:t>DIMENSI-DIMENSI O.C.B</a:t>
            </a:r>
            <a:endParaRPr lang="en-US" sz="3600" dirty="0">
              <a:solidFill>
                <a:srgbClr val="FF0000"/>
              </a:solidFill>
              <a:latin typeface="Berlin Sans FB" pitchFamily="34" charset="0"/>
            </a:endParaRPr>
          </a:p>
        </p:txBody>
      </p:sp>
      <p:sp>
        <p:nvSpPr>
          <p:cNvPr id="2" name="Content Placeholder 1"/>
          <p:cNvSpPr>
            <a:spLocks noGrp="1"/>
          </p:cNvSpPr>
          <p:nvPr>
            <p:ph idx="1"/>
          </p:nvPr>
        </p:nvSpPr>
        <p:spPr>
          <a:xfrm>
            <a:off x="457200" y="1609416"/>
            <a:ext cx="7972452" cy="4605666"/>
          </a:xfrm>
        </p:spPr>
        <p:txBody>
          <a:bodyPr>
            <a:normAutofit lnSpcReduction="10000"/>
          </a:bodyPr>
          <a:lstStyle/>
          <a:p>
            <a:pPr marL="0" indent="0">
              <a:buNone/>
            </a:pPr>
            <a:r>
              <a:rPr lang="id-ID" sz="2800" dirty="0" smtClean="0">
                <a:latin typeface="Berlin Sans FB" pitchFamily="34" charset="0"/>
              </a:rPr>
              <a:t>Organ et.al (2006) O.C.B merupakan perilaku karyawan perusahaan yg ditujukan utk meningkatkan efektivitas kinerja perusahaan tanpa mengabaikan tujuan produktivitas individual karyawan ada 5 dimensi O.C.B yaitu :</a:t>
            </a:r>
          </a:p>
          <a:p>
            <a:pPr>
              <a:buNone/>
            </a:pPr>
            <a:endParaRPr lang="id-ID" sz="1200" dirty="0" smtClean="0">
              <a:latin typeface="Berlin Sans FB" pitchFamily="34" charset="0"/>
            </a:endParaRPr>
          </a:p>
          <a:p>
            <a:pPr>
              <a:buNone/>
            </a:pPr>
            <a:r>
              <a:rPr lang="id-ID" sz="2800" dirty="0" smtClean="0">
                <a:solidFill>
                  <a:srgbClr val="FF0000"/>
                </a:solidFill>
                <a:latin typeface="Berlin Sans FB" pitchFamily="34" charset="0"/>
              </a:rPr>
              <a:t>1. Altruism (menolong)</a:t>
            </a:r>
          </a:p>
          <a:p>
            <a:pPr>
              <a:buNone/>
            </a:pPr>
            <a:r>
              <a:rPr lang="id-ID" sz="2400" dirty="0" smtClean="0">
                <a:latin typeface="Berlin Sans FB" pitchFamily="34" charset="0"/>
              </a:rPr>
              <a:t>	</a:t>
            </a:r>
            <a:r>
              <a:rPr lang="id-ID" sz="2800" dirty="0" smtClean="0">
                <a:latin typeface="Berlin Sans FB" pitchFamily="34" charset="0"/>
              </a:rPr>
              <a:t>Perilaku kary menolong rekan kerjanya yg mengalami kesulitan (tugas, organisasi, pribadi). Pemberian pertolongan bukan merupakan kewajiban yg harus ditanggungnya.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8229600" cy="428628"/>
          </a:xfrm>
          <a:ln>
            <a:noFill/>
          </a:ln>
        </p:spPr>
        <p:txBody>
          <a:bodyPr>
            <a:normAutofit fontScale="90000"/>
          </a:bodyPr>
          <a:lstStyle/>
          <a:p>
            <a:pPr algn="l"/>
            <a:r>
              <a:rPr lang="id-ID" sz="2400" b="0" dirty="0" smtClean="0">
                <a:solidFill>
                  <a:srgbClr val="FF0000"/>
                </a:solidFill>
                <a:latin typeface="Berlin Sans FB" pitchFamily="34" charset="0"/>
              </a:rPr>
              <a:t>Lanjutan...............</a:t>
            </a:r>
            <a:endParaRPr lang="en-US" sz="2400" b="0" dirty="0">
              <a:solidFill>
                <a:srgbClr val="FF0000"/>
              </a:solidFill>
              <a:latin typeface="Berlin Sans FB" pitchFamily="34" charset="0"/>
            </a:endParaRPr>
          </a:p>
        </p:txBody>
      </p:sp>
      <p:sp>
        <p:nvSpPr>
          <p:cNvPr id="2" name="Content Placeholder 1"/>
          <p:cNvSpPr>
            <a:spLocks noGrp="1"/>
          </p:cNvSpPr>
          <p:nvPr>
            <p:ph idx="1"/>
          </p:nvPr>
        </p:nvSpPr>
        <p:spPr>
          <a:xfrm>
            <a:off x="457200" y="980728"/>
            <a:ext cx="7715200" cy="5544616"/>
          </a:xfrm>
        </p:spPr>
        <p:txBody>
          <a:bodyPr>
            <a:normAutofit fontScale="92500" lnSpcReduction="10000"/>
          </a:bodyPr>
          <a:lstStyle/>
          <a:p>
            <a:pPr>
              <a:buNone/>
            </a:pPr>
            <a:r>
              <a:rPr lang="id-ID" sz="3500" dirty="0" smtClean="0">
                <a:solidFill>
                  <a:srgbClr val="FF0000"/>
                </a:solidFill>
                <a:latin typeface="Berlin Sans FB" pitchFamily="34" charset="0"/>
              </a:rPr>
              <a:t>2.Conscientiousness (sukarela)</a:t>
            </a:r>
          </a:p>
          <a:p>
            <a:pPr>
              <a:buNone/>
            </a:pPr>
            <a:r>
              <a:rPr lang="id-ID" sz="2400" dirty="0" smtClean="0">
                <a:latin typeface="Berlin Sans FB" pitchFamily="34" charset="0"/>
              </a:rPr>
              <a:t>	</a:t>
            </a:r>
            <a:r>
              <a:rPr lang="id-ID" sz="2800" dirty="0" smtClean="0">
                <a:latin typeface="Berlin Sans FB" pitchFamily="34" charset="0"/>
              </a:rPr>
              <a:t>Perilaku kerja yg ditunjukkan dg berusaha melebihi yg diharapkan perusahaan. Perilaku sukarela yg bukan merupakan kewajiban/tugas karyawan, tetapi melebihi “jauh” dari panggilan tugas.</a:t>
            </a:r>
          </a:p>
          <a:p>
            <a:pPr>
              <a:buNone/>
            </a:pPr>
            <a:endParaRPr lang="id-ID" sz="1700" dirty="0" smtClean="0">
              <a:latin typeface="Berlin Sans FB" pitchFamily="34" charset="0"/>
            </a:endParaRPr>
          </a:p>
          <a:p>
            <a:pPr>
              <a:buNone/>
            </a:pPr>
            <a:r>
              <a:rPr lang="id-ID" sz="3500" dirty="0" smtClean="0">
                <a:solidFill>
                  <a:srgbClr val="FF0000"/>
                </a:solidFill>
                <a:latin typeface="Berlin Sans FB" pitchFamily="34" charset="0"/>
              </a:rPr>
              <a:t>3.Sportmanship (toleran)</a:t>
            </a:r>
          </a:p>
          <a:p>
            <a:pPr>
              <a:buNone/>
            </a:pPr>
            <a:r>
              <a:rPr lang="id-ID" sz="2400" dirty="0" smtClean="0">
                <a:latin typeface="Berlin Sans FB" pitchFamily="34" charset="0"/>
              </a:rPr>
              <a:t>	</a:t>
            </a:r>
            <a:r>
              <a:rPr lang="id-ID" sz="2800" dirty="0" smtClean="0">
                <a:latin typeface="Berlin Sans FB" pitchFamily="34" charset="0"/>
              </a:rPr>
              <a:t>Perilaku yg memberikan toleransi thd keadaan yg kurang ideal dlm organisasi tanpa mengajukan keberatan2. Sportmanship yg tinggi dpt meningkatkan iklim yg positif diantara kary, kary lbh sopan, team work memuas-kan &amp; tercipta lingk kerja yg menyenangkan</a:t>
            </a:r>
            <a:endParaRPr lang="en-US" sz="2800" dirty="0">
              <a:latin typeface="Berlin Sans FB"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7787208" cy="500066"/>
          </a:xfrm>
          <a:ln>
            <a:noFill/>
          </a:ln>
        </p:spPr>
        <p:txBody>
          <a:bodyPr>
            <a:normAutofit/>
          </a:bodyPr>
          <a:lstStyle/>
          <a:p>
            <a:pPr algn="l"/>
            <a:r>
              <a:rPr lang="id-ID" sz="2400" b="0" dirty="0" smtClean="0">
                <a:solidFill>
                  <a:srgbClr val="FF0000"/>
                </a:solidFill>
                <a:latin typeface="Berlin Sans FB" pitchFamily="34" charset="0"/>
              </a:rPr>
              <a:t>Lanjutan..........</a:t>
            </a:r>
            <a:endParaRPr lang="en-US" sz="2400" b="0" dirty="0">
              <a:solidFill>
                <a:srgbClr val="FF0000"/>
              </a:solidFill>
              <a:latin typeface="Berlin Sans FB" pitchFamily="34" charset="0"/>
            </a:endParaRPr>
          </a:p>
        </p:txBody>
      </p:sp>
      <p:sp>
        <p:nvSpPr>
          <p:cNvPr id="2" name="Content Placeholder 1"/>
          <p:cNvSpPr>
            <a:spLocks noGrp="1"/>
          </p:cNvSpPr>
          <p:nvPr>
            <p:ph idx="1"/>
          </p:nvPr>
        </p:nvSpPr>
        <p:spPr>
          <a:xfrm>
            <a:off x="457200" y="1142984"/>
            <a:ext cx="7715200" cy="4864307"/>
          </a:xfrm>
        </p:spPr>
        <p:txBody>
          <a:bodyPr>
            <a:normAutofit/>
          </a:bodyPr>
          <a:lstStyle/>
          <a:p>
            <a:pPr>
              <a:buNone/>
            </a:pPr>
            <a:r>
              <a:rPr lang="id-ID" sz="3200" dirty="0" smtClean="0">
                <a:solidFill>
                  <a:srgbClr val="FF0000"/>
                </a:solidFill>
                <a:latin typeface="Berlin Sans FB" pitchFamily="34" charset="0"/>
              </a:rPr>
              <a:t>4.Courtessy (Menghargai)</a:t>
            </a:r>
          </a:p>
          <a:p>
            <a:pPr>
              <a:buNone/>
            </a:pPr>
            <a:r>
              <a:rPr lang="id-ID" sz="2800" dirty="0" smtClean="0">
                <a:latin typeface="Berlin Sans FB" pitchFamily="34" charset="0"/>
              </a:rPr>
              <a:t>	Perilaku kerja yg mengahargai rekan kerja, memperhatikan pihak lain dan terhindar dari masalah interpersonal</a:t>
            </a:r>
          </a:p>
          <a:p>
            <a:endParaRPr lang="id-ID" sz="2800" dirty="0" smtClean="0">
              <a:latin typeface="Berlin Sans FB" pitchFamily="34" charset="0"/>
            </a:endParaRPr>
          </a:p>
          <a:p>
            <a:pPr>
              <a:buNone/>
            </a:pPr>
            <a:r>
              <a:rPr lang="id-ID" sz="3200" dirty="0" smtClean="0">
                <a:solidFill>
                  <a:srgbClr val="FF0000"/>
                </a:solidFill>
                <a:latin typeface="Berlin Sans FB" pitchFamily="34" charset="0"/>
              </a:rPr>
              <a:t>5. Civic Virtue (Tanggung Jawab)</a:t>
            </a:r>
          </a:p>
          <a:p>
            <a:pPr>
              <a:buNone/>
            </a:pPr>
            <a:r>
              <a:rPr lang="id-ID" sz="2800" dirty="0" smtClean="0">
                <a:latin typeface="Berlin Sans FB" pitchFamily="34" charset="0"/>
              </a:rPr>
              <a:t>	Perilaku bertanggung jwb thd organisasi (mengikuti perubahan organisasi, mengambil inisiatif untuk perbaikan, melindungi sumber2 yg dimiliki organisasi)</a:t>
            </a:r>
          </a:p>
          <a:p>
            <a:endParaRPr lang="id-ID" sz="2800" dirty="0" smtClean="0"/>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7643192" cy="642942"/>
          </a:xfrm>
          <a:ln>
            <a:noFill/>
          </a:ln>
        </p:spPr>
        <p:txBody>
          <a:bodyPr>
            <a:noAutofit/>
          </a:bodyPr>
          <a:lstStyle/>
          <a:p>
            <a:r>
              <a:rPr lang="id-ID" sz="2800" dirty="0" smtClean="0">
                <a:solidFill>
                  <a:srgbClr val="FF0000"/>
                </a:solidFill>
                <a:latin typeface="Berlin Sans FB" pitchFamily="34" charset="0"/>
              </a:rPr>
              <a:t>FAKTOR2 YG MEMPENGARUHI O.C.B</a:t>
            </a:r>
            <a:endParaRPr lang="en-US" sz="2800" dirty="0">
              <a:solidFill>
                <a:srgbClr val="FF0000"/>
              </a:solidFill>
              <a:latin typeface="Berlin Sans FB" pitchFamily="34" charset="0"/>
            </a:endParaRPr>
          </a:p>
        </p:txBody>
      </p:sp>
      <p:sp>
        <p:nvSpPr>
          <p:cNvPr id="2" name="Content Placeholder 1"/>
          <p:cNvSpPr>
            <a:spLocks noGrp="1"/>
          </p:cNvSpPr>
          <p:nvPr>
            <p:ph idx="1"/>
          </p:nvPr>
        </p:nvSpPr>
        <p:spPr>
          <a:xfrm>
            <a:off x="395536" y="1196752"/>
            <a:ext cx="7571184" cy="5310922"/>
          </a:xfrm>
        </p:spPr>
        <p:txBody>
          <a:bodyPr>
            <a:normAutofit lnSpcReduction="10000"/>
          </a:bodyPr>
          <a:lstStyle/>
          <a:p>
            <a:pPr>
              <a:buNone/>
            </a:pPr>
            <a:r>
              <a:rPr lang="id-ID" sz="3200" dirty="0" smtClean="0">
                <a:solidFill>
                  <a:srgbClr val="FF0000"/>
                </a:solidFill>
                <a:latin typeface="Berlin Sans FB" pitchFamily="34" charset="0"/>
              </a:rPr>
              <a:t>a. Budaya &amp; Iklim Organisasi</a:t>
            </a:r>
          </a:p>
          <a:p>
            <a:pPr lvl="1">
              <a:buFont typeface="Wingdings" pitchFamily="2" charset="2"/>
              <a:buChar char="q"/>
            </a:pPr>
            <a:r>
              <a:rPr lang="id-ID" sz="2600" dirty="0" smtClean="0">
                <a:latin typeface="Berlin Sans FB" pitchFamily="34" charset="0"/>
              </a:rPr>
              <a:t>Organ (1995), bhw budaya organisasi merup kondisi awal &amp; yg utama memicu munculnya O.C.B</a:t>
            </a:r>
          </a:p>
          <a:p>
            <a:pPr lvl="1">
              <a:buFont typeface="Wingdings" pitchFamily="2" charset="2"/>
              <a:buChar char="q"/>
            </a:pPr>
            <a:r>
              <a:rPr lang="id-ID" sz="2600" dirty="0" smtClean="0">
                <a:latin typeface="Berlin Sans FB" pitchFamily="34" charset="0"/>
              </a:rPr>
              <a:t>Sloat (1999), bhw kary cenderung melakukan tindakan yg melampaui tanggung jwb kerja bila:</a:t>
            </a:r>
          </a:p>
          <a:p>
            <a:pPr marL="1080000" lvl="1" indent="-360000">
              <a:lnSpc>
                <a:spcPct val="80000"/>
              </a:lnSpc>
              <a:buClr>
                <a:srgbClr val="0070C0"/>
              </a:buClr>
              <a:buSzPct val="100000"/>
              <a:buFont typeface="+mj-lt"/>
              <a:buAutoNum type="arabicPeriod"/>
            </a:pPr>
            <a:r>
              <a:rPr lang="id-ID" sz="2400" dirty="0" smtClean="0">
                <a:latin typeface="Berlin Sans FB" pitchFamily="34" charset="0"/>
              </a:rPr>
              <a:t>Mereka merasa puas dg pekerjaannya</a:t>
            </a:r>
          </a:p>
          <a:p>
            <a:pPr marL="1080000" lvl="1" indent="-360000">
              <a:lnSpc>
                <a:spcPct val="80000"/>
              </a:lnSpc>
              <a:buClr>
                <a:srgbClr val="0070C0"/>
              </a:buClr>
              <a:buSzPct val="100000"/>
              <a:buFont typeface="+mj-lt"/>
              <a:buAutoNum type="arabicPeriod"/>
            </a:pPr>
            <a:r>
              <a:rPr lang="id-ID" sz="2400" dirty="0" smtClean="0">
                <a:latin typeface="Berlin Sans FB" pitchFamily="34" charset="0"/>
              </a:rPr>
              <a:t>Menerima perilaku sportif &amp; penuh perhatian dari supervisornya</a:t>
            </a:r>
          </a:p>
          <a:p>
            <a:pPr marL="1080000" lvl="1" indent="-360000">
              <a:lnSpc>
                <a:spcPct val="80000"/>
              </a:lnSpc>
              <a:buClr>
                <a:srgbClr val="0070C0"/>
              </a:buClr>
              <a:buSzPct val="100000"/>
              <a:buFont typeface="+mj-lt"/>
              <a:buAutoNum type="arabicPeriod"/>
            </a:pPr>
            <a:r>
              <a:rPr lang="id-ID" sz="2400" dirty="0" smtClean="0">
                <a:latin typeface="Berlin Sans FB" pitchFamily="34" charset="0"/>
              </a:rPr>
              <a:t>Mereka percaya diperlakukan adil oleh organisasi</a:t>
            </a:r>
          </a:p>
          <a:p>
            <a:pPr marL="813816" lvl="1" indent="-457200">
              <a:buFont typeface="Wingdings" pitchFamily="2" charset="2"/>
              <a:buChar char="q"/>
            </a:pPr>
            <a:r>
              <a:rPr lang="id-ID" sz="2600" dirty="0" smtClean="0">
                <a:latin typeface="Berlin Sans FB" pitchFamily="34" charset="0"/>
              </a:rPr>
              <a:t>Iklim organisasi &amp; budaya organisasi yg positif menjadi penyebab kuat perkembangan O.C.B </a:t>
            </a:r>
            <a:endParaRPr lang="en-US" sz="2600" dirty="0">
              <a:latin typeface="Berlin Sans FB"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42918"/>
            <a:ext cx="8229600" cy="357190"/>
          </a:xfrm>
          <a:ln>
            <a:noFill/>
          </a:ln>
        </p:spPr>
        <p:txBody>
          <a:bodyPr>
            <a:normAutofit fontScale="90000"/>
          </a:bodyPr>
          <a:lstStyle/>
          <a:p>
            <a:pPr algn="l"/>
            <a:r>
              <a:rPr lang="id-ID" sz="2400" b="0" dirty="0" smtClean="0">
                <a:solidFill>
                  <a:srgbClr val="FF0000"/>
                </a:solidFill>
                <a:latin typeface="Berlin Sans FB" pitchFamily="34" charset="0"/>
              </a:rPr>
              <a:t>Lanjutan........</a:t>
            </a:r>
            <a:endParaRPr lang="en-US" sz="2400" b="0" dirty="0">
              <a:solidFill>
                <a:srgbClr val="FF0000"/>
              </a:solidFill>
              <a:latin typeface="Berlin Sans FB" pitchFamily="34" charset="0"/>
            </a:endParaRPr>
          </a:p>
        </p:txBody>
      </p:sp>
      <p:sp>
        <p:nvSpPr>
          <p:cNvPr id="2" name="Content Placeholder 1"/>
          <p:cNvSpPr>
            <a:spLocks noGrp="1"/>
          </p:cNvSpPr>
          <p:nvPr>
            <p:ph idx="1"/>
          </p:nvPr>
        </p:nvSpPr>
        <p:spPr>
          <a:xfrm>
            <a:off x="457200" y="1124744"/>
            <a:ext cx="7643192" cy="5233214"/>
          </a:xfrm>
          <a:ln>
            <a:noFill/>
          </a:ln>
        </p:spPr>
        <p:txBody>
          <a:bodyPr>
            <a:normAutofit lnSpcReduction="10000"/>
          </a:bodyPr>
          <a:lstStyle/>
          <a:p>
            <a:pPr>
              <a:buNone/>
            </a:pPr>
            <a:r>
              <a:rPr lang="id-ID" sz="3000" dirty="0" smtClean="0">
                <a:solidFill>
                  <a:srgbClr val="FF0000"/>
                </a:solidFill>
                <a:latin typeface="Berlin Sans FB" pitchFamily="34" charset="0"/>
              </a:rPr>
              <a:t>b.Kepuasan Kerja</a:t>
            </a:r>
          </a:p>
          <a:p>
            <a:pPr>
              <a:buNone/>
            </a:pPr>
            <a:r>
              <a:rPr lang="id-ID" sz="2400" dirty="0" smtClean="0">
                <a:latin typeface="Berlin Sans FB" pitchFamily="34" charset="0"/>
              </a:rPr>
              <a:t>	Konovsky &amp; Pugh, dg teori </a:t>
            </a:r>
            <a:r>
              <a:rPr lang="id-ID" sz="2400" i="1" dirty="0" smtClean="0">
                <a:latin typeface="Berlin Sans FB" pitchFamily="34" charset="0"/>
              </a:rPr>
              <a:t>social exchange theory </a:t>
            </a:r>
            <a:r>
              <a:rPr lang="id-ID" sz="2400" dirty="0" smtClean="0">
                <a:latin typeface="Berlin Sans FB" pitchFamily="34" charset="0"/>
              </a:rPr>
              <a:t>menyatakan bhw ketika kary puas terhadap pekerjaannya, mereka akan membalasnya dalam bentuk </a:t>
            </a:r>
            <a:r>
              <a:rPr lang="id-ID" sz="2400" i="1" dirty="0" smtClean="0">
                <a:latin typeface="Berlin Sans FB" pitchFamily="34" charset="0"/>
              </a:rPr>
              <a:t>sense of belonging  </a:t>
            </a:r>
            <a:r>
              <a:rPr lang="id-ID" sz="2400" dirty="0" smtClean="0">
                <a:latin typeface="Berlin Sans FB" pitchFamily="34" charset="0"/>
              </a:rPr>
              <a:t>yg kuat thd organisasi &amp; O.C.B</a:t>
            </a:r>
          </a:p>
          <a:p>
            <a:pPr>
              <a:spcBef>
                <a:spcPts val="1200"/>
              </a:spcBef>
              <a:buNone/>
            </a:pPr>
            <a:r>
              <a:rPr lang="id-ID" sz="3000" dirty="0" smtClean="0">
                <a:solidFill>
                  <a:srgbClr val="FF0000"/>
                </a:solidFill>
                <a:latin typeface="Berlin Sans FB" pitchFamily="34" charset="0"/>
              </a:rPr>
              <a:t>c.Kepribadian &amp; Mood</a:t>
            </a:r>
          </a:p>
          <a:p>
            <a:pPr lvl="1">
              <a:buFont typeface="Wingdings" pitchFamily="2" charset="2"/>
              <a:buChar char="q"/>
            </a:pPr>
            <a:r>
              <a:rPr lang="id-ID" sz="2600" dirty="0" smtClean="0">
                <a:latin typeface="Berlin Sans FB" pitchFamily="34" charset="0"/>
              </a:rPr>
              <a:t>George &amp; Grief, menyatakan bhw mood yg positif yg dipengaruhi oleh kepribadian dpt meningkatkan peluang sso membantu org lain</a:t>
            </a:r>
          </a:p>
          <a:p>
            <a:pPr lvl="1">
              <a:buFont typeface="Wingdings" pitchFamily="2" charset="2"/>
              <a:buChar char="q"/>
            </a:pPr>
            <a:r>
              <a:rPr lang="id-ID" sz="2600" dirty="0" smtClean="0">
                <a:latin typeface="Berlin Sans FB" pitchFamily="34" charset="0"/>
              </a:rPr>
              <a:t>Iklim kerja yg positif membuat mood kary positif dan konse-kuensinya kary akan sukarela memberi bantuan kpd org lain (Sloat, 1999)</a:t>
            </a:r>
            <a:r>
              <a:rPr lang="id-ID" sz="2400" dirty="0" smtClean="0">
                <a:latin typeface="Berlin Sans FB" pitchFamily="34" charset="0"/>
              </a:rPr>
              <a:t> </a:t>
            </a:r>
          </a:p>
          <a:p>
            <a:pPr>
              <a:buNone/>
            </a:pPr>
            <a:endParaRPr lang="id-ID" sz="2400" dirty="0" smtClean="0"/>
          </a:p>
          <a:p>
            <a:pPr>
              <a:buNone/>
            </a:pP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8229600" cy="357190"/>
          </a:xfrm>
          <a:ln>
            <a:noFill/>
          </a:ln>
        </p:spPr>
        <p:txBody>
          <a:bodyPr>
            <a:normAutofit fontScale="90000"/>
          </a:bodyPr>
          <a:lstStyle/>
          <a:p>
            <a:pPr algn="l"/>
            <a:r>
              <a:rPr lang="id-ID" sz="2400" b="0" dirty="0" smtClean="0">
                <a:solidFill>
                  <a:srgbClr val="FF0000"/>
                </a:solidFill>
              </a:rPr>
              <a:t>Lanjutan....</a:t>
            </a:r>
            <a:endParaRPr lang="en-US" sz="2400" b="0" dirty="0">
              <a:solidFill>
                <a:srgbClr val="FF0000"/>
              </a:solidFill>
            </a:endParaRPr>
          </a:p>
        </p:txBody>
      </p:sp>
      <p:sp>
        <p:nvSpPr>
          <p:cNvPr id="2" name="Content Placeholder 1"/>
          <p:cNvSpPr>
            <a:spLocks noGrp="1"/>
          </p:cNvSpPr>
          <p:nvPr>
            <p:ph idx="1"/>
          </p:nvPr>
        </p:nvSpPr>
        <p:spPr>
          <a:xfrm>
            <a:off x="457200" y="1000108"/>
            <a:ext cx="7972452" cy="5357850"/>
          </a:xfrm>
        </p:spPr>
        <p:txBody>
          <a:bodyPr>
            <a:normAutofit fontScale="92500"/>
          </a:bodyPr>
          <a:lstStyle/>
          <a:p>
            <a:pPr>
              <a:buNone/>
            </a:pPr>
            <a:r>
              <a:rPr lang="id-ID" sz="2800" dirty="0" smtClean="0">
                <a:solidFill>
                  <a:srgbClr val="FF0000"/>
                </a:solidFill>
                <a:latin typeface="Berlin Sans FB" pitchFamily="34" charset="0"/>
              </a:rPr>
              <a:t>d. Persepsi thd Dukungan Organisasional</a:t>
            </a:r>
          </a:p>
          <a:p>
            <a:pPr>
              <a:buNone/>
            </a:pPr>
            <a:r>
              <a:rPr lang="id-ID" sz="2400" dirty="0" smtClean="0">
                <a:latin typeface="Berlin Sans FB" pitchFamily="34" charset="0"/>
              </a:rPr>
              <a:t>	Karyawan yg merasa disuport oleh organisasi akan memberikan timbal baliknya &amp; menurunkan ketidakseimbangan thd organisasi tsb dg terlibat dalam perilaku citizenship</a:t>
            </a:r>
          </a:p>
          <a:p>
            <a:pPr>
              <a:spcBef>
                <a:spcPts val="1200"/>
              </a:spcBef>
              <a:buNone/>
            </a:pPr>
            <a:r>
              <a:rPr lang="id-ID" sz="2800" dirty="0" smtClean="0">
                <a:solidFill>
                  <a:srgbClr val="FF0000"/>
                </a:solidFill>
                <a:latin typeface="Berlin Sans FB" pitchFamily="34" charset="0"/>
              </a:rPr>
              <a:t>e. Persepsi thd Relasi Atasan Bawahan</a:t>
            </a:r>
          </a:p>
          <a:p>
            <a:pPr lvl="1">
              <a:buFont typeface="Wingdings" pitchFamily="2" charset="2"/>
              <a:buChar char="q"/>
            </a:pPr>
            <a:r>
              <a:rPr lang="id-ID" sz="2200" dirty="0" smtClean="0">
                <a:latin typeface="Berlin Sans FB" pitchFamily="34" charset="0"/>
              </a:rPr>
              <a:t>Minner (1998): interaksi atasan bawahan yg berkualitas tinggi memberikan efek pd kepuasan kerja, kinerja &amp; produktifitas</a:t>
            </a:r>
          </a:p>
          <a:p>
            <a:pPr lvl="1">
              <a:buFont typeface="Wingdings" pitchFamily="2" charset="2"/>
              <a:buChar char="q"/>
            </a:pPr>
            <a:r>
              <a:rPr lang="id-ID" sz="2200" dirty="0" smtClean="0">
                <a:latin typeface="Berlin Sans FB" pitchFamily="34" charset="0"/>
              </a:rPr>
              <a:t>Riggio (1990): interaksi atasan bawahan yg berkualitas tinggi akan mempengaruhi pandangan yg positif atasan thd bawahannya shg bawahan akan merasakan bahwa atasannya memberi dukungan dan hal ini dpt meningkatkan rasa hormat bawahan thd atasan shg mereka termotivasi melakukan “lebih dari” yg diharapkan atasan.  </a:t>
            </a:r>
            <a:endParaRPr lang="en-US" sz="2200" dirty="0">
              <a:latin typeface="Berlin Sans FB"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71480"/>
            <a:ext cx="8229600" cy="428628"/>
          </a:xfrm>
          <a:ln>
            <a:noFill/>
          </a:ln>
        </p:spPr>
        <p:txBody>
          <a:bodyPr>
            <a:normAutofit fontScale="90000"/>
          </a:bodyPr>
          <a:lstStyle/>
          <a:p>
            <a:pPr algn="l"/>
            <a:r>
              <a:rPr lang="id-ID" sz="2400" b="0" dirty="0" smtClean="0">
                <a:solidFill>
                  <a:srgbClr val="FF0000"/>
                </a:solidFill>
              </a:rPr>
              <a:t>Lanjutan........</a:t>
            </a:r>
            <a:endParaRPr lang="en-US" sz="2400" b="0" dirty="0">
              <a:solidFill>
                <a:srgbClr val="FF0000"/>
              </a:solidFill>
            </a:endParaRPr>
          </a:p>
        </p:txBody>
      </p:sp>
      <p:sp>
        <p:nvSpPr>
          <p:cNvPr id="2" name="Content Placeholder 1"/>
          <p:cNvSpPr>
            <a:spLocks noGrp="1"/>
          </p:cNvSpPr>
          <p:nvPr>
            <p:ph idx="1"/>
          </p:nvPr>
        </p:nvSpPr>
        <p:spPr>
          <a:xfrm>
            <a:off x="457200" y="1071546"/>
            <a:ext cx="8115328" cy="5214974"/>
          </a:xfrm>
        </p:spPr>
        <p:txBody>
          <a:bodyPr>
            <a:normAutofit fontScale="92500" lnSpcReduction="10000"/>
          </a:bodyPr>
          <a:lstStyle/>
          <a:p>
            <a:pPr>
              <a:buNone/>
            </a:pPr>
            <a:r>
              <a:rPr lang="id-ID" sz="2400" dirty="0" smtClean="0">
                <a:solidFill>
                  <a:srgbClr val="FF0000"/>
                </a:solidFill>
                <a:latin typeface="Berlin Sans FB" pitchFamily="34" charset="0"/>
              </a:rPr>
              <a:t>f. Masa Kerja</a:t>
            </a:r>
          </a:p>
          <a:p>
            <a:pPr>
              <a:spcBef>
                <a:spcPts val="0"/>
              </a:spcBef>
              <a:buNone/>
            </a:pPr>
            <a:r>
              <a:rPr lang="id-ID" sz="2400" dirty="0" smtClean="0">
                <a:latin typeface="Berlin Sans FB" pitchFamily="34" charset="0"/>
              </a:rPr>
              <a:t>	Lamanya bekerja akan meningkatkan rasa percaya diri &amp; kompetensi dlm melakukan tugasnya dan menimbulkan perasaan positif thd organisasi </a:t>
            </a:r>
          </a:p>
          <a:p>
            <a:pPr>
              <a:spcBef>
                <a:spcPts val="1200"/>
              </a:spcBef>
              <a:buNone/>
            </a:pPr>
            <a:r>
              <a:rPr lang="id-ID" sz="2400" dirty="0" smtClean="0">
                <a:solidFill>
                  <a:srgbClr val="FF0000"/>
                </a:solidFill>
                <a:latin typeface="Berlin Sans FB" pitchFamily="34" charset="0"/>
              </a:rPr>
              <a:t>g. Jenis Kelamin</a:t>
            </a:r>
          </a:p>
          <a:p>
            <a:pPr>
              <a:buNone/>
            </a:pPr>
            <a:r>
              <a:rPr lang="id-ID" sz="2400" dirty="0" smtClean="0">
                <a:latin typeface="Berlin Sans FB" pitchFamily="34" charset="0"/>
              </a:rPr>
              <a:t>	</a:t>
            </a:r>
            <a:r>
              <a:rPr lang="id-ID" sz="2400" dirty="0" smtClean="0">
                <a:solidFill>
                  <a:srgbClr val="FF0000"/>
                </a:solidFill>
                <a:latin typeface="Berlin Sans FB" pitchFamily="34" charset="0"/>
              </a:rPr>
              <a:t>Konrad :</a:t>
            </a:r>
            <a:r>
              <a:rPr lang="id-ID" sz="2400" dirty="0" smtClean="0">
                <a:latin typeface="Berlin Sans FB" pitchFamily="34" charset="0"/>
              </a:rPr>
              <a:t> Wanita lbh menonjol dlm perilaku menolong, bersahabat &amp; bekerjasama dg org lain dibandingkan pria.</a:t>
            </a:r>
          </a:p>
          <a:p>
            <a:pPr>
              <a:buNone/>
            </a:pPr>
            <a:r>
              <a:rPr lang="id-ID" sz="2400" dirty="0" smtClean="0">
                <a:latin typeface="Berlin Sans FB" pitchFamily="34" charset="0"/>
              </a:rPr>
              <a:t>	</a:t>
            </a:r>
            <a:r>
              <a:rPr lang="id-ID" sz="2400" dirty="0" smtClean="0">
                <a:solidFill>
                  <a:srgbClr val="FF0000"/>
                </a:solidFill>
                <a:latin typeface="Berlin Sans FB" pitchFamily="34" charset="0"/>
              </a:rPr>
              <a:t>Gabriel &amp; Gardner (1999) </a:t>
            </a:r>
            <a:r>
              <a:rPr lang="id-ID" sz="2400" dirty="0" smtClean="0">
                <a:latin typeface="Berlin Sans FB" pitchFamily="34" charset="0"/>
              </a:rPr>
              <a:t>: Wanita lebih mengutamakan pembentukan relasi drpd pria, dll</a:t>
            </a:r>
          </a:p>
          <a:p>
            <a:pPr>
              <a:spcBef>
                <a:spcPts val="1200"/>
              </a:spcBef>
              <a:buNone/>
            </a:pPr>
            <a:r>
              <a:rPr lang="id-ID" sz="2400" dirty="0" smtClean="0">
                <a:solidFill>
                  <a:srgbClr val="FF0000"/>
                </a:solidFill>
                <a:latin typeface="Berlin Sans FB" pitchFamily="34" charset="0"/>
              </a:rPr>
              <a:t>h. Usia</a:t>
            </a:r>
          </a:p>
          <a:p>
            <a:pPr>
              <a:spcBef>
                <a:spcPts val="0"/>
              </a:spcBef>
              <a:buNone/>
            </a:pPr>
            <a:r>
              <a:rPr lang="id-ID" sz="2400" dirty="0" smtClean="0">
                <a:latin typeface="Berlin Sans FB" pitchFamily="34" charset="0"/>
              </a:rPr>
              <a:t>	Karyawan lbh muda cenderung lbh fleksibel dlm mengatur kebutuhan dirinya &amp; organisasi drpd yg lebih cenderung kaku. Perbedaan usia bisa menghasilkan perbedaan motif dlm berperilaku OCB</a:t>
            </a:r>
            <a:endParaRPr lang="en-US" sz="2400" dirty="0">
              <a:latin typeface="Berlin Sans FB"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642918"/>
            <a:ext cx="7859216" cy="428628"/>
          </a:xfrm>
          <a:ln>
            <a:noFill/>
          </a:ln>
        </p:spPr>
        <p:txBody>
          <a:bodyPr>
            <a:normAutofit fontScale="90000"/>
          </a:bodyPr>
          <a:lstStyle/>
          <a:p>
            <a:r>
              <a:rPr lang="id-ID" sz="2400" dirty="0" smtClean="0">
                <a:solidFill>
                  <a:srgbClr val="FF0000"/>
                </a:solidFill>
              </a:rPr>
              <a:t>PENGARUH OCB TERHADAP OPERASIONAL ORGANISASI</a:t>
            </a:r>
            <a:endParaRPr lang="en-US" sz="2400" dirty="0">
              <a:solidFill>
                <a:srgbClr val="FF0000"/>
              </a:solidFill>
            </a:endParaRPr>
          </a:p>
        </p:txBody>
      </p:sp>
      <p:sp>
        <p:nvSpPr>
          <p:cNvPr id="2" name="Content Placeholder 1"/>
          <p:cNvSpPr>
            <a:spLocks noGrp="1"/>
          </p:cNvSpPr>
          <p:nvPr>
            <p:ph idx="1"/>
          </p:nvPr>
        </p:nvSpPr>
        <p:spPr>
          <a:xfrm>
            <a:off x="457200" y="1214422"/>
            <a:ext cx="8186766" cy="5143536"/>
          </a:xfrm>
        </p:spPr>
        <p:txBody>
          <a:bodyPr>
            <a:normAutofit/>
          </a:bodyPr>
          <a:lstStyle/>
          <a:p>
            <a:pPr marL="0" indent="0">
              <a:lnSpc>
                <a:spcPct val="80000"/>
              </a:lnSpc>
              <a:buNone/>
            </a:pPr>
            <a:r>
              <a:rPr lang="id-ID" sz="2000" dirty="0" smtClean="0">
                <a:latin typeface="Berlin Sans FB" pitchFamily="34" charset="0"/>
              </a:rPr>
              <a:t>Podsakof (2000), bahwa OCB mempengaruhi efektifitas organisasi karena beberapa alasan :</a:t>
            </a:r>
          </a:p>
          <a:p>
            <a:pPr>
              <a:lnSpc>
                <a:spcPct val="80000"/>
              </a:lnSpc>
              <a:spcBef>
                <a:spcPts val="1200"/>
              </a:spcBef>
              <a:buFont typeface="Wingdings" pitchFamily="2" charset="2"/>
              <a:buChar char="q"/>
            </a:pPr>
            <a:r>
              <a:rPr lang="id-ID" sz="2000" dirty="0" smtClean="0">
                <a:latin typeface="Berlin Sans FB" pitchFamily="34" charset="0"/>
              </a:rPr>
              <a:t>OCB dpt membantu meningkatkan produktifitas </a:t>
            </a:r>
            <a:r>
              <a:rPr lang="id-ID" sz="2000" dirty="0" smtClean="0">
                <a:solidFill>
                  <a:srgbClr val="FF0000"/>
                </a:solidFill>
                <a:latin typeface="Berlin Sans FB" pitchFamily="34" charset="0"/>
              </a:rPr>
              <a:t>rekan kerja</a:t>
            </a:r>
          </a:p>
          <a:p>
            <a:pPr>
              <a:lnSpc>
                <a:spcPct val="80000"/>
              </a:lnSpc>
              <a:spcBef>
                <a:spcPts val="1200"/>
              </a:spcBef>
              <a:buFont typeface="Wingdings" pitchFamily="2" charset="2"/>
              <a:buChar char="q"/>
            </a:pPr>
            <a:r>
              <a:rPr lang="id-ID" sz="2000" dirty="0" smtClean="0">
                <a:latin typeface="Berlin Sans FB" pitchFamily="34" charset="0"/>
              </a:rPr>
              <a:t>OCB dpt meningkatkan produktifitas </a:t>
            </a:r>
            <a:r>
              <a:rPr lang="id-ID" sz="2000" dirty="0" smtClean="0">
                <a:solidFill>
                  <a:srgbClr val="FF0000"/>
                </a:solidFill>
                <a:latin typeface="Berlin Sans FB" pitchFamily="34" charset="0"/>
              </a:rPr>
              <a:t>managerial</a:t>
            </a:r>
          </a:p>
          <a:p>
            <a:pPr>
              <a:lnSpc>
                <a:spcPct val="80000"/>
              </a:lnSpc>
              <a:spcBef>
                <a:spcPts val="1200"/>
              </a:spcBef>
              <a:buFont typeface="Wingdings" pitchFamily="2" charset="2"/>
              <a:buChar char="q"/>
            </a:pPr>
            <a:r>
              <a:rPr lang="id-ID" sz="2000" dirty="0" smtClean="0">
                <a:latin typeface="Berlin Sans FB" pitchFamily="34" charset="0"/>
              </a:rPr>
              <a:t>OCB dpt membantu </a:t>
            </a:r>
            <a:r>
              <a:rPr lang="id-ID" sz="2000" dirty="0" smtClean="0">
                <a:solidFill>
                  <a:srgbClr val="FF0000"/>
                </a:solidFill>
                <a:latin typeface="Berlin Sans FB" pitchFamily="34" charset="0"/>
              </a:rPr>
              <a:t>mengefisienkan </a:t>
            </a:r>
            <a:r>
              <a:rPr lang="id-ID" sz="2000" dirty="0" smtClean="0">
                <a:latin typeface="Berlin Sans FB" pitchFamily="34" charset="0"/>
              </a:rPr>
              <a:t>penggunaan sumber daya organisasi untuk tujuan produktifitas</a:t>
            </a:r>
          </a:p>
          <a:p>
            <a:pPr>
              <a:lnSpc>
                <a:spcPct val="80000"/>
              </a:lnSpc>
              <a:spcBef>
                <a:spcPts val="1200"/>
              </a:spcBef>
              <a:buFont typeface="Wingdings" pitchFamily="2" charset="2"/>
              <a:buChar char="q"/>
            </a:pPr>
            <a:r>
              <a:rPr lang="id-ID" sz="2000" dirty="0" smtClean="0">
                <a:latin typeface="Berlin Sans FB" pitchFamily="34" charset="0"/>
              </a:rPr>
              <a:t>OCB dapat menurunkan tingkat kebutuhan akan sumber daya organisasi secara umum utk tuj </a:t>
            </a:r>
            <a:r>
              <a:rPr lang="id-ID" sz="2000" dirty="0" smtClean="0">
                <a:solidFill>
                  <a:srgbClr val="FF0000"/>
                </a:solidFill>
                <a:latin typeface="Berlin Sans FB" pitchFamily="34" charset="0"/>
              </a:rPr>
              <a:t>pemeliharaan pegawai</a:t>
            </a:r>
          </a:p>
          <a:p>
            <a:pPr>
              <a:lnSpc>
                <a:spcPct val="80000"/>
              </a:lnSpc>
              <a:spcBef>
                <a:spcPts val="1200"/>
              </a:spcBef>
              <a:buFont typeface="Wingdings" pitchFamily="2" charset="2"/>
              <a:buChar char="q"/>
            </a:pPr>
            <a:r>
              <a:rPr lang="id-ID" sz="2000" dirty="0" smtClean="0">
                <a:latin typeface="Berlin Sans FB" pitchFamily="34" charset="0"/>
              </a:rPr>
              <a:t>OCB dapat dijadikan sebagai dasar yg efektif untuk aktifitas koordinasi </a:t>
            </a:r>
            <a:r>
              <a:rPr lang="id-ID" sz="2000" dirty="0" smtClean="0">
                <a:solidFill>
                  <a:srgbClr val="FF0000"/>
                </a:solidFill>
                <a:latin typeface="Berlin Sans FB" pitchFamily="34" charset="0"/>
              </a:rPr>
              <a:t>antar anggota tim</a:t>
            </a:r>
          </a:p>
          <a:p>
            <a:pPr>
              <a:lnSpc>
                <a:spcPct val="80000"/>
              </a:lnSpc>
              <a:spcBef>
                <a:spcPts val="1200"/>
              </a:spcBef>
              <a:buFont typeface="Wingdings" pitchFamily="2" charset="2"/>
              <a:buChar char="q"/>
            </a:pPr>
            <a:r>
              <a:rPr lang="id-ID" sz="2000" dirty="0" smtClean="0">
                <a:latin typeface="Berlin Sans FB" pitchFamily="34" charset="0"/>
              </a:rPr>
              <a:t>OCB dpt meningkatkan kemampuan organisasi untuk memperoleh &amp; </a:t>
            </a:r>
            <a:r>
              <a:rPr lang="id-ID" sz="2000" dirty="0" smtClean="0">
                <a:solidFill>
                  <a:srgbClr val="FF0000"/>
                </a:solidFill>
                <a:latin typeface="Berlin Sans FB" pitchFamily="34" charset="0"/>
              </a:rPr>
              <a:t>mempertahankan SDM </a:t>
            </a:r>
            <a:r>
              <a:rPr lang="id-ID" sz="2000" dirty="0" smtClean="0">
                <a:latin typeface="Berlin Sans FB" pitchFamily="34" charset="0"/>
              </a:rPr>
              <a:t>handal</a:t>
            </a:r>
          </a:p>
          <a:p>
            <a:pPr>
              <a:lnSpc>
                <a:spcPct val="80000"/>
              </a:lnSpc>
              <a:spcBef>
                <a:spcPts val="1200"/>
              </a:spcBef>
              <a:buFont typeface="Wingdings" pitchFamily="2" charset="2"/>
              <a:buChar char="q"/>
            </a:pPr>
            <a:r>
              <a:rPr lang="id-ID" sz="2000" dirty="0" smtClean="0">
                <a:latin typeface="Berlin Sans FB" pitchFamily="34" charset="0"/>
              </a:rPr>
              <a:t>OCB dapat meningkatkan </a:t>
            </a:r>
            <a:r>
              <a:rPr lang="id-ID" sz="2000" dirty="0" smtClean="0">
                <a:solidFill>
                  <a:srgbClr val="FF0000"/>
                </a:solidFill>
                <a:latin typeface="Berlin Sans FB" pitchFamily="34" charset="0"/>
              </a:rPr>
              <a:t>stabilitas organisasi</a:t>
            </a:r>
          </a:p>
          <a:p>
            <a:pPr>
              <a:lnSpc>
                <a:spcPct val="80000"/>
              </a:lnSpc>
              <a:spcBef>
                <a:spcPts val="1200"/>
              </a:spcBef>
              <a:buFont typeface="Wingdings" pitchFamily="2" charset="2"/>
              <a:buChar char="q"/>
            </a:pPr>
            <a:r>
              <a:rPr lang="id-ID" sz="2000" dirty="0" smtClean="0">
                <a:latin typeface="Berlin Sans FB" pitchFamily="34" charset="0"/>
              </a:rPr>
              <a:t>OCB dapat meningkatkan kemampuan organisasi utk </a:t>
            </a:r>
            <a:r>
              <a:rPr lang="id-ID" sz="2000" dirty="0" smtClean="0">
                <a:solidFill>
                  <a:srgbClr val="FF0000"/>
                </a:solidFill>
                <a:latin typeface="Berlin Sans FB" pitchFamily="34" charset="0"/>
              </a:rPr>
              <a:t>beradaptasi thd perubahan </a:t>
            </a:r>
            <a:r>
              <a:rPr lang="id-ID" sz="2000" dirty="0" smtClean="0">
                <a:latin typeface="Berlin Sans FB" pitchFamily="34" charset="0"/>
              </a:rPr>
              <a:t>lingkungan</a:t>
            </a:r>
            <a:endParaRPr lang="en-US" sz="2000" dirty="0">
              <a:latin typeface="Berlin Sans FB"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642942"/>
          </a:xfrm>
        </p:spPr>
        <p:txBody>
          <a:bodyPr>
            <a:normAutofit fontScale="90000"/>
          </a:bodyPr>
          <a:lstStyle/>
          <a:p>
            <a:r>
              <a:rPr lang="id-ID" sz="3200" b="1" dirty="0" smtClean="0">
                <a:solidFill>
                  <a:srgbClr val="FF0000"/>
                </a:solidFill>
              </a:rPr>
              <a:t>TUGAS &amp; KASUS</a:t>
            </a:r>
            <a:r>
              <a:rPr lang="id-ID" sz="3200" dirty="0" smtClean="0">
                <a:solidFill>
                  <a:srgbClr val="FF0000"/>
                </a:solidFill>
              </a:rPr>
              <a:t/>
            </a:r>
            <a:br>
              <a:rPr lang="id-ID" sz="3200" dirty="0" smtClean="0">
                <a:solidFill>
                  <a:srgbClr val="FF0000"/>
                </a:solidFill>
              </a:rPr>
            </a:br>
            <a:endParaRPr lang="id-ID" sz="32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pPr>
              <a:buNone/>
            </a:pPr>
            <a:r>
              <a:rPr lang="id-ID" sz="2400" b="1" dirty="0" smtClean="0"/>
              <a:t> </a:t>
            </a:r>
            <a:endParaRPr lang="id-ID" sz="2400" dirty="0" smtClean="0"/>
          </a:p>
          <a:p>
            <a:pPr marL="457200" lvl="0" indent="-457200">
              <a:buNone/>
            </a:pPr>
            <a:r>
              <a:rPr lang="id-ID" sz="2400" dirty="0" smtClean="0"/>
              <a:t>	</a:t>
            </a:r>
            <a:r>
              <a:rPr lang="id-ID" sz="2600" dirty="0" smtClean="0">
                <a:latin typeface="Berlin Sans FB" pitchFamily="34" charset="0"/>
              </a:rPr>
              <a:t>1. Berikan </a:t>
            </a:r>
            <a:r>
              <a:rPr lang="id-ID" sz="2600" dirty="0" smtClean="0">
                <a:latin typeface="Berlin Sans FB" pitchFamily="34" charset="0"/>
              </a:rPr>
              <a:t>5 contoh perilaku kerja  karyawan di suatu perusahaan / instansi yang menunjukkan perilaku OCB </a:t>
            </a:r>
          </a:p>
          <a:p>
            <a:pPr marL="457200" indent="-457200">
              <a:buNone/>
            </a:pPr>
            <a:r>
              <a:rPr lang="id-ID" sz="2600" dirty="0" smtClean="0">
                <a:latin typeface="Berlin Sans FB" pitchFamily="34" charset="0"/>
              </a:rPr>
              <a:t> </a:t>
            </a:r>
          </a:p>
          <a:p>
            <a:pPr marL="457200" lvl="0" indent="-457200">
              <a:buNone/>
            </a:pPr>
            <a:r>
              <a:rPr lang="id-ID" sz="2600" dirty="0" smtClean="0">
                <a:latin typeface="Berlin Sans FB" pitchFamily="34" charset="0"/>
              </a:rPr>
              <a:t>	2.Dari </a:t>
            </a:r>
            <a:r>
              <a:rPr lang="id-ID" sz="2600" dirty="0" smtClean="0">
                <a:latin typeface="Berlin Sans FB" pitchFamily="34" charset="0"/>
              </a:rPr>
              <a:t>beberapa hasil penelitian menunjukkan bahwa karyawan yang memiliki </a:t>
            </a:r>
            <a:r>
              <a:rPr lang="id-ID" sz="2600" b="1" dirty="0" smtClean="0">
                <a:latin typeface="Berlin Sans FB" pitchFamily="34" charset="0"/>
              </a:rPr>
              <a:t>harga diri tinggi (self esteem tinggi)</a:t>
            </a:r>
            <a:r>
              <a:rPr lang="id-ID" sz="2600" dirty="0" smtClean="0">
                <a:latin typeface="Berlin Sans FB" pitchFamily="34" charset="0"/>
              </a:rPr>
              <a:t> akan berperilaku OCB tinggi  pula. Bagaimana hal itu bisa terjadi dan Jelaskan dengan teori OCB.</a:t>
            </a:r>
          </a:p>
          <a:p>
            <a:pPr marL="457200" indent="-457200">
              <a:buNone/>
            </a:pPr>
            <a:r>
              <a:rPr lang="id-ID" sz="2600" dirty="0" smtClean="0">
                <a:latin typeface="Berlin Sans FB" pitchFamily="34" charset="0"/>
              </a:rPr>
              <a:t> </a:t>
            </a:r>
          </a:p>
          <a:p>
            <a:pPr marL="457200" indent="-457200">
              <a:buNone/>
            </a:pPr>
            <a:r>
              <a:rPr lang="id-ID" sz="2600" dirty="0" smtClean="0">
                <a:latin typeface="Berlin Sans FB" pitchFamily="34" charset="0"/>
              </a:rPr>
              <a:t> 	3.Dari </a:t>
            </a:r>
            <a:r>
              <a:rPr lang="id-ID" sz="2600" dirty="0" smtClean="0">
                <a:latin typeface="Berlin Sans FB" pitchFamily="34" charset="0"/>
              </a:rPr>
              <a:t>beberapa hasil penelitian menunjukkan bahwa karyawan yang memiliki </a:t>
            </a:r>
            <a:r>
              <a:rPr lang="id-ID" sz="2600" b="1" dirty="0" smtClean="0">
                <a:latin typeface="Berlin Sans FB" pitchFamily="34" charset="0"/>
              </a:rPr>
              <a:t>sikap yang pesimis</a:t>
            </a:r>
            <a:r>
              <a:rPr lang="id-ID" sz="2600" dirty="0" smtClean="0">
                <a:latin typeface="Berlin Sans FB" pitchFamily="34" charset="0"/>
              </a:rPr>
              <a:t> akan berperilaku OCB rendah. Bagaimana hal itu bisa terjadi dan Jelaskan dengan teori OCB.</a:t>
            </a:r>
          </a:p>
          <a:p>
            <a:pPr marL="457200" indent="-457200">
              <a:buNone/>
            </a:pPr>
            <a:r>
              <a:rPr lang="id-ID" sz="2600" dirty="0" smtClean="0">
                <a:latin typeface="Berlin Sans FB" pitchFamily="34" charset="0"/>
              </a:rPr>
              <a:t> </a:t>
            </a:r>
          </a:p>
          <a:p>
            <a:endParaRPr lang="id-ID"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6387" name="Title 5"/>
          <p:cNvSpPr>
            <a:spLocks noGrp="1"/>
          </p:cNvSpPr>
          <p:nvPr>
            <p:ph type="title"/>
          </p:nvPr>
        </p:nvSpPr>
        <p:spPr>
          <a:xfrm>
            <a:off x="533400" y="685800"/>
            <a:ext cx="8229600" cy="685800"/>
          </a:xfrm>
        </p:spPr>
        <p:txBody>
          <a:bodyPr>
            <a:normAutofit/>
          </a:bodyPr>
          <a:lstStyle/>
          <a:p>
            <a:pPr>
              <a:spcBef>
                <a:spcPct val="50000"/>
              </a:spcBef>
            </a:pPr>
            <a:r>
              <a:rPr lang="id-ID" sz="2800" dirty="0" smtClean="0">
                <a:solidFill>
                  <a:srgbClr val="FF0000"/>
                </a:solidFill>
                <a:latin typeface="Berlin Sans FB" pitchFamily="34" charset="0"/>
                <a:cs typeface="Arial" charset="0"/>
              </a:rPr>
              <a:t>PENGANTAR</a:t>
            </a:r>
            <a:endParaRPr lang="id-ID" sz="2800" dirty="0" smtClean="0">
              <a:solidFill>
                <a:srgbClr val="FF0000"/>
              </a:solidFill>
              <a:latin typeface="Berlin Sans FB" pitchFamily="34" charset="0"/>
              <a:cs typeface="Arial" charset="0"/>
            </a:endParaRPr>
          </a:p>
        </p:txBody>
      </p:sp>
      <p:sp>
        <p:nvSpPr>
          <p:cNvPr id="16388" name="Content Placeholder 5"/>
          <p:cNvSpPr>
            <a:spLocks noGrp="1"/>
          </p:cNvSpPr>
          <p:nvPr>
            <p:ph idx="1"/>
          </p:nvPr>
        </p:nvSpPr>
        <p:spPr>
          <a:xfrm>
            <a:off x="457200" y="1524000"/>
            <a:ext cx="8229600" cy="4602163"/>
          </a:xfrm>
        </p:spPr>
        <p:txBody>
          <a:bodyPr>
            <a:normAutofit lnSpcReduction="10000"/>
          </a:bodyPr>
          <a:lstStyle/>
          <a:p>
            <a:r>
              <a:rPr lang="id-ID" sz="2800" dirty="0" smtClean="0">
                <a:latin typeface="Berlin Sans FB" pitchFamily="34" charset="0"/>
                <a:cs typeface="Arial" charset="0"/>
              </a:rPr>
              <a:t>Karyawan yg memiliki Engagement dg perusahaan tidak akan mengatakan </a:t>
            </a:r>
            <a:r>
              <a:rPr lang="id-ID" sz="2800" dirty="0" smtClean="0">
                <a:solidFill>
                  <a:srgbClr val="FF0000"/>
                </a:solidFill>
                <a:latin typeface="Berlin Sans FB" pitchFamily="34" charset="0"/>
                <a:cs typeface="Arial" charset="0"/>
              </a:rPr>
              <a:t>“wani piro” </a:t>
            </a:r>
            <a:r>
              <a:rPr lang="id-ID" sz="2800" dirty="0" smtClean="0">
                <a:latin typeface="Berlin Sans FB" pitchFamily="34" charset="0"/>
                <a:cs typeface="Arial" charset="0"/>
              </a:rPr>
              <a:t>jika diberikan tugas tambahan di luar job description &amp; jam kerjanya </a:t>
            </a:r>
          </a:p>
          <a:p>
            <a:endParaRPr lang="id-ID" sz="2800" dirty="0" smtClean="0">
              <a:latin typeface="Berlin Sans FB" pitchFamily="34" charset="0"/>
              <a:cs typeface="Arial" charset="0"/>
            </a:endParaRPr>
          </a:p>
          <a:p>
            <a:r>
              <a:rPr lang="id-ID" sz="2800" dirty="0" smtClean="0">
                <a:latin typeface="Berlin Sans FB" pitchFamily="34" charset="0"/>
                <a:cs typeface="Arial" charset="0"/>
              </a:rPr>
              <a:t>Tugas rutin dilakukan dg optimal, tugas tambahan dikerjakan dengan senang &amp; tulus</a:t>
            </a:r>
          </a:p>
          <a:p>
            <a:pPr>
              <a:buNone/>
            </a:pPr>
            <a:endParaRPr lang="id-ID" sz="2800" dirty="0" smtClean="0">
              <a:latin typeface="Berlin Sans FB" pitchFamily="34" charset="0"/>
              <a:cs typeface="Arial" charset="0"/>
            </a:endParaRPr>
          </a:p>
          <a:p>
            <a:r>
              <a:rPr lang="id-ID" sz="2800" dirty="0" smtClean="0">
                <a:latin typeface="Berlin Sans FB" pitchFamily="34" charset="0"/>
                <a:cs typeface="Arial" charset="0"/>
              </a:rPr>
              <a:t>Karyawan berpikir untuk mempertahankan &amp; memajukan perusahaan</a:t>
            </a:r>
            <a:endParaRPr lang="id-ID" sz="2800" dirty="0" smtClean="0">
              <a:latin typeface="Berlin Sans FB" pitchFamily="34"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71504"/>
          </a:xfrm>
        </p:spPr>
        <p:txBody>
          <a:bodyPr>
            <a:normAutofit/>
          </a:bodyPr>
          <a:lstStyle/>
          <a:p>
            <a:r>
              <a:rPr lang="id-ID" sz="2800" dirty="0" smtClean="0">
                <a:solidFill>
                  <a:srgbClr val="FF0000"/>
                </a:solidFill>
                <a:latin typeface="Berlin Sans FB" pitchFamily="34" charset="0"/>
              </a:rPr>
              <a:t>EMPLOYEE ENGAGEMENT</a:t>
            </a:r>
            <a:endParaRPr lang="id-ID" sz="2800" dirty="0">
              <a:solidFill>
                <a:srgbClr val="FF0000"/>
              </a:solidFill>
              <a:latin typeface="Berlin Sans FB" pitchFamily="34" charset="0"/>
            </a:endParaRPr>
          </a:p>
        </p:txBody>
      </p:sp>
      <p:sp>
        <p:nvSpPr>
          <p:cNvPr id="3" name="Content Placeholder 2"/>
          <p:cNvSpPr>
            <a:spLocks noGrp="1"/>
          </p:cNvSpPr>
          <p:nvPr>
            <p:ph idx="1"/>
          </p:nvPr>
        </p:nvSpPr>
        <p:spPr>
          <a:xfrm>
            <a:off x="457200" y="1428736"/>
            <a:ext cx="8229600" cy="4697427"/>
          </a:xfrm>
        </p:spPr>
        <p:txBody>
          <a:bodyPr>
            <a:normAutofit/>
          </a:bodyPr>
          <a:lstStyle/>
          <a:p>
            <a:r>
              <a:rPr lang="id-ID" sz="2400" dirty="0" smtClean="0">
                <a:latin typeface="Berlin Sans FB" pitchFamily="34" charset="0"/>
              </a:rPr>
              <a:t>Employee Engagement, lbh dari sekedar satisfaction</a:t>
            </a:r>
          </a:p>
          <a:p>
            <a:r>
              <a:rPr lang="id-ID" sz="2400" dirty="0" smtClean="0">
                <a:latin typeface="Berlin Sans FB" pitchFamily="34" charset="0"/>
              </a:rPr>
              <a:t>Employee  Engagement adalah</a:t>
            </a:r>
            <a:endParaRPr lang="id-ID" sz="2400" dirty="0">
              <a:latin typeface="Berlin Sans FB" pitchFamily="34" charset="0"/>
            </a:endParaRPr>
          </a:p>
        </p:txBody>
      </p:sp>
      <p:sp>
        <p:nvSpPr>
          <p:cNvPr id="4" name="Rectangle 3"/>
          <p:cNvSpPr/>
          <p:nvPr/>
        </p:nvSpPr>
        <p:spPr>
          <a:xfrm>
            <a:off x="1500166" y="2428868"/>
            <a:ext cx="6000792" cy="2714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latin typeface="Berlin Sans FB" pitchFamily="34" charset="0"/>
              </a:rPr>
              <a:t>Proses seorang karyawan untuk terlibat (involve), antusias (enthusiast), memiliki komitmen dan memberi usaha lebih (extra effort) untuk perusahaan/ organisasi tempatnya bekerja</a:t>
            </a:r>
            <a:endParaRPr lang="id-ID" sz="2400" dirty="0">
              <a:latin typeface="Berlin Sans FB"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14356"/>
            <a:ext cx="8229600" cy="703282"/>
          </a:xfrm>
        </p:spPr>
        <p:txBody>
          <a:bodyPr>
            <a:normAutofit fontScale="90000"/>
          </a:bodyPr>
          <a:lstStyle/>
          <a:p>
            <a:pPr eaLnBrk="1" hangingPunct="1"/>
            <a:r>
              <a:rPr lang="en-US" dirty="0" smtClean="0">
                <a:solidFill>
                  <a:srgbClr val="FF0000"/>
                </a:solidFill>
                <a:latin typeface="Berlin Sans FB" pitchFamily="34" charset="0"/>
              </a:rPr>
              <a:t>Employee Engagement</a:t>
            </a:r>
          </a:p>
        </p:txBody>
      </p:sp>
      <p:sp>
        <p:nvSpPr>
          <p:cNvPr id="4099" name="Rectangle 3"/>
          <p:cNvSpPr>
            <a:spLocks noGrp="1" noChangeArrowheads="1"/>
          </p:cNvSpPr>
          <p:nvPr>
            <p:ph type="body" idx="1"/>
          </p:nvPr>
        </p:nvSpPr>
        <p:spPr/>
        <p:txBody>
          <a:bodyPr/>
          <a:lstStyle/>
          <a:p>
            <a:pPr eaLnBrk="1" hangingPunct="1"/>
            <a:r>
              <a:rPr lang="en-US" dirty="0" smtClean="0">
                <a:solidFill>
                  <a:srgbClr val="FF0000"/>
                </a:solidFill>
              </a:rPr>
              <a:t>What is “Employee Engagement”?</a:t>
            </a:r>
          </a:p>
          <a:p>
            <a:pPr marL="457200" lvl="1" indent="0" eaLnBrk="1" hangingPunct="1">
              <a:buNone/>
            </a:pPr>
            <a:r>
              <a:rPr lang="en-US" dirty="0" smtClean="0">
                <a:solidFill>
                  <a:srgbClr val="FF0000"/>
                </a:solidFill>
              </a:rPr>
              <a:t>Employee engagement does </a:t>
            </a:r>
            <a:r>
              <a:rPr lang="en-US" u="sng" dirty="0" smtClean="0">
                <a:solidFill>
                  <a:srgbClr val="FF0000"/>
                </a:solidFill>
              </a:rPr>
              <a:t>not</a:t>
            </a:r>
            <a:r>
              <a:rPr lang="en-US" dirty="0" smtClean="0">
                <a:solidFill>
                  <a:srgbClr val="FF0000"/>
                </a:solidFill>
              </a:rPr>
              <a:t> mean employee happiness or satisfaction</a:t>
            </a:r>
            <a:r>
              <a:rPr lang="en-US" dirty="0" smtClean="0"/>
              <a:t>. Someone might be happy at work, satisfied with </a:t>
            </a:r>
            <a:r>
              <a:rPr lang="en-US" dirty="0" smtClean="0"/>
              <a:t>the</a:t>
            </a:r>
            <a:r>
              <a:rPr lang="id-ID" dirty="0" smtClean="0"/>
              <a:t>i</a:t>
            </a:r>
            <a:r>
              <a:rPr lang="en-US" dirty="0" smtClean="0"/>
              <a:t>r </a:t>
            </a:r>
            <a:r>
              <a:rPr lang="en-US" dirty="0" smtClean="0"/>
              <a:t>job and their pay, but that doesn’t necessarily mean they are working productively on behalf of the organization </a:t>
            </a:r>
          </a:p>
          <a:p>
            <a:pPr lvl="1" eaLnBrk="1" hangingPunct="1"/>
            <a:endParaRPr lang="en-US" b="1" dirty="0" smtClean="0"/>
          </a:p>
          <a:p>
            <a:pPr lvl="1" eaLnBrk="1" hangingPunct="1"/>
            <a:endParaRPr lang="en-US" b="1" dirty="0" smtClean="0"/>
          </a:p>
        </p:txBody>
      </p:sp>
    </p:spTree>
    <p:extLst>
      <p:ext uri="{BB962C8B-B14F-4D97-AF65-F5344CB8AC3E}">
        <p14:creationId xmlns:p14="http://schemas.microsoft.com/office/powerpoint/2010/main" xmlns="" val="422602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533400" y="1873250"/>
            <a:ext cx="79248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1"/>
            <a:endParaRPr lang="en-US" sz="1800"/>
          </a:p>
        </p:txBody>
      </p:sp>
      <p:sp>
        <p:nvSpPr>
          <p:cNvPr id="5123" name="Rectangle 6"/>
          <p:cNvSpPr>
            <a:spLocks noGrp="1" noChangeArrowheads="1"/>
          </p:cNvSpPr>
          <p:nvPr>
            <p:ph type="title"/>
          </p:nvPr>
        </p:nvSpPr>
        <p:spPr/>
        <p:txBody>
          <a:bodyPr/>
          <a:lstStyle/>
          <a:p>
            <a:pPr eaLnBrk="1" hangingPunct="1"/>
            <a:r>
              <a:rPr lang="en-US" sz="3800" dirty="0" smtClean="0">
                <a:solidFill>
                  <a:srgbClr val="FF0000"/>
                </a:solidFill>
              </a:rPr>
              <a:t>Definition of Employee Engagement</a:t>
            </a:r>
          </a:p>
        </p:txBody>
      </p:sp>
      <p:sp>
        <p:nvSpPr>
          <p:cNvPr id="5124" name="Rectangle 8"/>
          <p:cNvSpPr>
            <a:spLocks noGrp="1" noChangeArrowheads="1"/>
          </p:cNvSpPr>
          <p:nvPr>
            <p:ph type="body" idx="1"/>
          </p:nvPr>
        </p:nvSpPr>
        <p:spPr/>
        <p:txBody>
          <a:bodyPr/>
          <a:lstStyle/>
          <a:p>
            <a:pPr lvl="1" eaLnBrk="1" hangingPunct="1">
              <a:buFont typeface="Wingdings" pitchFamily="2" charset="2"/>
              <a:buNone/>
            </a:pPr>
            <a:r>
              <a:rPr lang="id-ID" b="1" dirty="0" smtClean="0">
                <a:solidFill>
                  <a:srgbClr val="FF0000"/>
                </a:solidFill>
              </a:rPr>
              <a:t>   </a:t>
            </a:r>
            <a:r>
              <a:rPr lang="en-US" b="1" dirty="0" smtClean="0">
                <a:solidFill>
                  <a:srgbClr val="FF0000"/>
                </a:solidFill>
              </a:rPr>
              <a:t>Employee </a:t>
            </a:r>
            <a:r>
              <a:rPr lang="en-US" b="1" dirty="0" smtClean="0">
                <a:solidFill>
                  <a:srgbClr val="FF0000"/>
                </a:solidFill>
              </a:rPr>
              <a:t>engagement is the emotional commitment the employee has to the organization and it’s goals. </a:t>
            </a:r>
            <a:endParaRPr lang="en-US" dirty="0" smtClean="0"/>
          </a:p>
          <a:p>
            <a:pPr lvl="1" eaLnBrk="1" hangingPunct="1"/>
            <a:r>
              <a:rPr lang="en-US" dirty="0" smtClean="0"/>
              <a:t>This emotional commitment means engaged employees </a:t>
            </a:r>
            <a:r>
              <a:rPr lang="en-US" i="1" dirty="0" smtClean="0"/>
              <a:t>actually</a:t>
            </a:r>
            <a:r>
              <a:rPr lang="en-US" dirty="0" smtClean="0"/>
              <a:t> care about their work and their company</a:t>
            </a:r>
          </a:p>
          <a:p>
            <a:pPr lvl="1" eaLnBrk="1" hangingPunct="1">
              <a:buFont typeface="Wingdings" pitchFamily="2" charset="2"/>
              <a:buNone/>
            </a:pPr>
            <a:endParaRPr lang="en-US" dirty="0" smtClean="0"/>
          </a:p>
          <a:p>
            <a:pPr lvl="1" eaLnBrk="1" hangingPunct="1"/>
            <a:r>
              <a:rPr lang="en-US" dirty="0" smtClean="0"/>
              <a:t>They work on behalf of the organization’s goals</a:t>
            </a:r>
          </a:p>
          <a:p>
            <a:pPr lvl="1" eaLnBrk="1" hangingPunct="1"/>
            <a:endParaRPr lang="en-US" dirty="0" smtClean="0"/>
          </a:p>
        </p:txBody>
      </p:sp>
    </p:spTree>
    <p:extLst>
      <p:ext uri="{BB962C8B-B14F-4D97-AF65-F5344CB8AC3E}">
        <p14:creationId xmlns:p14="http://schemas.microsoft.com/office/powerpoint/2010/main" xmlns="" val="176059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571504"/>
          </a:xfrm>
        </p:spPr>
        <p:txBody>
          <a:bodyPr>
            <a:normAutofit/>
          </a:bodyPr>
          <a:lstStyle/>
          <a:p>
            <a:r>
              <a:rPr lang="id-ID" sz="2800" dirty="0" smtClean="0">
                <a:solidFill>
                  <a:srgbClr val="FF0000"/>
                </a:solidFill>
                <a:latin typeface="Berlin Sans FB" pitchFamily="34" charset="0"/>
              </a:rPr>
              <a:t>KOMPONEN ENGAGEMENT</a:t>
            </a:r>
            <a:endParaRPr lang="id-ID" sz="2800" dirty="0">
              <a:solidFill>
                <a:srgbClr val="FF0000"/>
              </a:solidFill>
              <a:latin typeface="Berlin Sans FB" pitchFamily="34" charset="0"/>
            </a:endParaRPr>
          </a:p>
        </p:txBody>
      </p:sp>
      <p:sp>
        <p:nvSpPr>
          <p:cNvPr id="3" name="Content Placeholder 2"/>
          <p:cNvSpPr>
            <a:spLocks noGrp="1"/>
          </p:cNvSpPr>
          <p:nvPr>
            <p:ph idx="1"/>
          </p:nvPr>
        </p:nvSpPr>
        <p:spPr>
          <a:xfrm>
            <a:off x="457200" y="1357298"/>
            <a:ext cx="8229600" cy="4768865"/>
          </a:xfrm>
        </p:spPr>
        <p:txBody>
          <a:bodyPr>
            <a:normAutofit/>
          </a:bodyPr>
          <a:lstStyle/>
          <a:p>
            <a:r>
              <a:rPr lang="id-ID" sz="2000" dirty="0" smtClean="0">
                <a:latin typeface="Berlin Sans FB" pitchFamily="34" charset="0"/>
              </a:rPr>
              <a:t>Ada 3 komponen yg saling beririsan</a:t>
            </a:r>
          </a:p>
          <a:p>
            <a:endParaRPr lang="id-ID" sz="2400" dirty="0" smtClean="0">
              <a:latin typeface="Berlin Sans FB" pitchFamily="34" charset="0"/>
            </a:endParaRPr>
          </a:p>
          <a:p>
            <a:endParaRPr lang="id-ID" sz="2400" dirty="0" smtClean="0">
              <a:latin typeface="Berlin Sans FB" pitchFamily="34" charset="0"/>
            </a:endParaRPr>
          </a:p>
          <a:p>
            <a:endParaRPr lang="id-ID" sz="2400" dirty="0" smtClean="0">
              <a:latin typeface="Berlin Sans FB" pitchFamily="34" charset="0"/>
            </a:endParaRPr>
          </a:p>
          <a:p>
            <a:endParaRPr lang="id-ID" sz="2400" dirty="0" smtClean="0">
              <a:latin typeface="Berlin Sans FB" pitchFamily="34" charset="0"/>
            </a:endParaRPr>
          </a:p>
          <a:p>
            <a:endParaRPr lang="id-ID" sz="2400" dirty="0" smtClean="0">
              <a:latin typeface="Berlin Sans FB" pitchFamily="34" charset="0"/>
            </a:endParaRPr>
          </a:p>
          <a:p>
            <a:pPr>
              <a:buNone/>
            </a:pPr>
            <a:r>
              <a:rPr lang="id-ID" sz="2000" dirty="0" smtClean="0">
                <a:latin typeface="Berlin Sans FB" pitchFamily="34" charset="0"/>
              </a:rPr>
              <a:t>1. Rasional : Memahami (think) nilai &amp; tujuan perusahaan</a:t>
            </a:r>
          </a:p>
          <a:p>
            <a:pPr>
              <a:buNone/>
            </a:pPr>
            <a:r>
              <a:rPr lang="id-ID" sz="2000" dirty="0" smtClean="0">
                <a:latin typeface="Berlin Sans FB" pitchFamily="34" charset="0"/>
              </a:rPr>
              <a:t>2. Emosional : Merasakan (feel) terikat pada organisasi</a:t>
            </a:r>
          </a:p>
          <a:p>
            <a:pPr>
              <a:buNone/>
            </a:pPr>
            <a:r>
              <a:rPr lang="id-ID" sz="2000" dirty="0" smtClean="0">
                <a:latin typeface="Berlin Sans FB" pitchFamily="34" charset="0"/>
              </a:rPr>
              <a:t>3. Motivasional : Keinginan bertindak (act) lebih dari yg diharapkan </a:t>
            </a:r>
          </a:p>
          <a:p>
            <a:pPr>
              <a:buNone/>
            </a:pPr>
            <a:r>
              <a:rPr lang="id-ID" sz="2000" dirty="0" smtClean="0">
                <a:latin typeface="Berlin Sans FB" pitchFamily="34" charset="0"/>
              </a:rPr>
              <a:t> </a:t>
            </a:r>
            <a:r>
              <a:rPr lang="id-ID" sz="2000" dirty="0" smtClean="0">
                <a:latin typeface="Berlin Sans FB" pitchFamily="34" charset="0"/>
              </a:rPr>
              <a:t>                           perusahaan</a:t>
            </a:r>
            <a:endParaRPr lang="id-ID" sz="2000" dirty="0">
              <a:latin typeface="Berlin Sans FB" pitchFamily="34" charset="0"/>
            </a:endParaRPr>
          </a:p>
        </p:txBody>
      </p:sp>
      <p:sp>
        <p:nvSpPr>
          <p:cNvPr id="4" name="Oval 3"/>
          <p:cNvSpPr/>
          <p:nvPr/>
        </p:nvSpPr>
        <p:spPr>
          <a:xfrm>
            <a:off x="3286116" y="2000240"/>
            <a:ext cx="1214446" cy="135732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Rasional</a:t>
            </a:r>
            <a:endParaRPr lang="id-ID" sz="1400" dirty="0"/>
          </a:p>
        </p:txBody>
      </p:sp>
      <p:sp>
        <p:nvSpPr>
          <p:cNvPr id="5" name="Oval 4"/>
          <p:cNvSpPr/>
          <p:nvPr/>
        </p:nvSpPr>
        <p:spPr>
          <a:xfrm>
            <a:off x="2357422" y="2571744"/>
            <a:ext cx="1357322" cy="121444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solidFill>
                  <a:schemeClr val="tx1"/>
                </a:solidFill>
              </a:rPr>
              <a:t>Emosional</a:t>
            </a:r>
            <a:endParaRPr lang="id-ID" sz="1400" dirty="0">
              <a:solidFill>
                <a:schemeClr val="tx1"/>
              </a:solidFill>
            </a:endParaRPr>
          </a:p>
        </p:txBody>
      </p:sp>
      <p:sp>
        <p:nvSpPr>
          <p:cNvPr id="6" name="Oval 5"/>
          <p:cNvSpPr/>
          <p:nvPr/>
        </p:nvSpPr>
        <p:spPr>
          <a:xfrm>
            <a:off x="3571868" y="2786058"/>
            <a:ext cx="1214446" cy="107157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400" dirty="0" smtClean="0"/>
              <a:t>Motivasi-onal</a:t>
            </a:r>
            <a:endParaRPr lang="id-ID"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500066"/>
          </a:xfrm>
        </p:spPr>
        <p:txBody>
          <a:bodyPr>
            <a:normAutofit/>
          </a:bodyPr>
          <a:lstStyle/>
          <a:p>
            <a:r>
              <a:rPr lang="id-ID" sz="2400" dirty="0" smtClean="0">
                <a:solidFill>
                  <a:srgbClr val="FF0000"/>
                </a:solidFill>
                <a:latin typeface="Berlin Sans FB" pitchFamily="34" charset="0"/>
              </a:rPr>
              <a:t>ASPEK ENGAGEMENT</a:t>
            </a:r>
            <a:endParaRPr lang="id-ID" sz="2400" dirty="0">
              <a:solidFill>
                <a:srgbClr val="FF0000"/>
              </a:solidFill>
              <a:latin typeface="Berlin Sans FB" pitchFamily="34" charset="0"/>
            </a:endParaRPr>
          </a:p>
        </p:txBody>
      </p:sp>
      <p:graphicFrame>
        <p:nvGraphicFramePr>
          <p:cNvPr id="4" name="Content Placeholder 3"/>
          <p:cNvGraphicFramePr>
            <a:graphicFrameLocks noGrp="1"/>
          </p:cNvGraphicFramePr>
          <p:nvPr>
            <p:ph idx="1"/>
          </p:nvPr>
        </p:nvGraphicFramePr>
        <p:xfrm>
          <a:off x="500034" y="1643050"/>
          <a:ext cx="8229600" cy="4071967"/>
        </p:xfrm>
        <a:graphic>
          <a:graphicData uri="http://schemas.openxmlformats.org/drawingml/2006/table">
            <a:tbl>
              <a:tblPr firstRow="1" bandRow="1">
                <a:tableStyleId>{5C22544A-7EE6-4342-B048-85BDC9FD1C3A}</a:tableStyleId>
              </a:tblPr>
              <a:tblGrid>
                <a:gridCol w="2743200"/>
                <a:gridCol w="2743200"/>
                <a:gridCol w="2743200"/>
              </a:tblGrid>
              <a:tr h="717336">
                <a:tc>
                  <a:txBody>
                    <a:bodyPr/>
                    <a:lstStyle/>
                    <a:p>
                      <a:pPr algn="ctr"/>
                      <a:r>
                        <a:rPr lang="id-ID" dirty="0" smtClean="0"/>
                        <a:t>Rasional</a:t>
                      </a:r>
                      <a:endParaRPr lang="id-ID" dirty="0"/>
                    </a:p>
                  </a:txBody>
                  <a:tcPr>
                    <a:solidFill>
                      <a:srgbClr val="FF0000"/>
                    </a:solidFill>
                  </a:tcPr>
                </a:tc>
                <a:tc>
                  <a:txBody>
                    <a:bodyPr/>
                    <a:lstStyle/>
                    <a:p>
                      <a:pPr algn="ctr"/>
                      <a:r>
                        <a:rPr lang="id-ID" dirty="0" smtClean="0"/>
                        <a:t>Emosional</a:t>
                      </a:r>
                      <a:endParaRPr lang="id-ID" dirty="0"/>
                    </a:p>
                  </a:txBody>
                  <a:tcPr>
                    <a:solidFill>
                      <a:srgbClr val="FF0000"/>
                    </a:solidFill>
                  </a:tcPr>
                </a:tc>
                <a:tc>
                  <a:txBody>
                    <a:bodyPr/>
                    <a:lstStyle/>
                    <a:p>
                      <a:pPr algn="ctr"/>
                      <a:r>
                        <a:rPr lang="id-ID" dirty="0" smtClean="0"/>
                        <a:t>Motivasional</a:t>
                      </a:r>
                      <a:endParaRPr lang="id-ID" dirty="0"/>
                    </a:p>
                  </a:txBody>
                  <a:tcPr>
                    <a:solidFill>
                      <a:srgbClr val="FF0000"/>
                    </a:solidFill>
                  </a:tcPr>
                </a:tc>
              </a:tr>
              <a:tr h="1017697">
                <a:tc>
                  <a:txBody>
                    <a:bodyPr/>
                    <a:lstStyle/>
                    <a:p>
                      <a:r>
                        <a:rPr lang="id-ID" sz="1600" dirty="0" smtClean="0"/>
                        <a:t>Saya yakin pada tujuan perusahaan</a:t>
                      </a:r>
                      <a:endParaRPr lang="id-ID" sz="1600" dirty="0"/>
                    </a:p>
                  </a:txBody>
                  <a:tcPr>
                    <a:solidFill>
                      <a:schemeClr val="accent2">
                        <a:lumMod val="60000"/>
                        <a:lumOff val="40000"/>
                      </a:schemeClr>
                    </a:solidFill>
                  </a:tcPr>
                </a:tc>
                <a:tc>
                  <a:txBody>
                    <a:bodyPr/>
                    <a:lstStyle/>
                    <a:p>
                      <a:r>
                        <a:rPr lang="id-ID" sz="1600" dirty="0" smtClean="0"/>
                        <a:t>Saya akan merekomendasikan perusahaan saya sbg tempat yg nyaman kepada teman</a:t>
                      </a:r>
                      <a:endParaRPr lang="id-ID" sz="1600" dirty="0"/>
                    </a:p>
                  </a:txBody>
                  <a:tcPr>
                    <a:solidFill>
                      <a:schemeClr val="accent2">
                        <a:lumMod val="60000"/>
                        <a:lumOff val="40000"/>
                      </a:schemeClr>
                    </a:solidFill>
                  </a:tcPr>
                </a:tc>
                <a:tc>
                  <a:txBody>
                    <a:bodyPr/>
                    <a:lstStyle/>
                    <a:p>
                      <a:r>
                        <a:rPr lang="id-ID" sz="1600" dirty="0" smtClean="0"/>
                        <a:t>Saya termotivasi utk berkontribusi agar perusahaan sukses</a:t>
                      </a:r>
                      <a:endParaRPr lang="id-ID" sz="1600" dirty="0"/>
                    </a:p>
                  </a:txBody>
                  <a:tcPr>
                    <a:solidFill>
                      <a:schemeClr val="accent2">
                        <a:lumMod val="60000"/>
                        <a:lumOff val="40000"/>
                      </a:schemeClr>
                    </a:solidFill>
                  </a:tcPr>
                </a:tc>
              </a:tr>
              <a:tr h="1319237">
                <a:tc>
                  <a:txBody>
                    <a:bodyPr/>
                    <a:lstStyle/>
                    <a:p>
                      <a:r>
                        <a:rPr lang="id-ID" sz="1600" dirty="0" smtClean="0"/>
                        <a:t>Saya mendukung penuh nilai-nilai perusahaan</a:t>
                      </a:r>
                      <a:endParaRPr lang="id-ID" sz="1600" dirty="0"/>
                    </a:p>
                  </a:txBody>
                  <a:tcPr>
                    <a:solidFill>
                      <a:schemeClr val="accent2">
                        <a:lumMod val="60000"/>
                        <a:lumOff val="40000"/>
                      </a:schemeClr>
                    </a:solidFill>
                  </a:tcPr>
                </a:tc>
                <a:tc>
                  <a:txBody>
                    <a:bodyPr/>
                    <a:lstStyle/>
                    <a:p>
                      <a:r>
                        <a:rPr lang="id-ID" sz="1600" dirty="0" smtClean="0"/>
                        <a:t>Saya bangga mengatakan kepada orang lain nama perusahaan saya</a:t>
                      </a:r>
                      <a:endParaRPr lang="id-ID" sz="1600" dirty="0"/>
                    </a:p>
                  </a:txBody>
                  <a:tcPr>
                    <a:solidFill>
                      <a:schemeClr val="accent2">
                        <a:lumMod val="60000"/>
                        <a:lumOff val="40000"/>
                      </a:schemeClr>
                    </a:solidFill>
                  </a:tcPr>
                </a:tc>
                <a:tc>
                  <a:txBody>
                    <a:bodyPr/>
                    <a:lstStyle/>
                    <a:p>
                      <a:r>
                        <a:rPr lang="id-ID" sz="1600" dirty="0" smtClean="0"/>
                        <a:t>Saya sepenuhnya menerapkan seluruh kemampuan &amp; ketrampilan saya pada pekerjaan</a:t>
                      </a:r>
                      <a:endParaRPr lang="id-ID" sz="1600" dirty="0"/>
                    </a:p>
                  </a:txBody>
                  <a:tcPr>
                    <a:solidFill>
                      <a:schemeClr val="accent2">
                        <a:lumMod val="60000"/>
                        <a:lumOff val="40000"/>
                      </a:schemeClr>
                    </a:solidFill>
                  </a:tcPr>
                </a:tc>
              </a:tr>
              <a:tr h="1017697">
                <a:tc>
                  <a:txBody>
                    <a:bodyPr/>
                    <a:lstStyle/>
                    <a:p>
                      <a:r>
                        <a:rPr lang="id-ID" sz="1600" dirty="0" smtClean="0"/>
                        <a:t>Saya mengerti bagaimana membantu perusahaan mencapai tujuan</a:t>
                      </a:r>
                      <a:endParaRPr lang="id-ID" sz="1600" dirty="0"/>
                    </a:p>
                  </a:txBody>
                  <a:tcPr>
                    <a:solidFill>
                      <a:schemeClr val="accent2">
                        <a:lumMod val="60000"/>
                        <a:lumOff val="40000"/>
                      </a:schemeClr>
                    </a:solidFill>
                  </a:tcPr>
                </a:tc>
                <a:tc>
                  <a:txBody>
                    <a:bodyPr/>
                    <a:lstStyle/>
                    <a:p>
                      <a:r>
                        <a:rPr lang="id-ID" sz="1600" dirty="0" smtClean="0"/>
                        <a:t>Saya bersemangat tinggi terhadap hal-hal yg dilakukan perusahaan</a:t>
                      </a:r>
                      <a:endParaRPr lang="id-ID" sz="1600" dirty="0"/>
                    </a:p>
                  </a:txBody>
                  <a:tcPr>
                    <a:solidFill>
                      <a:schemeClr val="accent2">
                        <a:lumMod val="60000"/>
                        <a:lumOff val="40000"/>
                      </a:schemeClr>
                    </a:solidFill>
                  </a:tcPr>
                </a:tc>
                <a:tc>
                  <a:txBody>
                    <a:bodyPr/>
                    <a:lstStyle/>
                    <a:p>
                      <a:r>
                        <a:rPr lang="id-ID" sz="1600" dirty="0" smtClean="0"/>
                        <a:t>Saya</a:t>
                      </a:r>
                      <a:r>
                        <a:rPr lang="id-ID" sz="1600" baseline="0" dirty="0" smtClean="0"/>
                        <a:t> melakukan arahan yang diberikan perusahaan agar target tercapai</a:t>
                      </a:r>
                      <a:endParaRPr lang="id-ID" sz="1600" dirty="0"/>
                    </a:p>
                  </a:txBody>
                  <a:tcPr>
                    <a:solidFill>
                      <a:schemeClr val="accent2">
                        <a:lumMod val="60000"/>
                        <a:lumOff val="40000"/>
                      </a:schemeClr>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2918"/>
            <a:ext cx="8229600" cy="774720"/>
          </a:xfrm>
        </p:spPr>
        <p:txBody>
          <a:bodyPr>
            <a:normAutofit/>
          </a:bodyPr>
          <a:lstStyle/>
          <a:p>
            <a:r>
              <a:rPr lang="id-ID" sz="2800" dirty="0" smtClean="0">
                <a:solidFill>
                  <a:srgbClr val="FF0000"/>
                </a:solidFill>
                <a:latin typeface="Berlin Sans FB" pitchFamily="34" charset="0"/>
              </a:rPr>
              <a:t>MEMBANGUN EMPLOYEE ENGAGEMENT</a:t>
            </a:r>
            <a:endParaRPr lang="id-ID" sz="2800" dirty="0">
              <a:solidFill>
                <a:srgbClr val="FF0000"/>
              </a:solidFill>
              <a:latin typeface="Berlin Sans FB" pitchFamily="34"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q"/>
            </a:pPr>
            <a:r>
              <a:rPr lang="id-ID" sz="2000" dirty="0" smtClean="0">
                <a:solidFill>
                  <a:srgbClr val="FF0000"/>
                </a:solidFill>
                <a:latin typeface="Berlin Sans FB" pitchFamily="34" charset="0"/>
              </a:rPr>
              <a:t>Tanggung Jawab Perusahaan/ Organisasi</a:t>
            </a:r>
          </a:p>
          <a:p>
            <a:r>
              <a:rPr lang="id-ID" sz="2000" dirty="0" smtClean="0">
                <a:latin typeface="Berlin Sans FB" pitchFamily="34" charset="0"/>
              </a:rPr>
              <a:t>Harus membangun High Performance Culture</a:t>
            </a:r>
          </a:p>
          <a:p>
            <a:r>
              <a:rPr lang="id-ID" sz="2000" dirty="0" smtClean="0">
                <a:latin typeface="Berlin Sans FB" pitchFamily="34" charset="0"/>
              </a:rPr>
              <a:t>Oleh karena itu harus jelas sistem Reward/Punishment</a:t>
            </a:r>
          </a:p>
          <a:p>
            <a:r>
              <a:rPr lang="id-ID" sz="2000" dirty="0" smtClean="0">
                <a:latin typeface="Berlin Sans FB" pitchFamily="34" charset="0"/>
              </a:rPr>
              <a:t>Harus dibangun budaya menghargai karyawan dari mulai yg sederhana (pujian, pengahargaan khusus, financial, non financial)</a:t>
            </a:r>
          </a:p>
          <a:p>
            <a:r>
              <a:rPr lang="id-ID" sz="2000" dirty="0" smtClean="0">
                <a:latin typeface="Berlin Sans FB" pitchFamily="34" charset="0"/>
              </a:rPr>
              <a:t>Harus ada performance management sistem (visi jelas, target, coaching, feedback, appraisal, development kary)</a:t>
            </a:r>
          </a:p>
          <a:p>
            <a:pPr>
              <a:buFont typeface="Wingdings" pitchFamily="2" charset="2"/>
              <a:buChar char="q"/>
            </a:pPr>
            <a:r>
              <a:rPr lang="id-ID" sz="2000" dirty="0" smtClean="0">
                <a:solidFill>
                  <a:srgbClr val="FF0000"/>
                </a:solidFill>
                <a:latin typeface="Berlin Sans FB" pitchFamily="34" charset="0"/>
              </a:rPr>
              <a:t>Tanggung Jawab Manager</a:t>
            </a:r>
          </a:p>
          <a:p>
            <a:pPr>
              <a:buNone/>
            </a:pPr>
            <a:r>
              <a:rPr lang="id-ID" sz="2000" dirty="0" smtClean="0">
                <a:latin typeface="Berlin Sans FB" pitchFamily="34" charset="0"/>
              </a:rPr>
              <a:t>	Manager memastikan suasana kerja partisipatif, rasa keterlibatan, komunikasi 2 arah, apresiasi dan menghindari aliran kebatinan</a:t>
            </a:r>
          </a:p>
          <a:p>
            <a:pPr>
              <a:buFont typeface="Wingdings" pitchFamily="2" charset="2"/>
              <a:buChar char="q"/>
            </a:pPr>
            <a:r>
              <a:rPr lang="id-ID" sz="2000" dirty="0" smtClean="0">
                <a:solidFill>
                  <a:srgbClr val="FF0000"/>
                </a:solidFill>
                <a:latin typeface="Berlin Sans FB" pitchFamily="34" charset="0"/>
              </a:rPr>
              <a:t>Tanggung Jawab Karyawan</a:t>
            </a:r>
          </a:p>
          <a:p>
            <a:pPr>
              <a:buNone/>
            </a:pPr>
            <a:r>
              <a:rPr lang="id-ID" sz="2000" dirty="0" smtClean="0">
                <a:latin typeface="Berlin Sans FB" pitchFamily="34" charset="0"/>
              </a:rPr>
              <a:t>	Karyawan bertanggung jawab membuat suasana kerja nyaman, kondusif, memanfaat semua fasilitas serta pola komunikasi yang ada</a:t>
            </a:r>
            <a:endParaRPr lang="id-ID" sz="2000" dirty="0">
              <a:latin typeface="Berlin Sans FB"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1615</Words>
  <Application>Microsoft Office PowerPoint</Application>
  <PresentationFormat>On-screen Show (4:3)</PresentationFormat>
  <Paragraphs>242</Paragraphs>
  <Slides>28</Slides>
  <Notes>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KEMAMPUAN AKHIR YANG DIHARAPKAN</vt:lpstr>
      <vt:lpstr>PENGANTAR</vt:lpstr>
      <vt:lpstr>EMPLOYEE ENGAGEMENT</vt:lpstr>
      <vt:lpstr>Employee Engagement</vt:lpstr>
      <vt:lpstr>Definition of Employee Engagement</vt:lpstr>
      <vt:lpstr>KOMPONEN ENGAGEMENT</vt:lpstr>
      <vt:lpstr>ASPEK ENGAGEMENT</vt:lpstr>
      <vt:lpstr>MEMBANGUN EMPLOYEE ENGAGEMENT</vt:lpstr>
      <vt:lpstr>Being An Engaged Employee</vt:lpstr>
      <vt:lpstr>What Do Employees Want?</vt:lpstr>
      <vt:lpstr>What Do Employees Want MOST?</vt:lpstr>
      <vt:lpstr>Slide 13</vt:lpstr>
      <vt:lpstr>Slide 14</vt:lpstr>
      <vt:lpstr>Slide 15</vt:lpstr>
      <vt:lpstr>Slide 16</vt:lpstr>
      <vt:lpstr>Slide 17</vt:lpstr>
      <vt:lpstr>PENGERTIAN O.C.B</vt:lpstr>
      <vt:lpstr>Lanjutan......</vt:lpstr>
      <vt:lpstr>DIMENSI-DIMENSI O.C.B</vt:lpstr>
      <vt:lpstr>Lanjutan...............</vt:lpstr>
      <vt:lpstr>Lanjutan..........</vt:lpstr>
      <vt:lpstr>FAKTOR2 YG MEMPENGARUHI O.C.B</vt:lpstr>
      <vt:lpstr>Lanjutan........</vt:lpstr>
      <vt:lpstr>Lanjutan....</vt:lpstr>
      <vt:lpstr>Lanjutan........</vt:lpstr>
      <vt:lpstr>PENGARUH OCB TERHADAP OPERASIONAL ORGANISASI</vt:lpstr>
      <vt:lpstr>TUGAS &amp; KASUS </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Pertemuan 9</dc:title>
  <dc:creator>Toshiba</dc:creator>
  <cp:lastModifiedBy>psikologi</cp:lastModifiedBy>
  <cp:revision>37</cp:revision>
  <dcterms:created xsi:type="dcterms:W3CDTF">2013-09-22T11:32:08Z</dcterms:created>
  <dcterms:modified xsi:type="dcterms:W3CDTF">2017-11-22T06:02:35Z</dcterms:modified>
</cp:coreProperties>
</file>