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97" r:id="rId2"/>
    <p:sldId id="285" r:id="rId3"/>
    <p:sldId id="286" r:id="rId4"/>
    <p:sldId id="257" r:id="rId5"/>
    <p:sldId id="258" r:id="rId6"/>
    <p:sldId id="287" r:id="rId7"/>
    <p:sldId id="288" r:id="rId8"/>
    <p:sldId id="289" r:id="rId9"/>
    <p:sldId id="292" r:id="rId10"/>
    <p:sldId id="293" r:id="rId11"/>
    <p:sldId id="259" r:id="rId12"/>
    <p:sldId id="260" r:id="rId13"/>
    <p:sldId id="291"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1" r:id="rId29"/>
    <p:sldId id="283" r:id="rId30"/>
    <p:sldId id="296" r:id="rId31"/>
    <p:sldId id="294" r:id="rId32"/>
    <p:sldId id="295"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75DA3-E584-44E0-93DC-63E342DEA5CB}" type="datetimeFigureOut">
              <a:rPr lang="id-ID" smtClean="0"/>
              <a:pPr/>
              <a:t>03/10/2017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FD07A-10B8-4CC5-9CC4-B2CB34B1BCE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D66D7E-AD9A-4783-BF99-D0DCD438BA07}" type="datetimeFigureOut">
              <a:rPr lang="en-US" smtClean="0"/>
              <a:pPr/>
              <a:t>10/3/2017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66D7E-AD9A-4783-BF99-D0DCD438BA07}"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66D7E-AD9A-4783-BF99-D0DCD438BA07}"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66D7E-AD9A-4783-BF99-D0DCD438BA07}"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D66D7E-AD9A-4783-BF99-D0DCD438BA07}"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D66D7E-AD9A-4783-BF99-D0DCD438BA07}"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D66D7E-AD9A-4783-BF99-D0DCD438BA07}" type="datetimeFigureOut">
              <a:rPr lang="en-US" smtClean="0"/>
              <a:pPr/>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D66D7E-AD9A-4783-BF99-D0DCD438BA07}" type="datetimeFigureOut">
              <a:rPr lang="en-US" smtClean="0"/>
              <a:pPr/>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66D7E-AD9A-4783-BF99-D0DCD438BA07}" type="datetimeFigureOut">
              <a:rPr lang="en-US" smtClean="0"/>
              <a:pPr/>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D66D7E-AD9A-4783-BF99-D0DCD438BA07}"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69AE-27DF-4FE3-887B-BBE98F119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D66D7E-AD9A-4783-BF99-D0DCD438BA07}"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3DF69AE-27DF-4FE3-887B-BBE98F1197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D66D7E-AD9A-4783-BF99-D0DCD438BA07}" type="datetimeFigureOut">
              <a:rPr lang="en-US" smtClean="0"/>
              <a:pPr/>
              <a:t>10/3/2017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DF69AE-27DF-4FE3-887B-BBE98F1197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smtClean="0">
                <a:solidFill>
                  <a:schemeClr val="bg1"/>
                </a:solidFill>
              </a:rPr>
              <a:t>JOB ANALYSIS</a:t>
            </a:r>
            <a:endParaRPr lang="en-US" sz="2000" b="1" dirty="0">
              <a:solidFill>
                <a:schemeClr val="bg1"/>
              </a:solidFill>
            </a:endParaRPr>
          </a:p>
          <a:p>
            <a:pPr algn="ctr"/>
            <a:r>
              <a:rPr lang="en-US" sz="2000" b="1" dirty="0" smtClean="0">
                <a:solidFill>
                  <a:schemeClr val="bg1"/>
                </a:solidFill>
              </a:rPr>
              <a:t>P</a:t>
            </a:r>
            <a:r>
              <a:rPr lang="id-ID" sz="2000" b="1" dirty="0" smtClean="0">
                <a:solidFill>
                  <a:schemeClr val="bg1"/>
                </a:solidFill>
              </a:rPr>
              <a:t>ertemuan 3</a:t>
            </a:r>
            <a:r>
              <a:rPr lang="en-US" sz="2000" b="1" dirty="0" smtClean="0">
                <a:solidFill>
                  <a:schemeClr val="bg1"/>
                </a:solidFill>
              </a:rPr>
              <a:t> </a:t>
            </a:r>
            <a:endParaRPr lang="en-US" sz="2000" b="1" dirty="0">
              <a:solidFill>
                <a:schemeClr val="bg1"/>
              </a:solidFill>
            </a:endParaRPr>
          </a:p>
          <a:p>
            <a:pPr algn="ctr"/>
            <a:r>
              <a:rPr lang="id-ID" sz="2000" b="1" dirty="0" smtClean="0">
                <a:solidFill>
                  <a:schemeClr val="bg1"/>
                </a:solidFill>
              </a:rPr>
              <a:t>Sulis Mariyanti</a:t>
            </a:r>
            <a:endParaRPr lang="en-US" sz="2000" b="1" dirty="0">
              <a:solidFill>
                <a:schemeClr val="bg1"/>
              </a:solidFill>
            </a:endParaRPr>
          </a:p>
          <a:p>
            <a:pPr algn="ctr"/>
            <a:r>
              <a:rPr lang="id-ID" sz="2000" b="1" dirty="0" smtClean="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ctr"/>
            <a:r>
              <a:rPr lang="id-ID" sz="3200" dirty="0" smtClean="0">
                <a:solidFill>
                  <a:srgbClr val="FF0000"/>
                </a:solidFill>
                <a:latin typeface="Berlin Sans FB" pitchFamily="34" charset="0"/>
              </a:rPr>
              <a:t>ISTILAH DALAM ANJAB</a:t>
            </a:r>
            <a:endParaRPr lang="id-ID" sz="3200" dirty="0">
              <a:solidFill>
                <a:srgbClr val="FF0000"/>
              </a:solidFill>
              <a:latin typeface="Berlin Sans FB" pitchFamily="34" charset="0"/>
            </a:endParaRPr>
          </a:p>
        </p:txBody>
      </p:sp>
      <p:sp>
        <p:nvSpPr>
          <p:cNvPr id="3" name="Content Placeholder 2"/>
          <p:cNvSpPr>
            <a:spLocks noGrp="1"/>
          </p:cNvSpPr>
          <p:nvPr>
            <p:ph idx="1"/>
          </p:nvPr>
        </p:nvSpPr>
        <p:spPr>
          <a:xfrm>
            <a:off x="457200" y="1428736"/>
            <a:ext cx="8229600" cy="4895864"/>
          </a:xfrm>
        </p:spPr>
        <p:txBody>
          <a:bodyPr>
            <a:normAutofit/>
          </a:bodyPr>
          <a:lstStyle/>
          <a:p>
            <a:pPr>
              <a:buNone/>
            </a:pPr>
            <a:r>
              <a:rPr lang="id-ID" sz="2000" dirty="0" smtClean="0">
                <a:solidFill>
                  <a:srgbClr val="FF0000"/>
                </a:solidFill>
                <a:latin typeface="Berlin Sans FB" pitchFamily="34" charset="0"/>
              </a:rPr>
              <a:t>	Tugas (Task) </a:t>
            </a:r>
            <a:r>
              <a:rPr lang="id-ID" sz="2000" dirty="0" smtClean="0">
                <a:latin typeface="Berlin Sans FB" pitchFamily="34" charset="0"/>
              </a:rPr>
              <a:t>adalah sekelompok kegiatan yang berurutan yg membentuk komponen utama dlm suatu kedudukan (posisi) atau pekerjaan (job). </a:t>
            </a:r>
          </a:p>
          <a:p>
            <a:pPr>
              <a:buNone/>
            </a:pPr>
            <a:r>
              <a:rPr lang="id-ID" sz="2000" dirty="0" smtClean="0">
                <a:latin typeface="Berlin Sans FB" pitchFamily="34" charset="0"/>
              </a:rPr>
              <a:t>	Tugas dapat dibedakan tugas pokok &amp; tambahan</a:t>
            </a:r>
          </a:p>
          <a:p>
            <a:pPr>
              <a:buNone/>
            </a:pPr>
            <a:endParaRPr lang="id-ID" sz="2000" dirty="0" smtClean="0">
              <a:latin typeface="Berlin Sans FB" pitchFamily="34" charset="0"/>
            </a:endParaRPr>
          </a:p>
          <a:p>
            <a:pPr>
              <a:buNone/>
            </a:pPr>
            <a:r>
              <a:rPr lang="id-ID" sz="2000" dirty="0" smtClean="0">
                <a:solidFill>
                  <a:srgbClr val="FF0000"/>
                </a:solidFill>
                <a:latin typeface="Berlin Sans FB" pitchFamily="34" charset="0"/>
              </a:rPr>
              <a:t>	Kedudukan (Position) </a:t>
            </a:r>
            <a:r>
              <a:rPr lang="id-ID" sz="2000" dirty="0" smtClean="0">
                <a:latin typeface="Berlin Sans FB" pitchFamily="34" charset="0"/>
              </a:rPr>
              <a:t>adalah satu kelompok tugas, wewenang dan tanggung jawab yg dimiliki seorang pegawai. </a:t>
            </a:r>
          </a:p>
          <a:p>
            <a:pPr>
              <a:buNone/>
            </a:pPr>
            <a:r>
              <a:rPr lang="id-ID" sz="2000" dirty="0" smtClean="0">
                <a:latin typeface="Berlin Sans FB" pitchFamily="34" charset="0"/>
              </a:rPr>
              <a:t>	Juml kedudukan = jumlah pegawai dlm satu perusahaan</a:t>
            </a:r>
          </a:p>
          <a:p>
            <a:pPr>
              <a:buNone/>
            </a:pPr>
            <a:endParaRPr lang="id-ID" sz="2000" dirty="0" smtClean="0">
              <a:latin typeface="Berlin Sans FB" pitchFamily="34" charset="0"/>
            </a:endParaRPr>
          </a:p>
          <a:p>
            <a:pPr>
              <a:buNone/>
            </a:pPr>
            <a:r>
              <a:rPr lang="id-ID" sz="2000" dirty="0" smtClean="0">
                <a:solidFill>
                  <a:srgbClr val="FF0000"/>
                </a:solidFill>
                <a:latin typeface="Berlin Sans FB" pitchFamily="34" charset="0"/>
              </a:rPr>
              <a:t>	Pekerjaan (Job) </a:t>
            </a:r>
            <a:r>
              <a:rPr lang="id-ID" sz="2000" dirty="0" smtClean="0">
                <a:latin typeface="Berlin Sans FB" pitchFamily="34" charset="0"/>
              </a:rPr>
              <a:t>adalah sekelompok kedudukan dgn tugas dan tanggung jawab yg sama/ hampir sama.</a:t>
            </a:r>
          </a:p>
          <a:p>
            <a:pPr>
              <a:buNone/>
            </a:pPr>
            <a:r>
              <a:rPr lang="id-ID" sz="2000" dirty="0" smtClean="0">
                <a:latin typeface="Berlin Sans FB" pitchFamily="34" charset="0"/>
              </a:rPr>
              <a:t>	Pekerjaan bisa terdiri atas kedudukan yg sama, tetapi bisa juga hanya satu kedudukan. Misal : operator mesin terdiri dari beberapa kedudukan, tetapi Manajer SDM hanya satu kedudukan</a:t>
            </a:r>
            <a:endParaRPr lang="id-ID" sz="2000" dirty="0">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2918"/>
            <a:ext cx="8229600" cy="500066"/>
          </a:xfrm>
          <a:ln>
            <a:noFill/>
          </a:ln>
        </p:spPr>
        <p:txBody>
          <a:bodyPr>
            <a:normAutofit/>
          </a:bodyPr>
          <a:lstStyle/>
          <a:p>
            <a:pPr algn="ctr"/>
            <a:r>
              <a:rPr lang="id-ID" sz="2800" dirty="0" smtClean="0">
                <a:solidFill>
                  <a:srgbClr val="C00000"/>
                </a:solidFill>
                <a:latin typeface="Berlin Sans FB" pitchFamily="34" charset="0"/>
              </a:rPr>
              <a:t>TEKNIK PENGUMPULAN INFORMASI</a:t>
            </a:r>
            <a:endParaRPr lang="en-US" sz="2800" dirty="0">
              <a:solidFill>
                <a:srgbClr val="C00000"/>
              </a:solidFill>
              <a:latin typeface="Berlin Sans FB" pitchFamily="34" charset="0"/>
            </a:endParaRPr>
          </a:p>
        </p:txBody>
      </p:sp>
      <p:sp>
        <p:nvSpPr>
          <p:cNvPr id="2" name="Content Placeholder 1"/>
          <p:cNvSpPr>
            <a:spLocks noGrp="1"/>
          </p:cNvSpPr>
          <p:nvPr>
            <p:ph idx="1"/>
          </p:nvPr>
        </p:nvSpPr>
        <p:spPr>
          <a:xfrm>
            <a:off x="457200" y="1428736"/>
            <a:ext cx="8229600" cy="4857784"/>
          </a:xfrm>
          <a:ln>
            <a:noFill/>
          </a:ln>
        </p:spPr>
        <p:txBody>
          <a:bodyPr>
            <a:normAutofit lnSpcReduction="10000"/>
          </a:bodyPr>
          <a:lstStyle/>
          <a:p>
            <a:pPr>
              <a:buNone/>
            </a:pPr>
            <a:r>
              <a:rPr lang="id-ID" sz="2400" dirty="0" smtClean="0">
                <a:solidFill>
                  <a:srgbClr val="FF0000"/>
                </a:solidFill>
                <a:latin typeface="Berlin Sans FB" pitchFamily="34" charset="0"/>
              </a:rPr>
              <a:t>A.The Job – Oriented Approach</a:t>
            </a:r>
          </a:p>
          <a:p>
            <a:pPr>
              <a:buNone/>
            </a:pPr>
            <a:r>
              <a:rPr lang="id-ID" sz="2400" dirty="0" smtClean="0">
                <a:latin typeface="Berlin Sans FB" pitchFamily="34" charset="0"/>
              </a:rPr>
              <a:t>	Teknik pengumpulan info yg difokuskan pada karakteristik tugas-tugas yg dilakukan oleh pemegang jabatan/pekerjaan tsb.</a:t>
            </a:r>
          </a:p>
          <a:p>
            <a:pPr>
              <a:buNone/>
            </a:pPr>
            <a:r>
              <a:rPr lang="id-ID" sz="2400" dirty="0" smtClean="0">
                <a:latin typeface="Berlin Sans FB" pitchFamily="34" charset="0"/>
              </a:rPr>
              <a:t>	Misal : Tugas Polisi </a:t>
            </a:r>
          </a:p>
          <a:p>
            <a:pPr marL="566928" indent="-457200">
              <a:buFont typeface="+mj-lt"/>
              <a:buAutoNum type="arabicPeriod"/>
            </a:pPr>
            <a:r>
              <a:rPr lang="id-ID" sz="2400" dirty="0" smtClean="0">
                <a:latin typeface="Berlin Sans FB" pitchFamily="34" charset="0"/>
              </a:rPr>
              <a:t>Melengkapi laporan setelah menangkap tersangka</a:t>
            </a:r>
          </a:p>
          <a:p>
            <a:pPr marL="566928" indent="-457200">
              <a:buFont typeface="+mj-lt"/>
              <a:buAutoNum type="arabicPeriod"/>
            </a:pPr>
            <a:r>
              <a:rPr lang="id-ID" sz="2400" dirty="0" smtClean="0">
                <a:latin typeface="Berlin Sans FB" pitchFamily="34" charset="0"/>
              </a:rPr>
              <a:t>Menggunakan pencil &amp; pulpen utk membuat laporan</a:t>
            </a:r>
          </a:p>
          <a:p>
            <a:pPr>
              <a:buNone/>
            </a:pPr>
            <a:r>
              <a:rPr lang="id-ID" sz="2400" dirty="0" smtClean="0">
                <a:solidFill>
                  <a:srgbClr val="FF0000"/>
                </a:solidFill>
                <a:latin typeface="Berlin Sans FB" pitchFamily="34" charset="0"/>
              </a:rPr>
              <a:t>	(belum terlihat spesifik/terlalu umum dan tdk terlihat berbeda dng jenis jabatan lain). </a:t>
            </a:r>
          </a:p>
          <a:p>
            <a:pPr>
              <a:buNone/>
            </a:pPr>
            <a:endParaRPr lang="id-ID" sz="2400" dirty="0" smtClean="0">
              <a:solidFill>
                <a:srgbClr val="FF0000"/>
              </a:solidFill>
              <a:latin typeface="Berlin Sans FB" pitchFamily="34" charset="0"/>
            </a:endParaRPr>
          </a:p>
          <a:p>
            <a:pPr>
              <a:buNone/>
            </a:pPr>
            <a:r>
              <a:rPr lang="id-ID" sz="2400" dirty="0" smtClean="0">
                <a:latin typeface="Berlin Sans FB" pitchFamily="34" charset="0"/>
              </a:rPr>
              <a:t>	Tugas-tugas harus </a:t>
            </a:r>
            <a:r>
              <a:rPr lang="id-ID" sz="2400" i="1" dirty="0" smtClean="0">
                <a:latin typeface="Berlin Sans FB" pitchFamily="34" charset="0"/>
              </a:rPr>
              <a:t>dibreakdown</a:t>
            </a:r>
            <a:r>
              <a:rPr lang="id-ID" sz="2400" dirty="0" smtClean="0">
                <a:latin typeface="Berlin Sans FB" pitchFamily="34" charset="0"/>
              </a:rPr>
              <a:t>  berdasarkan hirarki tugas dari yg plg tinggi hingga bagian yg lebih kecil) </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25470"/>
          </a:xfrm>
          <a:ln>
            <a:noFill/>
          </a:ln>
        </p:spPr>
        <p:txBody>
          <a:bodyPr>
            <a:normAutofit/>
          </a:bodyPr>
          <a:lstStyle/>
          <a:p>
            <a:r>
              <a:rPr lang="id-ID" sz="3200" dirty="0" smtClean="0">
                <a:solidFill>
                  <a:srgbClr val="C00000"/>
                </a:solidFill>
              </a:rPr>
              <a:t>Lanjutan.....</a:t>
            </a:r>
            <a:endParaRPr lang="en-US" sz="3200" dirty="0">
              <a:solidFill>
                <a:srgbClr val="C00000"/>
              </a:solidFill>
            </a:endParaRPr>
          </a:p>
        </p:txBody>
      </p:sp>
      <p:sp>
        <p:nvSpPr>
          <p:cNvPr id="2" name="Content Placeholder 1"/>
          <p:cNvSpPr>
            <a:spLocks noGrp="1"/>
          </p:cNvSpPr>
          <p:nvPr>
            <p:ph idx="1"/>
          </p:nvPr>
        </p:nvSpPr>
        <p:spPr>
          <a:xfrm>
            <a:off x="457200" y="1214422"/>
            <a:ext cx="8229600" cy="5000660"/>
          </a:xfrm>
          <a:ln>
            <a:noFill/>
          </a:ln>
        </p:spPr>
        <p:txBody>
          <a:bodyPr/>
          <a:lstStyle/>
          <a:p>
            <a:pPr>
              <a:buNone/>
            </a:pPr>
            <a:r>
              <a:rPr lang="id-ID" sz="2400" dirty="0" smtClean="0"/>
              <a:t>	</a:t>
            </a:r>
            <a:r>
              <a:rPr lang="id-ID" sz="2400" dirty="0" smtClean="0">
                <a:latin typeface="Berlin Sans FB" pitchFamily="34" charset="0"/>
              </a:rPr>
              <a:t>POLISI</a:t>
            </a:r>
          </a:p>
          <a:p>
            <a:pPr>
              <a:buNone/>
            </a:pPr>
            <a:r>
              <a:rPr lang="id-ID" sz="2400" dirty="0" smtClean="0">
                <a:solidFill>
                  <a:srgbClr val="FF0000"/>
                </a:solidFill>
                <a:latin typeface="Berlin Sans FB" pitchFamily="34" charset="0"/>
              </a:rPr>
              <a:t>	</a:t>
            </a:r>
            <a:r>
              <a:rPr lang="id-ID" sz="2400" dirty="0" smtClean="0">
                <a:latin typeface="Berlin Sans FB" pitchFamily="34" charset="0"/>
              </a:rPr>
              <a:t>Tugas Utama : Menahan Tersangka </a:t>
            </a:r>
            <a:r>
              <a:rPr lang="id-ID" sz="2400" dirty="0" smtClean="0">
                <a:solidFill>
                  <a:srgbClr val="C00000"/>
                </a:solidFill>
                <a:latin typeface="Berlin Sans FB" pitchFamily="34" charset="0"/>
              </a:rPr>
              <a:t>( </a:t>
            </a:r>
            <a:r>
              <a:rPr lang="id-ID" sz="2000" dirty="0" smtClean="0">
                <a:solidFill>
                  <a:srgbClr val="C00000"/>
                </a:solidFill>
                <a:latin typeface="Berlin Sans FB" pitchFamily="34" charset="0"/>
              </a:rPr>
              <a:t>tugas utama ini dibreakdown kedalam tugas/perilaku yg lebih spesifik) misal:</a:t>
            </a:r>
          </a:p>
          <a:p>
            <a:pPr marL="566928" indent="-457200">
              <a:buFont typeface="+mj-lt"/>
              <a:buAutoNum type="arabicPeriod"/>
            </a:pPr>
            <a:r>
              <a:rPr lang="id-ID" sz="2400" dirty="0" smtClean="0">
                <a:latin typeface="Berlin Sans FB" pitchFamily="34" charset="0"/>
              </a:rPr>
              <a:t>Mendatangi rumah tersangka untuk penangkapan</a:t>
            </a:r>
          </a:p>
          <a:p>
            <a:pPr marL="566928" indent="-457200">
              <a:buFont typeface="+mj-lt"/>
              <a:buAutoNum type="arabicPeriod"/>
            </a:pPr>
            <a:r>
              <a:rPr lang="id-ID" sz="2400" dirty="0" smtClean="0">
                <a:latin typeface="Berlin Sans FB" pitchFamily="34" charset="0"/>
              </a:rPr>
              <a:t>Mengidentifikasi tersangka</a:t>
            </a:r>
          </a:p>
          <a:p>
            <a:pPr marL="566928" indent="-457200">
              <a:buFont typeface="+mj-lt"/>
              <a:buAutoNum type="arabicPeriod"/>
            </a:pPr>
            <a:r>
              <a:rPr lang="id-ID" sz="2400" dirty="0" smtClean="0">
                <a:latin typeface="Berlin Sans FB" pitchFamily="34" charset="0"/>
              </a:rPr>
              <a:t>Memborgol tersangka</a:t>
            </a:r>
          </a:p>
          <a:p>
            <a:pPr marL="566928" indent="-457200">
              <a:buFont typeface="+mj-lt"/>
              <a:buAutoNum type="arabicPeriod"/>
            </a:pPr>
            <a:r>
              <a:rPr lang="id-ID" sz="2400" dirty="0" smtClean="0">
                <a:latin typeface="Berlin Sans FB" pitchFamily="34" charset="0"/>
              </a:rPr>
              <a:t>Memberikan informasi kpd tersangka tentang hak-haknya</a:t>
            </a:r>
          </a:p>
          <a:p>
            <a:pPr marL="566928" indent="-457200">
              <a:buFont typeface="+mj-lt"/>
              <a:buAutoNum type="arabicPeriod"/>
            </a:pPr>
            <a:r>
              <a:rPr lang="id-ID" sz="2400" dirty="0" smtClean="0">
                <a:latin typeface="Berlin Sans FB" pitchFamily="34" charset="0"/>
              </a:rPr>
              <a:t>Memasukkan tersangka ke dalam mobil</a:t>
            </a:r>
          </a:p>
          <a:p>
            <a:pPr marL="566928" indent="-457200">
              <a:buFont typeface="+mj-lt"/>
              <a:buAutoNum type="arabicPeriod"/>
            </a:pPr>
            <a:r>
              <a:rPr lang="id-ID" sz="2400" dirty="0" smtClean="0">
                <a:latin typeface="Berlin Sans FB" pitchFamily="34" charset="0"/>
              </a:rPr>
              <a:t>Membawa tersangka ke kantor polisi</a:t>
            </a:r>
          </a:p>
          <a:p>
            <a:pPr>
              <a:buNone/>
            </a:pPr>
            <a:endParaRPr lang="id-ID"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r>
              <a:rPr lang="id-ID" sz="2800" dirty="0" smtClean="0">
                <a:solidFill>
                  <a:srgbClr val="C00000"/>
                </a:solidFill>
              </a:rPr>
              <a:t>Lanjutan....</a:t>
            </a:r>
            <a:endParaRPr lang="id-ID" sz="2800" dirty="0">
              <a:solidFill>
                <a:srgbClr val="C00000"/>
              </a:solidFill>
            </a:endParaRPr>
          </a:p>
        </p:txBody>
      </p:sp>
      <p:sp>
        <p:nvSpPr>
          <p:cNvPr id="3" name="Content Placeholder 2"/>
          <p:cNvSpPr>
            <a:spLocks noGrp="1"/>
          </p:cNvSpPr>
          <p:nvPr>
            <p:ph idx="1"/>
          </p:nvPr>
        </p:nvSpPr>
        <p:spPr>
          <a:xfrm>
            <a:off x="457200" y="1500174"/>
            <a:ext cx="8229600" cy="4824426"/>
          </a:xfrm>
        </p:spPr>
        <p:txBody>
          <a:bodyPr/>
          <a:lstStyle/>
          <a:p>
            <a:pPr>
              <a:buNone/>
            </a:pPr>
            <a:r>
              <a:rPr lang="id-ID" dirty="0" smtClean="0">
                <a:solidFill>
                  <a:srgbClr val="FF0000"/>
                </a:solidFill>
                <a:latin typeface="Berlin Sans FB" pitchFamily="34" charset="0"/>
              </a:rPr>
              <a:t>The Person – Oriented Approach</a:t>
            </a:r>
          </a:p>
          <a:p>
            <a:pPr>
              <a:buNone/>
            </a:pPr>
            <a:r>
              <a:rPr lang="id-ID" dirty="0" smtClean="0">
                <a:latin typeface="Berlin Sans FB" pitchFamily="34" charset="0"/>
              </a:rPr>
              <a:t>	Teknik pengumpulan info yg difokuskan pada personal karakteristik/atribut yg dibutuhkan utk memegang jabatan tsb agar well perform.</a:t>
            </a:r>
          </a:p>
          <a:p>
            <a:pPr>
              <a:buNone/>
            </a:pPr>
            <a:endParaRPr lang="id-ID" dirty="0" smtClean="0">
              <a:latin typeface="Berlin Sans FB" pitchFamily="34" charset="0"/>
            </a:endParaRPr>
          </a:p>
          <a:p>
            <a:pPr>
              <a:buNone/>
            </a:pPr>
            <a:r>
              <a:rPr lang="id-ID" dirty="0" smtClean="0">
                <a:latin typeface="Berlin Sans FB" pitchFamily="34" charset="0"/>
              </a:rPr>
              <a:t>	Karakteritik itu meliputi </a:t>
            </a:r>
            <a:r>
              <a:rPr lang="id-ID" dirty="0" smtClean="0">
                <a:solidFill>
                  <a:srgbClr val="FF0000"/>
                </a:solidFill>
                <a:latin typeface="Berlin Sans FB" pitchFamily="34" charset="0"/>
              </a:rPr>
              <a:t>KSAO (Knowledge, Skill, Ability &amp; Other Personal)</a:t>
            </a:r>
          </a:p>
          <a:p>
            <a:pPr>
              <a:buFont typeface="Wingdings" pitchFamily="2" charset="2"/>
              <a:buChar char="q"/>
            </a:pPr>
            <a:r>
              <a:rPr lang="id-ID" dirty="0" smtClean="0">
                <a:solidFill>
                  <a:srgbClr val="FF0000"/>
                </a:solidFill>
                <a:latin typeface="Berlin Sans FB" pitchFamily="34" charset="0"/>
              </a:rPr>
              <a:t>KSA </a:t>
            </a:r>
            <a:r>
              <a:rPr lang="id-ID" dirty="0" smtClean="0">
                <a:latin typeface="Berlin Sans FB" pitchFamily="34" charset="0"/>
              </a:rPr>
              <a:t>  = dibutuhkan untuk Job Performance</a:t>
            </a:r>
          </a:p>
          <a:p>
            <a:pPr>
              <a:buFont typeface="Wingdings" pitchFamily="2" charset="2"/>
              <a:buChar char="q"/>
            </a:pPr>
            <a:r>
              <a:rPr lang="id-ID" dirty="0" smtClean="0">
                <a:solidFill>
                  <a:srgbClr val="FF0000"/>
                </a:solidFill>
                <a:latin typeface="Berlin Sans FB" pitchFamily="34" charset="0"/>
              </a:rPr>
              <a:t>Other</a:t>
            </a:r>
            <a:r>
              <a:rPr lang="id-ID" dirty="0" smtClean="0">
                <a:latin typeface="Berlin Sans FB" pitchFamily="34" charset="0"/>
              </a:rPr>
              <a:t>=  berkaitan dg Job Adjustment/ satisfaction</a:t>
            </a:r>
            <a:endParaRPr lang="en-US" dirty="0" smtClean="0">
              <a:latin typeface="Berlin Sans FB" pitchFamily="34" charset="0"/>
            </a:endParaRPr>
          </a:p>
          <a:p>
            <a:endParaRPr lang="id-ID"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a:bodyPr>
          <a:lstStyle/>
          <a:p>
            <a:r>
              <a:rPr lang="id-ID" sz="2400" dirty="0" smtClean="0">
                <a:solidFill>
                  <a:schemeClr val="tx1"/>
                </a:solidFill>
              </a:rPr>
              <a:t>Contoh Polisi</a:t>
            </a:r>
            <a:endParaRPr lang="en-US" sz="2400" dirty="0">
              <a:solidFill>
                <a:schemeClr val="tx1"/>
              </a:solidFill>
            </a:endParaRPr>
          </a:p>
        </p:txBody>
      </p:sp>
      <p:sp>
        <p:nvSpPr>
          <p:cNvPr id="5" name="Content Placeholder 4"/>
          <p:cNvSpPr>
            <a:spLocks noGrp="1"/>
          </p:cNvSpPr>
          <p:nvPr>
            <p:ph sz="quarter" idx="2"/>
          </p:nvPr>
        </p:nvSpPr>
        <p:spPr>
          <a:xfrm>
            <a:off x="457200" y="1500174"/>
            <a:ext cx="4040188" cy="4500594"/>
          </a:xfrm>
          <a:ln>
            <a:solidFill>
              <a:schemeClr val="accent2"/>
            </a:solidFill>
          </a:ln>
        </p:spPr>
        <p:txBody>
          <a:bodyPr>
            <a:normAutofit/>
          </a:bodyPr>
          <a:lstStyle/>
          <a:p>
            <a:pPr>
              <a:buNone/>
            </a:pPr>
            <a:r>
              <a:rPr lang="id-ID" dirty="0" smtClean="0"/>
              <a:t>	</a:t>
            </a:r>
            <a:r>
              <a:rPr lang="id-ID" dirty="0" smtClean="0">
                <a:latin typeface="Berlin Sans FB" pitchFamily="34" charset="0"/>
              </a:rPr>
              <a:t>KSAO</a:t>
            </a:r>
          </a:p>
          <a:p>
            <a:r>
              <a:rPr lang="id-ID" sz="2000" dirty="0" smtClean="0">
                <a:solidFill>
                  <a:srgbClr val="FF0000"/>
                </a:solidFill>
                <a:latin typeface="Berlin Sans FB" pitchFamily="34" charset="0"/>
              </a:rPr>
              <a:t>Knowledge </a:t>
            </a:r>
            <a:r>
              <a:rPr lang="id-ID" sz="2000" dirty="0" smtClean="0">
                <a:latin typeface="Berlin Sans FB" pitchFamily="34" charset="0"/>
              </a:rPr>
              <a:t>: memiliki pengetahuan prosedur penangkapan</a:t>
            </a:r>
          </a:p>
          <a:p>
            <a:pPr>
              <a:buNone/>
            </a:pPr>
            <a:endParaRPr lang="id-ID" sz="2000" dirty="0" smtClean="0">
              <a:latin typeface="Berlin Sans FB" pitchFamily="34" charset="0"/>
            </a:endParaRPr>
          </a:p>
          <a:p>
            <a:r>
              <a:rPr lang="id-ID" sz="2000" dirty="0" smtClean="0">
                <a:solidFill>
                  <a:srgbClr val="C00000"/>
                </a:solidFill>
                <a:latin typeface="Berlin Sans FB" pitchFamily="34" charset="0"/>
              </a:rPr>
              <a:t>Skill </a:t>
            </a:r>
            <a:r>
              <a:rPr lang="id-ID" sz="2000" dirty="0" smtClean="0">
                <a:latin typeface="Berlin Sans FB" pitchFamily="34" charset="0"/>
              </a:rPr>
              <a:t>: memiliki ketrampilan menggunakan senjata api</a:t>
            </a:r>
          </a:p>
          <a:p>
            <a:pPr>
              <a:buNone/>
            </a:pPr>
            <a:endParaRPr lang="id-ID" sz="2000" dirty="0" smtClean="0">
              <a:latin typeface="Berlin Sans FB" pitchFamily="34" charset="0"/>
            </a:endParaRPr>
          </a:p>
          <a:p>
            <a:r>
              <a:rPr lang="id-ID" sz="2000" dirty="0" smtClean="0">
                <a:solidFill>
                  <a:srgbClr val="C00000"/>
                </a:solidFill>
                <a:latin typeface="Berlin Sans FB" pitchFamily="34" charset="0"/>
              </a:rPr>
              <a:t>Ability :</a:t>
            </a:r>
            <a:r>
              <a:rPr lang="id-ID" sz="2000" dirty="0" smtClean="0">
                <a:latin typeface="Berlin Sans FB" pitchFamily="34" charset="0"/>
              </a:rPr>
              <a:t> memiliki kemampuan berkomunikasi</a:t>
            </a:r>
          </a:p>
          <a:p>
            <a:endParaRPr lang="id-ID" sz="2000" dirty="0" smtClean="0">
              <a:latin typeface="Berlin Sans FB" pitchFamily="34" charset="0"/>
            </a:endParaRPr>
          </a:p>
          <a:p>
            <a:r>
              <a:rPr lang="id-ID" sz="2000" dirty="0" smtClean="0">
                <a:solidFill>
                  <a:srgbClr val="C00000"/>
                </a:solidFill>
                <a:latin typeface="Berlin Sans FB" pitchFamily="34" charset="0"/>
              </a:rPr>
              <a:t>Others :</a:t>
            </a:r>
            <a:r>
              <a:rPr lang="id-ID" sz="2000" dirty="0" smtClean="0">
                <a:latin typeface="Berlin Sans FB" pitchFamily="34" charset="0"/>
              </a:rPr>
              <a:t> memiliki keberanian</a:t>
            </a:r>
            <a:endParaRPr lang="en-US" sz="2000" dirty="0">
              <a:latin typeface="Berlin Sans FB" pitchFamily="34" charset="0"/>
            </a:endParaRPr>
          </a:p>
        </p:txBody>
      </p:sp>
      <p:sp>
        <p:nvSpPr>
          <p:cNvPr id="6" name="Content Placeholder 5"/>
          <p:cNvSpPr>
            <a:spLocks noGrp="1"/>
          </p:cNvSpPr>
          <p:nvPr>
            <p:ph sz="quarter" idx="4"/>
          </p:nvPr>
        </p:nvSpPr>
        <p:spPr>
          <a:xfrm>
            <a:off x="4645025" y="1500174"/>
            <a:ext cx="4041775" cy="4500594"/>
          </a:xfrm>
          <a:ln>
            <a:solidFill>
              <a:schemeClr val="accent2"/>
            </a:solidFill>
          </a:ln>
        </p:spPr>
        <p:txBody>
          <a:bodyPr>
            <a:normAutofit fontScale="62500" lnSpcReduction="20000"/>
          </a:bodyPr>
          <a:lstStyle/>
          <a:p>
            <a:pPr>
              <a:buNone/>
            </a:pPr>
            <a:r>
              <a:rPr lang="id-ID" dirty="0" smtClean="0"/>
              <a:t>	</a:t>
            </a:r>
            <a:r>
              <a:rPr lang="id-ID" sz="2800" dirty="0" smtClean="0">
                <a:latin typeface="Berlin Sans FB" pitchFamily="34" charset="0"/>
              </a:rPr>
              <a:t>TASK</a:t>
            </a:r>
          </a:p>
          <a:p>
            <a:r>
              <a:rPr lang="id-ID" sz="2900" dirty="0" smtClean="0">
                <a:solidFill>
                  <a:srgbClr val="C00000"/>
                </a:solidFill>
                <a:latin typeface="Berlin Sans FB" pitchFamily="34" charset="0"/>
              </a:rPr>
              <a:t>Menangkap Tersangka</a:t>
            </a:r>
          </a:p>
          <a:p>
            <a:endParaRPr lang="id-ID" sz="2600" dirty="0" smtClean="0">
              <a:latin typeface="Berlin Sans FB" pitchFamily="34" charset="0"/>
            </a:endParaRPr>
          </a:p>
          <a:p>
            <a:pPr>
              <a:buNone/>
            </a:pPr>
            <a:endParaRPr lang="id-ID" sz="2600" dirty="0" smtClean="0">
              <a:latin typeface="Berlin Sans FB" pitchFamily="34" charset="0"/>
            </a:endParaRPr>
          </a:p>
          <a:p>
            <a:pPr>
              <a:buNone/>
            </a:pPr>
            <a:endParaRPr lang="id-ID" sz="2600" dirty="0" smtClean="0">
              <a:latin typeface="Berlin Sans FB" pitchFamily="34" charset="0"/>
            </a:endParaRPr>
          </a:p>
          <a:p>
            <a:r>
              <a:rPr lang="id-ID" sz="2900" dirty="0" smtClean="0">
                <a:solidFill>
                  <a:srgbClr val="C00000"/>
                </a:solidFill>
                <a:latin typeface="Berlin Sans FB" pitchFamily="34" charset="0"/>
              </a:rPr>
              <a:t>Praktik menembak di lapangan tembak</a:t>
            </a:r>
          </a:p>
          <a:p>
            <a:pPr>
              <a:buNone/>
            </a:pPr>
            <a:endParaRPr lang="id-ID" sz="2600" dirty="0" smtClean="0">
              <a:solidFill>
                <a:schemeClr val="accent1"/>
              </a:solidFill>
              <a:latin typeface="Berlin Sans FB" pitchFamily="34" charset="0"/>
            </a:endParaRPr>
          </a:p>
          <a:p>
            <a:pPr>
              <a:buNone/>
            </a:pPr>
            <a:endParaRPr lang="id-ID" sz="2600" dirty="0" smtClean="0">
              <a:solidFill>
                <a:schemeClr val="accent1"/>
              </a:solidFill>
              <a:latin typeface="Berlin Sans FB" pitchFamily="34" charset="0"/>
            </a:endParaRPr>
          </a:p>
          <a:p>
            <a:pPr>
              <a:buNone/>
            </a:pPr>
            <a:endParaRPr lang="id-ID" sz="2600" dirty="0" smtClean="0">
              <a:solidFill>
                <a:schemeClr val="accent1"/>
              </a:solidFill>
              <a:latin typeface="Berlin Sans FB" pitchFamily="34" charset="0"/>
            </a:endParaRPr>
          </a:p>
          <a:p>
            <a:r>
              <a:rPr lang="id-ID" sz="2900" dirty="0" smtClean="0">
                <a:solidFill>
                  <a:srgbClr val="C00000"/>
                </a:solidFill>
                <a:latin typeface="Berlin Sans FB" pitchFamily="34" charset="0"/>
              </a:rPr>
              <a:t>Menengahi perselisihan antara 2 org utk mencegah tindak kekerasan</a:t>
            </a:r>
          </a:p>
          <a:p>
            <a:endParaRPr lang="id-ID" sz="2600" dirty="0" smtClean="0">
              <a:solidFill>
                <a:schemeClr val="accent3"/>
              </a:solidFill>
              <a:latin typeface="Berlin Sans FB" pitchFamily="34" charset="0"/>
            </a:endParaRPr>
          </a:p>
          <a:p>
            <a:pPr>
              <a:buNone/>
            </a:pPr>
            <a:endParaRPr lang="id-ID" sz="2600" dirty="0" smtClean="0">
              <a:solidFill>
                <a:schemeClr val="accent3"/>
              </a:solidFill>
              <a:latin typeface="Berlin Sans FB" pitchFamily="34" charset="0"/>
            </a:endParaRPr>
          </a:p>
          <a:p>
            <a:pPr>
              <a:buNone/>
            </a:pPr>
            <a:endParaRPr lang="id-ID" sz="2600" dirty="0" smtClean="0">
              <a:solidFill>
                <a:schemeClr val="accent3"/>
              </a:solidFill>
              <a:latin typeface="Berlin Sans FB" pitchFamily="34" charset="0"/>
            </a:endParaRPr>
          </a:p>
          <a:p>
            <a:r>
              <a:rPr lang="id-ID" sz="2900" dirty="0" smtClean="0">
                <a:solidFill>
                  <a:srgbClr val="C00000"/>
                </a:solidFill>
                <a:latin typeface="Berlin Sans FB" pitchFamily="34" charset="0"/>
              </a:rPr>
              <a:t>Memasuki lorong gelap/hutan untuk menangkap tersangka</a:t>
            </a:r>
          </a:p>
          <a:p>
            <a:endParaRPr lang="en-US" sz="2900" dirty="0">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8496"/>
          </a:xfrm>
          <a:ln>
            <a:noFill/>
          </a:ln>
        </p:spPr>
        <p:txBody>
          <a:bodyPr>
            <a:normAutofit/>
          </a:bodyPr>
          <a:lstStyle/>
          <a:p>
            <a:pPr algn="ctr"/>
            <a:r>
              <a:rPr lang="id-ID" sz="3200" dirty="0" smtClean="0">
                <a:solidFill>
                  <a:srgbClr val="FF0000"/>
                </a:solidFill>
                <a:latin typeface="Berlin Sans FB" pitchFamily="34" charset="0"/>
              </a:rPr>
              <a:t>PURPOSES OF JOB ANALYSIS</a:t>
            </a:r>
            <a:endParaRPr lang="en-US" sz="3200" dirty="0">
              <a:solidFill>
                <a:srgbClr val="FF0000"/>
              </a:solidFill>
              <a:latin typeface="Berlin Sans FB" pitchFamily="34" charset="0"/>
            </a:endParaRPr>
          </a:p>
        </p:txBody>
      </p:sp>
      <p:sp>
        <p:nvSpPr>
          <p:cNvPr id="5" name="Content Placeholder 4"/>
          <p:cNvSpPr>
            <a:spLocks noGrp="1"/>
          </p:cNvSpPr>
          <p:nvPr>
            <p:ph sz="quarter" idx="2"/>
          </p:nvPr>
        </p:nvSpPr>
        <p:spPr>
          <a:xfrm>
            <a:off x="457200" y="1428736"/>
            <a:ext cx="4040188" cy="4857784"/>
          </a:xfrm>
          <a:ln>
            <a:solidFill>
              <a:schemeClr val="accent2"/>
            </a:solidFill>
          </a:ln>
        </p:spPr>
        <p:txBody>
          <a:bodyPr>
            <a:normAutofit/>
          </a:bodyPr>
          <a:lstStyle/>
          <a:p>
            <a:pPr>
              <a:buNone/>
            </a:pPr>
            <a:r>
              <a:rPr lang="id-ID" b="1" dirty="0" smtClean="0">
                <a:solidFill>
                  <a:srgbClr val="FF0000"/>
                </a:solidFill>
              </a:rPr>
              <a:t>USE</a:t>
            </a:r>
          </a:p>
          <a:p>
            <a:pPr>
              <a:buFont typeface="Wingdings" pitchFamily="2" charset="2"/>
              <a:buChar char="q"/>
            </a:pPr>
            <a:r>
              <a:rPr lang="id-ID" sz="2000" dirty="0" smtClean="0"/>
              <a:t>Career development</a:t>
            </a:r>
          </a:p>
          <a:p>
            <a:pPr>
              <a:buFont typeface="Wingdings" pitchFamily="2" charset="2"/>
              <a:buChar char="q"/>
            </a:pPr>
            <a:r>
              <a:rPr lang="id-ID" sz="2000" dirty="0" smtClean="0"/>
              <a:t>Legal Issues</a:t>
            </a:r>
          </a:p>
          <a:p>
            <a:pPr>
              <a:buFont typeface="Wingdings" pitchFamily="2" charset="2"/>
              <a:buChar char="q"/>
            </a:pPr>
            <a:r>
              <a:rPr lang="id-ID" sz="2000" dirty="0" smtClean="0"/>
              <a:t>Performance Appraisal</a:t>
            </a:r>
          </a:p>
          <a:p>
            <a:pPr>
              <a:buFont typeface="Wingdings" pitchFamily="2" charset="2"/>
              <a:buChar char="q"/>
            </a:pPr>
            <a:r>
              <a:rPr lang="id-ID" sz="2000" dirty="0" smtClean="0"/>
              <a:t>Recruitment &amp; Selection</a:t>
            </a:r>
          </a:p>
          <a:p>
            <a:pPr>
              <a:buFont typeface="Wingdings" pitchFamily="2" charset="2"/>
              <a:buChar char="q"/>
            </a:pPr>
            <a:r>
              <a:rPr lang="id-ID" sz="2000" dirty="0" smtClean="0"/>
              <a:t>Training</a:t>
            </a:r>
          </a:p>
          <a:p>
            <a:pPr>
              <a:buFont typeface="Wingdings" pitchFamily="2" charset="2"/>
              <a:buChar char="q"/>
            </a:pPr>
            <a:r>
              <a:rPr lang="id-ID" sz="2000" dirty="0" smtClean="0"/>
              <a:t>Setting Salaries</a:t>
            </a:r>
          </a:p>
          <a:p>
            <a:pPr>
              <a:buFont typeface="Wingdings" pitchFamily="2" charset="2"/>
              <a:buChar char="q"/>
            </a:pPr>
            <a:r>
              <a:rPr lang="id-ID" sz="2000" dirty="0" smtClean="0"/>
              <a:t>Efficiency/Safety</a:t>
            </a:r>
          </a:p>
          <a:p>
            <a:pPr>
              <a:buFont typeface="Wingdings" pitchFamily="2" charset="2"/>
              <a:buChar char="q"/>
            </a:pPr>
            <a:r>
              <a:rPr lang="id-ID" sz="2000" dirty="0" smtClean="0"/>
              <a:t>Job Classification</a:t>
            </a:r>
          </a:p>
          <a:p>
            <a:pPr>
              <a:buFont typeface="Wingdings" pitchFamily="2" charset="2"/>
              <a:buChar char="q"/>
            </a:pPr>
            <a:r>
              <a:rPr lang="id-ID" sz="2000" dirty="0" smtClean="0"/>
              <a:t>Job Description</a:t>
            </a:r>
          </a:p>
          <a:p>
            <a:pPr>
              <a:buFont typeface="Wingdings" pitchFamily="2" charset="2"/>
              <a:buChar char="q"/>
            </a:pPr>
            <a:r>
              <a:rPr lang="id-ID" sz="2000" dirty="0" smtClean="0"/>
              <a:t>Job Design</a:t>
            </a:r>
          </a:p>
          <a:p>
            <a:pPr>
              <a:buFont typeface="Wingdings" pitchFamily="2" charset="2"/>
              <a:buChar char="q"/>
            </a:pPr>
            <a:r>
              <a:rPr lang="id-ID" sz="2000" dirty="0" smtClean="0"/>
              <a:t>Planning</a:t>
            </a:r>
            <a:endParaRPr lang="en-US" sz="2000" dirty="0"/>
          </a:p>
        </p:txBody>
      </p:sp>
      <p:sp>
        <p:nvSpPr>
          <p:cNvPr id="6" name="Content Placeholder 5"/>
          <p:cNvSpPr>
            <a:spLocks noGrp="1"/>
          </p:cNvSpPr>
          <p:nvPr>
            <p:ph sz="quarter" idx="4"/>
          </p:nvPr>
        </p:nvSpPr>
        <p:spPr>
          <a:xfrm>
            <a:off x="4645025" y="1428736"/>
            <a:ext cx="4041775" cy="4857784"/>
          </a:xfrm>
          <a:ln>
            <a:solidFill>
              <a:schemeClr val="accent2"/>
            </a:solidFill>
          </a:ln>
        </p:spPr>
        <p:txBody>
          <a:bodyPr>
            <a:normAutofit/>
          </a:bodyPr>
          <a:lstStyle/>
          <a:p>
            <a:pPr>
              <a:buNone/>
            </a:pPr>
            <a:r>
              <a:rPr lang="id-ID" b="1" dirty="0" smtClean="0">
                <a:solidFill>
                  <a:srgbClr val="FF0000"/>
                </a:solidFill>
              </a:rPr>
              <a:t>DESCRIPTION</a:t>
            </a:r>
          </a:p>
          <a:p>
            <a:pPr>
              <a:buFont typeface="Wingdings" pitchFamily="2" charset="2"/>
              <a:buChar char="q"/>
            </a:pPr>
            <a:r>
              <a:rPr lang="id-ID" sz="2000" dirty="0" smtClean="0"/>
              <a:t>Define KSAO necessary</a:t>
            </a:r>
          </a:p>
          <a:p>
            <a:pPr>
              <a:buFont typeface="Wingdings" pitchFamily="2" charset="2"/>
              <a:buChar char="q"/>
            </a:pPr>
            <a:r>
              <a:rPr lang="id-ID" sz="2000" dirty="0" smtClean="0"/>
              <a:t>Show job relevance of KSAO</a:t>
            </a:r>
          </a:p>
          <a:p>
            <a:pPr>
              <a:buFont typeface="Wingdings" pitchFamily="2" charset="2"/>
              <a:buChar char="q"/>
            </a:pPr>
            <a:r>
              <a:rPr lang="id-ID" sz="2000" dirty="0" smtClean="0"/>
              <a:t>Set criteria to evaluate perf</a:t>
            </a:r>
          </a:p>
          <a:p>
            <a:pPr>
              <a:buFont typeface="Wingdings" pitchFamily="2" charset="2"/>
              <a:buChar char="q"/>
            </a:pPr>
            <a:r>
              <a:rPr lang="id-ID" sz="2000" dirty="0" smtClean="0"/>
              <a:t>As the basis for hiring</a:t>
            </a:r>
          </a:p>
          <a:p>
            <a:pPr>
              <a:buFont typeface="Wingdings" pitchFamily="2" charset="2"/>
              <a:buChar char="q"/>
            </a:pPr>
            <a:r>
              <a:rPr lang="id-ID" sz="2000" dirty="0" smtClean="0"/>
              <a:t>Suggest areas for training</a:t>
            </a:r>
          </a:p>
          <a:p>
            <a:pPr>
              <a:buFont typeface="Wingdings" pitchFamily="2" charset="2"/>
              <a:buChar char="q"/>
            </a:pPr>
            <a:r>
              <a:rPr lang="id-ID" sz="2000" dirty="0" smtClean="0"/>
              <a:t>Determine salary level</a:t>
            </a:r>
          </a:p>
          <a:p>
            <a:pPr>
              <a:buFont typeface="Wingdings" pitchFamily="2" charset="2"/>
              <a:buChar char="q"/>
            </a:pPr>
            <a:r>
              <a:rPr lang="id-ID" sz="2000" dirty="0" smtClean="0"/>
              <a:t> Design Jobs for efficiency</a:t>
            </a:r>
          </a:p>
          <a:p>
            <a:pPr>
              <a:buFont typeface="Wingdings" pitchFamily="2" charset="2"/>
              <a:buChar char="q"/>
            </a:pPr>
            <a:r>
              <a:rPr lang="id-ID" sz="2000" dirty="0" smtClean="0"/>
              <a:t>Place similar job into group</a:t>
            </a:r>
          </a:p>
          <a:p>
            <a:pPr>
              <a:buFont typeface="Wingdings" pitchFamily="2" charset="2"/>
              <a:buChar char="q"/>
            </a:pPr>
            <a:r>
              <a:rPr lang="id-ID" sz="2000" dirty="0" smtClean="0"/>
              <a:t>Write description of job</a:t>
            </a:r>
          </a:p>
          <a:p>
            <a:pPr>
              <a:buFont typeface="Wingdings" pitchFamily="2" charset="2"/>
              <a:buChar char="q"/>
            </a:pPr>
            <a:r>
              <a:rPr lang="id-ID" sz="2000" dirty="0" smtClean="0"/>
              <a:t>Design content of jobs</a:t>
            </a:r>
          </a:p>
          <a:p>
            <a:pPr>
              <a:buFont typeface="Wingdings" pitchFamily="2" charset="2"/>
              <a:buChar char="q"/>
            </a:pPr>
            <a:r>
              <a:rPr lang="id-ID" sz="2000" dirty="0" smtClean="0"/>
              <a:t>Focerast future need for employee with specific KSAO </a:t>
            </a:r>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6908"/>
          </a:xfrm>
          <a:ln>
            <a:noFill/>
          </a:ln>
        </p:spPr>
        <p:txBody>
          <a:bodyPr>
            <a:normAutofit/>
          </a:bodyPr>
          <a:lstStyle/>
          <a:p>
            <a:pPr algn="ctr"/>
            <a:r>
              <a:rPr lang="id-ID" sz="3200" dirty="0" smtClean="0">
                <a:solidFill>
                  <a:srgbClr val="FF0000"/>
                </a:solidFill>
                <a:latin typeface="Berlin Sans FB" pitchFamily="34" charset="0"/>
              </a:rPr>
              <a:t>CAREER DEVELOPMENT</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357298"/>
            <a:ext cx="8229600" cy="4649993"/>
          </a:xfrm>
          <a:ln>
            <a:noFill/>
          </a:ln>
        </p:spPr>
        <p:txBody>
          <a:bodyPr>
            <a:normAutofit lnSpcReduction="10000"/>
          </a:bodyPr>
          <a:lstStyle/>
          <a:p>
            <a:pPr>
              <a:buFont typeface="Wingdings" pitchFamily="2" charset="2"/>
              <a:buChar char="q"/>
            </a:pPr>
            <a:r>
              <a:rPr lang="id-ID" sz="2400" dirty="0" smtClean="0">
                <a:solidFill>
                  <a:srgbClr val="FF0000"/>
                </a:solidFill>
                <a:latin typeface="Berlin Sans FB" pitchFamily="34" charset="0"/>
              </a:rPr>
              <a:t>Job Analysis </a:t>
            </a:r>
            <a:r>
              <a:rPr lang="id-ID" sz="2400" dirty="0" smtClean="0">
                <a:latin typeface="Berlin Sans FB" pitchFamily="34" charset="0"/>
              </a:rPr>
              <a:t>memberikan gambaran KSAO requirement utk masing-masing level</a:t>
            </a:r>
          </a:p>
          <a:p>
            <a:pPr>
              <a:buNone/>
            </a:pPr>
            <a:endParaRPr lang="id-ID" sz="2400" dirty="0" smtClean="0">
              <a:latin typeface="Berlin Sans FB" pitchFamily="34" charset="0"/>
            </a:endParaRPr>
          </a:p>
          <a:p>
            <a:pPr>
              <a:buFont typeface="Wingdings" pitchFamily="2" charset="2"/>
              <a:buChar char="q"/>
            </a:pPr>
            <a:r>
              <a:rPr lang="id-ID" sz="2400" dirty="0" smtClean="0">
                <a:solidFill>
                  <a:srgbClr val="FF0000"/>
                </a:solidFill>
                <a:latin typeface="Berlin Sans FB" pitchFamily="34" charset="0"/>
              </a:rPr>
              <a:t>KSAO requirement </a:t>
            </a:r>
            <a:r>
              <a:rPr lang="id-ID" sz="2400" dirty="0" smtClean="0">
                <a:latin typeface="Berlin Sans FB" pitchFamily="34" charset="0"/>
              </a:rPr>
              <a:t>memberi ide bagi pengemb karyawan &amp; penentuan program training yg memfokuskan pada peningkatan skill karyawan </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Adanya Job analysis menguntungan :</a:t>
            </a:r>
          </a:p>
          <a:p>
            <a:pPr marL="566928" indent="-457200">
              <a:buFont typeface="+mj-lt"/>
              <a:buAutoNum type="arabicPeriod"/>
            </a:pPr>
            <a:r>
              <a:rPr lang="id-ID" sz="2400" dirty="0" smtClean="0">
                <a:solidFill>
                  <a:srgbClr val="FF0000"/>
                </a:solidFill>
                <a:latin typeface="Berlin Sans FB" pitchFamily="34" charset="0"/>
              </a:rPr>
              <a:t>Karyawan </a:t>
            </a:r>
            <a:r>
              <a:rPr lang="id-ID" sz="2400" dirty="0" smtClean="0">
                <a:latin typeface="Berlin Sans FB" pitchFamily="34" charset="0"/>
              </a:rPr>
              <a:t>: memenuhi requirement dpt terpilih utk dipromosikan di masa y.a.d</a:t>
            </a:r>
          </a:p>
          <a:p>
            <a:pPr marL="566928" indent="-457200">
              <a:buFont typeface="+mj-lt"/>
              <a:buAutoNum type="arabicPeriod"/>
            </a:pPr>
            <a:r>
              <a:rPr lang="id-ID" sz="2400" dirty="0" smtClean="0">
                <a:solidFill>
                  <a:srgbClr val="FF0000"/>
                </a:solidFill>
                <a:latin typeface="Berlin Sans FB" pitchFamily="34" charset="0"/>
              </a:rPr>
              <a:t>Organisasi:</a:t>
            </a:r>
            <a:r>
              <a:rPr lang="id-ID" sz="2400" dirty="0" smtClean="0">
                <a:latin typeface="Berlin Sans FB" pitchFamily="34" charset="0"/>
              </a:rPr>
              <a:t> lbh siap karena dpt memilih calon yg sudah ada  utk posisi di level atas</a:t>
            </a:r>
          </a:p>
          <a:p>
            <a:endParaRPr lang="id-ID" sz="2400" dirty="0" smtClean="0"/>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6908"/>
          </a:xfrm>
          <a:ln>
            <a:noFill/>
          </a:ln>
        </p:spPr>
        <p:txBody>
          <a:bodyPr>
            <a:normAutofit/>
          </a:bodyPr>
          <a:lstStyle/>
          <a:p>
            <a:pPr algn="ctr"/>
            <a:r>
              <a:rPr lang="id-ID" sz="3200" dirty="0" smtClean="0">
                <a:solidFill>
                  <a:srgbClr val="FF0000"/>
                </a:solidFill>
                <a:latin typeface="Berlin Sans FB" pitchFamily="34" charset="0"/>
              </a:rPr>
              <a:t>LEGAL ISSUES</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285860"/>
            <a:ext cx="8229600" cy="5214974"/>
          </a:xfrm>
          <a:ln>
            <a:noFill/>
          </a:ln>
        </p:spPr>
        <p:txBody>
          <a:bodyPr>
            <a:normAutofit/>
          </a:bodyPr>
          <a:lstStyle/>
          <a:p>
            <a:pPr>
              <a:buFont typeface="Wingdings" pitchFamily="2" charset="2"/>
              <a:buChar char="q"/>
            </a:pPr>
            <a:r>
              <a:rPr lang="id-ID" sz="2400" dirty="0" smtClean="0">
                <a:latin typeface="Berlin Sans FB" pitchFamily="34" charset="0"/>
              </a:rPr>
              <a:t>Adanya Job Analysis dapat </a:t>
            </a:r>
            <a:r>
              <a:rPr lang="id-ID" sz="2400" dirty="0" smtClean="0">
                <a:solidFill>
                  <a:srgbClr val="FF0000"/>
                </a:solidFill>
                <a:latin typeface="Berlin Sans FB" pitchFamily="34" charset="0"/>
              </a:rPr>
              <a:t>menghindari diskriminasi </a:t>
            </a:r>
            <a:r>
              <a:rPr lang="id-ID" sz="2400" dirty="0" smtClean="0">
                <a:latin typeface="Berlin Sans FB" pitchFamily="34" charset="0"/>
              </a:rPr>
              <a:t>yg terkait dg gender, agama, ras, usia, dll </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Adanya Job Analysis </a:t>
            </a:r>
            <a:r>
              <a:rPr lang="id-ID" sz="2400" dirty="0" smtClean="0">
                <a:solidFill>
                  <a:srgbClr val="FF0000"/>
                </a:solidFill>
                <a:latin typeface="Berlin Sans FB" pitchFamily="34" charset="0"/>
              </a:rPr>
              <a:t>lbh fair memutuskan /</a:t>
            </a:r>
            <a:r>
              <a:rPr lang="id-ID" sz="2400" dirty="0" smtClean="0">
                <a:latin typeface="Berlin Sans FB" pitchFamily="34" charset="0"/>
              </a:rPr>
              <a:t>memilih karyawan yg didasarkan pada job performance/ job potential bukan didasarkan pada hal-hal yg tidak relevant.</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Adanya Job Analysis memberikan gambaran KSAO </a:t>
            </a:r>
            <a:r>
              <a:rPr lang="id-ID" sz="2400" dirty="0" smtClean="0">
                <a:solidFill>
                  <a:srgbClr val="FF0000"/>
                </a:solidFill>
                <a:latin typeface="Berlin Sans FB" pitchFamily="34" charset="0"/>
              </a:rPr>
              <a:t>sbg dasar utk hiring </a:t>
            </a:r>
            <a:r>
              <a:rPr lang="id-ID" sz="2400" dirty="0" smtClean="0">
                <a:latin typeface="Berlin Sans FB" pitchFamily="34" charset="0"/>
              </a:rPr>
              <a:t>daripada karakteristik personal yg tidak relevant</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Adanya Job Analysis yg mengacu pd </a:t>
            </a:r>
            <a:r>
              <a:rPr lang="id-ID" sz="2400" dirty="0" smtClean="0">
                <a:solidFill>
                  <a:srgbClr val="FF0000"/>
                </a:solidFill>
                <a:latin typeface="Berlin Sans FB" pitchFamily="34" charset="0"/>
              </a:rPr>
              <a:t>KSAO lbh legal</a:t>
            </a:r>
            <a:endParaRPr lang="en-US" sz="2400" dirty="0">
              <a:solidFill>
                <a:srgbClr val="FF0000"/>
              </a:solidFill>
              <a:latin typeface="Berlin Sans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a:ln>
            <a:noFill/>
          </a:ln>
        </p:spPr>
        <p:txBody>
          <a:bodyPr/>
          <a:lstStyle/>
          <a:p>
            <a:pPr algn="ctr"/>
            <a:r>
              <a:rPr lang="id-ID" sz="3200" dirty="0" smtClean="0">
                <a:solidFill>
                  <a:srgbClr val="FF0000"/>
                </a:solidFill>
                <a:latin typeface="Berlin Sans FB" pitchFamily="34" charset="0"/>
              </a:rPr>
              <a:t>PERFORMANCE APPRAISAL</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481328"/>
            <a:ext cx="8229600" cy="4948068"/>
          </a:xfrm>
          <a:ln>
            <a:noFill/>
          </a:ln>
        </p:spPr>
        <p:txBody>
          <a:bodyPr/>
          <a:lstStyle/>
          <a:p>
            <a:pPr>
              <a:buFont typeface="Wingdings" pitchFamily="2" charset="2"/>
              <a:buChar char="q"/>
            </a:pPr>
            <a:r>
              <a:rPr lang="id-ID" dirty="0" smtClean="0">
                <a:latin typeface="Berlin Sans FB" pitchFamily="34" charset="0"/>
              </a:rPr>
              <a:t>Design sistem performance appraisal yang baik harus didasarkan pada Job Analysis.</a:t>
            </a:r>
          </a:p>
          <a:p>
            <a:pPr>
              <a:buNone/>
            </a:pPr>
            <a:endParaRPr lang="id-ID" dirty="0" smtClean="0">
              <a:latin typeface="Berlin Sans FB" pitchFamily="34" charset="0"/>
            </a:endParaRPr>
          </a:p>
          <a:p>
            <a:pPr>
              <a:buFont typeface="Wingdings" pitchFamily="2" charset="2"/>
              <a:buChar char="q"/>
            </a:pPr>
            <a:r>
              <a:rPr lang="id-ID" dirty="0" smtClean="0">
                <a:latin typeface="Berlin Sans FB" pitchFamily="34" charset="0"/>
              </a:rPr>
              <a:t>Job Oriented Analysis memberikan gambaran komponen2 utama dari Job yg dapat digunakan sbg dimensi Performace Evaluation</a:t>
            </a:r>
          </a:p>
          <a:p>
            <a:pPr>
              <a:buNone/>
            </a:pPr>
            <a:endParaRPr lang="id-ID" dirty="0" smtClean="0">
              <a:latin typeface="Berlin Sans FB" pitchFamily="34" charset="0"/>
            </a:endParaRPr>
          </a:p>
          <a:p>
            <a:pPr>
              <a:buFont typeface="Wingdings" pitchFamily="2" charset="2"/>
              <a:buChar char="q"/>
            </a:pPr>
            <a:r>
              <a:rPr lang="id-ID" dirty="0" smtClean="0">
                <a:latin typeface="Berlin Sans FB" pitchFamily="34" charset="0"/>
              </a:rPr>
              <a:t>Performance Evaluation berisi spesifik behavior yg dapat digunakan sebagai instrument /alat ukur yang diturunkan dari Job Analysis </a:t>
            </a:r>
            <a:endParaRPr lang="en-US" dirty="0">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82660"/>
          </a:xfrm>
          <a:ln>
            <a:noFill/>
          </a:ln>
        </p:spPr>
        <p:txBody>
          <a:bodyPr/>
          <a:lstStyle/>
          <a:p>
            <a:pPr algn="ctr"/>
            <a:r>
              <a:rPr lang="id-ID" sz="3200" dirty="0" smtClean="0">
                <a:solidFill>
                  <a:srgbClr val="FF0000"/>
                </a:solidFill>
                <a:latin typeface="Berlin Sans FB" pitchFamily="34" charset="0"/>
              </a:rPr>
              <a:t>SELECTION</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ln>
            <a:noFill/>
          </a:ln>
        </p:spPr>
        <p:txBody>
          <a:bodyPr>
            <a:normAutofit/>
          </a:bodyPr>
          <a:lstStyle/>
          <a:p>
            <a:pPr>
              <a:buFont typeface="Wingdings" pitchFamily="2" charset="2"/>
              <a:buChar char="q"/>
            </a:pPr>
            <a:r>
              <a:rPr lang="id-ID" sz="2400" dirty="0" smtClean="0">
                <a:latin typeface="Berlin Sans FB" pitchFamily="34" charset="0"/>
              </a:rPr>
              <a:t>Langkah pertama menghire karyawan adalah menentukan  </a:t>
            </a:r>
            <a:r>
              <a:rPr lang="id-ID" sz="2400" dirty="0" smtClean="0">
                <a:solidFill>
                  <a:srgbClr val="FF0000"/>
                </a:solidFill>
                <a:latin typeface="Berlin Sans FB" pitchFamily="34" charset="0"/>
              </a:rPr>
              <a:t>human attribute atau KSAO </a:t>
            </a:r>
            <a:r>
              <a:rPr lang="id-ID" sz="2400" dirty="0" smtClean="0">
                <a:latin typeface="Berlin Sans FB" pitchFamily="34" charset="0"/>
              </a:rPr>
              <a:t>(Person Oriented Job Analysis)</a:t>
            </a:r>
          </a:p>
          <a:p>
            <a:pPr>
              <a:buFont typeface="Wingdings" pitchFamily="2" charset="2"/>
              <a:buChar char="q"/>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Berdasarkan KSAO </a:t>
            </a:r>
            <a:r>
              <a:rPr lang="id-ID" sz="2400" dirty="0" smtClean="0">
                <a:latin typeface="Berlin Sans FB" pitchFamily="34" charset="0"/>
                <a:sym typeface="Wingdings" pitchFamily="2" charset="2"/>
              </a:rPr>
              <a:t> prosedur dipilih utk menentukan </a:t>
            </a:r>
            <a:r>
              <a:rPr lang="id-ID" sz="2400" dirty="0" smtClean="0">
                <a:solidFill>
                  <a:srgbClr val="FF0000"/>
                </a:solidFill>
                <a:latin typeface="Berlin Sans FB" pitchFamily="34" charset="0"/>
                <a:sym typeface="Wingdings" pitchFamily="2" charset="2"/>
              </a:rPr>
              <a:t>pelamar yg sesuai </a:t>
            </a:r>
            <a:r>
              <a:rPr lang="id-ID" sz="2400" dirty="0" smtClean="0">
                <a:latin typeface="Berlin Sans FB" pitchFamily="34" charset="0"/>
                <a:sym typeface="Wingdings" pitchFamily="2" charset="2"/>
              </a:rPr>
              <a:t>(misal : melalui interview &amp; pemeriksaan psikologi)</a:t>
            </a:r>
          </a:p>
          <a:p>
            <a:pPr>
              <a:buFont typeface="Wingdings" pitchFamily="2" charset="2"/>
              <a:buChar char="q"/>
            </a:pPr>
            <a:endParaRPr lang="id-ID" sz="2400" dirty="0" smtClean="0">
              <a:latin typeface="Berlin Sans FB" pitchFamily="34" charset="0"/>
              <a:sym typeface="Wingdings" pitchFamily="2" charset="2"/>
            </a:endParaRPr>
          </a:p>
          <a:p>
            <a:pPr>
              <a:buFont typeface="Wingdings" pitchFamily="2" charset="2"/>
              <a:buChar char="q"/>
            </a:pPr>
            <a:r>
              <a:rPr lang="id-ID" sz="2400" dirty="0" smtClean="0">
                <a:latin typeface="Berlin Sans FB" pitchFamily="34" charset="0"/>
                <a:sym typeface="Wingdings" pitchFamily="2" charset="2"/>
              </a:rPr>
              <a:t>Berdasarkan KSAO  diharapkan pelamar yang telah diterima dapat dikembangkan melalui pengalaman &amp; </a:t>
            </a:r>
            <a:r>
              <a:rPr lang="id-ID" sz="2400" dirty="0" smtClean="0">
                <a:solidFill>
                  <a:srgbClr val="FF0000"/>
                </a:solidFill>
                <a:latin typeface="Berlin Sans FB" pitchFamily="34" charset="0"/>
                <a:sym typeface="Wingdings" pitchFamily="2" charset="2"/>
              </a:rPr>
              <a:t>training pada job </a:t>
            </a:r>
            <a:r>
              <a:rPr lang="id-ID" sz="2400" dirty="0" smtClean="0">
                <a:latin typeface="Berlin Sans FB" pitchFamily="34" charset="0"/>
                <a:sym typeface="Wingdings" pitchFamily="2" charset="2"/>
              </a:rPr>
              <a:t>yg dilakukan </a:t>
            </a:r>
            <a:endParaRPr lang="id-ID" sz="2400" dirty="0" smtClean="0">
              <a:latin typeface="Berlin Sans FB" pitchFamily="34" charset="0"/>
            </a:endParaRP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1480"/>
            <a:ext cx="8229600" cy="714380"/>
          </a:xfrm>
        </p:spPr>
        <p:txBody>
          <a:bodyPr>
            <a:normAutofit/>
          </a:bodyPr>
          <a:lstStyle/>
          <a:p>
            <a:pPr algn="ctr"/>
            <a:r>
              <a:rPr lang="id-ID" sz="2800" dirty="0" smtClean="0">
                <a:solidFill>
                  <a:srgbClr val="FF0000"/>
                </a:solidFill>
                <a:latin typeface="Berlin Sans FB" pitchFamily="34" charset="0"/>
              </a:rPr>
              <a:t>KEMAMPUAN YANG DIHARAPKAN</a:t>
            </a:r>
            <a:endParaRPr lang="id-ID" sz="2800" dirty="0">
              <a:solidFill>
                <a:srgbClr val="FF0000"/>
              </a:solidFill>
              <a:latin typeface="Berlin Sans FB" pitchFamily="34" charset="0"/>
            </a:endParaRPr>
          </a:p>
        </p:txBody>
      </p:sp>
      <p:sp>
        <p:nvSpPr>
          <p:cNvPr id="2" name="Content Placeholder 1"/>
          <p:cNvSpPr>
            <a:spLocks noGrp="1"/>
          </p:cNvSpPr>
          <p:nvPr>
            <p:ph idx="1"/>
          </p:nvPr>
        </p:nvSpPr>
        <p:spPr>
          <a:xfrm>
            <a:off x="457200" y="1500174"/>
            <a:ext cx="8229600" cy="4507117"/>
          </a:xfrm>
        </p:spPr>
        <p:txBody>
          <a:bodyPr>
            <a:normAutofit/>
          </a:bodyPr>
          <a:lstStyle/>
          <a:p>
            <a:pPr>
              <a:buNone/>
            </a:pPr>
            <a:r>
              <a:rPr lang="id-ID" sz="2800" dirty="0" smtClean="0">
                <a:latin typeface="Berlin Sans FB" pitchFamily="34" charset="0"/>
              </a:rPr>
              <a:t>	Setelah mengikuti kuliah ini diharapkan mahasiswa mampu :</a:t>
            </a:r>
          </a:p>
          <a:p>
            <a:pPr marL="514350" indent="-514350">
              <a:buFont typeface="+mj-lt"/>
              <a:buAutoNum type="arabicPeriod"/>
            </a:pPr>
            <a:r>
              <a:rPr lang="id-ID" sz="2800" dirty="0" smtClean="0">
                <a:latin typeface="Berlin Sans FB" pitchFamily="34" charset="0"/>
              </a:rPr>
              <a:t>Menjelaskan pengertian &amp; manfaat Anjab</a:t>
            </a:r>
          </a:p>
          <a:p>
            <a:pPr marL="514350" indent="-514350">
              <a:buFont typeface="+mj-lt"/>
              <a:buAutoNum type="arabicPeriod"/>
            </a:pPr>
            <a:r>
              <a:rPr lang="id-ID" sz="2800" dirty="0" smtClean="0">
                <a:latin typeface="Berlin Sans FB" pitchFamily="34" charset="0"/>
              </a:rPr>
              <a:t>Menjelaskan langkah2 pelaksanaan Anjab</a:t>
            </a:r>
          </a:p>
          <a:p>
            <a:pPr marL="514350" indent="-514350">
              <a:buFont typeface="+mj-lt"/>
              <a:buAutoNum type="arabicPeriod"/>
            </a:pPr>
            <a:r>
              <a:rPr lang="id-ID" sz="2800" dirty="0" smtClean="0">
                <a:latin typeface="Berlin Sans FB" pitchFamily="34" charset="0"/>
              </a:rPr>
              <a:t>Menyusun guidance interview dalam rangka pelaksanaan job analisis</a:t>
            </a:r>
          </a:p>
          <a:p>
            <a:pPr marL="514350" indent="-514350">
              <a:buFont typeface="+mj-lt"/>
              <a:buAutoNum type="arabicPeriod"/>
            </a:pPr>
            <a:r>
              <a:rPr lang="id-ID" sz="2800" dirty="0" smtClean="0">
                <a:latin typeface="Berlin Sans FB" pitchFamily="34" charset="0"/>
              </a:rPr>
              <a:t>Menyusun Uraian Jabatan (secara sederhana)</a:t>
            </a:r>
          </a:p>
          <a:p>
            <a:endParaRPr lang="id-ID"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a:ln>
            <a:noFill/>
          </a:ln>
        </p:spPr>
        <p:txBody>
          <a:bodyPr>
            <a:normAutofit/>
          </a:bodyPr>
          <a:lstStyle/>
          <a:p>
            <a:pPr algn="ctr"/>
            <a:r>
              <a:rPr lang="id-ID" sz="3200" dirty="0" smtClean="0">
                <a:solidFill>
                  <a:srgbClr val="FF0000"/>
                </a:solidFill>
                <a:latin typeface="Berlin Sans FB" pitchFamily="34" charset="0"/>
              </a:rPr>
              <a:t>TRAINING</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357298"/>
            <a:ext cx="8229600" cy="4967302"/>
          </a:xfrm>
          <a:ln>
            <a:noFill/>
          </a:ln>
        </p:spPr>
        <p:txBody>
          <a:bodyPr/>
          <a:lstStyle/>
          <a:p>
            <a:pPr>
              <a:buFont typeface="Wingdings" pitchFamily="2" charset="2"/>
              <a:buChar char="q"/>
            </a:pPr>
            <a:r>
              <a:rPr lang="id-ID" dirty="0" smtClean="0">
                <a:latin typeface="Berlin Sans FB" pitchFamily="34" charset="0"/>
              </a:rPr>
              <a:t>Agar program training terorganisasi secara efektif, sebaiknya </a:t>
            </a:r>
            <a:r>
              <a:rPr lang="id-ID" dirty="0" smtClean="0">
                <a:solidFill>
                  <a:srgbClr val="FF0000"/>
                </a:solidFill>
                <a:latin typeface="Berlin Sans FB" pitchFamily="34" charset="0"/>
              </a:rPr>
              <a:t>didasarkan pada analysis KSAO requirement</a:t>
            </a:r>
            <a:r>
              <a:rPr lang="id-ID" dirty="0" smtClean="0">
                <a:latin typeface="Berlin Sans FB" pitchFamily="34" charset="0"/>
              </a:rPr>
              <a:t> untuk jabatan tsb.</a:t>
            </a:r>
          </a:p>
          <a:p>
            <a:pPr>
              <a:buNone/>
            </a:pPr>
            <a:endParaRPr lang="id-ID" dirty="0" smtClean="0">
              <a:latin typeface="Berlin Sans FB" pitchFamily="34" charset="0"/>
            </a:endParaRPr>
          </a:p>
          <a:p>
            <a:pPr>
              <a:buFont typeface="Wingdings" pitchFamily="2" charset="2"/>
              <a:buChar char="q"/>
            </a:pPr>
            <a:r>
              <a:rPr lang="id-ID" dirty="0" smtClean="0">
                <a:latin typeface="Berlin Sans FB" pitchFamily="34" charset="0"/>
              </a:rPr>
              <a:t>KSAO requirement dibandingkan dgn KSAO pelamar /karyawan.</a:t>
            </a:r>
          </a:p>
          <a:p>
            <a:pPr>
              <a:buNone/>
            </a:pPr>
            <a:endParaRPr lang="id-ID" dirty="0" smtClean="0">
              <a:latin typeface="Berlin Sans FB" pitchFamily="34" charset="0"/>
            </a:endParaRPr>
          </a:p>
          <a:p>
            <a:pPr>
              <a:buFont typeface="Wingdings" pitchFamily="2" charset="2"/>
              <a:buChar char="q"/>
            </a:pPr>
            <a:r>
              <a:rPr lang="id-ID" dirty="0" smtClean="0">
                <a:latin typeface="Berlin Sans FB" pitchFamily="34" charset="0"/>
              </a:rPr>
              <a:t>Bila ada perbedaan di bagian KSAO pelamar/ karyawan, maka </a:t>
            </a:r>
            <a:r>
              <a:rPr lang="id-ID" dirty="0" smtClean="0">
                <a:solidFill>
                  <a:srgbClr val="FF0000"/>
                </a:solidFill>
                <a:latin typeface="Berlin Sans FB" pitchFamily="34" charset="0"/>
              </a:rPr>
              <a:t>training diarahkan utk mengembangkan karakteristik </a:t>
            </a:r>
            <a:r>
              <a:rPr lang="id-ID" dirty="0" smtClean="0">
                <a:latin typeface="Berlin Sans FB" pitchFamily="34" charset="0"/>
              </a:rPr>
              <a:t>KSAO yg di-persyaratkan untuk jabatan tsb</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57232"/>
            <a:ext cx="8229600" cy="642942"/>
          </a:xfrm>
          <a:ln>
            <a:noFill/>
          </a:ln>
        </p:spPr>
        <p:txBody>
          <a:bodyPr>
            <a:normAutofit/>
          </a:bodyPr>
          <a:lstStyle/>
          <a:p>
            <a:pPr algn="ctr"/>
            <a:r>
              <a:rPr lang="id-ID" sz="3200" dirty="0" smtClean="0">
                <a:solidFill>
                  <a:srgbClr val="FF0000"/>
                </a:solidFill>
                <a:latin typeface="Berlin Sans FB" pitchFamily="34" charset="0"/>
              </a:rPr>
              <a:t>Sources Of Job Analysis Information</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ln>
            <a:noFill/>
          </a:ln>
        </p:spPr>
        <p:txBody>
          <a:bodyPr>
            <a:normAutofit/>
          </a:bodyPr>
          <a:lstStyle/>
          <a:p>
            <a:pPr marL="624078" indent="-514350" algn="ctr">
              <a:buFont typeface="Wingdings" pitchFamily="2" charset="2"/>
              <a:buChar char="q"/>
            </a:pPr>
            <a:r>
              <a:rPr lang="id-ID" sz="3200" b="1" dirty="0" smtClean="0">
                <a:solidFill>
                  <a:srgbClr val="FF0000"/>
                </a:solidFill>
              </a:rPr>
              <a:t>Job Analysts</a:t>
            </a:r>
          </a:p>
          <a:p>
            <a:pPr marL="624078" indent="-514350" algn="ctr">
              <a:buNone/>
            </a:pPr>
            <a:endParaRPr lang="id-ID" sz="3200" dirty="0" smtClean="0"/>
          </a:p>
          <a:p>
            <a:pPr marL="624078" indent="-514350" algn="ctr">
              <a:buFont typeface="Wingdings" pitchFamily="2" charset="2"/>
              <a:buChar char="q"/>
            </a:pPr>
            <a:r>
              <a:rPr lang="id-ID" sz="3200" b="1" dirty="0" smtClean="0"/>
              <a:t>Job Incumbent</a:t>
            </a:r>
          </a:p>
          <a:p>
            <a:pPr marL="624078" indent="-514350" algn="ctr">
              <a:buNone/>
            </a:pPr>
            <a:endParaRPr lang="id-ID" sz="3200" dirty="0" smtClean="0"/>
          </a:p>
          <a:p>
            <a:pPr marL="624078" indent="-514350" algn="ctr">
              <a:buFont typeface="Wingdings" pitchFamily="2" charset="2"/>
              <a:buChar char="q"/>
            </a:pPr>
            <a:r>
              <a:rPr lang="id-ID" sz="3200" b="1" dirty="0" smtClean="0"/>
              <a:t>Supervisor</a:t>
            </a:r>
          </a:p>
          <a:p>
            <a:pPr marL="624078" indent="-514350" algn="ctr">
              <a:buNone/>
            </a:pPr>
            <a:endParaRPr lang="id-ID" sz="3200" dirty="0" smtClean="0"/>
          </a:p>
          <a:p>
            <a:pPr marL="624078" indent="-514350" algn="ctr">
              <a:buFont typeface="Wingdings" pitchFamily="2" charset="2"/>
              <a:buChar char="q"/>
            </a:pPr>
            <a:r>
              <a:rPr lang="id-ID" sz="3200" b="1" dirty="0" smtClean="0">
                <a:solidFill>
                  <a:srgbClr val="FF0000"/>
                </a:solidFill>
              </a:rPr>
              <a:t>Trained Observers</a:t>
            </a:r>
            <a:endParaRPr lang="en-US" sz="3200"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a:ln>
            <a:noFill/>
          </a:ln>
        </p:spPr>
        <p:txBody>
          <a:bodyPr>
            <a:normAutofit/>
          </a:bodyPr>
          <a:lstStyle/>
          <a:p>
            <a:r>
              <a:rPr lang="id-ID" sz="2800" dirty="0" smtClean="0">
                <a:solidFill>
                  <a:srgbClr val="FF0000"/>
                </a:solidFill>
              </a:rPr>
              <a:t>Lanjutan....</a:t>
            </a:r>
            <a:endParaRPr lang="en-US" sz="2800" dirty="0">
              <a:solidFill>
                <a:srgbClr val="FF0000"/>
              </a:solidFill>
            </a:endParaRPr>
          </a:p>
        </p:txBody>
      </p:sp>
      <p:sp>
        <p:nvSpPr>
          <p:cNvPr id="2" name="Content Placeholder 1"/>
          <p:cNvSpPr>
            <a:spLocks noGrp="1"/>
          </p:cNvSpPr>
          <p:nvPr>
            <p:ph idx="1"/>
          </p:nvPr>
        </p:nvSpPr>
        <p:spPr>
          <a:xfrm>
            <a:off x="457200" y="1357298"/>
            <a:ext cx="8229600" cy="5072098"/>
          </a:xfrm>
          <a:ln>
            <a:noFill/>
          </a:ln>
        </p:spPr>
        <p:txBody>
          <a:bodyPr>
            <a:normAutofit lnSpcReduction="10000"/>
          </a:bodyPr>
          <a:lstStyle/>
          <a:p>
            <a:pPr>
              <a:buFont typeface="Wingdings" pitchFamily="2" charset="2"/>
              <a:buChar char="q"/>
            </a:pPr>
            <a:r>
              <a:rPr lang="id-ID" sz="2400" dirty="0" smtClean="0">
                <a:solidFill>
                  <a:srgbClr val="FF0000"/>
                </a:solidFill>
                <a:latin typeface="Berlin Sans FB" pitchFamily="34" charset="0"/>
              </a:rPr>
              <a:t>Job Analist &amp; Observer yg terlatih </a:t>
            </a:r>
          </a:p>
          <a:p>
            <a:pPr>
              <a:buNone/>
            </a:pPr>
            <a:r>
              <a:rPr lang="id-ID" sz="2400" dirty="0" smtClean="0">
                <a:solidFill>
                  <a:schemeClr val="accent2"/>
                </a:solidFill>
                <a:latin typeface="Berlin Sans FB" pitchFamily="34" charset="0"/>
              </a:rPr>
              <a:t>   </a:t>
            </a:r>
            <a:r>
              <a:rPr lang="id-ID" sz="2400" dirty="0" smtClean="0">
                <a:latin typeface="Berlin Sans FB" pitchFamily="34" charset="0"/>
              </a:rPr>
              <a:t>Membutuhkan waktu untuk mengobservasi karyawan yg sedang melakukan tugasnya dan menerjemahkan pengalaman yg diperoleh selama observasi ke dalam sebuah job analisis</a:t>
            </a:r>
          </a:p>
          <a:p>
            <a:pPr>
              <a:buNone/>
            </a:pPr>
            <a:endParaRPr lang="id-ID" sz="2400" dirty="0" smtClean="0">
              <a:latin typeface="Berlin Sans FB" pitchFamily="34" charset="0"/>
            </a:endParaRPr>
          </a:p>
          <a:p>
            <a:pPr>
              <a:buFont typeface="Wingdings" pitchFamily="2" charset="2"/>
              <a:buChar char="q"/>
            </a:pPr>
            <a:r>
              <a:rPr lang="id-ID" sz="2400" dirty="0" smtClean="0">
                <a:solidFill>
                  <a:srgbClr val="FF0000"/>
                </a:solidFill>
                <a:latin typeface="Berlin Sans FB" pitchFamily="34" charset="0"/>
              </a:rPr>
              <a:t>Incumbents &amp; Supervisors </a:t>
            </a:r>
          </a:p>
          <a:p>
            <a:pPr>
              <a:buNone/>
            </a:pPr>
            <a:r>
              <a:rPr lang="id-ID" sz="2400" dirty="0" smtClean="0">
                <a:solidFill>
                  <a:schemeClr val="accent2"/>
                </a:solidFill>
                <a:latin typeface="Berlin Sans FB" pitchFamily="34" charset="0"/>
              </a:rPr>
              <a:t>   </a:t>
            </a:r>
            <a:r>
              <a:rPr lang="id-ID" sz="2400" dirty="0" smtClean="0">
                <a:latin typeface="Berlin Sans FB" pitchFamily="34" charset="0"/>
              </a:rPr>
              <a:t>Dianggap sbg orang yg ahli dalam bidangnya, yg mengetahui secara detil tentang content (isi) dan syarat/kriteria untuk melakukan pekerjaannya atau pekerjaan yg disupervisi</a:t>
            </a:r>
          </a:p>
          <a:p>
            <a:pPr>
              <a:buNone/>
            </a:pPr>
            <a:r>
              <a:rPr lang="id-ID" sz="2400" dirty="0" smtClean="0">
                <a:latin typeface="Berlin Sans FB" pitchFamily="34" charset="0"/>
              </a:rPr>
              <a:t>	Mereka memberikan informasi ttg pekerjaannya dengan melalui interview atau pengisian questioner job analisis</a:t>
            </a:r>
          </a:p>
          <a:p>
            <a:endParaRPr lang="en-US" dirty="0">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14356"/>
            <a:ext cx="8229600" cy="642942"/>
          </a:xfrm>
          <a:ln>
            <a:noFill/>
          </a:ln>
        </p:spPr>
        <p:txBody>
          <a:bodyPr>
            <a:normAutofit/>
          </a:bodyPr>
          <a:lstStyle/>
          <a:p>
            <a:pPr algn="ctr"/>
            <a:r>
              <a:rPr lang="id-ID" sz="2800" dirty="0" smtClean="0">
                <a:solidFill>
                  <a:srgbClr val="FF0000"/>
                </a:solidFill>
                <a:latin typeface="Berlin Sans FB" pitchFamily="34" charset="0"/>
              </a:rPr>
              <a:t>Bagaimana Cara Mereka Memberikan Informasi ?</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457200" y="1500174"/>
            <a:ext cx="8229600" cy="4929222"/>
          </a:xfrm>
          <a:ln>
            <a:noFill/>
          </a:ln>
        </p:spPr>
        <p:txBody>
          <a:bodyPr>
            <a:normAutofit/>
          </a:bodyPr>
          <a:lstStyle/>
          <a:p>
            <a:pPr>
              <a:buNone/>
            </a:pPr>
            <a:r>
              <a:rPr lang="id-ID" dirty="0" smtClean="0">
                <a:solidFill>
                  <a:schemeClr val="accent2"/>
                </a:solidFill>
              </a:rPr>
              <a:t>1. </a:t>
            </a:r>
            <a:r>
              <a:rPr lang="id-ID" sz="2400" dirty="0" smtClean="0">
                <a:solidFill>
                  <a:srgbClr val="FF0000"/>
                </a:solidFill>
                <a:latin typeface="Berlin Sans FB" pitchFamily="34" charset="0"/>
              </a:rPr>
              <a:t>Perform Job</a:t>
            </a:r>
          </a:p>
          <a:p>
            <a:pPr>
              <a:buNone/>
            </a:pPr>
            <a:r>
              <a:rPr lang="id-ID" sz="2400" dirty="0" smtClean="0">
                <a:latin typeface="Berlin Sans FB" pitchFamily="34" charset="0"/>
              </a:rPr>
              <a:t>	Job Analist terjun langs ke sebagian atau seluruh tugas/pek, seperti karyawan atau dalam situasi simulasi. Dg terlibat ke dlm tugas/pek, job analist memperoleh insight dari situasi alamiah secara lbh mendetil. </a:t>
            </a:r>
          </a:p>
          <a:p>
            <a:pPr>
              <a:buNone/>
            </a:pPr>
            <a:r>
              <a:rPr lang="id-ID" sz="2400" dirty="0" smtClean="0">
                <a:latin typeface="Berlin Sans FB" pitchFamily="34" charset="0"/>
              </a:rPr>
              <a:t> </a:t>
            </a:r>
          </a:p>
          <a:p>
            <a:pPr>
              <a:buNone/>
            </a:pPr>
            <a:r>
              <a:rPr lang="id-ID" sz="2400" dirty="0" smtClean="0">
                <a:solidFill>
                  <a:schemeClr val="accent2"/>
                </a:solidFill>
                <a:latin typeface="Berlin Sans FB" pitchFamily="34" charset="0"/>
              </a:rPr>
              <a:t>2. </a:t>
            </a:r>
            <a:r>
              <a:rPr lang="id-ID" sz="2400" dirty="0" smtClean="0">
                <a:solidFill>
                  <a:srgbClr val="FF0000"/>
                </a:solidFill>
                <a:latin typeface="Berlin Sans FB" pitchFamily="34" charset="0"/>
              </a:rPr>
              <a:t>Observer</a:t>
            </a:r>
          </a:p>
          <a:p>
            <a:pPr>
              <a:buNone/>
            </a:pPr>
            <a:r>
              <a:rPr lang="id-ID" sz="2400" dirty="0" smtClean="0">
                <a:latin typeface="Berlin Sans FB" pitchFamily="34" charset="0"/>
              </a:rPr>
              <a:t>	Job Analist/ observer yg terlatih menyiapkan form yg berisikan aktivitas2 dan seberapa sering aktivitas tsb dilakukan oleh karyawan tsb. Dg teknik observasi, job analist memperoleh insight bagaimana pekerjaan tsb dilakukan. </a:t>
            </a:r>
            <a:endParaRPr lang="en-US" sz="2400" dirty="0">
              <a:latin typeface="Berlin Sans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a:ln>
            <a:noFill/>
          </a:ln>
        </p:spPr>
        <p:txBody>
          <a:bodyPr>
            <a:normAutofit/>
          </a:bodyPr>
          <a:lstStyle/>
          <a:p>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285860"/>
            <a:ext cx="8229600" cy="5143536"/>
          </a:xfrm>
          <a:ln>
            <a:noFill/>
          </a:ln>
        </p:spPr>
        <p:txBody>
          <a:bodyPr>
            <a:normAutofit fontScale="92500"/>
          </a:bodyPr>
          <a:lstStyle/>
          <a:p>
            <a:pPr>
              <a:buNone/>
            </a:pPr>
            <a:r>
              <a:rPr lang="id-ID" sz="2500" dirty="0" smtClean="0">
                <a:solidFill>
                  <a:srgbClr val="FF0000"/>
                </a:solidFill>
              </a:rPr>
              <a:t>3</a:t>
            </a:r>
            <a:r>
              <a:rPr lang="id-ID" sz="2500" dirty="0" smtClean="0">
                <a:solidFill>
                  <a:srgbClr val="FF0000"/>
                </a:solidFill>
                <a:latin typeface="Berlin Sans FB" pitchFamily="34" charset="0"/>
              </a:rPr>
              <a:t>. Interview</a:t>
            </a:r>
          </a:p>
          <a:p>
            <a:pPr>
              <a:buNone/>
            </a:pPr>
            <a:r>
              <a:rPr lang="id-ID" dirty="0" smtClean="0">
                <a:latin typeface="Berlin Sans FB" pitchFamily="34" charset="0"/>
              </a:rPr>
              <a:t>	</a:t>
            </a:r>
            <a:r>
              <a:rPr lang="id-ID" sz="2400" dirty="0" smtClean="0">
                <a:latin typeface="Berlin Sans FB" pitchFamily="34" charset="0"/>
              </a:rPr>
              <a:t>Job Analist / interviewer terlatih mengumpulkan info dari incumbent atau supervisor. Job analist menyiapkan daftar pertanyaan mengenai tugas &amp; aktivitas yg dilakukan oleh beberapa karyawan dengan jabatan yg sama. Beberapa tugas dilakukan oleh beberapa karyawan, tugas yang lain dikerjakan setiap karyawan tetapi hanya pd waktu tertentu saja.</a:t>
            </a:r>
          </a:p>
          <a:p>
            <a:pPr>
              <a:buNone/>
            </a:pPr>
            <a:r>
              <a:rPr lang="id-ID" sz="2400" dirty="0" smtClean="0">
                <a:solidFill>
                  <a:srgbClr val="FF0000"/>
                </a:solidFill>
                <a:latin typeface="Berlin Sans FB" pitchFamily="34" charset="0"/>
              </a:rPr>
              <a:t>4. Questionnaire</a:t>
            </a:r>
          </a:p>
          <a:p>
            <a:pPr>
              <a:buNone/>
            </a:pPr>
            <a:r>
              <a:rPr lang="id-ID" sz="2400" dirty="0" smtClean="0">
                <a:latin typeface="Berlin Sans FB" pitchFamily="34" charset="0"/>
              </a:rPr>
              <a:t>	Teknik yg paling efisien untuk mengumpulkan info. Kuesioner yg dibuat memuat ratusan pertanyaan tentang tugas/pekerjaan &amp; dapat diadministrasikan dg mudah. Kuesioner dpt diberikan kepada setiap karya-wan yg memiliki job title yg sama</a:t>
            </a:r>
          </a:p>
          <a:p>
            <a:pPr>
              <a:buNone/>
            </a:pPr>
            <a:r>
              <a:rPr lang="id-ID" sz="2400" dirty="0" smtClean="0">
                <a:solidFill>
                  <a:schemeClr val="accent2"/>
                </a:solidFill>
                <a:latin typeface="Berlin Sans FB" pitchFamily="34" charset="0"/>
              </a:rPr>
              <a:t>5</a:t>
            </a:r>
            <a:r>
              <a:rPr lang="id-ID" sz="2400" dirty="0" smtClean="0">
                <a:solidFill>
                  <a:srgbClr val="FF0000"/>
                </a:solidFill>
                <a:latin typeface="Berlin Sans FB" pitchFamily="34" charset="0"/>
              </a:rPr>
              <a:t>. Multiple Methods</a:t>
            </a:r>
            <a:endParaRPr lang="en-US" sz="2400" dirty="0">
              <a:solidFill>
                <a:srgbClr val="FF0000"/>
              </a:solidFill>
              <a:latin typeface="Berlin Sans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368412"/>
          </a:xfrm>
          <a:ln>
            <a:noFill/>
          </a:ln>
        </p:spPr>
        <p:txBody>
          <a:bodyPr>
            <a:normAutofit/>
          </a:bodyPr>
          <a:lstStyle/>
          <a:p>
            <a:pPr algn="ctr"/>
            <a:r>
              <a:rPr lang="id-ID" sz="2800" dirty="0" smtClean="0">
                <a:solidFill>
                  <a:srgbClr val="FF0000"/>
                </a:solidFill>
                <a:latin typeface="Berlin Sans FB" pitchFamily="34" charset="0"/>
              </a:rPr>
              <a:t>KEUNTUNGAN &amp; KELEMAHAN</a:t>
            </a:r>
            <a:br>
              <a:rPr lang="id-ID" sz="2800" dirty="0" smtClean="0">
                <a:solidFill>
                  <a:srgbClr val="FF0000"/>
                </a:solidFill>
                <a:latin typeface="Berlin Sans FB" pitchFamily="34" charset="0"/>
              </a:rPr>
            </a:br>
            <a:r>
              <a:rPr lang="id-ID" sz="2800" dirty="0" smtClean="0">
                <a:solidFill>
                  <a:srgbClr val="FF0000"/>
                </a:solidFill>
                <a:latin typeface="Berlin Sans FB" pitchFamily="34" charset="0"/>
              </a:rPr>
              <a:t>Teknik Pengumpulan Job Analysis Information</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457200" y="1928802"/>
            <a:ext cx="8229600" cy="4395798"/>
          </a:xfrm>
          <a:ln>
            <a:noFill/>
          </a:ln>
        </p:spPr>
        <p:txBody>
          <a:bodyPr>
            <a:normAutofit lnSpcReduction="10000"/>
          </a:bodyPr>
          <a:lstStyle/>
          <a:p>
            <a:pPr>
              <a:buNone/>
            </a:pPr>
            <a:r>
              <a:rPr lang="id-ID" sz="2400" dirty="0" smtClean="0">
                <a:latin typeface="Berlin Sans FB" pitchFamily="34" charset="0"/>
              </a:rPr>
              <a:t>Job Analyst Perform the Job</a:t>
            </a:r>
          </a:p>
          <a:p>
            <a:pPr>
              <a:buNone/>
            </a:pPr>
            <a:r>
              <a:rPr lang="id-ID" sz="2400" dirty="0" smtClean="0">
                <a:solidFill>
                  <a:srgbClr val="FF0000"/>
                </a:solidFill>
                <a:latin typeface="Berlin Sans FB" pitchFamily="34" charset="0"/>
              </a:rPr>
              <a:t>Keuntungan : </a:t>
            </a:r>
          </a:p>
          <a:p>
            <a:pPr marL="566928" indent="-457200">
              <a:buFont typeface="+mj-lt"/>
              <a:buAutoNum type="arabicPeriod"/>
            </a:pPr>
            <a:r>
              <a:rPr lang="id-ID" sz="2400" dirty="0" smtClean="0">
                <a:latin typeface="Berlin Sans FB" pitchFamily="34" charset="0"/>
              </a:rPr>
              <a:t>memberikan konteks ttg pekerjaan yg dilakukan</a:t>
            </a:r>
          </a:p>
          <a:p>
            <a:pPr marL="566928" indent="-457200">
              <a:buFont typeface="+mj-lt"/>
              <a:buAutoNum type="arabicPeriod"/>
            </a:pPr>
            <a:r>
              <a:rPr lang="id-ID" sz="2400" dirty="0" smtClean="0">
                <a:latin typeface="Berlin Sans FB" pitchFamily="34" charset="0"/>
              </a:rPr>
              <a:t>memberikan info yg detil ttg pekerjaan</a:t>
            </a:r>
          </a:p>
          <a:p>
            <a:pPr marL="566928" indent="-457200">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Keterbatasan: </a:t>
            </a:r>
          </a:p>
          <a:p>
            <a:pPr marL="566928" indent="-457200">
              <a:buFont typeface="+mj-lt"/>
              <a:buAutoNum type="arabicPeriod"/>
            </a:pPr>
            <a:r>
              <a:rPr lang="id-ID" sz="2400" dirty="0" smtClean="0">
                <a:latin typeface="Berlin Sans FB" pitchFamily="34" charset="0"/>
              </a:rPr>
              <a:t>Sulit melihat perbedaan diantara tugas dg job title yg sama  </a:t>
            </a:r>
          </a:p>
          <a:p>
            <a:pPr marL="566928" indent="-457200">
              <a:buFont typeface="+mj-lt"/>
              <a:buAutoNum type="arabicPeriod"/>
            </a:pPr>
            <a:r>
              <a:rPr lang="id-ID" sz="2400" dirty="0" smtClean="0">
                <a:latin typeface="Berlin Sans FB" pitchFamily="34" charset="0"/>
              </a:rPr>
              <a:t>Mahal &amp; menghabiskan waktu</a:t>
            </a:r>
          </a:p>
          <a:p>
            <a:pPr marL="566928" indent="-457200">
              <a:buFont typeface="+mj-lt"/>
              <a:buAutoNum type="arabicPeriod"/>
            </a:pPr>
            <a:r>
              <a:rPr lang="id-ID" sz="2400" dirty="0" smtClean="0">
                <a:latin typeface="Berlin Sans FB" pitchFamily="34" charset="0"/>
              </a:rPr>
              <a:t>Butuh training yg lama untuk Analyst</a:t>
            </a:r>
          </a:p>
          <a:p>
            <a:pPr marL="566928" indent="-457200">
              <a:buFont typeface="+mj-lt"/>
              <a:buAutoNum type="arabicPeriod"/>
            </a:pPr>
            <a:r>
              <a:rPr lang="id-ID" sz="2400" dirty="0" smtClean="0">
                <a:latin typeface="Berlin Sans FB" pitchFamily="34" charset="0"/>
              </a:rPr>
              <a:t>Bisa membahayakan Analyst</a:t>
            </a:r>
          </a:p>
          <a:p>
            <a:pPr>
              <a:buNone/>
            </a:pPr>
            <a:endParaRPr lang="en-US" dirty="0">
              <a:latin typeface="Berlin Sans FB"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a:ln>
            <a:noFill/>
          </a:ln>
        </p:spPr>
        <p:txBody>
          <a:bodyPr>
            <a:norm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428596" y="1214422"/>
            <a:ext cx="8229600" cy="4786346"/>
          </a:xfrm>
          <a:ln>
            <a:noFill/>
          </a:ln>
        </p:spPr>
        <p:txBody>
          <a:bodyPr>
            <a:normAutofit/>
          </a:bodyPr>
          <a:lstStyle/>
          <a:p>
            <a:pPr>
              <a:buNone/>
            </a:pPr>
            <a:r>
              <a:rPr lang="id-ID" sz="2400" dirty="0" smtClean="0">
                <a:latin typeface="Berlin Sans FB" pitchFamily="34" charset="0"/>
              </a:rPr>
              <a:t>INTERVIEW</a:t>
            </a:r>
          </a:p>
          <a:p>
            <a:pPr>
              <a:buNone/>
            </a:pPr>
            <a:r>
              <a:rPr lang="id-ID" sz="2400" dirty="0" smtClean="0">
                <a:solidFill>
                  <a:srgbClr val="FF0000"/>
                </a:solidFill>
                <a:latin typeface="Berlin Sans FB" pitchFamily="34" charset="0"/>
              </a:rPr>
              <a:t>Keuntungan </a:t>
            </a:r>
            <a:r>
              <a:rPr lang="id-ID" sz="2400" dirty="0" smtClean="0">
                <a:solidFill>
                  <a:schemeClr val="accent4"/>
                </a:solidFill>
                <a:latin typeface="Berlin Sans FB" pitchFamily="34" charset="0"/>
              </a:rPr>
              <a:t>:</a:t>
            </a:r>
          </a:p>
          <a:p>
            <a:pPr marL="566928" indent="-457200">
              <a:buFont typeface="+mj-lt"/>
              <a:buAutoNum type="arabicPeriod"/>
            </a:pPr>
            <a:r>
              <a:rPr lang="id-ID" sz="2400" dirty="0" smtClean="0">
                <a:latin typeface="Berlin Sans FB" pitchFamily="34" charset="0"/>
              </a:rPr>
              <a:t>Memberikan Multiple perspektif ttg pekerjaan</a:t>
            </a:r>
          </a:p>
          <a:p>
            <a:pPr marL="566928" indent="-457200">
              <a:buFont typeface="+mj-lt"/>
              <a:buAutoNum type="arabicPeriod"/>
            </a:pPr>
            <a:r>
              <a:rPr lang="id-ID" sz="2400" dirty="0" smtClean="0">
                <a:latin typeface="Berlin Sans FB" pitchFamily="34" charset="0"/>
              </a:rPr>
              <a:t>Dapat memperlihatkan perbedaan diantara incumbents dg job yg sama</a:t>
            </a:r>
          </a:p>
          <a:p>
            <a:pPr marL="566928" indent="-457200">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Keterbatasan :</a:t>
            </a:r>
          </a:p>
          <a:p>
            <a:pPr marL="566928" indent="-457200">
              <a:buFont typeface="+mj-lt"/>
              <a:buAutoNum type="arabicPeriod"/>
            </a:pPr>
            <a:r>
              <a:rPr lang="id-ID" sz="2400" dirty="0" smtClean="0">
                <a:latin typeface="Berlin Sans FB" pitchFamily="34" charset="0"/>
              </a:rPr>
              <a:t>Menghabiskan waktu dibandingkan kuesioner</a:t>
            </a:r>
          </a:p>
          <a:p>
            <a:pPr marL="566928" indent="-457200">
              <a:buFont typeface="+mj-lt"/>
              <a:buAutoNum type="arabicPeriod"/>
            </a:pPr>
            <a:r>
              <a:rPr lang="id-ID" sz="2400" dirty="0" smtClean="0">
                <a:latin typeface="Berlin Sans FB" pitchFamily="34" charset="0"/>
              </a:rPr>
              <a:t>Sulit memperlihatkan konteks ttg pekerjaan yg dilakukan</a:t>
            </a:r>
            <a:endParaRPr lang="en-US" sz="2400" dirty="0">
              <a:latin typeface="Berlin Sans FB"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a:ln>
            <a:noFill/>
          </a:ln>
        </p:spPr>
        <p:txBody>
          <a:bodyPr>
            <a:norm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457200" y="1500174"/>
            <a:ext cx="8229600" cy="4824426"/>
          </a:xfrm>
          <a:ln>
            <a:noFill/>
          </a:ln>
        </p:spPr>
        <p:txBody>
          <a:bodyPr>
            <a:normAutofit/>
          </a:bodyPr>
          <a:lstStyle/>
          <a:p>
            <a:pPr>
              <a:buNone/>
            </a:pPr>
            <a:r>
              <a:rPr lang="id-ID" sz="2400" dirty="0" smtClean="0">
                <a:latin typeface="Berlin Sans FB" pitchFamily="34" charset="0"/>
              </a:rPr>
              <a:t>OBSERVATION Employees Doing the Job</a:t>
            </a:r>
          </a:p>
          <a:p>
            <a:pPr>
              <a:buNone/>
            </a:pPr>
            <a:r>
              <a:rPr lang="id-ID" sz="2400" dirty="0" smtClean="0">
                <a:solidFill>
                  <a:srgbClr val="FF0000"/>
                </a:solidFill>
                <a:latin typeface="Berlin Sans FB" pitchFamily="34" charset="0"/>
              </a:rPr>
              <a:t>Keuntungan :</a:t>
            </a:r>
          </a:p>
          <a:p>
            <a:pPr marL="566928" indent="-457200">
              <a:buFont typeface="+mj-lt"/>
              <a:buAutoNum type="arabicPeriod"/>
            </a:pPr>
            <a:r>
              <a:rPr lang="id-ID" sz="2400" dirty="0" smtClean="0">
                <a:latin typeface="Berlin Sans FB" pitchFamily="34" charset="0"/>
              </a:rPr>
              <a:t>Memberikan gambaran yg relatif objektif ttg pekerjaan</a:t>
            </a:r>
          </a:p>
          <a:p>
            <a:pPr marL="566928" indent="-457200">
              <a:buFont typeface="+mj-lt"/>
              <a:buAutoNum type="arabicPeriod"/>
            </a:pPr>
            <a:r>
              <a:rPr lang="id-ID" sz="2400" dirty="0" smtClean="0">
                <a:latin typeface="Berlin Sans FB" pitchFamily="34" charset="0"/>
              </a:rPr>
              <a:t>Memberikan konteks pekerjaan tsb dilakukan</a:t>
            </a:r>
          </a:p>
          <a:p>
            <a:pPr marL="566928" indent="-457200">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Keterbatasan :</a:t>
            </a:r>
          </a:p>
          <a:p>
            <a:pPr marL="566928" indent="-457200">
              <a:buFont typeface="+mj-lt"/>
              <a:buAutoNum type="arabicPeriod"/>
            </a:pPr>
            <a:r>
              <a:rPr lang="id-ID" sz="2400" dirty="0" smtClean="0">
                <a:latin typeface="Berlin Sans FB" pitchFamily="34" charset="0"/>
              </a:rPr>
              <a:t>Menghabiskan waktu</a:t>
            </a:r>
          </a:p>
          <a:p>
            <a:pPr marL="566928" indent="-457200">
              <a:buFont typeface="+mj-lt"/>
              <a:buAutoNum type="arabicPeriod"/>
            </a:pPr>
            <a:r>
              <a:rPr lang="id-ID" sz="2400" dirty="0" smtClean="0">
                <a:latin typeface="Berlin Sans FB" pitchFamily="34" charset="0"/>
              </a:rPr>
              <a:t>Karyawan kemungkinan berubah tingkah lakunya karena mengetahui sdg diobservasi</a:t>
            </a:r>
          </a:p>
          <a:p>
            <a:endParaRPr lang="en-US" sz="2400" dirty="0">
              <a:latin typeface="Berlin Sans FB"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14356"/>
            <a:ext cx="8229600" cy="1000132"/>
          </a:xfrm>
          <a:ln>
            <a:noFill/>
          </a:ln>
        </p:spPr>
        <p:txBody>
          <a:bodyPr>
            <a:normAutofit fontScale="90000"/>
          </a:bodyPr>
          <a:lstStyle/>
          <a:p>
            <a:pPr algn="ctr" eaLnBrk="1" hangingPunct="1">
              <a:defRPr/>
            </a:pPr>
            <a:r>
              <a:rPr lang="id-ID" sz="3200" dirty="0" smtClean="0">
                <a:solidFill>
                  <a:srgbClr val="FF0000"/>
                </a:solidFill>
                <a:latin typeface="Berlin Sans FB" pitchFamily="34" charset="0"/>
              </a:rPr>
              <a:t>Reliability &amp; Validity</a:t>
            </a:r>
            <a:r>
              <a:rPr lang="en-US" sz="3200" dirty="0" smtClean="0">
                <a:solidFill>
                  <a:srgbClr val="FF0000"/>
                </a:solidFill>
                <a:latin typeface="Berlin Sans FB" pitchFamily="34" charset="0"/>
              </a:rPr>
              <a:t/>
            </a:r>
            <a:br>
              <a:rPr lang="en-US" sz="3200" dirty="0" smtClean="0">
                <a:solidFill>
                  <a:srgbClr val="FF0000"/>
                </a:solidFill>
                <a:latin typeface="Berlin Sans FB" pitchFamily="34" charset="0"/>
              </a:rPr>
            </a:br>
            <a:r>
              <a:rPr lang="en-US" sz="3200" dirty="0" smtClean="0">
                <a:solidFill>
                  <a:srgbClr val="FF0000"/>
                </a:solidFill>
                <a:latin typeface="Berlin Sans FB" pitchFamily="34" charset="0"/>
              </a:rPr>
              <a:t>JOB ANALYSIS</a:t>
            </a:r>
          </a:p>
        </p:txBody>
      </p:sp>
      <p:sp>
        <p:nvSpPr>
          <p:cNvPr id="68611" name="Rectangle 3"/>
          <p:cNvSpPr>
            <a:spLocks noGrp="1" noChangeArrowheads="1"/>
          </p:cNvSpPr>
          <p:nvPr>
            <p:ph idx="1"/>
          </p:nvPr>
        </p:nvSpPr>
        <p:spPr>
          <a:xfrm>
            <a:off x="457200" y="2000240"/>
            <a:ext cx="8229600" cy="4007051"/>
          </a:xfrm>
          <a:ln>
            <a:noFill/>
          </a:ln>
        </p:spPr>
        <p:txBody>
          <a:bodyPr>
            <a:normAutofit/>
          </a:bodyPr>
          <a:lstStyle/>
          <a:p>
            <a:pPr eaLnBrk="1" hangingPunct="1">
              <a:buFont typeface="Wingdings" pitchFamily="2" charset="2"/>
              <a:buChar char="q"/>
              <a:defRPr/>
            </a:pPr>
            <a:r>
              <a:rPr lang="id-ID" sz="2400" dirty="0" smtClean="0">
                <a:solidFill>
                  <a:srgbClr val="FF0000"/>
                </a:solidFill>
                <a:latin typeface="Berlin Sans FB" pitchFamily="34" charset="0"/>
              </a:rPr>
              <a:t>Reliability (</a:t>
            </a:r>
            <a:r>
              <a:rPr lang="en-US" sz="2400" dirty="0" err="1" smtClean="0">
                <a:solidFill>
                  <a:srgbClr val="FF0000"/>
                </a:solidFill>
                <a:latin typeface="Berlin Sans FB" pitchFamily="34" charset="0"/>
              </a:rPr>
              <a:t>Keandalan</a:t>
            </a:r>
            <a:r>
              <a:rPr lang="id-ID" sz="2400" dirty="0" smtClean="0">
                <a:solidFill>
                  <a:srgbClr val="FF0000"/>
                </a:solidFill>
                <a:latin typeface="Berlin Sans FB" pitchFamily="34" charset="0"/>
              </a:rPr>
              <a:t>)</a:t>
            </a:r>
            <a:r>
              <a:rPr lang="en-US" sz="2400" dirty="0" smtClean="0">
                <a:solidFill>
                  <a:srgbClr val="FF0000"/>
                </a:solidFill>
                <a:latin typeface="Berlin Sans FB" pitchFamily="34" charset="0"/>
              </a:rPr>
              <a:t> </a:t>
            </a:r>
            <a:r>
              <a:rPr lang="en-US" sz="2400" dirty="0" smtClean="0">
                <a:latin typeface="Berlin Sans FB" pitchFamily="34" charset="0"/>
              </a:rPr>
              <a:t>: </a:t>
            </a:r>
            <a:r>
              <a:rPr lang="en-US" sz="2400" dirty="0" err="1" smtClean="0">
                <a:latin typeface="Berlin Sans FB" pitchFamily="34" charset="0"/>
              </a:rPr>
              <a:t>Ukuran</a:t>
            </a:r>
            <a:r>
              <a:rPr lang="en-US" sz="2400" dirty="0" smtClean="0">
                <a:latin typeface="Berlin Sans FB" pitchFamily="34" charset="0"/>
              </a:rPr>
              <a:t> </a:t>
            </a:r>
            <a:r>
              <a:rPr lang="en-US" sz="2400" dirty="0" err="1" smtClean="0">
                <a:latin typeface="Berlin Sans FB" pitchFamily="34" charset="0"/>
              </a:rPr>
              <a:t>konsistensi</a:t>
            </a:r>
            <a:endParaRPr lang="id-ID" sz="2400" dirty="0" smtClean="0">
              <a:latin typeface="Berlin Sans FB" pitchFamily="34" charset="0"/>
            </a:endParaRPr>
          </a:p>
          <a:p>
            <a:pPr eaLnBrk="1" hangingPunct="1">
              <a:buNone/>
              <a:defRPr/>
            </a:pPr>
            <a:endParaRPr lang="en-US" sz="3200" dirty="0" smtClean="0">
              <a:latin typeface="Berlin Sans FB" pitchFamily="34" charset="0"/>
            </a:endParaRPr>
          </a:p>
          <a:p>
            <a:pPr eaLnBrk="1" hangingPunct="1">
              <a:buFont typeface="Wingdings" pitchFamily="2" charset="2"/>
              <a:buChar char="q"/>
              <a:defRPr/>
            </a:pPr>
            <a:r>
              <a:rPr lang="en-US" sz="2600" dirty="0" err="1" smtClean="0">
                <a:solidFill>
                  <a:srgbClr val="FF0000"/>
                </a:solidFill>
                <a:latin typeface="Berlin Sans FB" pitchFamily="34" charset="0"/>
              </a:rPr>
              <a:t>Validitas</a:t>
            </a:r>
            <a:r>
              <a:rPr lang="en-US" sz="2600" dirty="0" smtClean="0">
                <a:solidFill>
                  <a:srgbClr val="FF0000"/>
                </a:solidFill>
                <a:latin typeface="Berlin Sans FB" pitchFamily="34" charset="0"/>
              </a:rPr>
              <a:t> </a:t>
            </a:r>
            <a:r>
              <a:rPr lang="en-US" sz="2600" dirty="0" smtClean="0">
                <a:latin typeface="Berlin Sans FB" pitchFamily="34" charset="0"/>
              </a:rPr>
              <a:t>: </a:t>
            </a:r>
            <a:r>
              <a:rPr lang="en-US" sz="2600" dirty="0" err="1" smtClean="0">
                <a:latin typeface="Berlin Sans FB" pitchFamily="34" charset="0"/>
              </a:rPr>
              <a:t>ukuran</a:t>
            </a:r>
            <a:r>
              <a:rPr lang="en-US" sz="2600" dirty="0" smtClean="0">
                <a:latin typeface="Berlin Sans FB" pitchFamily="34" charset="0"/>
              </a:rPr>
              <a:t> </a:t>
            </a:r>
            <a:r>
              <a:rPr lang="en-US" sz="2600" dirty="0" err="1" smtClean="0">
                <a:latin typeface="Berlin Sans FB" pitchFamily="34" charset="0"/>
              </a:rPr>
              <a:t>akurasi</a:t>
            </a:r>
            <a:endParaRPr lang="id-ID" sz="2600" dirty="0" smtClean="0">
              <a:latin typeface="Berlin Sans FB" pitchFamily="34" charset="0"/>
            </a:endParaRPr>
          </a:p>
          <a:p>
            <a:pPr eaLnBrk="1" hangingPunct="1">
              <a:buNone/>
              <a:defRPr/>
            </a:pPr>
            <a:r>
              <a:rPr lang="id-ID" sz="2600" dirty="0" smtClean="0">
                <a:latin typeface="Berlin Sans FB" pitchFamily="34" charset="0"/>
              </a:rPr>
              <a:t>	Menggunakan berbagai metode &amp; berbagai sumber untuk m</a:t>
            </a:r>
            <a:r>
              <a:rPr lang="en-US" sz="2600" dirty="0" err="1" smtClean="0">
                <a:latin typeface="Berlin Sans FB" pitchFamily="34" charset="0"/>
              </a:rPr>
              <a:t>enghimpun</a:t>
            </a:r>
            <a:r>
              <a:rPr lang="en-US" sz="2600" dirty="0" smtClean="0">
                <a:latin typeface="Berlin Sans FB" pitchFamily="34" charset="0"/>
              </a:rPr>
              <a:t> data</a:t>
            </a:r>
            <a:r>
              <a:rPr lang="id-ID" sz="2600" dirty="0" smtClean="0">
                <a:latin typeface="Berlin Sans FB" pitchFamily="34" charset="0"/>
              </a:rPr>
              <a:t>. (mis: dari</a:t>
            </a:r>
            <a:r>
              <a:rPr lang="en-US" sz="2600" dirty="0" err="1" smtClean="0">
                <a:latin typeface="Berlin Sans FB" pitchFamily="34" charset="0"/>
              </a:rPr>
              <a:t>kary</a:t>
            </a:r>
            <a:r>
              <a:rPr lang="id-ID" sz="2600" dirty="0" smtClean="0">
                <a:latin typeface="Berlin Sans FB" pitchFamily="34" charset="0"/>
              </a:rPr>
              <a:t>awan, incumbent</a:t>
            </a:r>
            <a:r>
              <a:rPr lang="en-US" sz="2600" dirty="0" smtClean="0">
                <a:latin typeface="Berlin Sans FB" pitchFamily="34" charset="0"/>
              </a:rPr>
              <a:t> </a:t>
            </a:r>
            <a:r>
              <a:rPr lang="id-ID" sz="2600" dirty="0" smtClean="0">
                <a:latin typeface="Berlin Sans FB" pitchFamily="34" charset="0"/>
              </a:rPr>
              <a:t> &amp;</a:t>
            </a:r>
            <a:r>
              <a:rPr lang="en-US" sz="2600" dirty="0" smtClean="0">
                <a:latin typeface="Berlin Sans FB" pitchFamily="34" charset="0"/>
              </a:rPr>
              <a:t> </a:t>
            </a:r>
            <a:r>
              <a:rPr lang="en-US" sz="2600" dirty="0" err="1" smtClean="0">
                <a:latin typeface="Berlin Sans FB" pitchFamily="34" charset="0"/>
              </a:rPr>
              <a:t>superv</a:t>
            </a:r>
            <a:r>
              <a:rPr lang="en-US" sz="2600" dirty="0" smtClean="0">
                <a:latin typeface="Berlin Sans FB" pitchFamily="34" charset="0"/>
              </a:rPr>
              <a:t>.</a:t>
            </a:r>
            <a:endParaRPr lang="id-ID" sz="2600" dirty="0" smtClean="0">
              <a:latin typeface="Berlin Sans FB" pitchFamily="34" charset="0"/>
            </a:endParaRPr>
          </a:p>
          <a:p>
            <a:pPr eaLnBrk="1" hangingPunct="1">
              <a:buNone/>
              <a:defRPr/>
            </a:pPr>
            <a:endParaRPr lang="id-ID" sz="2600" dirty="0" smtClean="0">
              <a:latin typeface="Berlin Sans FB" pitchFamily="34" charset="0"/>
            </a:endParaRPr>
          </a:p>
          <a:p>
            <a:pPr eaLnBrk="1" hangingPunct="1">
              <a:buFont typeface="Wingdings" pitchFamily="2" charset="2"/>
              <a:buChar char="q"/>
              <a:defRPr/>
            </a:pPr>
            <a:r>
              <a:rPr lang="en-US" sz="2400" dirty="0" err="1" smtClean="0">
                <a:solidFill>
                  <a:srgbClr val="FF0000"/>
                </a:solidFill>
                <a:latin typeface="Berlin Sans FB" pitchFamily="34" charset="0"/>
              </a:rPr>
              <a:t>Tujuan</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analisis</a:t>
            </a:r>
            <a:endParaRPr lang="en-US" sz="2400" dirty="0" smtClean="0">
              <a:solidFill>
                <a:srgbClr val="FF0000"/>
              </a:solidFill>
              <a:latin typeface="Berlin Sans FB"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ln>
            <a:noFill/>
          </a:ln>
        </p:spPr>
        <p:txBody>
          <a:bodyPr>
            <a:normAutofit/>
          </a:bodyPr>
          <a:lstStyle/>
          <a:p>
            <a:pPr algn="ctr" eaLnBrk="1" hangingPunct="1">
              <a:defRPr/>
            </a:pPr>
            <a:r>
              <a:rPr lang="en-US" sz="3200" dirty="0" err="1" smtClean="0">
                <a:solidFill>
                  <a:srgbClr val="FF0000"/>
                </a:solidFill>
                <a:latin typeface="Berlin Sans FB" pitchFamily="34" charset="0"/>
              </a:rPr>
              <a:t>Masalah</a:t>
            </a:r>
            <a:r>
              <a:rPr lang="id-ID" sz="3200" dirty="0" smtClean="0">
                <a:solidFill>
                  <a:srgbClr val="FF0000"/>
                </a:solidFill>
                <a:latin typeface="Berlin Sans FB" pitchFamily="34" charset="0"/>
              </a:rPr>
              <a:t>- Masalah</a:t>
            </a:r>
            <a:r>
              <a:rPr lang="en-US" sz="3200" dirty="0" smtClean="0">
                <a:solidFill>
                  <a:srgbClr val="FF0000"/>
                </a:solidFill>
                <a:latin typeface="Berlin Sans FB" pitchFamily="34" charset="0"/>
              </a:rPr>
              <a:t> </a:t>
            </a:r>
            <a:br>
              <a:rPr lang="en-US" sz="3200" dirty="0" smtClean="0">
                <a:solidFill>
                  <a:srgbClr val="FF0000"/>
                </a:solidFill>
                <a:latin typeface="Berlin Sans FB" pitchFamily="34" charset="0"/>
              </a:rPr>
            </a:br>
            <a:r>
              <a:rPr lang="id-ID" sz="3200" dirty="0" smtClean="0">
                <a:solidFill>
                  <a:srgbClr val="FF0000"/>
                </a:solidFill>
                <a:latin typeface="Berlin Sans FB" pitchFamily="34" charset="0"/>
              </a:rPr>
              <a:t>Dalam </a:t>
            </a:r>
            <a:r>
              <a:rPr lang="en-US" sz="3200" dirty="0" smtClean="0">
                <a:solidFill>
                  <a:srgbClr val="FF0000"/>
                </a:solidFill>
                <a:latin typeface="Berlin Sans FB" pitchFamily="34" charset="0"/>
              </a:rPr>
              <a:t>JOB ANALYSIS</a:t>
            </a:r>
          </a:p>
        </p:txBody>
      </p:sp>
      <p:sp>
        <p:nvSpPr>
          <p:cNvPr id="69635" name="Rectangle 3"/>
          <p:cNvSpPr>
            <a:spLocks noGrp="1" noChangeArrowheads="1"/>
          </p:cNvSpPr>
          <p:nvPr>
            <p:ph idx="1"/>
          </p:nvPr>
        </p:nvSpPr>
        <p:spPr>
          <a:xfrm>
            <a:off x="457200" y="2071678"/>
            <a:ext cx="8229600" cy="3935613"/>
          </a:xfrm>
          <a:ln>
            <a:noFill/>
          </a:ln>
        </p:spPr>
        <p:txBody>
          <a:bodyPr/>
          <a:lstStyle/>
          <a:p>
            <a:pPr eaLnBrk="1" hangingPunct="1">
              <a:buFont typeface="Wingdings" pitchFamily="2" charset="2"/>
              <a:buChar char="q"/>
              <a:defRPr/>
            </a:pPr>
            <a:r>
              <a:rPr lang="en-US" dirty="0" err="1" smtClean="0">
                <a:solidFill>
                  <a:srgbClr val="FF0000"/>
                </a:solidFill>
                <a:latin typeface="Berlin Sans FB" pitchFamily="34" charset="0"/>
              </a:rPr>
              <a:t>Ketakutan</a:t>
            </a:r>
            <a:r>
              <a:rPr lang="en-US" dirty="0" smtClean="0">
                <a:solidFill>
                  <a:srgbClr val="FF0000"/>
                </a:solidFill>
                <a:latin typeface="Berlin Sans FB" pitchFamily="34" charset="0"/>
              </a:rPr>
              <a:t> </a:t>
            </a:r>
            <a:r>
              <a:rPr lang="en-US" dirty="0" err="1" smtClean="0">
                <a:solidFill>
                  <a:srgbClr val="FF0000"/>
                </a:solidFill>
                <a:latin typeface="Berlin Sans FB" pitchFamily="34" charset="0"/>
              </a:rPr>
              <a:t>karyawan</a:t>
            </a:r>
            <a:r>
              <a:rPr lang="id-ID" dirty="0" smtClean="0">
                <a:latin typeface="Berlin Sans FB" pitchFamily="34" charset="0"/>
              </a:rPr>
              <a:t>:</a:t>
            </a:r>
          </a:p>
          <a:p>
            <a:pPr eaLnBrk="1" hangingPunct="1">
              <a:buNone/>
              <a:defRPr/>
            </a:pPr>
            <a:r>
              <a:rPr lang="id-ID" dirty="0" smtClean="0">
                <a:latin typeface="Berlin Sans FB" pitchFamily="34" charset="0"/>
              </a:rPr>
              <a:t>	A</a:t>
            </a:r>
            <a:r>
              <a:rPr lang="en-US" dirty="0" err="1" smtClean="0">
                <a:latin typeface="Berlin Sans FB" pitchFamily="34" charset="0"/>
              </a:rPr>
              <a:t>ncaman</a:t>
            </a:r>
            <a:r>
              <a:rPr lang="en-US" dirty="0" smtClean="0">
                <a:latin typeface="Berlin Sans FB" pitchFamily="34" charset="0"/>
              </a:rPr>
              <a:t> </a:t>
            </a:r>
            <a:r>
              <a:rPr lang="en-US" dirty="0" err="1" smtClean="0">
                <a:latin typeface="Berlin Sans FB" pitchFamily="34" charset="0"/>
              </a:rPr>
              <a:t>pekerjaan</a:t>
            </a:r>
            <a:r>
              <a:rPr lang="en-US" dirty="0" smtClean="0">
                <a:latin typeface="Berlin Sans FB" pitchFamily="34" charset="0"/>
              </a:rPr>
              <a:t>, </a:t>
            </a:r>
            <a:r>
              <a:rPr lang="en-US" dirty="0" err="1" smtClean="0">
                <a:latin typeface="Berlin Sans FB" pitchFamily="34" charset="0"/>
              </a:rPr>
              <a:t>tingkat</a:t>
            </a:r>
            <a:r>
              <a:rPr lang="en-US" dirty="0" smtClean="0">
                <a:latin typeface="Berlin Sans FB" pitchFamily="34" charset="0"/>
              </a:rPr>
              <a:t> </a:t>
            </a:r>
            <a:r>
              <a:rPr lang="en-US" dirty="0" err="1" smtClean="0">
                <a:latin typeface="Berlin Sans FB" pitchFamily="34" charset="0"/>
              </a:rPr>
              <a:t>gaji</a:t>
            </a:r>
            <a:r>
              <a:rPr lang="en-US" dirty="0" smtClean="0">
                <a:latin typeface="Berlin Sans FB" pitchFamily="34" charset="0"/>
              </a:rPr>
              <a:t>, </a:t>
            </a:r>
            <a:r>
              <a:rPr lang="en-US" dirty="0" err="1" smtClean="0">
                <a:latin typeface="Berlin Sans FB" pitchFamily="34" charset="0"/>
              </a:rPr>
              <a:t>tingkat</a:t>
            </a:r>
            <a:r>
              <a:rPr lang="en-US" dirty="0" smtClean="0">
                <a:latin typeface="Berlin Sans FB" pitchFamily="34" charset="0"/>
              </a:rPr>
              <a:t> </a:t>
            </a:r>
            <a:r>
              <a:rPr lang="en-US" dirty="0" err="1" smtClean="0">
                <a:latin typeface="Berlin Sans FB" pitchFamily="34" charset="0"/>
              </a:rPr>
              <a:t>produksi</a:t>
            </a:r>
            <a:r>
              <a:rPr lang="en-US" dirty="0" smtClean="0">
                <a:latin typeface="Berlin Sans FB" pitchFamily="34" charset="0"/>
              </a:rPr>
              <a:t>.</a:t>
            </a:r>
            <a:endParaRPr lang="id-ID" dirty="0" smtClean="0">
              <a:latin typeface="Berlin Sans FB" pitchFamily="34" charset="0"/>
            </a:endParaRPr>
          </a:p>
          <a:p>
            <a:pPr eaLnBrk="1" hangingPunct="1">
              <a:buNone/>
              <a:defRPr/>
            </a:pPr>
            <a:r>
              <a:rPr lang="id-ID" dirty="0" smtClean="0">
                <a:latin typeface="Berlin Sans FB" pitchFamily="34" charset="0"/>
              </a:rPr>
              <a:t>	</a:t>
            </a:r>
          </a:p>
          <a:p>
            <a:pPr eaLnBrk="1" hangingPunct="1">
              <a:buFont typeface="Wingdings" pitchFamily="2" charset="2"/>
              <a:buChar char="q"/>
              <a:defRPr/>
            </a:pPr>
            <a:r>
              <a:rPr lang="id-ID" dirty="0" smtClean="0">
                <a:solidFill>
                  <a:srgbClr val="FF0000"/>
                </a:solidFill>
                <a:latin typeface="Berlin Sans FB" pitchFamily="34" charset="0"/>
              </a:rPr>
              <a:t>Tidak Natural/Alamiah</a:t>
            </a:r>
            <a:endParaRPr lang="en-US" dirty="0" smtClean="0">
              <a:solidFill>
                <a:srgbClr val="FF0000"/>
              </a:solidFill>
              <a:latin typeface="Berlin Sans FB" pitchFamily="34" charset="0"/>
            </a:endParaRPr>
          </a:p>
          <a:p>
            <a:pPr eaLnBrk="1" hangingPunct="1">
              <a:buNone/>
              <a:defRPr/>
            </a:pPr>
            <a:r>
              <a:rPr lang="id-ID" dirty="0" smtClean="0">
                <a:latin typeface="Berlin Sans FB" pitchFamily="34" charset="0"/>
              </a:rPr>
              <a:t>	</a:t>
            </a:r>
            <a:r>
              <a:rPr lang="en-US" dirty="0" err="1" smtClean="0">
                <a:latin typeface="Berlin Sans FB" pitchFamily="34" charset="0"/>
              </a:rPr>
              <a:t>Mengumpulkan</a:t>
            </a:r>
            <a:r>
              <a:rPr lang="en-US" dirty="0" smtClean="0">
                <a:latin typeface="Berlin Sans FB" pitchFamily="34" charset="0"/>
              </a:rPr>
              <a:t> </a:t>
            </a:r>
            <a:r>
              <a:rPr lang="en-US" dirty="0" err="1" smtClean="0">
                <a:latin typeface="Berlin Sans FB" pitchFamily="34" charset="0"/>
              </a:rPr>
              <a:t>informasi</a:t>
            </a:r>
            <a:r>
              <a:rPr lang="en-US" dirty="0" smtClean="0">
                <a:latin typeface="Berlin Sans FB" pitchFamily="34" charset="0"/>
              </a:rPr>
              <a:t> yang </a:t>
            </a:r>
            <a:r>
              <a:rPr lang="en-US" dirty="0" err="1" smtClean="0">
                <a:latin typeface="Berlin Sans FB" pitchFamily="34" charset="0"/>
              </a:rPr>
              <a:t>mutakhir</a:t>
            </a:r>
            <a:r>
              <a:rPr lang="en-US" dirty="0" smtClean="0">
                <a:latin typeface="Berlin Sans FB" pitchFamily="34" charset="0"/>
              </a:rPr>
              <a:t>.</a:t>
            </a:r>
          </a:p>
          <a:p>
            <a:pPr eaLnBrk="1" hangingPunct="1">
              <a:buFont typeface="Wingdings" pitchFamily="2" charset="2"/>
              <a:buNone/>
              <a:defRPr/>
            </a:pPr>
            <a:endParaRPr lang="en-US"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1480"/>
            <a:ext cx="8229600" cy="500066"/>
          </a:xfrm>
        </p:spPr>
        <p:txBody>
          <a:bodyPr>
            <a:normAutofit fontScale="90000"/>
          </a:bodyPr>
          <a:lstStyle/>
          <a:p>
            <a:pPr algn="ctr"/>
            <a:r>
              <a:rPr lang="id-ID" sz="3200" dirty="0" smtClean="0">
                <a:solidFill>
                  <a:srgbClr val="FF0000"/>
                </a:solidFill>
                <a:latin typeface="Berlin Sans FB" pitchFamily="34" charset="0"/>
              </a:rPr>
              <a:t>Pengantar Kasus</a:t>
            </a:r>
            <a:endParaRPr lang="id-ID" sz="3200" dirty="0">
              <a:solidFill>
                <a:srgbClr val="FF0000"/>
              </a:solidFill>
              <a:latin typeface="Berlin Sans FB" pitchFamily="34" charset="0"/>
            </a:endParaRPr>
          </a:p>
        </p:txBody>
      </p:sp>
      <p:sp>
        <p:nvSpPr>
          <p:cNvPr id="2" name="Content Placeholder 1"/>
          <p:cNvSpPr>
            <a:spLocks noGrp="1"/>
          </p:cNvSpPr>
          <p:nvPr>
            <p:ph idx="1"/>
          </p:nvPr>
        </p:nvSpPr>
        <p:spPr>
          <a:xfrm>
            <a:off x="457200" y="1214422"/>
            <a:ext cx="8229600" cy="5286412"/>
          </a:xfrm>
        </p:spPr>
        <p:txBody>
          <a:bodyPr>
            <a:normAutofit/>
          </a:bodyPr>
          <a:lstStyle/>
          <a:p>
            <a:r>
              <a:rPr lang="id-ID" sz="2000" dirty="0" smtClean="0">
                <a:latin typeface="Berlin Sans FB" pitchFamily="34" charset="0"/>
              </a:rPr>
              <a:t>Dalam percakapan sehari-hari di kantor seorang karyawan mengeluh pekerjaan di kantornya tidak jelas, serabutan, merasa bahwa keahliannya bukan di pekerjaan tsb, keahlian yang sebenarnya bukan dalam tugasnya yang sekarang dst</a:t>
            </a:r>
          </a:p>
          <a:p>
            <a:endParaRPr lang="id-ID" sz="2000" dirty="0" smtClean="0">
              <a:latin typeface="Berlin Sans FB" pitchFamily="34" charset="0"/>
            </a:endParaRPr>
          </a:p>
          <a:p>
            <a:r>
              <a:rPr lang="id-ID" sz="2000" dirty="0" smtClean="0">
                <a:latin typeface="Berlin Sans FB" pitchFamily="34" charset="0"/>
              </a:rPr>
              <a:t>Ada yg mengeluh di kantornya tidak ada pembagian tugas yg jelas, ada yg setiap hari bekerja lembur sampai membawa pekerjaan ke rumah, tetapi tidak sedikit karyawan yg hanya mengobrol, membaca koran, santai minum kopi dan bermain game online, chatting, dst</a:t>
            </a:r>
          </a:p>
          <a:p>
            <a:endParaRPr lang="id-ID" sz="2000" dirty="0" smtClean="0">
              <a:latin typeface="Berlin Sans FB" pitchFamily="34" charset="0"/>
            </a:endParaRPr>
          </a:p>
          <a:p>
            <a:r>
              <a:rPr lang="id-ID" sz="2000" dirty="0" smtClean="0">
                <a:latin typeface="Berlin Sans FB" pitchFamily="34" charset="0"/>
              </a:rPr>
              <a:t>Ada juga karyawan baru mengeluh ternyata pekerjaan yg dilamarnya tidak sesuai dengan yg diharapkan padahal ia yakin bahwa lowongan yg diiklankan itu sesuai dengan pengalamannya selama ini.</a:t>
            </a:r>
          </a:p>
          <a:p>
            <a:r>
              <a:rPr lang="id-ID" sz="2000" dirty="0" smtClean="0">
                <a:solidFill>
                  <a:srgbClr val="FF0000"/>
                </a:solidFill>
                <a:latin typeface="Berlin Sans FB" pitchFamily="34" charset="0"/>
              </a:rPr>
              <a:t>Apa yang salah ??? Dan Apa yang harus dilakukan untuk memperbaiki hal tsb? -</a:t>
            </a:r>
            <a:r>
              <a:rPr lang="id-ID" sz="2000" dirty="0" smtClean="0">
                <a:solidFill>
                  <a:srgbClr val="FF0000"/>
                </a:solidFill>
                <a:latin typeface="Berlin Sans FB" pitchFamily="34" charset="0"/>
                <a:sym typeface="Wingdings" pitchFamily="2" charset="2"/>
              </a:rPr>
              <a:t> MELAKUKAN ANALISIS JABATAN</a:t>
            </a:r>
            <a:endParaRPr lang="id-ID" sz="2000" dirty="0">
              <a:solidFill>
                <a:srgbClr val="FF0000"/>
              </a:solidFill>
              <a:latin typeface="Berlin Sans FB"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algn="ctr"/>
            <a:r>
              <a:rPr lang="id-ID" sz="3200" dirty="0" smtClean="0">
                <a:solidFill>
                  <a:srgbClr val="FF0000"/>
                </a:solidFill>
                <a:latin typeface="Berlin Sans FB" pitchFamily="34" charset="0"/>
              </a:rPr>
              <a:t>KEBERHASILAN JOB ANALYSIS</a:t>
            </a:r>
            <a:endParaRPr lang="id-ID" sz="3200" dirty="0">
              <a:solidFill>
                <a:srgbClr val="FF0000"/>
              </a:solidFill>
              <a:latin typeface="Berlin Sans FB" pitchFamily="34" charset="0"/>
            </a:endParaRPr>
          </a:p>
        </p:txBody>
      </p:sp>
      <p:sp>
        <p:nvSpPr>
          <p:cNvPr id="3" name="Content Placeholder 2"/>
          <p:cNvSpPr>
            <a:spLocks noGrp="1"/>
          </p:cNvSpPr>
          <p:nvPr>
            <p:ph idx="1"/>
          </p:nvPr>
        </p:nvSpPr>
        <p:spPr>
          <a:xfrm>
            <a:off x="1142976" y="1571612"/>
            <a:ext cx="7000924" cy="4752988"/>
          </a:xfrm>
        </p:spPr>
        <p:txBody>
          <a:bodyPr>
            <a:normAutofit/>
          </a:bodyPr>
          <a:lstStyle/>
          <a:p>
            <a:pPr>
              <a:lnSpc>
                <a:spcPct val="90000"/>
              </a:lnSpc>
            </a:pPr>
            <a:r>
              <a:rPr lang="en-US" sz="2400" dirty="0" err="1" smtClean="0">
                <a:latin typeface="Berlin Sans FB" pitchFamily="34" charset="0"/>
              </a:rPr>
              <a:t>Komitmen</a:t>
            </a:r>
            <a:r>
              <a:rPr lang="en-US" sz="2400" dirty="0" smtClean="0">
                <a:latin typeface="Berlin Sans FB" pitchFamily="34" charset="0"/>
              </a:rPr>
              <a:t> </a:t>
            </a:r>
            <a:r>
              <a:rPr lang="en-US" sz="2400" dirty="0" err="1" smtClean="0">
                <a:latin typeface="Berlin Sans FB" pitchFamily="34" charset="0"/>
              </a:rPr>
              <a:t>manajemen</a:t>
            </a:r>
            <a:r>
              <a:rPr lang="en-US" sz="2400" dirty="0" smtClean="0">
                <a:latin typeface="Berlin Sans FB" pitchFamily="34" charset="0"/>
              </a:rPr>
              <a:t> </a:t>
            </a:r>
            <a:r>
              <a:rPr lang="en-US" sz="2400" dirty="0" err="1" smtClean="0">
                <a:latin typeface="Berlin Sans FB" pitchFamily="34" charset="0"/>
              </a:rPr>
              <a:t>puncak</a:t>
            </a:r>
            <a:endParaRPr lang="en-US" sz="2400" dirty="0" smtClean="0">
              <a:latin typeface="Berlin Sans FB" pitchFamily="34" charset="0"/>
            </a:endParaRPr>
          </a:p>
          <a:p>
            <a:pPr>
              <a:lnSpc>
                <a:spcPct val="90000"/>
              </a:lnSpc>
            </a:pPr>
            <a:r>
              <a:rPr lang="en-US" sz="2400" dirty="0" err="1" smtClean="0">
                <a:latin typeface="Berlin Sans FB" pitchFamily="34" charset="0"/>
              </a:rPr>
              <a:t>Keterlibatan</a:t>
            </a:r>
            <a:r>
              <a:rPr lang="en-US" sz="2400" dirty="0" smtClean="0">
                <a:latin typeface="Berlin Sans FB" pitchFamily="34" charset="0"/>
              </a:rPr>
              <a:t> </a:t>
            </a:r>
            <a:r>
              <a:rPr lang="en-US" sz="2400" dirty="0" err="1" smtClean="0">
                <a:latin typeface="Berlin Sans FB" pitchFamily="34" charset="0"/>
              </a:rPr>
              <a:t>serikat</a:t>
            </a:r>
            <a:r>
              <a:rPr lang="en-US" sz="2400" dirty="0" smtClean="0">
                <a:latin typeface="Berlin Sans FB" pitchFamily="34" charset="0"/>
              </a:rPr>
              <a:t> </a:t>
            </a:r>
            <a:r>
              <a:rPr lang="en-US" sz="2400" dirty="0" err="1" smtClean="0">
                <a:latin typeface="Berlin Sans FB" pitchFamily="34" charset="0"/>
              </a:rPr>
              <a:t>pekerja</a:t>
            </a:r>
            <a:endParaRPr lang="en-US" sz="2400" dirty="0" smtClean="0">
              <a:latin typeface="Berlin Sans FB" pitchFamily="34" charset="0"/>
            </a:endParaRPr>
          </a:p>
          <a:p>
            <a:pPr>
              <a:lnSpc>
                <a:spcPct val="90000"/>
              </a:lnSpc>
            </a:pPr>
            <a:r>
              <a:rPr lang="en-US" sz="2400" dirty="0" err="1" smtClean="0">
                <a:latin typeface="Berlin Sans FB" pitchFamily="34" charset="0"/>
              </a:rPr>
              <a:t>Keterlibatan</a:t>
            </a:r>
            <a:r>
              <a:rPr lang="en-US" sz="2400" dirty="0" smtClean="0">
                <a:latin typeface="Berlin Sans FB" pitchFamily="34" charset="0"/>
              </a:rPr>
              <a:t> </a:t>
            </a:r>
            <a:r>
              <a:rPr lang="en-US" sz="2400" dirty="0" err="1" smtClean="0">
                <a:latin typeface="Berlin Sans FB" pitchFamily="34" charset="0"/>
              </a:rPr>
              <a:t>karyawan</a:t>
            </a:r>
            <a:endParaRPr lang="en-US" sz="2400" dirty="0" smtClean="0">
              <a:latin typeface="Berlin Sans FB" pitchFamily="34" charset="0"/>
            </a:endParaRPr>
          </a:p>
          <a:p>
            <a:pPr>
              <a:lnSpc>
                <a:spcPct val="90000"/>
              </a:lnSpc>
            </a:pPr>
            <a:r>
              <a:rPr lang="en-US" sz="2400" dirty="0" err="1" smtClean="0">
                <a:latin typeface="Berlin Sans FB" pitchFamily="34" charset="0"/>
              </a:rPr>
              <a:t>Komunikasi</a:t>
            </a:r>
            <a:r>
              <a:rPr lang="en-US" sz="2400" dirty="0" smtClean="0">
                <a:latin typeface="Berlin Sans FB" pitchFamily="34" charset="0"/>
              </a:rPr>
              <a:t> yang </a:t>
            </a:r>
            <a:r>
              <a:rPr lang="en-US" sz="2400" dirty="0" err="1" smtClean="0">
                <a:latin typeface="Berlin Sans FB" pitchFamily="34" charset="0"/>
              </a:rPr>
              <a:t>efektif</a:t>
            </a:r>
            <a:endParaRPr lang="en-US" sz="2400" dirty="0" smtClean="0">
              <a:latin typeface="Berlin Sans FB" pitchFamily="34" charset="0"/>
            </a:endParaRPr>
          </a:p>
          <a:p>
            <a:pPr>
              <a:lnSpc>
                <a:spcPct val="90000"/>
              </a:lnSpc>
            </a:pPr>
            <a:r>
              <a:rPr lang="en-US" sz="2400" dirty="0" err="1" smtClean="0">
                <a:latin typeface="Berlin Sans FB" pitchFamily="34" charset="0"/>
              </a:rPr>
              <a:t>Penugasan</a:t>
            </a:r>
            <a:r>
              <a:rPr lang="en-US" sz="2400" dirty="0" smtClean="0">
                <a:latin typeface="Berlin Sans FB" pitchFamily="34" charset="0"/>
              </a:rPr>
              <a:t> </a:t>
            </a:r>
            <a:r>
              <a:rPr lang="en-US" sz="2400" dirty="0" err="1" smtClean="0">
                <a:latin typeface="Berlin Sans FB" pitchFamily="34" charset="0"/>
              </a:rPr>
              <a:t>personalia</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pelaksanaan</a:t>
            </a:r>
            <a:endParaRPr lang="en-US" sz="2400" dirty="0" smtClean="0">
              <a:latin typeface="Berlin Sans FB" pitchFamily="34" charset="0"/>
            </a:endParaRPr>
          </a:p>
          <a:p>
            <a:pPr>
              <a:lnSpc>
                <a:spcPct val="90000"/>
              </a:lnSpc>
            </a:pPr>
            <a:r>
              <a:rPr lang="en-US" sz="2400" dirty="0" err="1" smtClean="0">
                <a:latin typeface="Berlin Sans FB" pitchFamily="34" charset="0"/>
              </a:rPr>
              <a:t>Penggunaan</a:t>
            </a:r>
            <a:r>
              <a:rPr lang="en-US" sz="2400" dirty="0" smtClean="0">
                <a:latin typeface="Berlin Sans FB" pitchFamily="34" charset="0"/>
              </a:rPr>
              <a:t> </a:t>
            </a:r>
            <a:r>
              <a:rPr lang="en-US" sz="2400" dirty="0" err="1" smtClean="0">
                <a:latin typeface="Berlin Sans FB" pitchFamily="34" charset="0"/>
              </a:rPr>
              <a:t>pakar</a:t>
            </a:r>
            <a:endParaRPr lang="en-US" sz="2400" dirty="0" smtClean="0">
              <a:latin typeface="Berlin Sans FB" pitchFamily="34" charset="0"/>
            </a:endParaRPr>
          </a:p>
          <a:p>
            <a:pPr>
              <a:lnSpc>
                <a:spcPct val="90000"/>
              </a:lnSpc>
            </a:pPr>
            <a:r>
              <a:rPr lang="en-US" sz="2400" dirty="0" err="1" smtClean="0">
                <a:latin typeface="Berlin Sans FB" pitchFamily="34" charset="0"/>
              </a:rPr>
              <a:t>Pengumpulan</a:t>
            </a:r>
            <a:r>
              <a:rPr lang="en-US" sz="2400" dirty="0" smtClean="0">
                <a:latin typeface="Berlin Sans FB" pitchFamily="34" charset="0"/>
              </a:rPr>
              <a:t> data </a:t>
            </a:r>
          </a:p>
          <a:p>
            <a:pPr>
              <a:lnSpc>
                <a:spcPct val="90000"/>
              </a:lnSpc>
            </a:pPr>
            <a:r>
              <a:rPr lang="en-US" sz="2400" dirty="0" err="1" smtClean="0">
                <a:latin typeface="Berlin Sans FB" pitchFamily="34" charset="0"/>
              </a:rPr>
              <a:t>Penggunaan</a:t>
            </a:r>
            <a:r>
              <a:rPr lang="en-US" sz="2400" dirty="0" smtClean="0">
                <a:latin typeface="Berlin Sans FB" pitchFamily="34" charset="0"/>
              </a:rPr>
              <a:t> </a:t>
            </a:r>
            <a:r>
              <a:rPr lang="en-US" sz="2400" dirty="0" err="1" smtClean="0">
                <a:latin typeface="Berlin Sans FB" pitchFamily="34" charset="0"/>
              </a:rPr>
              <a:t>alat</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teknik</a:t>
            </a:r>
            <a:r>
              <a:rPr lang="en-US" sz="2400" dirty="0" smtClean="0">
                <a:latin typeface="Berlin Sans FB" pitchFamily="34" charset="0"/>
              </a:rPr>
              <a:t> yang </a:t>
            </a:r>
            <a:r>
              <a:rPr lang="en-US" sz="2400" dirty="0" err="1" smtClean="0">
                <a:latin typeface="Berlin Sans FB" pitchFamily="34" charset="0"/>
              </a:rPr>
              <a:t>tepat</a:t>
            </a:r>
            <a:r>
              <a:rPr lang="en-US" sz="2400" dirty="0" smtClean="0">
                <a:latin typeface="Berlin Sans FB" pitchFamily="34" charset="0"/>
              </a:rPr>
              <a:t>.</a:t>
            </a:r>
          </a:p>
          <a:p>
            <a:pPr>
              <a:lnSpc>
                <a:spcPct val="90000"/>
              </a:lnSpc>
            </a:pPr>
            <a:r>
              <a:rPr lang="en-US" sz="2400" dirty="0" err="1" smtClean="0">
                <a:latin typeface="Berlin Sans FB" pitchFamily="34" charset="0"/>
              </a:rPr>
              <a:t>Penggunaan</a:t>
            </a:r>
            <a:r>
              <a:rPr lang="en-US" sz="2400" dirty="0" smtClean="0">
                <a:latin typeface="Berlin Sans FB" pitchFamily="34" charset="0"/>
              </a:rPr>
              <a:t> </a:t>
            </a:r>
            <a:r>
              <a:rPr lang="en-US" sz="2400" dirty="0" err="1" smtClean="0">
                <a:latin typeface="Berlin Sans FB" pitchFamily="34" charset="0"/>
              </a:rPr>
              <a:t>komite</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pengawas</a:t>
            </a:r>
            <a:r>
              <a:rPr lang="en-US" sz="2400" dirty="0" smtClean="0">
                <a:latin typeface="Berlin Sans FB" pitchFamily="34" charset="0"/>
              </a:rPr>
              <a:t>.</a:t>
            </a:r>
            <a:endParaRPr lang="id-ID" sz="2400" dirty="0">
              <a:latin typeface="Berlin Sans FB"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normAutofit/>
          </a:bodyPr>
          <a:lstStyle/>
          <a:p>
            <a:pPr algn="ctr"/>
            <a:r>
              <a:rPr lang="id-ID" sz="2800" dirty="0" smtClean="0">
                <a:solidFill>
                  <a:srgbClr val="FF0000"/>
                </a:solidFill>
                <a:latin typeface="Berlin Sans FB" pitchFamily="34" charset="0"/>
              </a:rPr>
              <a:t>Cara Menuliskan Uraian Jabatan</a:t>
            </a:r>
            <a:endParaRPr lang="id-ID" sz="2800" dirty="0">
              <a:solidFill>
                <a:srgbClr val="FF0000"/>
              </a:solidFill>
              <a:latin typeface="Berlin Sans FB" pitchFamily="34" charset="0"/>
            </a:endParaRPr>
          </a:p>
        </p:txBody>
      </p:sp>
      <p:sp>
        <p:nvSpPr>
          <p:cNvPr id="3" name="Content Placeholder 2"/>
          <p:cNvSpPr>
            <a:spLocks noGrp="1"/>
          </p:cNvSpPr>
          <p:nvPr>
            <p:ph idx="1"/>
          </p:nvPr>
        </p:nvSpPr>
        <p:spPr>
          <a:xfrm>
            <a:off x="457200" y="1142984"/>
            <a:ext cx="8229600" cy="5181616"/>
          </a:xfrm>
        </p:spPr>
        <p:txBody>
          <a:bodyPr/>
          <a:lstStyle/>
          <a:p>
            <a:pPr>
              <a:buNone/>
            </a:pPr>
            <a:r>
              <a:rPr lang="id-ID" sz="2000" dirty="0" smtClean="0">
                <a:solidFill>
                  <a:srgbClr val="FF0000"/>
                </a:solidFill>
                <a:latin typeface="Berlin Sans FB" pitchFamily="34" charset="0"/>
              </a:rPr>
              <a:t>1. Identifikasi Jabatan</a:t>
            </a:r>
          </a:p>
          <a:p>
            <a:pPr marL="457200" indent="-457200">
              <a:buFont typeface="+mj-lt"/>
              <a:buAutoNum type="alphaLcPeriod"/>
            </a:pPr>
            <a:r>
              <a:rPr lang="id-ID" sz="2000" dirty="0" smtClean="0">
                <a:latin typeface="Berlin Sans FB" pitchFamily="34" charset="0"/>
              </a:rPr>
              <a:t>Nama Jabatan</a:t>
            </a:r>
          </a:p>
          <a:p>
            <a:pPr marL="457200" indent="-457200">
              <a:buFont typeface="+mj-lt"/>
              <a:buAutoNum type="alphaLcPeriod"/>
            </a:pPr>
            <a:r>
              <a:rPr lang="id-ID" sz="2000" dirty="0" smtClean="0">
                <a:latin typeface="Berlin Sans FB" pitchFamily="34" charset="0"/>
              </a:rPr>
              <a:t>Dept/ Bagian</a:t>
            </a:r>
          </a:p>
          <a:p>
            <a:pPr marL="457200" indent="-457200">
              <a:buFont typeface="+mj-lt"/>
              <a:buAutoNum type="alphaLcPeriod"/>
            </a:pPr>
            <a:r>
              <a:rPr lang="id-ID" sz="2000" dirty="0" smtClean="0">
                <a:latin typeface="Berlin Sans FB" pitchFamily="34" charset="0"/>
              </a:rPr>
              <a:t>Lokasi Kerja</a:t>
            </a:r>
          </a:p>
          <a:p>
            <a:pPr marL="457200" indent="-457200">
              <a:buFont typeface="+mj-lt"/>
              <a:buAutoNum type="alphaLcPeriod"/>
            </a:pPr>
            <a:r>
              <a:rPr lang="id-ID" sz="2000" dirty="0" smtClean="0">
                <a:latin typeface="Berlin Sans FB" pitchFamily="34" charset="0"/>
              </a:rPr>
              <a:t>Status Jabatan</a:t>
            </a:r>
          </a:p>
          <a:p>
            <a:pPr marL="457200" indent="-457200">
              <a:buFont typeface="+mj-lt"/>
              <a:buAutoNum type="alphaLcPeriod"/>
            </a:pPr>
            <a:r>
              <a:rPr lang="id-ID" sz="2000" dirty="0" smtClean="0">
                <a:latin typeface="Berlin Sans FB" pitchFamily="34" charset="0"/>
              </a:rPr>
              <a:t>Nama Jabatan Atasan/bawahan Langsung</a:t>
            </a:r>
            <a:endParaRPr lang="id-ID" sz="2400" dirty="0" smtClean="0"/>
          </a:p>
          <a:p>
            <a:pPr>
              <a:buNone/>
            </a:pPr>
            <a:r>
              <a:rPr lang="id-ID" sz="2000" dirty="0" smtClean="0">
                <a:solidFill>
                  <a:srgbClr val="FF0000"/>
                </a:solidFill>
                <a:latin typeface="Berlin Sans FB" pitchFamily="34" charset="0"/>
              </a:rPr>
              <a:t>2. Ringkasan Pekerjaan</a:t>
            </a:r>
          </a:p>
          <a:p>
            <a:pPr>
              <a:buNone/>
            </a:pPr>
            <a:r>
              <a:rPr lang="id-ID" sz="2000" dirty="0" smtClean="0">
                <a:latin typeface="Berlin Sans FB" pitchFamily="34" charset="0"/>
              </a:rPr>
              <a:t>	Yaitu rangkuman &amp; tanggung jawab utama yg membedakan dg jabatan lain</a:t>
            </a:r>
          </a:p>
          <a:p>
            <a:pPr>
              <a:buNone/>
            </a:pPr>
            <a:r>
              <a:rPr lang="id-ID" sz="2000" dirty="0" smtClean="0">
                <a:solidFill>
                  <a:srgbClr val="FF0000"/>
                </a:solidFill>
                <a:latin typeface="Berlin Sans FB" pitchFamily="34" charset="0"/>
              </a:rPr>
              <a:t>3. Tugas &amp; Tanggung Jawab</a:t>
            </a:r>
          </a:p>
          <a:p>
            <a:pPr>
              <a:buNone/>
            </a:pPr>
            <a:r>
              <a:rPr lang="id-ID" sz="2000" dirty="0" smtClean="0">
                <a:latin typeface="Berlin Sans FB" pitchFamily="34" charset="0"/>
              </a:rPr>
              <a:t>	Yaitu uraian jabatan yg disajikan dalam bentuk pernyataan2</a:t>
            </a:r>
          </a:p>
          <a:p>
            <a:pPr>
              <a:buNone/>
            </a:pPr>
            <a:r>
              <a:rPr lang="id-ID" sz="2000" dirty="0" smtClean="0">
                <a:solidFill>
                  <a:srgbClr val="FF0000"/>
                </a:solidFill>
                <a:latin typeface="Berlin Sans FB" pitchFamily="34" charset="0"/>
              </a:rPr>
              <a:t>4. Wewenang</a:t>
            </a:r>
          </a:p>
          <a:p>
            <a:pPr>
              <a:buNone/>
            </a:pPr>
            <a:r>
              <a:rPr lang="id-ID" sz="2000" dirty="0" smtClean="0">
                <a:latin typeface="Berlin Sans FB" pitchFamily="34" charset="0"/>
              </a:rPr>
              <a:t>	Yaitu menjelaskan batasan utk menentukan suatu keputusan yg berkaitan dg pelaksanaan pekerjaan</a:t>
            </a:r>
            <a:endParaRPr lang="id-ID" sz="2000" dirty="0">
              <a:latin typeface="Berlin Sans FB"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r>
              <a:rPr lang="id-ID" sz="3200" dirty="0" smtClean="0">
                <a:solidFill>
                  <a:srgbClr val="FF0000"/>
                </a:solidFill>
                <a:latin typeface="Berlin Sans FB" pitchFamily="34" charset="0"/>
              </a:rPr>
              <a:t>Lanjutan...</a:t>
            </a:r>
            <a:endParaRPr lang="id-ID" sz="3200" dirty="0">
              <a:solidFill>
                <a:srgbClr val="FF0000"/>
              </a:solidFill>
              <a:latin typeface="Berlin Sans FB" pitchFamily="34" charset="0"/>
            </a:endParaRPr>
          </a:p>
        </p:txBody>
      </p:sp>
      <p:sp>
        <p:nvSpPr>
          <p:cNvPr id="3" name="Content Placeholder 2"/>
          <p:cNvSpPr>
            <a:spLocks noGrp="1"/>
          </p:cNvSpPr>
          <p:nvPr>
            <p:ph idx="1"/>
          </p:nvPr>
        </p:nvSpPr>
        <p:spPr>
          <a:xfrm>
            <a:off x="457200" y="1500174"/>
            <a:ext cx="8229600" cy="4824426"/>
          </a:xfrm>
        </p:spPr>
        <p:txBody>
          <a:bodyPr>
            <a:normAutofit/>
          </a:bodyPr>
          <a:lstStyle/>
          <a:p>
            <a:pPr>
              <a:buNone/>
            </a:pPr>
            <a:r>
              <a:rPr lang="id-ID" sz="2000" dirty="0" smtClean="0">
                <a:solidFill>
                  <a:srgbClr val="FF0000"/>
                </a:solidFill>
                <a:latin typeface="Berlin Sans FB" pitchFamily="34" charset="0"/>
              </a:rPr>
              <a:t>5. Spesifikasi Jabatan </a:t>
            </a:r>
          </a:p>
          <a:p>
            <a:pPr>
              <a:buNone/>
            </a:pPr>
            <a:r>
              <a:rPr lang="id-ID" sz="2000" dirty="0" smtClean="0">
                <a:latin typeface="Berlin Sans FB" pitchFamily="34" charset="0"/>
              </a:rPr>
              <a:t>	Yaitu kemampuan yang harus dimiliki oleh pemegang jabatan utk mampu melaksanakan tugas &amp; tg.jawab sesuai dgn yg diharapkan</a:t>
            </a:r>
          </a:p>
          <a:p>
            <a:pPr>
              <a:buNone/>
            </a:pPr>
            <a:r>
              <a:rPr lang="id-ID" sz="2000" dirty="0" smtClean="0">
                <a:latin typeface="Berlin Sans FB" pitchFamily="34" charset="0"/>
              </a:rPr>
              <a:t>	atau job competencies (KSAO)</a:t>
            </a:r>
          </a:p>
          <a:p>
            <a:pPr>
              <a:buNone/>
            </a:pPr>
            <a:endParaRPr lang="id-ID" sz="2000" dirty="0" smtClean="0">
              <a:latin typeface="Berlin Sans FB" pitchFamily="34" charset="0"/>
            </a:endParaRPr>
          </a:p>
          <a:p>
            <a:pPr>
              <a:buNone/>
            </a:pPr>
            <a:r>
              <a:rPr lang="id-ID" sz="2000" dirty="0" smtClean="0">
                <a:solidFill>
                  <a:srgbClr val="FF0000"/>
                </a:solidFill>
                <a:latin typeface="Berlin Sans FB" pitchFamily="34" charset="0"/>
              </a:rPr>
              <a:t>CONTOH URAIAN JABATAN (lihat di papan tulis)</a:t>
            </a:r>
            <a:endParaRPr lang="id-ID" sz="2000" dirty="0">
              <a:solidFill>
                <a:srgbClr val="FF0000"/>
              </a:solidFill>
              <a:latin typeface="Berlin Sans FB"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a:ln>
            <a:noFill/>
          </a:ln>
        </p:spPr>
        <p:txBody>
          <a:bodyPr>
            <a:normAutofit/>
          </a:bodyPr>
          <a:lstStyle/>
          <a:p>
            <a:pPr algn="ctr"/>
            <a:r>
              <a:rPr lang="id-ID" sz="3200" dirty="0" smtClean="0">
                <a:solidFill>
                  <a:srgbClr val="FF0000"/>
                </a:solidFill>
                <a:latin typeface="Berlin Sans FB" pitchFamily="34" charset="0"/>
              </a:rPr>
              <a:t>TUGAS KELOMPOK </a:t>
            </a:r>
            <a:endParaRPr lang="en-US" sz="3200" dirty="0">
              <a:solidFill>
                <a:srgbClr val="FF0000"/>
              </a:solidFill>
              <a:latin typeface="Berlin Sans FB" pitchFamily="34" charset="0"/>
            </a:endParaRPr>
          </a:p>
        </p:txBody>
      </p:sp>
      <p:sp>
        <p:nvSpPr>
          <p:cNvPr id="2" name="Content Placeholder 1"/>
          <p:cNvSpPr>
            <a:spLocks noGrp="1"/>
          </p:cNvSpPr>
          <p:nvPr>
            <p:ph idx="1"/>
          </p:nvPr>
        </p:nvSpPr>
        <p:spPr>
          <a:xfrm>
            <a:off x="457200" y="1428736"/>
            <a:ext cx="8229600" cy="4895864"/>
          </a:xfrm>
          <a:ln>
            <a:noFill/>
          </a:ln>
        </p:spPr>
        <p:txBody>
          <a:bodyPr/>
          <a:lstStyle/>
          <a:p>
            <a:pPr>
              <a:buFont typeface="Wingdings" pitchFamily="2" charset="2"/>
              <a:buChar char="q"/>
            </a:pPr>
            <a:r>
              <a:rPr lang="id-ID" dirty="0" smtClean="0">
                <a:latin typeface="Berlin Sans FB" pitchFamily="34" charset="0"/>
              </a:rPr>
              <a:t>Tugas Kelompok ( </a:t>
            </a:r>
            <a:r>
              <a:rPr lang="id-ID" dirty="0" smtClean="0">
                <a:latin typeface="Berlin Sans FB" pitchFamily="34" charset="0"/>
              </a:rPr>
              <a:t>3 </a:t>
            </a:r>
            <a:r>
              <a:rPr lang="id-ID" dirty="0" smtClean="0">
                <a:latin typeface="Berlin Sans FB" pitchFamily="34" charset="0"/>
              </a:rPr>
              <a:t>orang)</a:t>
            </a:r>
          </a:p>
          <a:p>
            <a:pPr>
              <a:buFont typeface="Wingdings" pitchFamily="2" charset="2"/>
              <a:buChar char="q"/>
            </a:pPr>
            <a:r>
              <a:rPr lang="id-ID" dirty="0" smtClean="0">
                <a:latin typeface="Berlin Sans FB" pitchFamily="34" charset="0"/>
              </a:rPr>
              <a:t>Membuat Job Analysis</a:t>
            </a:r>
          </a:p>
          <a:p>
            <a:pPr>
              <a:buFont typeface="Wingdings" pitchFamily="2" charset="2"/>
              <a:buChar char="q"/>
            </a:pPr>
            <a:r>
              <a:rPr lang="id-ID" dirty="0" smtClean="0">
                <a:latin typeface="Berlin Sans FB" pitchFamily="34" charset="0"/>
              </a:rPr>
              <a:t>Tentukan Job Title (misal : Satpam, Teller, Perawat, Customer Service, Dosen, Staff Admin  dst)</a:t>
            </a:r>
          </a:p>
          <a:p>
            <a:pPr>
              <a:buFont typeface="Wingdings" pitchFamily="2" charset="2"/>
              <a:buChar char="q"/>
            </a:pPr>
            <a:r>
              <a:rPr lang="id-ID" dirty="0" smtClean="0">
                <a:latin typeface="Berlin Sans FB" pitchFamily="34" charset="0"/>
              </a:rPr>
              <a:t>Tentukan Lokasinya</a:t>
            </a:r>
          </a:p>
          <a:p>
            <a:pPr>
              <a:buFont typeface="Wingdings" pitchFamily="2" charset="2"/>
              <a:buChar char="q"/>
            </a:pPr>
            <a:r>
              <a:rPr lang="id-ID" dirty="0" smtClean="0">
                <a:latin typeface="Berlin Sans FB" pitchFamily="34" charset="0"/>
              </a:rPr>
              <a:t>Pilih Metode Pengumpulan Data/ Informasi</a:t>
            </a:r>
          </a:p>
          <a:p>
            <a:pPr>
              <a:buFont typeface="Wingdings" pitchFamily="2" charset="2"/>
              <a:buChar char="q"/>
            </a:pPr>
            <a:r>
              <a:rPr lang="id-ID" dirty="0" smtClean="0">
                <a:latin typeface="Berlin Sans FB" pitchFamily="34" charset="0"/>
              </a:rPr>
              <a:t>Tentukan Informan (Job incumbent, Supervisor)</a:t>
            </a:r>
          </a:p>
          <a:p>
            <a:pPr>
              <a:buFont typeface="Wingdings" pitchFamily="2" charset="2"/>
              <a:buChar char="q"/>
            </a:pPr>
            <a:r>
              <a:rPr lang="id-ID" dirty="0" smtClean="0">
                <a:latin typeface="Berlin Sans FB" pitchFamily="34" charset="0"/>
              </a:rPr>
              <a:t>Siapkan Pedoman Interview</a:t>
            </a:r>
          </a:p>
          <a:p>
            <a:pPr>
              <a:buFont typeface="Wingdings" pitchFamily="2" charset="2"/>
              <a:buChar char="q"/>
            </a:pPr>
            <a:r>
              <a:rPr lang="id-ID" dirty="0" smtClean="0">
                <a:latin typeface="Berlin Sans FB" pitchFamily="34" charset="0"/>
              </a:rPr>
              <a:t>Lihat Format di papan tulis</a:t>
            </a:r>
            <a:endParaRPr lang="en-US"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2918"/>
            <a:ext cx="8229600" cy="428628"/>
          </a:xfrm>
          <a:ln>
            <a:noFill/>
          </a:ln>
        </p:spPr>
        <p:txBody>
          <a:bodyPr>
            <a:normAutofit fontScale="90000"/>
          </a:bodyPr>
          <a:lstStyle/>
          <a:p>
            <a:pPr algn="ctr"/>
            <a:r>
              <a:rPr lang="id-ID" sz="2800" dirty="0" smtClean="0">
                <a:solidFill>
                  <a:srgbClr val="FF0000"/>
                </a:solidFill>
                <a:latin typeface="Berlin Sans FB" pitchFamily="34" charset="0"/>
              </a:rPr>
              <a:t>PENGANTAR</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457200" y="1285860"/>
            <a:ext cx="8229600" cy="5214974"/>
          </a:xfrm>
          <a:ln>
            <a:noFill/>
          </a:ln>
        </p:spPr>
        <p:txBody>
          <a:bodyPr>
            <a:normAutofit/>
          </a:bodyPr>
          <a:lstStyle/>
          <a:p>
            <a:pPr>
              <a:buNone/>
            </a:pPr>
            <a:r>
              <a:rPr lang="id-ID" sz="2400" dirty="0" smtClean="0"/>
              <a:t>	</a:t>
            </a:r>
            <a:r>
              <a:rPr lang="id-ID" sz="2400" dirty="0" smtClean="0">
                <a:latin typeface="Berlin Sans FB" pitchFamily="34" charset="0"/>
              </a:rPr>
              <a:t>Pernahkah Anda memperhatikan pekerja BANGUNAN?</a:t>
            </a:r>
          </a:p>
          <a:p>
            <a:pPr>
              <a:buFont typeface="Wingdings" pitchFamily="2" charset="2"/>
              <a:buChar char="q"/>
            </a:pPr>
            <a:r>
              <a:rPr lang="id-ID" sz="2400" dirty="0" smtClean="0">
                <a:latin typeface="Berlin Sans FB" pitchFamily="34" charset="0"/>
              </a:rPr>
              <a:t>Ada yg bertugas mengaduk semen &amp; pasir serta mengantarkan ke tukang semen</a:t>
            </a:r>
          </a:p>
          <a:p>
            <a:pPr>
              <a:buFont typeface="Wingdings" pitchFamily="2" charset="2"/>
              <a:buChar char="q"/>
            </a:pPr>
            <a:r>
              <a:rPr lang="id-ID" sz="2400" dirty="0" smtClean="0">
                <a:latin typeface="Berlin Sans FB" pitchFamily="34" charset="0"/>
              </a:rPr>
              <a:t>Ada yg mengangkut batu bata dan menatanya di dekat tukang semen</a:t>
            </a:r>
          </a:p>
          <a:p>
            <a:pPr>
              <a:buFont typeface="Wingdings" pitchFamily="2" charset="2"/>
              <a:buChar char="q"/>
            </a:pPr>
            <a:r>
              <a:rPr lang="id-ID" sz="2400" dirty="0" smtClean="0">
                <a:latin typeface="Berlin Sans FB" pitchFamily="34" charset="0"/>
              </a:rPr>
              <a:t>Ada yang menyemen hingga tembok berdiri tinggi</a:t>
            </a:r>
          </a:p>
          <a:p>
            <a:pPr>
              <a:buNone/>
            </a:pPr>
            <a:r>
              <a:rPr lang="id-ID" sz="2400" dirty="0" smtClean="0">
                <a:solidFill>
                  <a:srgbClr val="FF0000"/>
                </a:solidFill>
                <a:latin typeface="Berlin Sans FB" pitchFamily="34" charset="0"/>
              </a:rPr>
              <a:t>	Setiap pekerja  mengetahui dengan jelas tugasnya, apa yg harus dilakukannya, peralatan apa yang harus digunakan </a:t>
            </a:r>
            <a:r>
              <a:rPr lang="id-ID" sz="2400" dirty="0" smtClean="0">
                <a:solidFill>
                  <a:srgbClr val="FF0000"/>
                </a:solidFill>
                <a:latin typeface="Berlin Sans FB" pitchFamily="34" charset="0"/>
                <a:sym typeface="Wingdings" pitchFamily="2" charset="2"/>
              </a:rPr>
              <a:t>URAIAN TUGASNYA JELAS (</a:t>
            </a:r>
            <a:r>
              <a:rPr lang="id-ID" sz="2400" dirty="0" smtClean="0">
                <a:latin typeface="Berlin Sans FB" pitchFamily="34" charset="0"/>
                <a:sym typeface="Wingdings" pitchFamily="2" charset="2"/>
              </a:rPr>
              <a:t>meskipun tidak tertulis)</a:t>
            </a:r>
          </a:p>
          <a:p>
            <a:pPr>
              <a:buNone/>
            </a:pPr>
            <a:endParaRPr lang="id-ID" sz="2400" dirty="0" smtClean="0">
              <a:latin typeface="Berlin Sans FB" pitchFamily="34" charset="0"/>
              <a:sym typeface="Wingdings" pitchFamily="2" charset="2"/>
            </a:endParaRPr>
          </a:p>
          <a:p>
            <a:pPr>
              <a:buNone/>
            </a:pPr>
            <a:r>
              <a:rPr lang="id-ID" sz="2400" dirty="0" smtClean="0">
                <a:latin typeface="Berlin Sans FB" pitchFamily="34" charset="0"/>
                <a:sym typeface="Wingdings" pitchFamily="2" charset="2"/>
              </a:rPr>
              <a:t>	URAIAN JABATAN merupakan produk utama dari </a:t>
            </a:r>
            <a:r>
              <a:rPr lang="id-ID" sz="2400" dirty="0" smtClean="0">
                <a:solidFill>
                  <a:srgbClr val="FF0000"/>
                </a:solidFill>
                <a:latin typeface="Berlin Sans FB" pitchFamily="34" charset="0"/>
                <a:sym typeface="Wingdings" pitchFamily="2" charset="2"/>
              </a:rPr>
              <a:t>ANALISIS JABATAN</a:t>
            </a:r>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7166"/>
            <a:ext cx="8229600" cy="642942"/>
          </a:xfrm>
          <a:ln>
            <a:noFill/>
          </a:ln>
        </p:spPr>
        <p:txBody>
          <a:bodyPr>
            <a:normAutofit/>
          </a:bodyPr>
          <a:lstStyle/>
          <a:p>
            <a:pPr algn="ctr"/>
            <a:r>
              <a:rPr lang="id-ID" sz="2400" dirty="0" smtClean="0">
                <a:solidFill>
                  <a:srgbClr val="FF0000"/>
                </a:solidFill>
                <a:latin typeface="Berlin Sans FB" pitchFamily="34" charset="0"/>
              </a:rPr>
              <a:t>WHAT IS JOB ANALYSIS ?</a:t>
            </a:r>
            <a:endParaRPr lang="en-US" sz="2400" dirty="0">
              <a:solidFill>
                <a:srgbClr val="FF0000"/>
              </a:solidFill>
              <a:latin typeface="Berlin Sans FB" pitchFamily="34" charset="0"/>
            </a:endParaRPr>
          </a:p>
        </p:txBody>
      </p:sp>
      <p:sp>
        <p:nvSpPr>
          <p:cNvPr id="2" name="Content Placeholder 1"/>
          <p:cNvSpPr>
            <a:spLocks noGrp="1"/>
          </p:cNvSpPr>
          <p:nvPr>
            <p:ph idx="1"/>
          </p:nvPr>
        </p:nvSpPr>
        <p:spPr>
          <a:xfrm>
            <a:off x="457200" y="1071546"/>
            <a:ext cx="8229600" cy="5500726"/>
          </a:xfrm>
          <a:ln>
            <a:noFill/>
          </a:ln>
        </p:spPr>
        <p:txBody>
          <a:bodyPr>
            <a:normAutofit fontScale="25000" lnSpcReduction="20000"/>
          </a:bodyPr>
          <a:lstStyle/>
          <a:p>
            <a:pPr>
              <a:buFont typeface="Wingdings" pitchFamily="2" charset="2"/>
              <a:buChar char="q"/>
            </a:pPr>
            <a:r>
              <a:rPr lang="id-ID" sz="8000" dirty="0" smtClean="0">
                <a:solidFill>
                  <a:srgbClr val="FF0000"/>
                </a:solidFill>
                <a:latin typeface="Berlin Sans FB" pitchFamily="34" charset="0"/>
              </a:rPr>
              <a:t>Job Analysis is </a:t>
            </a:r>
            <a:r>
              <a:rPr lang="id-ID" sz="8000" dirty="0" smtClean="0">
                <a:latin typeface="Berlin Sans FB" pitchFamily="34" charset="0"/>
              </a:rPr>
              <a:t>method for describing jobs and human attributes necessary to perform them.</a:t>
            </a:r>
          </a:p>
          <a:p>
            <a:pPr>
              <a:buFont typeface="Wingdings" pitchFamily="2" charset="2"/>
              <a:buChar char="q"/>
            </a:pPr>
            <a:endParaRPr lang="id-ID" sz="8000" dirty="0" smtClean="0">
              <a:latin typeface="Berlin Sans FB" pitchFamily="34" charset="0"/>
            </a:endParaRPr>
          </a:p>
          <a:p>
            <a:pPr>
              <a:buFont typeface="Wingdings" pitchFamily="2" charset="2"/>
              <a:buChar char="q"/>
            </a:pPr>
            <a:r>
              <a:rPr lang="id-ID" sz="8000" dirty="0" smtClean="0">
                <a:solidFill>
                  <a:srgbClr val="FF0000"/>
                </a:solidFill>
                <a:latin typeface="Berlin Sans FB" pitchFamily="34" charset="0"/>
              </a:rPr>
              <a:t>Analisis Jabatan </a:t>
            </a:r>
            <a:r>
              <a:rPr lang="id-ID" sz="8000" dirty="0" smtClean="0">
                <a:latin typeface="Berlin Sans FB" pitchFamily="34" charset="0"/>
              </a:rPr>
              <a:t>adalah proses pengumpulan informasi tentang semua hal yg berhubungan dengan pelaksanaan pekerjaan</a:t>
            </a:r>
          </a:p>
          <a:p>
            <a:pPr>
              <a:buFont typeface="Wingdings" pitchFamily="2" charset="2"/>
              <a:buChar char="q"/>
            </a:pPr>
            <a:endParaRPr lang="id-ID" sz="8000" dirty="0" smtClean="0">
              <a:latin typeface="Berlin Sans FB" pitchFamily="34" charset="0"/>
            </a:endParaRPr>
          </a:p>
          <a:p>
            <a:pPr>
              <a:buFont typeface="Wingdings" pitchFamily="2" charset="2"/>
              <a:buChar char="q"/>
            </a:pPr>
            <a:r>
              <a:rPr lang="id-ID" sz="8000" dirty="0" smtClean="0">
                <a:solidFill>
                  <a:srgbClr val="FF0000"/>
                </a:solidFill>
                <a:latin typeface="Berlin Sans FB" pitchFamily="34" charset="0"/>
              </a:rPr>
              <a:t>Analisis Jabatan </a:t>
            </a:r>
            <a:r>
              <a:rPr lang="id-ID" sz="8000" dirty="0" smtClean="0">
                <a:latin typeface="Berlin Sans FB" pitchFamily="34" charset="0"/>
              </a:rPr>
              <a:t>adalah proses mengumpulkan, menganalisa dan menstrukturkan informasi tentang komponen2, karakteristik dan persyaratan suatu jabatan (Sanchez &amp; Levine dalam Aamodt, 2004)</a:t>
            </a:r>
          </a:p>
          <a:p>
            <a:pPr>
              <a:buFont typeface="Wingdings" pitchFamily="2" charset="2"/>
              <a:buChar char="q"/>
            </a:pPr>
            <a:endParaRPr lang="id-ID" sz="8000" dirty="0" smtClean="0">
              <a:latin typeface="Berlin Sans FB" pitchFamily="34" charset="0"/>
            </a:endParaRPr>
          </a:p>
          <a:p>
            <a:pPr>
              <a:buFont typeface="Wingdings" pitchFamily="2" charset="2"/>
              <a:buChar char="q"/>
            </a:pPr>
            <a:r>
              <a:rPr lang="id-ID" sz="8000" dirty="0" smtClean="0">
                <a:solidFill>
                  <a:srgbClr val="FF0000"/>
                </a:solidFill>
                <a:latin typeface="Berlin Sans FB" pitchFamily="34" charset="0"/>
              </a:rPr>
              <a:t>Analisis Jabatan </a:t>
            </a:r>
            <a:r>
              <a:rPr lang="id-ID" sz="8000" dirty="0" smtClean="0">
                <a:latin typeface="Berlin Sans FB" pitchFamily="34" charset="0"/>
              </a:rPr>
              <a:t>adalah proses kajian sistematis ttg kegiatan yg dilakukan dalam suatu pekerjaan yg mencakup tanggung jawab, accountabilities sehingga dapat menentukan pengetahuan, ketrampilan, kemampuan dan ciri-ciri kepribadian yg diperlukan untuk melakukan pekerjaan dg baik (Munandar, 2001)</a:t>
            </a:r>
          </a:p>
          <a:p>
            <a:pPr>
              <a:buFont typeface="Wingdings" pitchFamily="2" charset="2"/>
              <a:buChar char="q"/>
            </a:pPr>
            <a:endParaRPr lang="id-ID" sz="8000" dirty="0" smtClean="0">
              <a:latin typeface="Berlin Sans FB" pitchFamily="34" charset="0"/>
            </a:endParaRPr>
          </a:p>
          <a:p>
            <a:pPr>
              <a:buFont typeface="Wingdings" pitchFamily="2" charset="2"/>
              <a:buChar char="q"/>
            </a:pPr>
            <a:r>
              <a:rPr lang="id-ID" sz="8000" dirty="0" smtClean="0">
                <a:solidFill>
                  <a:srgbClr val="FF0000"/>
                </a:solidFill>
                <a:latin typeface="Berlin Sans FB" pitchFamily="34" charset="0"/>
              </a:rPr>
              <a:t>Analisis Jabatan  </a:t>
            </a:r>
            <a:r>
              <a:rPr lang="id-ID" sz="8000" dirty="0" smtClean="0">
                <a:latin typeface="Berlin Sans FB" pitchFamily="34" charset="0"/>
              </a:rPr>
              <a:t>adalah proses pengumpulan informasi, penganalisaan, pemaparan informasi tentang isi jabatan guna  memberi dasar untuk uraian jabatan, data rekrutmen, seleksi, evaluasi jabatan dan manajemen kinerja (Michael A dalam Syarif, 1995) </a:t>
            </a:r>
          </a:p>
          <a:p>
            <a:pPr>
              <a:buNone/>
            </a:pPr>
            <a:endParaRPr lang="id-ID" sz="4900" dirty="0" smtClean="0">
              <a:latin typeface="Berlin Sans FB" pitchFamily="34" charset="0"/>
            </a:endParaRPr>
          </a:p>
          <a:p>
            <a:pPr>
              <a:buNone/>
            </a:pPr>
            <a:r>
              <a:rPr lang="id-ID" sz="4900" dirty="0" smtClean="0">
                <a:latin typeface="Berlin Sans FB" pitchFamily="34" charset="0"/>
              </a:rPr>
              <a:t>	</a:t>
            </a:r>
          </a:p>
          <a:p>
            <a:pPr>
              <a:buNone/>
            </a:pPr>
            <a:endParaRPr lang="id-ID"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1480"/>
            <a:ext cx="8229600" cy="642942"/>
          </a:xfrm>
        </p:spPr>
        <p:txBody>
          <a:bodyPr>
            <a:normAutofit/>
          </a:bodyPr>
          <a:lstStyle/>
          <a:p>
            <a:pPr algn="ctr"/>
            <a:r>
              <a:rPr lang="id-ID" sz="2800" dirty="0" smtClean="0">
                <a:solidFill>
                  <a:srgbClr val="FF0000"/>
                </a:solidFill>
                <a:latin typeface="Berlin Sans FB" pitchFamily="34" charset="0"/>
              </a:rPr>
              <a:t>PENTINGNYA ANALISIS JABATAN</a:t>
            </a:r>
            <a:endParaRPr lang="id-ID" sz="2800" dirty="0">
              <a:solidFill>
                <a:srgbClr val="FF0000"/>
              </a:solidFill>
              <a:latin typeface="Berlin Sans FB" pitchFamily="34" charset="0"/>
            </a:endParaRPr>
          </a:p>
        </p:txBody>
      </p:sp>
      <p:sp>
        <p:nvSpPr>
          <p:cNvPr id="2" name="Content Placeholder 1"/>
          <p:cNvSpPr>
            <a:spLocks noGrp="1"/>
          </p:cNvSpPr>
          <p:nvPr>
            <p:ph idx="1"/>
          </p:nvPr>
        </p:nvSpPr>
        <p:spPr>
          <a:xfrm>
            <a:off x="457200" y="1500174"/>
            <a:ext cx="8229600" cy="4507117"/>
          </a:xfrm>
        </p:spPr>
        <p:txBody>
          <a:bodyPr/>
          <a:lstStyle/>
          <a:p>
            <a:pPr>
              <a:buFont typeface="Wingdings" pitchFamily="2" charset="2"/>
              <a:buChar char="q"/>
            </a:pPr>
            <a:r>
              <a:rPr lang="id-ID" sz="2400" dirty="0" smtClean="0">
                <a:latin typeface="Berlin Sans FB" pitchFamily="34" charset="0"/>
              </a:rPr>
              <a:t>Dengan adanya Job Analysis dapat memberikan gambaran yg akurat tentang </a:t>
            </a:r>
            <a:r>
              <a:rPr lang="id-ID" sz="2400" dirty="0" smtClean="0">
                <a:solidFill>
                  <a:srgbClr val="FF0000"/>
                </a:solidFill>
                <a:latin typeface="Berlin Sans FB" pitchFamily="34" charset="0"/>
              </a:rPr>
              <a:t>detil-detil tugas.</a:t>
            </a:r>
          </a:p>
          <a:p>
            <a:pPr>
              <a:buNone/>
            </a:pPr>
            <a:endParaRPr lang="id-ID" sz="2400" dirty="0" smtClean="0">
              <a:solidFill>
                <a:srgbClr val="FF0000"/>
              </a:solidFill>
              <a:latin typeface="Berlin Sans FB" pitchFamily="34" charset="0"/>
            </a:endParaRPr>
          </a:p>
          <a:p>
            <a:pPr>
              <a:buFont typeface="Wingdings" pitchFamily="2" charset="2"/>
              <a:buChar char="q"/>
            </a:pPr>
            <a:r>
              <a:rPr lang="id-ID" sz="2400" dirty="0" smtClean="0">
                <a:latin typeface="Berlin Sans FB" pitchFamily="34" charset="0"/>
              </a:rPr>
              <a:t>Dengan adanya Job analysis dapat memberikan tentang semua </a:t>
            </a:r>
            <a:r>
              <a:rPr lang="id-ID" sz="2400" dirty="0" smtClean="0">
                <a:solidFill>
                  <a:srgbClr val="FF0000"/>
                </a:solidFill>
                <a:latin typeface="Berlin Sans FB" pitchFamily="34" charset="0"/>
              </a:rPr>
              <a:t>karakteristik yg dipersyaratkan </a:t>
            </a:r>
            <a:r>
              <a:rPr lang="id-ID" sz="2400" dirty="0" smtClean="0">
                <a:latin typeface="Berlin Sans FB" pitchFamily="34" charset="0"/>
              </a:rPr>
              <a:t>untuk memegang jabatan/pek erjaan tsb</a:t>
            </a:r>
          </a:p>
          <a:p>
            <a:pPr>
              <a:buNone/>
            </a:pPr>
            <a:endParaRPr lang="id-ID" sz="2400" dirty="0" smtClean="0">
              <a:latin typeface="Berlin Sans FB" pitchFamily="34" charset="0"/>
            </a:endParaRPr>
          </a:p>
          <a:p>
            <a:pPr>
              <a:buFont typeface="Wingdings" pitchFamily="2" charset="2"/>
              <a:buChar char="q"/>
            </a:pPr>
            <a:r>
              <a:rPr lang="id-ID" sz="2400" dirty="0" smtClean="0">
                <a:latin typeface="Berlin Sans FB" pitchFamily="34" charset="0"/>
              </a:rPr>
              <a:t>Analisis jabatan memegang peranan penting dlm </a:t>
            </a:r>
            <a:r>
              <a:rPr lang="id-ID" sz="2400" dirty="0" smtClean="0">
                <a:solidFill>
                  <a:srgbClr val="FF0000"/>
                </a:solidFill>
                <a:latin typeface="Berlin Sans FB" pitchFamily="34" charset="0"/>
              </a:rPr>
              <a:t>menge-lola karyawan </a:t>
            </a:r>
            <a:r>
              <a:rPr lang="id-ID" sz="2400" dirty="0" smtClean="0">
                <a:latin typeface="Berlin Sans FB" pitchFamily="34" charset="0"/>
              </a:rPr>
              <a:t>secara efektif, menciptakan </a:t>
            </a:r>
            <a:r>
              <a:rPr lang="id-ID" sz="2400" dirty="0" smtClean="0">
                <a:solidFill>
                  <a:srgbClr val="FF0000"/>
                </a:solidFill>
                <a:latin typeface="Berlin Sans FB" pitchFamily="34" charset="0"/>
              </a:rPr>
              <a:t>iklim kerja </a:t>
            </a:r>
            <a:r>
              <a:rPr lang="id-ID" sz="2400" dirty="0" smtClean="0">
                <a:latin typeface="Berlin Sans FB" pitchFamily="34" charset="0"/>
              </a:rPr>
              <a:t>yg kondusif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6908"/>
          </a:xfrm>
        </p:spPr>
        <p:txBody>
          <a:bodyPr>
            <a:normAutofit/>
          </a:bodyPr>
          <a:lstStyle/>
          <a:p>
            <a:pPr algn="ctr"/>
            <a:r>
              <a:rPr lang="id-ID" sz="2800" dirty="0" smtClean="0">
                <a:solidFill>
                  <a:srgbClr val="FF0000"/>
                </a:solidFill>
                <a:latin typeface="Berlin Sans FB" pitchFamily="34" charset="0"/>
              </a:rPr>
              <a:t>MANFAAT ANALISIS JABATAN</a:t>
            </a:r>
            <a:endParaRPr lang="id-ID" sz="2800" dirty="0">
              <a:solidFill>
                <a:srgbClr val="FF0000"/>
              </a:solidFill>
              <a:latin typeface="Berlin Sans FB" pitchFamily="34" charset="0"/>
            </a:endParaRPr>
          </a:p>
        </p:txBody>
      </p:sp>
      <p:sp>
        <p:nvSpPr>
          <p:cNvPr id="2" name="Content Placeholder 1"/>
          <p:cNvSpPr>
            <a:spLocks noGrp="1"/>
          </p:cNvSpPr>
          <p:nvPr>
            <p:ph idx="1"/>
          </p:nvPr>
        </p:nvSpPr>
        <p:spPr>
          <a:xfrm>
            <a:off x="457200" y="1071546"/>
            <a:ext cx="8229600" cy="5500726"/>
          </a:xfrm>
        </p:spPr>
        <p:txBody>
          <a:bodyPr>
            <a:normAutofit lnSpcReduction="10000"/>
          </a:bodyPr>
          <a:lstStyle/>
          <a:p>
            <a:pPr>
              <a:buNone/>
            </a:pPr>
            <a:r>
              <a:rPr lang="id-ID" sz="2400" dirty="0" smtClean="0">
                <a:latin typeface="Berlin Sans FB" pitchFamily="34" charset="0"/>
              </a:rPr>
              <a:t>	</a:t>
            </a:r>
            <a:r>
              <a:rPr lang="id-ID" sz="2000" dirty="0" smtClean="0">
                <a:solidFill>
                  <a:srgbClr val="FF0000"/>
                </a:solidFill>
                <a:latin typeface="Berlin Sans FB" pitchFamily="34" charset="0"/>
              </a:rPr>
              <a:t>1.Penulisan Uraian Jabatan</a:t>
            </a:r>
          </a:p>
          <a:p>
            <a:pPr>
              <a:buNone/>
            </a:pPr>
            <a:r>
              <a:rPr lang="id-ID" sz="2000" dirty="0" smtClean="0">
                <a:latin typeface="Berlin Sans FB" pitchFamily="34" charset="0"/>
              </a:rPr>
              <a:t>	Hasil dari analisis jabatan berupa catatan ttg tugas, tanggung jawab dan persyaratan yg diperlukan untuk memegang jabatan </a:t>
            </a:r>
            <a:r>
              <a:rPr lang="id-ID" sz="2000" dirty="0" smtClean="0">
                <a:latin typeface="Berlin Sans FB" pitchFamily="34" charset="0"/>
                <a:sym typeface="Wingdings" pitchFamily="2" charset="2"/>
              </a:rPr>
              <a:t> diperlukan utk berbagai aktivitas </a:t>
            </a:r>
            <a:r>
              <a:rPr lang="id-ID" sz="2000" dirty="0" smtClean="0">
                <a:solidFill>
                  <a:srgbClr val="FF0000"/>
                </a:solidFill>
                <a:latin typeface="Berlin Sans FB" pitchFamily="34" charset="0"/>
                <a:sym typeface="Wingdings" pitchFamily="2" charset="2"/>
              </a:rPr>
              <a:t>pengelolaan karyawan</a:t>
            </a:r>
          </a:p>
          <a:p>
            <a:pPr>
              <a:buNone/>
            </a:pPr>
            <a:endParaRPr lang="id-ID" sz="2000" dirty="0" smtClean="0">
              <a:latin typeface="Berlin Sans FB" pitchFamily="34" charset="0"/>
              <a:sym typeface="Wingdings" pitchFamily="2" charset="2"/>
            </a:endParaRPr>
          </a:p>
          <a:p>
            <a:pPr>
              <a:buNone/>
            </a:pPr>
            <a:r>
              <a:rPr lang="id-ID" sz="2000" dirty="0" smtClean="0">
                <a:latin typeface="Berlin Sans FB" pitchFamily="34" charset="0"/>
                <a:sym typeface="Wingdings" pitchFamily="2" charset="2"/>
              </a:rPr>
              <a:t>	</a:t>
            </a:r>
            <a:r>
              <a:rPr lang="id-ID" sz="2000" dirty="0" smtClean="0">
                <a:solidFill>
                  <a:srgbClr val="FF0000"/>
                </a:solidFill>
                <a:latin typeface="Berlin Sans FB" pitchFamily="34" charset="0"/>
                <a:sym typeface="Wingdings" pitchFamily="2" charset="2"/>
              </a:rPr>
              <a:t>2.Rekrutmen &amp; Seleksi</a:t>
            </a:r>
          </a:p>
          <a:p>
            <a:pPr>
              <a:buNone/>
            </a:pPr>
            <a:r>
              <a:rPr lang="id-ID" sz="2000" dirty="0" smtClean="0">
                <a:latin typeface="Berlin Sans FB" pitchFamily="34" charset="0"/>
                <a:sym typeface="Wingdings" pitchFamily="2" charset="2"/>
              </a:rPr>
              <a:t>	Adanya persyaratan jabatan akan memudahkan perusahaan memilih karyarwan yg sesuai kebutuhan </a:t>
            </a:r>
            <a:r>
              <a:rPr lang="id-ID" sz="2000" dirty="0" smtClean="0">
                <a:solidFill>
                  <a:srgbClr val="FF0000"/>
                </a:solidFill>
                <a:latin typeface="Berlin Sans FB" pitchFamily="34" charset="0"/>
                <a:sym typeface="Wingdings" pitchFamily="2" charset="2"/>
              </a:rPr>
              <a:t>(tepat sasaran)</a:t>
            </a:r>
          </a:p>
          <a:p>
            <a:pPr>
              <a:buNone/>
            </a:pPr>
            <a:endParaRPr lang="id-ID" sz="2000" dirty="0" smtClean="0">
              <a:latin typeface="Berlin Sans FB" pitchFamily="34" charset="0"/>
              <a:sym typeface="Wingdings" pitchFamily="2" charset="2"/>
            </a:endParaRPr>
          </a:p>
          <a:p>
            <a:pPr>
              <a:buNone/>
            </a:pPr>
            <a:r>
              <a:rPr lang="id-ID" sz="2000" dirty="0" smtClean="0">
                <a:latin typeface="Berlin Sans FB" pitchFamily="34" charset="0"/>
                <a:sym typeface="Wingdings" pitchFamily="2" charset="2"/>
              </a:rPr>
              <a:t>	</a:t>
            </a:r>
            <a:r>
              <a:rPr lang="id-ID" sz="2000" dirty="0" smtClean="0">
                <a:solidFill>
                  <a:srgbClr val="C00000"/>
                </a:solidFill>
                <a:latin typeface="Berlin Sans FB" pitchFamily="34" charset="0"/>
                <a:sym typeface="Wingdings" pitchFamily="2" charset="2"/>
              </a:rPr>
              <a:t>3.Pelatihan &amp; Pengembangan</a:t>
            </a:r>
          </a:p>
          <a:p>
            <a:pPr>
              <a:buNone/>
            </a:pPr>
            <a:r>
              <a:rPr lang="id-ID" sz="2000" dirty="0" smtClean="0">
                <a:solidFill>
                  <a:srgbClr val="FF0000"/>
                </a:solidFill>
                <a:latin typeface="Berlin Sans FB" pitchFamily="34" charset="0"/>
                <a:sym typeface="Wingdings" pitchFamily="2" charset="2"/>
              </a:rPr>
              <a:t>	</a:t>
            </a:r>
            <a:r>
              <a:rPr lang="id-ID" sz="2000" dirty="0" smtClean="0">
                <a:latin typeface="Berlin Sans FB" pitchFamily="34" charset="0"/>
                <a:sym typeface="Wingdings" pitchFamily="2" charset="2"/>
              </a:rPr>
              <a:t>Adanya persyaratan yg jelas memudahkan</a:t>
            </a:r>
            <a:r>
              <a:rPr lang="id-ID" sz="2000" dirty="0" smtClean="0">
                <a:solidFill>
                  <a:srgbClr val="FF0000"/>
                </a:solidFill>
                <a:latin typeface="Berlin Sans FB" pitchFamily="34" charset="0"/>
                <a:sym typeface="Wingdings" pitchFamily="2" charset="2"/>
              </a:rPr>
              <a:t> </a:t>
            </a:r>
            <a:r>
              <a:rPr lang="id-ID" sz="2000" dirty="0" smtClean="0">
                <a:latin typeface="Berlin Sans FB" pitchFamily="34" charset="0"/>
                <a:sym typeface="Wingdings" pitchFamily="2" charset="2"/>
              </a:rPr>
              <a:t>penyusunan program pelatihan &amp; pengembangan (baik utk jabatan sekarang atau promosi di masa y.a.d)</a:t>
            </a:r>
          </a:p>
          <a:p>
            <a:pPr>
              <a:buNone/>
            </a:pPr>
            <a:endParaRPr lang="id-ID" sz="2000" dirty="0" smtClean="0">
              <a:latin typeface="Berlin Sans FB" pitchFamily="34" charset="0"/>
              <a:sym typeface="Wingdings" pitchFamily="2" charset="2"/>
            </a:endParaRPr>
          </a:p>
          <a:p>
            <a:pPr>
              <a:buNone/>
            </a:pPr>
            <a:r>
              <a:rPr lang="id-ID" sz="2000" dirty="0" smtClean="0">
                <a:latin typeface="Berlin Sans FB" pitchFamily="34" charset="0"/>
                <a:sym typeface="Wingdings" pitchFamily="2" charset="2"/>
              </a:rPr>
              <a:t>	</a:t>
            </a:r>
            <a:r>
              <a:rPr lang="id-ID" sz="2000" dirty="0" smtClean="0">
                <a:solidFill>
                  <a:srgbClr val="FF0000"/>
                </a:solidFill>
                <a:latin typeface="Berlin Sans FB" pitchFamily="34" charset="0"/>
                <a:sym typeface="Wingdings" pitchFamily="2" charset="2"/>
              </a:rPr>
              <a:t>4. Perencanaan Tenaga Kerja</a:t>
            </a:r>
          </a:p>
          <a:p>
            <a:pPr>
              <a:buNone/>
            </a:pPr>
            <a:r>
              <a:rPr lang="id-ID" sz="2000" dirty="0" smtClean="0">
                <a:latin typeface="Berlin Sans FB" pitchFamily="34" charset="0"/>
                <a:sym typeface="Wingdings" pitchFamily="2" charset="2"/>
              </a:rPr>
              <a:t>	Memudahkan menyusun kebutuhan tenaga kerja</a:t>
            </a:r>
            <a:endParaRPr lang="id-ID" sz="2000" dirty="0" smtClean="0">
              <a:latin typeface="Berlin Sans FB" pitchFamily="34" charset="0"/>
            </a:endParaRPr>
          </a:p>
          <a:p>
            <a:pPr>
              <a:buNone/>
            </a:pPr>
            <a:endParaRPr lang="id-ID" sz="2400" dirty="0" smtClean="0">
              <a:latin typeface="Berlin Sans FB" pitchFamily="34" charset="0"/>
            </a:endParaRPr>
          </a:p>
          <a:p>
            <a:pPr lvl="1"/>
            <a:endParaRPr lang="id-ID"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id-ID" sz="2800" dirty="0" smtClean="0">
                <a:solidFill>
                  <a:srgbClr val="FF0000"/>
                </a:solidFill>
                <a:latin typeface="Berlin Sans FB" pitchFamily="34" charset="0"/>
              </a:rPr>
              <a:t>MANFAAT ANALISIS JABATAN</a:t>
            </a:r>
            <a:endParaRPr lang="id-ID" sz="2800" dirty="0">
              <a:latin typeface="Berlin Sans FB" pitchFamily="34" charset="0"/>
            </a:endParaRPr>
          </a:p>
        </p:txBody>
      </p:sp>
      <p:sp>
        <p:nvSpPr>
          <p:cNvPr id="3" name="Content Placeholder 2"/>
          <p:cNvSpPr>
            <a:spLocks noGrp="1"/>
          </p:cNvSpPr>
          <p:nvPr>
            <p:ph idx="1"/>
          </p:nvPr>
        </p:nvSpPr>
        <p:spPr>
          <a:xfrm>
            <a:off x="457200" y="1500174"/>
            <a:ext cx="8229600" cy="4824426"/>
          </a:xfrm>
        </p:spPr>
        <p:txBody>
          <a:bodyPr>
            <a:normAutofit/>
          </a:bodyPr>
          <a:lstStyle/>
          <a:p>
            <a:pPr>
              <a:buNone/>
            </a:pPr>
            <a:r>
              <a:rPr lang="id-ID" sz="2000" dirty="0" smtClean="0">
                <a:latin typeface="Berlin Sans FB" pitchFamily="34" charset="0"/>
              </a:rPr>
              <a:t>	</a:t>
            </a:r>
            <a:r>
              <a:rPr lang="id-ID" sz="2000" dirty="0" smtClean="0">
                <a:solidFill>
                  <a:srgbClr val="C00000"/>
                </a:solidFill>
                <a:latin typeface="Berlin Sans FB" pitchFamily="34" charset="0"/>
              </a:rPr>
              <a:t>5.Penilaian Kinerja</a:t>
            </a:r>
          </a:p>
          <a:p>
            <a:pPr>
              <a:buNone/>
            </a:pPr>
            <a:r>
              <a:rPr lang="id-ID" sz="2000" dirty="0" smtClean="0">
                <a:latin typeface="Berlin Sans FB" pitchFamily="34" charset="0"/>
              </a:rPr>
              <a:t>	Berdasarkan tugas2 yg harus dilakukan dapat mengukur aspek2 dari karakteristik pekerja , tanggung jawab dan pelaksanaan tugas secara </a:t>
            </a:r>
            <a:r>
              <a:rPr lang="id-ID" sz="2000" dirty="0" smtClean="0">
                <a:solidFill>
                  <a:srgbClr val="FF0000"/>
                </a:solidFill>
                <a:latin typeface="Berlin Sans FB" pitchFamily="34" charset="0"/>
              </a:rPr>
              <a:t>lbh objektif</a:t>
            </a:r>
          </a:p>
          <a:p>
            <a:pPr>
              <a:buNone/>
            </a:pPr>
            <a:r>
              <a:rPr lang="id-ID" sz="2000" dirty="0" smtClean="0">
                <a:latin typeface="Berlin Sans FB" pitchFamily="34" charset="0"/>
              </a:rPr>
              <a:t>	</a:t>
            </a:r>
          </a:p>
          <a:p>
            <a:pPr>
              <a:buNone/>
            </a:pPr>
            <a:r>
              <a:rPr lang="id-ID" sz="2000" dirty="0" smtClean="0">
                <a:latin typeface="Berlin Sans FB" pitchFamily="34" charset="0"/>
              </a:rPr>
              <a:t>	</a:t>
            </a:r>
            <a:r>
              <a:rPr lang="id-ID" sz="2000" dirty="0" smtClean="0">
                <a:solidFill>
                  <a:srgbClr val="C00000"/>
                </a:solidFill>
                <a:latin typeface="Berlin Sans FB" pitchFamily="34" charset="0"/>
              </a:rPr>
              <a:t>6.Disain &amp; ReDisain Organisasi</a:t>
            </a:r>
          </a:p>
          <a:p>
            <a:pPr>
              <a:buNone/>
            </a:pPr>
            <a:r>
              <a:rPr lang="id-ID" sz="2000" dirty="0" smtClean="0">
                <a:latin typeface="Berlin Sans FB" pitchFamily="34" charset="0"/>
              </a:rPr>
              <a:t>	Bila terjadi tumpang tindih pekerjaan/tugas, maka memungkinkan dapat ditata kembali shg kegiatan organisasi berjalan </a:t>
            </a:r>
            <a:r>
              <a:rPr lang="id-ID" sz="2000" dirty="0" smtClean="0">
                <a:solidFill>
                  <a:srgbClr val="FF0000"/>
                </a:solidFill>
                <a:latin typeface="Berlin Sans FB" pitchFamily="34" charset="0"/>
              </a:rPr>
              <a:t>lbh efisien</a:t>
            </a:r>
          </a:p>
          <a:p>
            <a:pPr>
              <a:buNone/>
            </a:pPr>
            <a:r>
              <a:rPr lang="id-ID" sz="2000" dirty="0" smtClean="0">
                <a:latin typeface="Berlin Sans FB" pitchFamily="34" charset="0"/>
              </a:rPr>
              <a:t>	</a:t>
            </a:r>
          </a:p>
          <a:p>
            <a:pPr>
              <a:buNone/>
            </a:pPr>
            <a:r>
              <a:rPr lang="id-ID" sz="2000" dirty="0" smtClean="0">
                <a:latin typeface="Berlin Sans FB" pitchFamily="34" charset="0"/>
              </a:rPr>
              <a:t>	</a:t>
            </a:r>
            <a:r>
              <a:rPr lang="id-ID" sz="2000" dirty="0" smtClean="0">
                <a:solidFill>
                  <a:srgbClr val="C00000"/>
                </a:solidFill>
                <a:latin typeface="Berlin Sans FB" pitchFamily="34" charset="0"/>
              </a:rPr>
              <a:t>7. Evaluasi Pekerjaan</a:t>
            </a:r>
          </a:p>
          <a:p>
            <a:pPr>
              <a:buNone/>
            </a:pPr>
            <a:r>
              <a:rPr lang="id-ID" sz="2000" dirty="0" smtClean="0">
                <a:latin typeface="Berlin Sans FB" pitchFamily="34" charset="0"/>
              </a:rPr>
              <a:t>	Uraian jabatan yg dihasilkan dari analisis jabatan memberikan banyak info (tugas, tg.jawab, persyaratan, dll) yg berguna utk evaluasi jabatan</a:t>
            </a:r>
          </a:p>
          <a:p>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pPr algn="ctr"/>
            <a:r>
              <a:rPr lang="id-ID" sz="3200" dirty="0" smtClean="0">
                <a:solidFill>
                  <a:srgbClr val="FF0000"/>
                </a:solidFill>
                <a:latin typeface="Berlin Sans FB" pitchFamily="34" charset="0"/>
              </a:rPr>
              <a:t>Langkah-Langkah Pelaksanaan ANJAB</a:t>
            </a:r>
            <a:endParaRPr lang="id-ID" sz="3200" dirty="0">
              <a:solidFill>
                <a:srgbClr val="FF0000"/>
              </a:solidFill>
              <a:latin typeface="Berlin Sans FB" pitchFamily="34" charset="0"/>
            </a:endParaRPr>
          </a:p>
        </p:txBody>
      </p:sp>
      <p:sp>
        <p:nvSpPr>
          <p:cNvPr id="3" name="Content Placeholder 2"/>
          <p:cNvSpPr>
            <a:spLocks noGrp="1"/>
          </p:cNvSpPr>
          <p:nvPr>
            <p:ph idx="1"/>
          </p:nvPr>
        </p:nvSpPr>
        <p:spPr>
          <a:xfrm>
            <a:off x="457200" y="1285860"/>
            <a:ext cx="8229600" cy="5038740"/>
          </a:xfrm>
        </p:spPr>
        <p:txBody>
          <a:bodyPr>
            <a:normAutofit/>
          </a:bodyPr>
          <a:lstStyle/>
          <a:p>
            <a:pPr>
              <a:buNone/>
            </a:pPr>
            <a:r>
              <a:rPr lang="id-ID" sz="2400" dirty="0" smtClean="0">
                <a:latin typeface="Berlin Sans FB" pitchFamily="34" charset="0"/>
              </a:rPr>
              <a:t>	Pada umumnya data  yg dikumpulkan dari ANJAB adalah tentang</a:t>
            </a:r>
          </a:p>
          <a:p>
            <a:pPr>
              <a:buNone/>
            </a:pPr>
            <a:r>
              <a:rPr lang="id-ID" sz="2400" dirty="0" smtClean="0">
                <a:latin typeface="Berlin Sans FB" pitchFamily="34" charset="0"/>
              </a:rPr>
              <a:t>1. </a:t>
            </a:r>
            <a:r>
              <a:rPr lang="id-ID" sz="2400" dirty="0" smtClean="0">
                <a:solidFill>
                  <a:srgbClr val="FF0000"/>
                </a:solidFill>
                <a:latin typeface="Berlin Sans FB" pitchFamily="34" charset="0"/>
              </a:rPr>
              <a:t>Aktivitas pada pekerjaan </a:t>
            </a:r>
            <a:r>
              <a:rPr lang="id-ID" sz="2400" dirty="0" smtClean="0">
                <a:latin typeface="Berlin Sans FB" pitchFamily="34" charset="0"/>
              </a:rPr>
              <a:t>(baik yg berorientasi pada Job maupun Employee) : Misal menyusun laporan keuangan rata-rata selama 5 jam duduk bekerja dg komputer</a:t>
            </a:r>
          </a:p>
          <a:p>
            <a:pPr>
              <a:buNone/>
            </a:pPr>
            <a:r>
              <a:rPr lang="id-ID" sz="2400" dirty="0" smtClean="0">
                <a:latin typeface="Berlin Sans FB" pitchFamily="34" charset="0"/>
              </a:rPr>
              <a:t>2. </a:t>
            </a:r>
            <a:r>
              <a:rPr lang="id-ID" sz="2400" dirty="0" smtClean="0">
                <a:solidFill>
                  <a:srgbClr val="FF0000"/>
                </a:solidFill>
                <a:latin typeface="Berlin Sans FB" pitchFamily="34" charset="0"/>
              </a:rPr>
              <a:t>Bahan-bahan yg diolah </a:t>
            </a:r>
            <a:r>
              <a:rPr lang="id-ID" sz="2400" dirty="0" smtClean="0">
                <a:latin typeface="Berlin Sans FB" pitchFamily="34" charset="0"/>
              </a:rPr>
              <a:t>:(laporan keuangan dari cabang, koran, surat-surat, dll)</a:t>
            </a:r>
          </a:p>
          <a:p>
            <a:pPr>
              <a:buNone/>
            </a:pPr>
            <a:r>
              <a:rPr lang="id-ID" sz="2400" dirty="0" smtClean="0">
                <a:latin typeface="Berlin Sans FB" pitchFamily="34" charset="0"/>
              </a:rPr>
              <a:t>3. </a:t>
            </a:r>
            <a:r>
              <a:rPr lang="id-ID" sz="2400" dirty="0" smtClean="0">
                <a:solidFill>
                  <a:srgbClr val="FF0000"/>
                </a:solidFill>
                <a:latin typeface="Berlin Sans FB" pitchFamily="34" charset="0"/>
              </a:rPr>
              <a:t>Peralatan atau mesin yg digunakan </a:t>
            </a:r>
            <a:r>
              <a:rPr lang="id-ID" sz="2400" dirty="0" smtClean="0">
                <a:latin typeface="Berlin Sans FB" pitchFamily="34" charset="0"/>
              </a:rPr>
              <a:t>: (komputer, fax, internet, mesin pintal, mobil dll)</a:t>
            </a:r>
          </a:p>
          <a:p>
            <a:pPr>
              <a:buNone/>
            </a:pPr>
            <a:r>
              <a:rPr lang="id-ID" sz="2400" dirty="0" smtClean="0">
                <a:latin typeface="Berlin Sans FB" pitchFamily="34" charset="0"/>
              </a:rPr>
              <a:t>4. </a:t>
            </a:r>
            <a:r>
              <a:rPr lang="id-ID" sz="2400" dirty="0" smtClean="0">
                <a:solidFill>
                  <a:srgbClr val="FF0000"/>
                </a:solidFill>
                <a:latin typeface="Berlin Sans FB" pitchFamily="34" charset="0"/>
              </a:rPr>
              <a:t>Kondisi Kerja </a:t>
            </a:r>
            <a:r>
              <a:rPr lang="id-ID" sz="2400" dirty="0" smtClean="0">
                <a:latin typeface="Berlin Sans FB" pitchFamily="34" charset="0"/>
              </a:rPr>
              <a:t>(baik kondisi kerja sosial maupun fisik) : misal ruang 12 meter persegi bekerja dgn 3 orang, suhu udara 23 derajat C)</a:t>
            </a:r>
            <a:endParaRPr lang="id-ID" sz="2400"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1446</TotalTime>
  <Words>1060</Words>
  <Application>Microsoft Office PowerPoint</Application>
  <PresentationFormat>On-screen Show (4:3)</PresentationFormat>
  <Paragraphs>293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Slide 1</vt:lpstr>
      <vt:lpstr>KEMAMPUAN YANG DIHARAPKAN</vt:lpstr>
      <vt:lpstr>Pengantar Kasus</vt:lpstr>
      <vt:lpstr>PENGANTAR</vt:lpstr>
      <vt:lpstr>WHAT IS JOB ANALYSIS ?</vt:lpstr>
      <vt:lpstr>PENTINGNYA ANALISIS JABATAN</vt:lpstr>
      <vt:lpstr>MANFAAT ANALISIS JABATAN</vt:lpstr>
      <vt:lpstr>MANFAAT ANALISIS JABATAN</vt:lpstr>
      <vt:lpstr>Langkah-Langkah Pelaksanaan ANJAB</vt:lpstr>
      <vt:lpstr>ISTILAH DALAM ANJAB</vt:lpstr>
      <vt:lpstr>TEKNIK PENGUMPULAN INFORMASI</vt:lpstr>
      <vt:lpstr>Lanjutan.....</vt:lpstr>
      <vt:lpstr>Lanjutan....</vt:lpstr>
      <vt:lpstr>Contoh Polisi</vt:lpstr>
      <vt:lpstr>PURPOSES OF JOB ANALYSIS</vt:lpstr>
      <vt:lpstr>CAREER DEVELOPMENT</vt:lpstr>
      <vt:lpstr>LEGAL ISSUES</vt:lpstr>
      <vt:lpstr>PERFORMANCE APPRAISAL</vt:lpstr>
      <vt:lpstr>SELECTION</vt:lpstr>
      <vt:lpstr>TRAINING</vt:lpstr>
      <vt:lpstr>Sources Of Job Analysis Information</vt:lpstr>
      <vt:lpstr>Lanjutan....</vt:lpstr>
      <vt:lpstr>Bagaimana Cara Mereka Memberikan Informasi ?</vt:lpstr>
      <vt:lpstr>Lanjutan....</vt:lpstr>
      <vt:lpstr>KEUNTUNGAN &amp; KELEMAHAN Teknik Pengumpulan Job Analysis Information</vt:lpstr>
      <vt:lpstr>Lanjutan...</vt:lpstr>
      <vt:lpstr>Lanjutan......</vt:lpstr>
      <vt:lpstr>Reliability &amp; Validity JOB ANALYSIS</vt:lpstr>
      <vt:lpstr>Masalah- Masalah  Dalam JOB ANALYSIS</vt:lpstr>
      <vt:lpstr>KEBERHASILAN JOB ANALYSIS</vt:lpstr>
      <vt:lpstr>Cara Menuliskan Uraian Jabatan</vt:lpstr>
      <vt:lpstr>Lanjutan...</vt:lpstr>
      <vt:lpstr>TUGAS KELOMPOK </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 ANALISA JABATAN Oleh : Sulis Mariyanti</dc:title>
  <dc:creator>sulis</dc:creator>
  <cp:lastModifiedBy>psikologi</cp:lastModifiedBy>
  <cp:revision>127</cp:revision>
  <dcterms:created xsi:type="dcterms:W3CDTF">2012-10-01T03:53:21Z</dcterms:created>
  <dcterms:modified xsi:type="dcterms:W3CDTF">2017-10-03T04:58:23Z</dcterms:modified>
</cp:coreProperties>
</file>