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88" r:id="rId2"/>
    <p:sldId id="289" r:id="rId3"/>
    <p:sldId id="270" r:id="rId4"/>
    <p:sldId id="257" r:id="rId5"/>
    <p:sldId id="271" r:id="rId6"/>
    <p:sldId id="259" r:id="rId7"/>
    <p:sldId id="272" r:id="rId8"/>
    <p:sldId id="260" r:id="rId9"/>
    <p:sldId id="291" r:id="rId10"/>
    <p:sldId id="293" r:id="rId11"/>
    <p:sldId id="261" r:id="rId12"/>
    <p:sldId id="262" r:id="rId13"/>
    <p:sldId id="263" r:id="rId14"/>
    <p:sldId id="264" r:id="rId15"/>
    <p:sldId id="265" r:id="rId16"/>
    <p:sldId id="266" r:id="rId17"/>
    <p:sldId id="267" r:id="rId18"/>
    <p:sldId id="268" r:id="rId19"/>
    <p:sldId id="269"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94"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DB68DF-EF99-4966-BB31-F56B0F7A7FAD}" type="datetimeFigureOut">
              <a:rPr lang="id-ID" smtClean="0"/>
              <a:pPr/>
              <a:t>10/10/2017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E0940-869F-4915-942D-CF73E56443A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BF664E8-D47B-4D5C-AF16-52B6FCCBDD4F}"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CFC1BBA-3999-4C63-9083-152933250EE2}" type="datetimeFigureOut">
              <a:rPr lang="en-US" smtClean="0"/>
              <a:pPr/>
              <a:t>10/10/2017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82C927-9EF7-4B72-9A27-078FF3D059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2C927-9EF7-4B72-9A27-078FF3D059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2C927-9EF7-4B72-9A27-078FF3D059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2C927-9EF7-4B72-9A27-078FF3D0592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A82C927-9EF7-4B72-9A27-078FF3D0592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2C927-9EF7-4B72-9A27-078FF3D0592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A82C927-9EF7-4B72-9A27-078FF3D059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A82C927-9EF7-4B72-9A27-078FF3D0592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CFC1BBA-3999-4C63-9083-152933250EE2}" type="datetimeFigureOut">
              <a:rPr lang="en-US" smtClean="0"/>
              <a:pPr/>
              <a:t>10/10/2017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A82C927-9EF7-4B72-9A27-078FF3D059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CFC1BBA-3999-4C63-9083-152933250EE2}" type="datetimeFigureOut">
              <a:rPr lang="en-US" smtClean="0"/>
              <a:pPr/>
              <a:t>10/10/2017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A82C927-9EF7-4B72-9A27-078FF3D059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CFC1BBA-3999-4C63-9083-152933250EE2}" type="datetimeFigureOut">
              <a:rPr lang="en-US" smtClean="0"/>
              <a:pPr/>
              <a:t>10/10/2017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A82C927-9EF7-4B72-9A27-078FF3D0592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FC1BBA-3999-4C63-9083-152933250EE2}" type="datetimeFigureOut">
              <a:rPr lang="en-US" smtClean="0"/>
              <a:pPr/>
              <a:t>10/10/2017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82C927-9EF7-4B72-9A27-078FF3D059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id-ID" sz="2000" b="1" dirty="0" smtClean="0">
                <a:solidFill>
                  <a:schemeClr val="bg1"/>
                </a:solidFill>
              </a:rPr>
              <a:t>SELEKSI KARYAWAN</a:t>
            </a:r>
            <a:endParaRPr lang="en-US" sz="2000" b="1" dirty="0">
              <a:solidFill>
                <a:schemeClr val="bg1"/>
              </a:solidFill>
            </a:endParaRPr>
          </a:p>
          <a:p>
            <a:pPr algn="ctr"/>
            <a:r>
              <a:rPr lang="en-US" sz="2000" b="1" dirty="0">
                <a:solidFill>
                  <a:schemeClr val="bg1"/>
                </a:solidFill>
              </a:rPr>
              <a:t>P</a:t>
            </a:r>
            <a:r>
              <a:rPr lang="id-ID" sz="2000" b="1" dirty="0">
                <a:solidFill>
                  <a:schemeClr val="bg1"/>
                </a:solidFill>
              </a:rPr>
              <a:t>ertemuan </a:t>
            </a:r>
            <a:r>
              <a:rPr lang="id-ID" sz="2000" b="1" dirty="0" smtClean="0">
                <a:solidFill>
                  <a:schemeClr val="bg1"/>
                </a:solidFill>
              </a:rPr>
              <a:t>4</a:t>
            </a:r>
            <a:endParaRPr lang="en-US" sz="2000" b="1" dirty="0">
              <a:solidFill>
                <a:schemeClr val="bg1"/>
              </a:solidFill>
            </a:endParaRPr>
          </a:p>
          <a:p>
            <a:pPr algn="ctr"/>
            <a:r>
              <a:rPr lang="id-ID" sz="2000" b="1" dirty="0">
                <a:solidFill>
                  <a:schemeClr val="bg1"/>
                </a:solidFill>
              </a:rPr>
              <a:t>Sulis Mariyanti</a:t>
            </a:r>
            <a:endParaRPr lang="en-US" sz="2000" b="1" dirty="0">
              <a:solidFill>
                <a:schemeClr val="bg1"/>
              </a:solidFill>
            </a:endParaRPr>
          </a:p>
          <a:p>
            <a:pPr algn="ctr"/>
            <a:r>
              <a:rPr lang="id-ID" sz="2000" b="1" dirty="0">
                <a:solidFill>
                  <a:schemeClr val="bg1"/>
                </a:solidFill>
              </a:rPr>
              <a:t>PSIKOLOGI</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14380"/>
          </a:xfrm>
        </p:spPr>
        <p:txBody>
          <a:bodyPr>
            <a:normAutofit/>
          </a:bodyPr>
          <a:lstStyle/>
          <a:p>
            <a:pPr algn="ctr"/>
            <a:r>
              <a:rPr lang="id-ID" sz="2800" b="0" dirty="0" smtClean="0">
                <a:solidFill>
                  <a:schemeClr val="accent2"/>
                </a:solidFill>
                <a:effectLst/>
                <a:latin typeface="Berlin Sans FB" pitchFamily="34" charset="0"/>
              </a:rPr>
              <a:t>Contoh Proses Seleksi 1 (Sherman dkk, 1996)</a:t>
            </a:r>
            <a:endParaRPr lang="id-ID" sz="2800" b="0" dirty="0">
              <a:solidFill>
                <a:schemeClr val="accent2"/>
              </a:solidFill>
              <a:effectLst/>
              <a:latin typeface="Berlin Sans FB" pitchFamily="34" charset="0"/>
            </a:endParaRPr>
          </a:p>
        </p:txBody>
      </p:sp>
      <p:sp>
        <p:nvSpPr>
          <p:cNvPr id="3" name="TextBox 2"/>
          <p:cNvSpPr txBox="1"/>
          <p:nvPr/>
        </p:nvSpPr>
        <p:spPr>
          <a:xfrm>
            <a:off x="5436096" y="1556792"/>
            <a:ext cx="2880320" cy="400110"/>
          </a:xfrm>
          <a:prstGeom prst="rect">
            <a:avLst/>
          </a:prstGeom>
          <a:noFill/>
          <a:ln>
            <a:solidFill>
              <a:schemeClr val="tx1"/>
            </a:solidFill>
          </a:ln>
        </p:spPr>
        <p:txBody>
          <a:bodyPr wrap="square" rtlCol="0">
            <a:spAutoFit/>
          </a:bodyPr>
          <a:lstStyle/>
          <a:p>
            <a:pPr algn="r"/>
            <a:r>
              <a:rPr lang="id-ID" sz="2000" b="1" dirty="0" smtClean="0"/>
              <a:t>Hiring Decision</a:t>
            </a:r>
            <a:endParaRPr lang="id-ID" sz="2000" b="1" dirty="0"/>
          </a:p>
        </p:txBody>
      </p:sp>
      <p:sp>
        <p:nvSpPr>
          <p:cNvPr id="4" name="TextBox 3"/>
          <p:cNvSpPr txBox="1"/>
          <p:nvPr/>
        </p:nvSpPr>
        <p:spPr>
          <a:xfrm>
            <a:off x="4932040" y="1959362"/>
            <a:ext cx="3384376" cy="400110"/>
          </a:xfrm>
          <a:prstGeom prst="rect">
            <a:avLst/>
          </a:prstGeom>
          <a:noFill/>
          <a:ln>
            <a:solidFill>
              <a:schemeClr val="tx1"/>
            </a:solidFill>
          </a:ln>
        </p:spPr>
        <p:txBody>
          <a:bodyPr wrap="square" rtlCol="0">
            <a:spAutoFit/>
          </a:bodyPr>
          <a:lstStyle/>
          <a:p>
            <a:pPr algn="r"/>
            <a:r>
              <a:rPr lang="id-ID" sz="2000" b="1" dirty="0" smtClean="0"/>
              <a:t>Medical Exam / Drug Testing</a:t>
            </a:r>
            <a:endParaRPr lang="id-ID" sz="2000" b="1" dirty="0"/>
          </a:p>
        </p:txBody>
      </p:sp>
      <p:sp>
        <p:nvSpPr>
          <p:cNvPr id="5" name="TextBox 4"/>
          <p:cNvSpPr txBox="1"/>
          <p:nvPr/>
        </p:nvSpPr>
        <p:spPr>
          <a:xfrm>
            <a:off x="4499992" y="2357093"/>
            <a:ext cx="3816424" cy="400110"/>
          </a:xfrm>
          <a:prstGeom prst="rect">
            <a:avLst/>
          </a:prstGeom>
          <a:noFill/>
          <a:ln>
            <a:solidFill>
              <a:schemeClr val="tx1"/>
            </a:solidFill>
          </a:ln>
        </p:spPr>
        <p:txBody>
          <a:bodyPr wrap="square" rtlCol="0">
            <a:spAutoFit/>
          </a:bodyPr>
          <a:lstStyle/>
          <a:p>
            <a:pPr algn="r"/>
            <a:r>
              <a:rPr lang="id-ID" sz="2000" b="1" dirty="0" smtClean="0"/>
              <a:t>Supervisory of Team Interview</a:t>
            </a:r>
            <a:endParaRPr lang="id-ID" sz="2000" b="1" dirty="0"/>
          </a:p>
        </p:txBody>
      </p:sp>
      <p:sp>
        <p:nvSpPr>
          <p:cNvPr id="6" name="TextBox 5"/>
          <p:cNvSpPr txBox="1"/>
          <p:nvPr/>
        </p:nvSpPr>
        <p:spPr>
          <a:xfrm>
            <a:off x="3851920" y="2762123"/>
            <a:ext cx="4472709" cy="400110"/>
          </a:xfrm>
          <a:prstGeom prst="rect">
            <a:avLst/>
          </a:prstGeom>
          <a:noFill/>
          <a:ln>
            <a:solidFill>
              <a:schemeClr val="tx1"/>
            </a:solidFill>
          </a:ln>
        </p:spPr>
        <p:txBody>
          <a:bodyPr wrap="square" rtlCol="0">
            <a:spAutoFit/>
          </a:bodyPr>
          <a:lstStyle/>
          <a:p>
            <a:pPr algn="r"/>
            <a:r>
              <a:rPr lang="id-ID" sz="2000" b="1" dirty="0" smtClean="0"/>
              <a:t>Preliminery Selection in HR Department</a:t>
            </a:r>
            <a:endParaRPr lang="id-ID" sz="2000" b="1" dirty="0"/>
          </a:p>
        </p:txBody>
      </p:sp>
      <p:sp>
        <p:nvSpPr>
          <p:cNvPr id="7" name="TextBox 6"/>
          <p:cNvSpPr txBox="1"/>
          <p:nvPr/>
        </p:nvSpPr>
        <p:spPr>
          <a:xfrm>
            <a:off x="3491880" y="3175284"/>
            <a:ext cx="4832749" cy="400110"/>
          </a:xfrm>
          <a:prstGeom prst="rect">
            <a:avLst/>
          </a:prstGeom>
          <a:noFill/>
          <a:ln>
            <a:solidFill>
              <a:schemeClr val="tx1"/>
            </a:solidFill>
          </a:ln>
        </p:spPr>
        <p:txBody>
          <a:bodyPr wrap="square" rtlCol="0">
            <a:spAutoFit/>
          </a:bodyPr>
          <a:lstStyle/>
          <a:p>
            <a:pPr algn="r"/>
            <a:r>
              <a:rPr lang="id-ID" sz="2000" b="1" dirty="0" smtClean="0"/>
              <a:t>Background Investigation</a:t>
            </a:r>
            <a:endParaRPr lang="id-ID" sz="2000" b="1" dirty="0"/>
          </a:p>
        </p:txBody>
      </p:sp>
      <p:sp>
        <p:nvSpPr>
          <p:cNvPr id="8" name="TextBox 7"/>
          <p:cNvSpPr txBox="1"/>
          <p:nvPr/>
        </p:nvSpPr>
        <p:spPr>
          <a:xfrm>
            <a:off x="3059832" y="3575476"/>
            <a:ext cx="5264797" cy="400110"/>
          </a:xfrm>
          <a:prstGeom prst="rect">
            <a:avLst/>
          </a:prstGeom>
          <a:noFill/>
          <a:ln>
            <a:solidFill>
              <a:schemeClr val="tx1"/>
            </a:solidFill>
          </a:ln>
        </p:spPr>
        <p:txBody>
          <a:bodyPr wrap="square" rtlCol="0">
            <a:spAutoFit/>
          </a:bodyPr>
          <a:lstStyle/>
          <a:p>
            <a:pPr algn="r"/>
            <a:r>
              <a:rPr lang="id-ID" sz="2000" b="1" dirty="0" smtClean="0"/>
              <a:t>Employment Test</a:t>
            </a:r>
            <a:endParaRPr lang="id-ID" sz="2000" b="1" dirty="0"/>
          </a:p>
        </p:txBody>
      </p:sp>
      <p:sp>
        <p:nvSpPr>
          <p:cNvPr id="9" name="TextBox 8"/>
          <p:cNvSpPr txBox="1"/>
          <p:nvPr/>
        </p:nvSpPr>
        <p:spPr>
          <a:xfrm>
            <a:off x="2627784" y="3983799"/>
            <a:ext cx="5696845" cy="400110"/>
          </a:xfrm>
          <a:prstGeom prst="rect">
            <a:avLst/>
          </a:prstGeom>
          <a:noFill/>
          <a:ln>
            <a:solidFill>
              <a:schemeClr val="tx1"/>
            </a:solidFill>
          </a:ln>
        </p:spPr>
        <p:txBody>
          <a:bodyPr wrap="square" rtlCol="0">
            <a:spAutoFit/>
          </a:bodyPr>
          <a:lstStyle/>
          <a:p>
            <a:pPr algn="r"/>
            <a:r>
              <a:rPr lang="id-ID" sz="2000" b="1" dirty="0" smtClean="0"/>
              <a:t>Initial Interview in HR Department</a:t>
            </a:r>
            <a:endParaRPr lang="id-ID" sz="2000" b="1" dirty="0"/>
          </a:p>
        </p:txBody>
      </p:sp>
      <p:sp>
        <p:nvSpPr>
          <p:cNvPr id="10" name="TextBox 9"/>
          <p:cNvSpPr txBox="1"/>
          <p:nvPr/>
        </p:nvSpPr>
        <p:spPr>
          <a:xfrm>
            <a:off x="2195736" y="4375777"/>
            <a:ext cx="6128893" cy="400110"/>
          </a:xfrm>
          <a:prstGeom prst="rect">
            <a:avLst/>
          </a:prstGeom>
          <a:noFill/>
          <a:ln>
            <a:solidFill>
              <a:schemeClr val="tx1"/>
            </a:solidFill>
          </a:ln>
        </p:spPr>
        <p:txBody>
          <a:bodyPr wrap="square" rtlCol="0">
            <a:spAutoFit/>
          </a:bodyPr>
          <a:lstStyle/>
          <a:p>
            <a:pPr algn="r"/>
            <a:r>
              <a:rPr lang="id-ID" sz="2000" b="1" dirty="0" smtClean="0"/>
              <a:t>Completion of Application Form</a:t>
            </a:r>
            <a:endParaRPr lang="id-ID" sz="2000" b="1" dirty="0"/>
          </a:p>
        </p:txBody>
      </p:sp>
      <p:sp>
        <p:nvSpPr>
          <p:cNvPr id="11" name="TextBox 10"/>
          <p:cNvSpPr txBox="1"/>
          <p:nvPr/>
        </p:nvSpPr>
        <p:spPr>
          <a:xfrm>
            <a:off x="539552" y="5373216"/>
            <a:ext cx="7992888" cy="954107"/>
          </a:xfrm>
          <a:prstGeom prst="rect">
            <a:avLst/>
          </a:prstGeom>
          <a:noFill/>
        </p:spPr>
        <p:txBody>
          <a:bodyPr wrap="square" rtlCol="0">
            <a:spAutoFit/>
          </a:bodyPr>
          <a:lstStyle/>
          <a:p>
            <a:r>
              <a:rPr lang="id-ID" sz="2800" b="1" dirty="0" smtClean="0"/>
              <a:t>NOTE</a:t>
            </a:r>
            <a:r>
              <a:rPr lang="id-ID" sz="2800" dirty="0" smtClean="0"/>
              <a:t> : Steps may very, an applicant may be rejected 	  after any step in the process</a:t>
            </a:r>
            <a:endParaRPr lang="id-ID" sz="2800" dirty="0"/>
          </a:p>
        </p:txBody>
      </p:sp>
      <p:sp>
        <p:nvSpPr>
          <p:cNvPr id="12" name="Rectangle 11"/>
          <p:cNvSpPr/>
          <p:nvPr/>
        </p:nvSpPr>
        <p:spPr>
          <a:xfrm>
            <a:off x="3071802" y="5572140"/>
            <a:ext cx="507209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Completion Of Application Form</a:t>
            </a:r>
            <a:endParaRPr lang="id-ID" sz="1400" dirty="0"/>
          </a:p>
        </p:txBody>
      </p:sp>
      <p:sp>
        <p:nvSpPr>
          <p:cNvPr id="13" name="Rectangle 12"/>
          <p:cNvSpPr/>
          <p:nvPr/>
        </p:nvSpPr>
        <p:spPr>
          <a:xfrm>
            <a:off x="3428992" y="5214950"/>
            <a:ext cx="4714908" cy="35719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Initial Interview in HR Department</a:t>
            </a:r>
            <a:endParaRPr lang="id-ID" sz="1400" dirty="0"/>
          </a:p>
        </p:txBody>
      </p:sp>
      <p:sp>
        <p:nvSpPr>
          <p:cNvPr id="14" name="Rectangle 13"/>
          <p:cNvSpPr/>
          <p:nvPr/>
        </p:nvSpPr>
        <p:spPr>
          <a:xfrm>
            <a:off x="3714744" y="4857760"/>
            <a:ext cx="4429156" cy="35719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Employment Test</a:t>
            </a:r>
            <a:endParaRPr lang="id-ID" sz="1400" dirty="0"/>
          </a:p>
        </p:txBody>
      </p:sp>
      <p:sp>
        <p:nvSpPr>
          <p:cNvPr id="15" name="Rectangle 14"/>
          <p:cNvSpPr/>
          <p:nvPr/>
        </p:nvSpPr>
        <p:spPr>
          <a:xfrm>
            <a:off x="4000496" y="4429132"/>
            <a:ext cx="4143404" cy="4286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Background Investigation</a:t>
            </a:r>
            <a:endParaRPr lang="id-ID" sz="1400" dirty="0"/>
          </a:p>
        </p:txBody>
      </p:sp>
      <p:sp>
        <p:nvSpPr>
          <p:cNvPr id="16" name="Rectangle 15"/>
          <p:cNvSpPr/>
          <p:nvPr/>
        </p:nvSpPr>
        <p:spPr>
          <a:xfrm>
            <a:off x="4357686" y="4071942"/>
            <a:ext cx="3786214" cy="35719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Prelimenery  Selection in HR Department</a:t>
            </a:r>
            <a:endParaRPr lang="id-ID" sz="1400" dirty="0"/>
          </a:p>
        </p:txBody>
      </p:sp>
      <p:sp>
        <p:nvSpPr>
          <p:cNvPr id="17" name="Rectangle 16"/>
          <p:cNvSpPr/>
          <p:nvPr/>
        </p:nvSpPr>
        <p:spPr>
          <a:xfrm>
            <a:off x="4786314" y="3714752"/>
            <a:ext cx="3357586" cy="35719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Supervisory Of Team Interview </a:t>
            </a:r>
            <a:endParaRPr lang="id-ID" sz="1400" dirty="0"/>
          </a:p>
        </p:txBody>
      </p:sp>
      <p:sp>
        <p:nvSpPr>
          <p:cNvPr id="18" name="Rectangle 17"/>
          <p:cNvSpPr/>
          <p:nvPr/>
        </p:nvSpPr>
        <p:spPr>
          <a:xfrm>
            <a:off x="5072066" y="3357562"/>
            <a:ext cx="3071834" cy="35719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Medical Exam/ Drug Testing</a:t>
            </a:r>
            <a:endParaRPr lang="id-ID" sz="1400" dirty="0"/>
          </a:p>
        </p:txBody>
      </p:sp>
      <p:sp>
        <p:nvSpPr>
          <p:cNvPr id="19" name="Rectangle 18"/>
          <p:cNvSpPr/>
          <p:nvPr/>
        </p:nvSpPr>
        <p:spPr>
          <a:xfrm>
            <a:off x="5572132" y="3000372"/>
            <a:ext cx="2571768" cy="35719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1400" dirty="0" smtClean="0"/>
              <a:t>Hiring Decision</a:t>
            </a:r>
            <a:endParaRPr lang="id-ID" sz="1400" dirty="0"/>
          </a:p>
        </p:txBody>
      </p:sp>
      <p:sp>
        <p:nvSpPr>
          <p:cNvPr id="20" name="TextBox 19"/>
          <p:cNvSpPr txBox="1"/>
          <p:nvPr/>
        </p:nvSpPr>
        <p:spPr>
          <a:xfrm>
            <a:off x="-1928858" y="142852"/>
            <a:ext cx="184731" cy="369332"/>
          </a:xfrm>
          <a:prstGeom prst="rect">
            <a:avLst/>
          </a:prstGeom>
          <a:noFill/>
        </p:spPr>
        <p:txBody>
          <a:bodyPr wrap="none" rtlCol="0">
            <a:spAutoFit/>
          </a:bodyPr>
          <a:lstStyle/>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5926"/>
            <a:ext cx="8229600" cy="4429156"/>
          </a:xfrm>
          <a:ln>
            <a:noFill/>
          </a:ln>
        </p:spPr>
        <p:txBody>
          <a:bodyPr/>
          <a:lstStyle/>
          <a:p>
            <a:pPr>
              <a:buNone/>
            </a:pPr>
            <a:r>
              <a:rPr lang="id-ID" dirty="0" smtClean="0">
                <a:solidFill>
                  <a:srgbClr val="FF0000"/>
                </a:solidFill>
              </a:rPr>
              <a:t>	</a:t>
            </a:r>
            <a:r>
              <a:rPr lang="id-ID" sz="2800" dirty="0" smtClean="0">
                <a:solidFill>
                  <a:srgbClr val="FF0000"/>
                </a:solidFill>
                <a:latin typeface="Berlin Sans FB" pitchFamily="34" charset="0"/>
              </a:rPr>
              <a:t>Organisasi sehat </a:t>
            </a:r>
            <a:r>
              <a:rPr lang="id-ID" sz="2800" dirty="0" smtClean="0">
                <a:latin typeface="Berlin Sans FB" pitchFamily="34" charset="0"/>
              </a:rPr>
              <a:t>harus memiliki </a:t>
            </a:r>
            <a:r>
              <a:rPr lang="id-ID" sz="2800" dirty="0" smtClean="0">
                <a:solidFill>
                  <a:srgbClr val="FF0000"/>
                </a:solidFill>
                <a:latin typeface="Berlin Sans FB" pitchFamily="34" charset="0"/>
              </a:rPr>
              <a:t>supply</a:t>
            </a:r>
            <a:r>
              <a:rPr lang="id-ID" sz="2800" dirty="0" smtClean="0">
                <a:latin typeface="Berlin Sans FB" pitchFamily="34" charset="0"/>
              </a:rPr>
              <a:t> yang mantap dalam </a:t>
            </a:r>
            <a:r>
              <a:rPr lang="id-ID" sz="2800" dirty="0" smtClean="0">
                <a:solidFill>
                  <a:srgbClr val="FF0000"/>
                </a:solidFill>
                <a:latin typeface="Berlin Sans FB" pitchFamily="34" charset="0"/>
              </a:rPr>
              <a:t>sumber daya manusia</a:t>
            </a:r>
            <a:r>
              <a:rPr lang="id-ID" sz="2800" dirty="0" smtClean="0">
                <a:latin typeface="Berlin Sans FB" pitchFamily="34" charset="0"/>
              </a:rPr>
              <a:t> :</a:t>
            </a:r>
          </a:p>
          <a:p>
            <a:pPr marL="624078" indent="-514350">
              <a:buFont typeface="+mj-lt"/>
              <a:buAutoNum type="arabicPeriod"/>
            </a:pPr>
            <a:r>
              <a:rPr lang="id-ID" sz="2800" dirty="0" smtClean="0">
                <a:latin typeface="Berlin Sans FB" pitchFamily="34" charset="0"/>
              </a:rPr>
              <a:t>Mengisi lowongan mereka yg pensiun/resign</a:t>
            </a:r>
          </a:p>
          <a:p>
            <a:pPr marL="624078" indent="-514350">
              <a:buFont typeface="+mj-lt"/>
              <a:buAutoNum type="arabicPeriod"/>
            </a:pPr>
            <a:r>
              <a:rPr lang="id-ID" sz="2800" dirty="0" smtClean="0">
                <a:latin typeface="Berlin Sans FB" pitchFamily="34" charset="0"/>
              </a:rPr>
              <a:t>Mengisi posisi bila ada perubahan/ ekspansi organisasi</a:t>
            </a:r>
          </a:p>
          <a:p>
            <a:pPr marL="624078" indent="-514350">
              <a:buFont typeface="+mj-lt"/>
              <a:buAutoNum type="arabicPeriod"/>
            </a:pPr>
            <a:r>
              <a:rPr lang="id-ID" sz="2800" dirty="0" smtClean="0">
                <a:latin typeface="Berlin Sans FB" pitchFamily="34" charset="0"/>
              </a:rPr>
              <a:t>A good recruiting the people</a:t>
            </a:r>
          </a:p>
          <a:p>
            <a:pPr marL="624078" indent="-514350">
              <a:buFont typeface="+mj-lt"/>
              <a:buAutoNum type="arabicPeriod"/>
            </a:pPr>
            <a:r>
              <a:rPr lang="id-ID" sz="2800" dirty="0" smtClean="0">
                <a:latin typeface="Berlin Sans FB" pitchFamily="34" charset="0"/>
              </a:rPr>
              <a:t>Human Resources Plans yg mempertimbangkan kebutuhan organisasi : people &amp; supply of people to hire</a:t>
            </a:r>
            <a:endParaRPr lang="en-US" sz="2800" dirty="0">
              <a:latin typeface="Berlin Sans FB" pitchFamily="34" charset="0"/>
            </a:endParaRPr>
          </a:p>
        </p:txBody>
      </p:sp>
      <p:sp>
        <p:nvSpPr>
          <p:cNvPr id="3" name="Title 2"/>
          <p:cNvSpPr>
            <a:spLocks noGrp="1"/>
          </p:cNvSpPr>
          <p:nvPr>
            <p:ph type="title"/>
          </p:nvPr>
        </p:nvSpPr>
        <p:spPr>
          <a:xfrm>
            <a:off x="457200" y="642918"/>
            <a:ext cx="8229600" cy="857256"/>
          </a:xfrm>
          <a:ln>
            <a:noFill/>
          </a:ln>
        </p:spPr>
        <p:txBody>
          <a:bodyPr>
            <a:normAutofit/>
          </a:bodyPr>
          <a:lstStyle/>
          <a:p>
            <a:pPr algn="ctr"/>
            <a:r>
              <a:rPr lang="id-ID" sz="2800" b="0" dirty="0" smtClean="0">
                <a:solidFill>
                  <a:srgbClr val="FF0000"/>
                </a:solidFill>
                <a:effectLst/>
                <a:latin typeface="Berlin Sans FB" pitchFamily="34" charset="0"/>
              </a:rPr>
              <a:t>THE PLANNING OF HUMAN RESOURCES NEEDS</a:t>
            </a:r>
            <a:endParaRPr lang="en-US" sz="2800" b="0" dirty="0">
              <a:solidFill>
                <a:srgbClr val="FF0000"/>
              </a:solidFill>
              <a:effectLst/>
              <a:latin typeface="Berlin Sans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28802"/>
            <a:ext cx="8229600" cy="4078489"/>
          </a:xfrm>
          <a:ln>
            <a:noFill/>
          </a:ln>
        </p:spPr>
        <p:txBody>
          <a:bodyPr>
            <a:normAutofit/>
          </a:bodyPr>
          <a:lstStyle/>
          <a:p>
            <a:pPr>
              <a:buNone/>
            </a:pPr>
            <a:r>
              <a:rPr lang="id-ID" sz="2400" dirty="0" smtClean="0"/>
              <a:t>	</a:t>
            </a:r>
            <a:r>
              <a:rPr lang="id-ID" sz="2400" dirty="0" smtClean="0">
                <a:latin typeface="Berlin Sans FB" pitchFamily="34" charset="0"/>
              </a:rPr>
              <a:t>Forecasts of human resources demand biasanya dibuat sesuai dengan kebutuhan masing-masing kategori job, misal </a:t>
            </a:r>
          </a:p>
          <a:p>
            <a:pPr>
              <a:buNone/>
            </a:pPr>
            <a:endParaRPr lang="id-ID" sz="2400" dirty="0" smtClean="0"/>
          </a:p>
          <a:p>
            <a:pPr>
              <a:buNone/>
            </a:pPr>
            <a:endParaRPr lang="id-ID" sz="2400" dirty="0" smtClean="0"/>
          </a:p>
          <a:p>
            <a:pPr>
              <a:buNone/>
            </a:pPr>
            <a:endParaRPr lang="en-US" sz="2400" dirty="0"/>
          </a:p>
        </p:txBody>
      </p:sp>
      <p:sp>
        <p:nvSpPr>
          <p:cNvPr id="3" name="Title 2"/>
          <p:cNvSpPr>
            <a:spLocks noGrp="1"/>
          </p:cNvSpPr>
          <p:nvPr>
            <p:ph type="title"/>
          </p:nvPr>
        </p:nvSpPr>
        <p:spPr>
          <a:xfrm>
            <a:off x="457200" y="642918"/>
            <a:ext cx="8229600" cy="857256"/>
          </a:xfrm>
          <a:ln>
            <a:noFill/>
          </a:ln>
        </p:spPr>
        <p:txBody>
          <a:bodyPr>
            <a:normAutofit/>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326025362"/>
              </p:ext>
            </p:extLst>
          </p:nvPr>
        </p:nvGraphicFramePr>
        <p:xfrm>
          <a:off x="928664" y="3188973"/>
          <a:ext cx="7358113" cy="2039304"/>
        </p:xfrm>
        <a:graphic>
          <a:graphicData uri="http://schemas.openxmlformats.org/drawingml/2006/table">
            <a:tbl>
              <a:tblPr firstRow="1" bandRow="1">
                <a:tableStyleId>{5C22544A-7EE6-4342-B048-85BDC9FD1C3A}</a:tableStyleId>
              </a:tblPr>
              <a:tblGrid>
                <a:gridCol w="1051159"/>
                <a:gridCol w="1051159"/>
                <a:gridCol w="1051159"/>
                <a:gridCol w="1051159"/>
                <a:gridCol w="1051159"/>
                <a:gridCol w="1051159"/>
                <a:gridCol w="1051159"/>
              </a:tblGrid>
              <a:tr h="484824">
                <a:tc>
                  <a:txBody>
                    <a:bodyPr/>
                    <a:lstStyle/>
                    <a:p>
                      <a:pPr algn="ctr"/>
                      <a:r>
                        <a:rPr lang="id-ID" dirty="0" smtClean="0"/>
                        <a:t>Job</a:t>
                      </a:r>
                      <a:r>
                        <a:rPr lang="id-ID" baseline="0" dirty="0" smtClean="0"/>
                        <a:t> Classification</a:t>
                      </a:r>
                      <a:endParaRPr lang="en-US" dirty="0"/>
                    </a:p>
                  </a:txBody>
                  <a:tcPr>
                    <a:solidFill>
                      <a:srgbClr val="0070C0"/>
                    </a:solidFill>
                  </a:tcPr>
                </a:tc>
                <a:tc>
                  <a:txBody>
                    <a:bodyPr/>
                    <a:lstStyle/>
                    <a:p>
                      <a:endParaRPr lang="id-ID" dirty="0" smtClean="0"/>
                    </a:p>
                    <a:p>
                      <a:pPr algn="ctr"/>
                      <a:r>
                        <a:rPr lang="id-ID" dirty="0" smtClean="0"/>
                        <a:t>Now</a:t>
                      </a:r>
                      <a:endParaRPr lang="en-US" dirty="0"/>
                    </a:p>
                  </a:txBody>
                  <a:tcPr>
                    <a:solidFill>
                      <a:srgbClr val="0070C0"/>
                    </a:solidFill>
                  </a:tcPr>
                </a:tc>
                <a:tc>
                  <a:txBody>
                    <a:bodyPr/>
                    <a:lstStyle/>
                    <a:p>
                      <a:endParaRPr lang="id-ID" dirty="0" smtClean="0"/>
                    </a:p>
                    <a:p>
                      <a:r>
                        <a:rPr lang="id-ID" dirty="0" smtClean="0"/>
                        <a:t>2017</a:t>
                      </a:r>
                      <a:endParaRPr lang="en-US" dirty="0"/>
                    </a:p>
                  </a:txBody>
                  <a:tcPr>
                    <a:solidFill>
                      <a:srgbClr val="0070C0"/>
                    </a:solidFill>
                  </a:tcPr>
                </a:tc>
                <a:tc>
                  <a:txBody>
                    <a:bodyPr/>
                    <a:lstStyle/>
                    <a:p>
                      <a:endParaRPr lang="id-ID" dirty="0" smtClean="0"/>
                    </a:p>
                    <a:p>
                      <a:r>
                        <a:rPr lang="id-ID" dirty="0" smtClean="0"/>
                        <a:t>2018</a:t>
                      </a:r>
                      <a:endParaRPr lang="en-US" dirty="0"/>
                    </a:p>
                  </a:txBody>
                  <a:tcPr>
                    <a:solidFill>
                      <a:srgbClr val="0070C0"/>
                    </a:solidFill>
                  </a:tcPr>
                </a:tc>
                <a:tc>
                  <a:txBody>
                    <a:bodyPr/>
                    <a:lstStyle/>
                    <a:p>
                      <a:endParaRPr lang="id-ID" dirty="0" smtClean="0"/>
                    </a:p>
                    <a:p>
                      <a:r>
                        <a:rPr lang="id-ID" dirty="0" smtClean="0"/>
                        <a:t>2019</a:t>
                      </a:r>
                      <a:endParaRPr lang="en-US" dirty="0"/>
                    </a:p>
                  </a:txBody>
                  <a:tcPr>
                    <a:solidFill>
                      <a:srgbClr val="0070C0"/>
                    </a:solidFill>
                  </a:tcPr>
                </a:tc>
                <a:tc>
                  <a:txBody>
                    <a:bodyPr/>
                    <a:lstStyle/>
                    <a:p>
                      <a:endParaRPr lang="id-ID" dirty="0" smtClean="0"/>
                    </a:p>
                    <a:p>
                      <a:r>
                        <a:rPr lang="id-ID" dirty="0" smtClean="0"/>
                        <a:t>2020</a:t>
                      </a:r>
                      <a:endParaRPr lang="en-US" dirty="0"/>
                    </a:p>
                  </a:txBody>
                  <a:tcPr>
                    <a:solidFill>
                      <a:srgbClr val="0070C0"/>
                    </a:solidFill>
                  </a:tcPr>
                </a:tc>
                <a:tc>
                  <a:txBody>
                    <a:bodyPr/>
                    <a:lstStyle/>
                    <a:p>
                      <a:endParaRPr lang="id-ID" dirty="0" smtClean="0"/>
                    </a:p>
                    <a:p>
                      <a:r>
                        <a:rPr lang="id-ID" dirty="0" smtClean="0"/>
                        <a:t>2021</a:t>
                      </a:r>
                      <a:endParaRPr lang="en-US" dirty="0"/>
                    </a:p>
                  </a:txBody>
                  <a:tcPr>
                    <a:solidFill>
                      <a:srgbClr val="0070C0"/>
                    </a:solidFill>
                  </a:tcPr>
                </a:tc>
              </a:tr>
              <a:tr h="484824">
                <a:tc>
                  <a:txBody>
                    <a:bodyPr/>
                    <a:lstStyle/>
                    <a:p>
                      <a:r>
                        <a:rPr lang="id-ID" dirty="0" smtClean="0"/>
                        <a:t>Dosen</a:t>
                      </a:r>
                      <a:endParaRPr lang="en-US" dirty="0"/>
                    </a:p>
                  </a:txBody>
                  <a:tcPr>
                    <a:solidFill>
                      <a:srgbClr val="00B050"/>
                    </a:solidFill>
                  </a:tcPr>
                </a:tc>
                <a:tc>
                  <a:txBody>
                    <a:bodyPr/>
                    <a:lstStyle/>
                    <a:p>
                      <a:r>
                        <a:rPr lang="id-ID" dirty="0" smtClean="0"/>
                        <a:t> </a:t>
                      </a:r>
                      <a:r>
                        <a:rPr lang="id-ID" baseline="0" dirty="0" smtClean="0"/>
                        <a:t> 400</a:t>
                      </a:r>
                      <a:endParaRPr lang="en-US" dirty="0"/>
                    </a:p>
                  </a:txBody>
                  <a:tcPr>
                    <a:solidFill>
                      <a:srgbClr val="00B050"/>
                    </a:solidFill>
                  </a:tcPr>
                </a:tc>
                <a:tc>
                  <a:txBody>
                    <a:bodyPr/>
                    <a:lstStyle/>
                    <a:p>
                      <a:pPr algn="ctr"/>
                      <a:r>
                        <a:rPr lang="id-ID" dirty="0" smtClean="0"/>
                        <a:t>425</a:t>
                      </a:r>
                      <a:endParaRPr lang="en-US" dirty="0"/>
                    </a:p>
                  </a:txBody>
                  <a:tcPr>
                    <a:solidFill>
                      <a:srgbClr val="00B050"/>
                    </a:solidFill>
                  </a:tcPr>
                </a:tc>
                <a:tc>
                  <a:txBody>
                    <a:bodyPr/>
                    <a:lstStyle/>
                    <a:p>
                      <a:pPr algn="ctr"/>
                      <a:r>
                        <a:rPr lang="id-ID" dirty="0" smtClean="0"/>
                        <a:t>450</a:t>
                      </a:r>
                      <a:endParaRPr lang="en-US" dirty="0"/>
                    </a:p>
                  </a:txBody>
                  <a:tcPr>
                    <a:solidFill>
                      <a:srgbClr val="00B050"/>
                    </a:solidFill>
                  </a:tcPr>
                </a:tc>
                <a:tc>
                  <a:txBody>
                    <a:bodyPr/>
                    <a:lstStyle/>
                    <a:p>
                      <a:pPr algn="ctr"/>
                      <a:r>
                        <a:rPr lang="id-ID" dirty="0" smtClean="0"/>
                        <a:t>.....</a:t>
                      </a:r>
                      <a:endParaRPr lang="en-US" dirty="0"/>
                    </a:p>
                  </a:txBody>
                  <a:tcPr>
                    <a:solidFill>
                      <a:srgbClr val="00B050"/>
                    </a:solidFill>
                  </a:tcPr>
                </a:tc>
                <a:tc>
                  <a:txBody>
                    <a:bodyPr/>
                    <a:lstStyle/>
                    <a:p>
                      <a:pPr algn="ctr"/>
                      <a:r>
                        <a:rPr lang="id-ID" dirty="0" smtClean="0"/>
                        <a:t>.....</a:t>
                      </a:r>
                      <a:endParaRPr lang="en-US" dirty="0"/>
                    </a:p>
                  </a:txBody>
                  <a:tcPr>
                    <a:solidFill>
                      <a:srgbClr val="00B050"/>
                    </a:solidFill>
                  </a:tcPr>
                </a:tc>
                <a:tc>
                  <a:txBody>
                    <a:bodyPr/>
                    <a:lstStyle/>
                    <a:p>
                      <a:pPr algn="ctr"/>
                      <a:r>
                        <a:rPr lang="id-ID" dirty="0" smtClean="0"/>
                        <a:t>....</a:t>
                      </a:r>
                      <a:endParaRPr lang="en-US" dirty="0"/>
                    </a:p>
                  </a:txBody>
                  <a:tcPr>
                    <a:solidFill>
                      <a:srgbClr val="00B050"/>
                    </a:solidFill>
                  </a:tcPr>
                </a:tc>
              </a:tr>
              <a:tr h="484824">
                <a:tc>
                  <a:txBody>
                    <a:bodyPr/>
                    <a:lstStyle/>
                    <a:p>
                      <a:r>
                        <a:rPr lang="id-ID" dirty="0" smtClean="0"/>
                        <a:t>Tenaga</a:t>
                      </a:r>
                    </a:p>
                    <a:p>
                      <a:r>
                        <a:rPr lang="id-ID" dirty="0" smtClean="0"/>
                        <a:t>Adm</a:t>
                      </a:r>
                      <a:endParaRPr lang="en-US" dirty="0"/>
                    </a:p>
                  </a:txBody>
                  <a:tcPr>
                    <a:solidFill>
                      <a:srgbClr val="00B050"/>
                    </a:solidFill>
                  </a:tcPr>
                </a:tc>
                <a:tc>
                  <a:txBody>
                    <a:bodyPr/>
                    <a:lstStyle/>
                    <a:p>
                      <a:pPr algn="ctr"/>
                      <a:r>
                        <a:rPr lang="id-ID" dirty="0" smtClean="0"/>
                        <a:t>50</a:t>
                      </a:r>
                      <a:endParaRPr lang="en-US" dirty="0"/>
                    </a:p>
                  </a:txBody>
                  <a:tcPr>
                    <a:solidFill>
                      <a:srgbClr val="00B050"/>
                    </a:solidFill>
                  </a:tcPr>
                </a:tc>
                <a:tc>
                  <a:txBody>
                    <a:bodyPr/>
                    <a:lstStyle/>
                    <a:p>
                      <a:pPr algn="ctr"/>
                      <a:r>
                        <a:rPr lang="id-ID" dirty="0" smtClean="0"/>
                        <a:t>55</a:t>
                      </a:r>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357298"/>
            <a:ext cx="7560840" cy="4808006"/>
          </a:xfrm>
          <a:ln>
            <a:noFill/>
          </a:ln>
        </p:spPr>
        <p:txBody>
          <a:bodyPr>
            <a:noAutofit/>
          </a:bodyPr>
          <a:lstStyle/>
          <a:p>
            <a:pPr>
              <a:buNone/>
            </a:pPr>
            <a:r>
              <a:rPr lang="id-ID" sz="2600" dirty="0" smtClean="0">
                <a:solidFill>
                  <a:schemeClr val="accent2"/>
                </a:solidFill>
                <a:latin typeface="Berlin Sans FB" pitchFamily="34" charset="0"/>
              </a:rPr>
              <a:t>Sources of Labor Market Information </a:t>
            </a:r>
            <a:r>
              <a:rPr lang="id-ID" sz="2600" dirty="0" smtClean="0">
                <a:latin typeface="Berlin Sans FB" pitchFamily="34" charset="0"/>
              </a:rPr>
              <a:t>:</a:t>
            </a:r>
          </a:p>
          <a:p>
            <a:pPr>
              <a:buFont typeface="Wingdings" pitchFamily="2" charset="2"/>
              <a:buChar char="q"/>
            </a:pPr>
            <a:r>
              <a:rPr lang="id-ID" sz="2600" dirty="0" smtClean="0">
                <a:latin typeface="Berlin Sans FB" pitchFamily="34" charset="0"/>
              </a:rPr>
              <a:t>Dep. Tenaga Kerja</a:t>
            </a:r>
          </a:p>
          <a:p>
            <a:pPr>
              <a:buFont typeface="Wingdings" pitchFamily="2" charset="2"/>
              <a:buChar char="q"/>
            </a:pPr>
            <a:r>
              <a:rPr lang="id-ID" sz="2600" dirty="0" smtClean="0">
                <a:latin typeface="Berlin Sans FB" pitchFamily="34" charset="0"/>
              </a:rPr>
              <a:t>Universitas / School recruiters</a:t>
            </a:r>
          </a:p>
          <a:p>
            <a:pPr>
              <a:buFont typeface="Wingdings" pitchFamily="2" charset="2"/>
              <a:buChar char="q"/>
            </a:pPr>
            <a:r>
              <a:rPr lang="id-ID" sz="2600" dirty="0" smtClean="0">
                <a:latin typeface="Berlin Sans FB" pitchFamily="34" charset="0"/>
              </a:rPr>
              <a:t>Iklan /Media Masa (koran), </a:t>
            </a:r>
          </a:p>
          <a:p>
            <a:pPr>
              <a:buFont typeface="Wingdings" pitchFamily="2" charset="2"/>
              <a:buChar char="q"/>
            </a:pPr>
            <a:r>
              <a:rPr lang="id-ID" sz="2600" dirty="0" smtClean="0">
                <a:latin typeface="Berlin Sans FB" pitchFamily="34" charset="0"/>
              </a:rPr>
              <a:t>Employment Services</a:t>
            </a:r>
          </a:p>
          <a:p>
            <a:pPr>
              <a:buFont typeface="Wingdings" pitchFamily="2" charset="2"/>
              <a:buChar char="q"/>
            </a:pPr>
            <a:r>
              <a:rPr lang="id-ID" sz="2600" dirty="0" smtClean="0">
                <a:latin typeface="Berlin Sans FB" pitchFamily="34" charset="0"/>
              </a:rPr>
              <a:t>Outsourcing Agency</a:t>
            </a:r>
          </a:p>
          <a:p>
            <a:pPr>
              <a:buFont typeface="Wingdings" pitchFamily="2" charset="2"/>
              <a:buChar char="q"/>
            </a:pPr>
            <a:r>
              <a:rPr lang="id-ID" sz="2600" dirty="0" smtClean="0">
                <a:latin typeface="Berlin Sans FB" pitchFamily="34" charset="0"/>
              </a:rPr>
              <a:t>Walk -Interview</a:t>
            </a:r>
          </a:p>
          <a:p>
            <a:pPr>
              <a:buFont typeface="Wingdings" pitchFamily="2" charset="2"/>
              <a:buChar char="q"/>
            </a:pPr>
            <a:r>
              <a:rPr lang="id-ID" sz="2600" dirty="0" smtClean="0">
                <a:latin typeface="Berlin Sans FB" pitchFamily="34" charset="0"/>
              </a:rPr>
              <a:t>Medsos, dll</a:t>
            </a:r>
          </a:p>
          <a:p>
            <a:pPr>
              <a:buNone/>
            </a:pPr>
            <a:endParaRPr lang="id-ID" sz="2600" dirty="0" smtClean="0">
              <a:latin typeface="Berlin Sans FB" pitchFamily="34" charset="0"/>
            </a:endParaRPr>
          </a:p>
          <a:p>
            <a:pPr>
              <a:buNone/>
            </a:pPr>
            <a:r>
              <a:rPr lang="id-ID" sz="2600" dirty="0" smtClean="0">
                <a:latin typeface="Berlin Sans FB" pitchFamily="34" charset="0"/>
              </a:rPr>
              <a:t>	Manakah yang paling Menguntungkan dari sisi organisasi?</a:t>
            </a:r>
            <a:endParaRPr lang="en-US" sz="2600" dirty="0">
              <a:latin typeface="Berlin Sans FB" pitchFamily="34" charset="0"/>
            </a:endParaRPr>
          </a:p>
        </p:txBody>
      </p:sp>
      <p:sp>
        <p:nvSpPr>
          <p:cNvPr id="3" name="Title 2"/>
          <p:cNvSpPr>
            <a:spLocks noGrp="1"/>
          </p:cNvSpPr>
          <p:nvPr>
            <p:ph type="title"/>
          </p:nvPr>
        </p:nvSpPr>
        <p:spPr>
          <a:xfrm>
            <a:off x="457200" y="571480"/>
            <a:ext cx="8229600" cy="785818"/>
          </a:xfrm>
          <a:ln>
            <a:noFill/>
          </a:ln>
        </p:spPr>
        <p:txBody>
          <a:bodyPr>
            <a:normAutofit/>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lstStyle/>
          <a:p>
            <a:pPr>
              <a:buNone/>
            </a:pPr>
            <a:r>
              <a:rPr lang="id-ID" dirty="0" smtClean="0"/>
              <a:t>	</a:t>
            </a:r>
            <a:r>
              <a:rPr lang="id-ID" sz="2800" dirty="0" smtClean="0">
                <a:latin typeface="Berlin Sans FB" pitchFamily="34" charset="0"/>
              </a:rPr>
              <a:t>Hire good people, maka</a:t>
            </a:r>
            <a:r>
              <a:rPr lang="id-ID" sz="2800" dirty="0" smtClean="0">
                <a:latin typeface="Berlin Sans FB" pitchFamily="34" charset="0"/>
                <a:sym typeface="Wingdings" pitchFamily="2" charset="2"/>
              </a:rPr>
              <a:t> organisasi harus memiliki banyak pilihan calon karyawan :</a:t>
            </a:r>
          </a:p>
          <a:p>
            <a:pPr lvl="1">
              <a:buFont typeface="Wingdings" pitchFamily="2" charset="2"/>
              <a:buChar char="q"/>
            </a:pPr>
            <a:r>
              <a:rPr lang="id-ID" sz="2800" dirty="0" smtClean="0">
                <a:solidFill>
                  <a:schemeClr val="accent2"/>
                </a:solidFill>
                <a:latin typeface="Berlin Sans FB" pitchFamily="34" charset="0"/>
                <a:sym typeface="Wingdings" pitchFamily="2" charset="2"/>
              </a:rPr>
              <a:t>Supply banyak   ?</a:t>
            </a:r>
          </a:p>
          <a:p>
            <a:pPr lvl="1">
              <a:buFont typeface="Wingdings" pitchFamily="2" charset="2"/>
              <a:buChar char="q"/>
            </a:pPr>
            <a:r>
              <a:rPr lang="id-ID" sz="2800" dirty="0" smtClean="0">
                <a:solidFill>
                  <a:schemeClr val="accent2"/>
                </a:solidFill>
                <a:latin typeface="Berlin Sans FB" pitchFamily="34" charset="0"/>
                <a:sym typeface="Wingdings" pitchFamily="2" charset="2"/>
              </a:rPr>
              <a:t>Supply terbatas </a:t>
            </a:r>
            <a:r>
              <a:rPr lang="id-ID" sz="2800" dirty="0" smtClean="0">
                <a:latin typeface="Berlin Sans FB" pitchFamily="34" charset="0"/>
                <a:sym typeface="Wingdings" pitchFamily="2" charset="2"/>
              </a:rPr>
              <a:t> ?</a:t>
            </a:r>
          </a:p>
          <a:p>
            <a:pPr lvl="1">
              <a:buNone/>
            </a:pPr>
            <a:endParaRPr lang="id-ID" sz="2800" dirty="0" smtClean="0">
              <a:latin typeface="Berlin Sans FB" pitchFamily="34" charset="0"/>
              <a:sym typeface="Wingdings" pitchFamily="2" charset="2"/>
            </a:endParaRPr>
          </a:p>
          <a:p>
            <a:pPr lvl="1">
              <a:buNone/>
            </a:pPr>
            <a:r>
              <a:rPr lang="id-ID" sz="2800" dirty="0" smtClean="0">
                <a:latin typeface="Berlin Sans FB" pitchFamily="34" charset="0"/>
                <a:sym typeface="Wingdings" pitchFamily="2" charset="2"/>
              </a:rPr>
              <a:t>	Recruit good &amp; right applicants, sebaiknya didasarkan pada detil </a:t>
            </a:r>
            <a:r>
              <a:rPr lang="id-ID" sz="2800" dirty="0" smtClean="0">
                <a:solidFill>
                  <a:srgbClr val="FF0000"/>
                </a:solidFill>
                <a:latin typeface="Berlin Sans FB" pitchFamily="34" charset="0"/>
                <a:sym typeface="Wingdings" pitchFamily="2" charset="2"/>
              </a:rPr>
              <a:t>KSAO </a:t>
            </a:r>
            <a:r>
              <a:rPr lang="id-ID" sz="2800" dirty="0" smtClean="0">
                <a:latin typeface="Berlin Sans FB" pitchFamily="34" charset="0"/>
                <a:sym typeface="Wingdings" pitchFamily="2" charset="2"/>
              </a:rPr>
              <a:t>(Knowledge, Skill, Ability, Other person characteristic)</a:t>
            </a:r>
          </a:p>
          <a:p>
            <a:pPr lvl="1">
              <a:buNone/>
            </a:pPr>
            <a:r>
              <a:rPr lang="id-ID" sz="2800" dirty="0" smtClean="0">
                <a:latin typeface="Berlin Sans FB" pitchFamily="34" charset="0"/>
                <a:sym typeface="Wingdings" pitchFamily="2" charset="2"/>
              </a:rPr>
              <a:t>	Misal : butuh programer  universitas</a:t>
            </a:r>
            <a:endParaRPr lang="en-US" sz="2800" dirty="0">
              <a:latin typeface="Berlin Sans FB" pitchFamily="34" charset="0"/>
            </a:endParaRPr>
          </a:p>
        </p:txBody>
      </p:sp>
      <p:sp>
        <p:nvSpPr>
          <p:cNvPr id="3" name="Title 2"/>
          <p:cNvSpPr>
            <a:spLocks noGrp="1"/>
          </p:cNvSpPr>
          <p:nvPr>
            <p:ph type="title"/>
          </p:nvPr>
        </p:nvSpPr>
        <p:spPr>
          <a:xfrm>
            <a:off x="457200" y="642918"/>
            <a:ext cx="8229600" cy="857256"/>
          </a:xfrm>
          <a:ln>
            <a:noFill/>
          </a:ln>
        </p:spPr>
        <p:txBody>
          <a:bodyPr>
            <a:normAutofit/>
          </a:bodyPr>
          <a:lstStyle/>
          <a:p>
            <a:pPr algn="ctr"/>
            <a:r>
              <a:rPr lang="id-ID" sz="3200" b="0" dirty="0" smtClean="0">
                <a:solidFill>
                  <a:schemeClr val="accent2"/>
                </a:solidFill>
                <a:effectLst/>
                <a:latin typeface="Berlin Sans FB" pitchFamily="34" charset="0"/>
              </a:rPr>
              <a:t>RECRUITING APPLICANTS</a:t>
            </a:r>
            <a:endParaRPr lang="en-US" sz="3200" b="0" dirty="0">
              <a:solidFill>
                <a:schemeClr val="accent2"/>
              </a:solidFill>
              <a:effectLst/>
              <a:latin typeface="Berlin Sans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a:ln>
            <a:noFill/>
          </a:ln>
        </p:spPr>
        <p:txBody>
          <a:bodyPr>
            <a:noAutofit/>
          </a:bodyPr>
          <a:lstStyle/>
          <a:p>
            <a:pPr>
              <a:buNone/>
            </a:pPr>
            <a:r>
              <a:rPr lang="id-ID" sz="2800" dirty="0" smtClean="0">
                <a:solidFill>
                  <a:srgbClr val="FF0000"/>
                </a:solidFill>
                <a:latin typeface="Berlin Sans FB" pitchFamily="34" charset="0"/>
              </a:rPr>
              <a:t>1. How do We select Employees</a:t>
            </a:r>
          </a:p>
          <a:p>
            <a:pPr>
              <a:buFont typeface="Wingdings" pitchFamily="2" charset="2"/>
              <a:buChar char="q"/>
            </a:pPr>
            <a:r>
              <a:rPr lang="id-ID" sz="2800" dirty="0" smtClean="0">
                <a:latin typeface="Berlin Sans FB" pitchFamily="34" charset="0"/>
              </a:rPr>
              <a:t>Melalui interview ( bias subjektif ?)</a:t>
            </a:r>
          </a:p>
          <a:p>
            <a:pPr>
              <a:buFont typeface="Wingdings" pitchFamily="2" charset="2"/>
              <a:buChar char="q"/>
            </a:pPr>
            <a:r>
              <a:rPr lang="id-ID" sz="2800" dirty="0" smtClean="0">
                <a:latin typeface="Berlin Sans FB" pitchFamily="34" charset="0"/>
              </a:rPr>
              <a:t>Menetapkan kriteria good employee?</a:t>
            </a:r>
          </a:p>
          <a:p>
            <a:pPr>
              <a:buFont typeface="Wingdings" pitchFamily="2" charset="2"/>
              <a:buChar char="q"/>
            </a:pPr>
            <a:r>
              <a:rPr lang="id-ID" sz="2800" dirty="0" smtClean="0">
                <a:latin typeface="Berlin Sans FB" pitchFamily="34" charset="0"/>
              </a:rPr>
              <a:t>Menetapkan Predictor (melalui penilaian KSAO sebagai kriteria job performance)</a:t>
            </a:r>
          </a:p>
          <a:p>
            <a:pPr>
              <a:buNone/>
            </a:pPr>
            <a:r>
              <a:rPr lang="id-ID" sz="2800" dirty="0" smtClean="0">
                <a:latin typeface="Berlin Sans FB" pitchFamily="34" charset="0"/>
              </a:rPr>
              <a:t>	Mis : Predictor job performance Guru, tidak hanya Knowledge, tetapi banyak hal), agar valid</a:t>
            </a:r>
          </a:p>
          <a:p>
            <a:pPr>
              <a:buNone/>
            </a:pPr>
            <a:endParaRPr lang="id-ID" sz="2800" dirty="0" smtClean="0">
              <a:latin typeface="Berlin Sans FB" pitchFamily="34" charset="0"/>
            </a:endParaRPr>
          </a:p>
          <a:p>
            <a:pPr>
              <a:buNone/>
            </a:pPr>
            <a:r>
              <a:rPr lang="id-ID" sz="2800" dirty="0" smtClean="0">
                <a:latin typeface="Berlin Sans FB" pitchFamily="34" charset="0"/>
              </a:rPr>
              <a:t>	</a:t>
            </a:r>
            <a:r>
              <a:rPr lang="id-ID" sz="2800" dirty="0" smtClean="0">
                <a:solidFill>
                  <a:srgbClr val="FF0000"/>
                </a:solidFill>
                <a:latin typeface="Berlin Sans FB" pitchFamily="34" charset="0"/>
              </a:rPr>
              <a:t>Validitas predictor</a:t>
            </a:r>
            <a:r>
              <a:rPr lang="id-ID" sz="2800" dirty="0" smtClean="0">
                <a:latin typeface="Berlin Sans FB" pitchFamily="34" charset="0"/>
              </a:rPr>
              <a:t> sebaiknya menjadi bagian dari sistem seleksi di organisasi</a:t>
            </a:r>
            <a:endParaRPr lang="en-US" sz="2800" dirty="0">
              <a:latin typeface="Berlin Sans FB" pitchFamily="34" charset="0"/>
            </a:endParaRPr>
          </a:p>
        </p:txBody>
      </p:sp>
      <p:sp>
        <p:nvSpPr>
          <p:cNvPr id="3" name="Title 2"/>
          <p:cNvSpPr>
            <a:spLocks noGrp="1"/>
          </p:cNvSpPr>
          <p:nvPr>
            <p:ph type="title"/>
          </p:nvPr>
        </p:nvSpPr>
        <p:spPr>
          <a:xfrm>
            <a:off x="457200" y="571480"/>
            <a:ext cx="8229600" cy="714380"/>
          </a:xfrm>
          <a:ln>
            <a:noFill/>
          </a:ln>
        </p:spPr>
        <p:txBody>
          <a:bodyPr>
            <a:normAutofit/>
          </a:bodyPr>
          <a:lstStyle/>
          <a:p>
            <a:pPr algn="ctr"/>
            <a:r>
              <a:rPr lang="id-ID" sz="3200" b="0" dirty="0" smtClean="0">
                <a:solidFill>
                  <a:srgbClr val="FF0000"/>
                </a:solidFill>
                <a:effectLst/>
                <a:latin typeface="Berlin Sans FB" pitchFamily="34" charset="0"/>
              </a:rPr>
              <a:t>SELECTING EMPLOYEES</a:t>
            </a:r>
            <a:endParaRPr lang="en-US" sz="3200" b="0" dirty="0">
              <a:solidFill>
                <a:srgbClr val="FF0000"/>
              </a:solidFill>
              <a:effectLst/>
              <a:latin typeface="Berlin Sans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374950"/>
          </a:xfrm>
          <a:ln>
            <a:noFill/>
          </a:ln>
        </p:spPr>
        <p:txBody>
          <a:bodyPr/>
          <a:lstStyle/>
          <a:p>
            <a:pPr>
              <a:buNone/>
            </a:pPr>
            <a:r>
              <a:rPr lang="id-ID" sz="2400" dirty="0" smtClean="0">
                <a:solidFill>
                  <a:srgbClr val="FF0000"/>
                </a:solidFill>
                <a:latin typeface="Berlin Sans FB" pitchFamily="34" charset="0"/>
              </a:rPr>
              <a:t>2. Conducting a validation study</a:t>
            </a:r>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sz="2000" dirty="0" smtClean="0">
                <a:latin typeface="Berlin Sans FB" pitchFamily="34" charset="0"/>
              </a:rPr>
              <a:t>5 langkah yaitu :</a:t>
            </a:r>
          </a:p>
          <a:p>
            <a:pPr marL="566928" indent="-457200">
              <a:buFont typeface="+mj-lt"/>
              <a:buAutoNum type="arabicPeriod"/>
            </a:pPr>
            <a:r>
              <a:rPr lang="id-ID" sz="2000" dirty="0" smtClean="0">
                <a:latin typeface="Berlin Sans FB" pitchFamily="34" charset="0"/>
              </a:rPr>
              <a:t>Conduct a job analysis</a:t>
            </a:r>
          </a:p>
          <a:p>
            <a:pPr marL="566928" indent="-457200">
              <a:buFont typeface="+mj-lt"/>
              <a:buAutoNum type="arabicPeriod"/>
            </a:pPr>
            <a:r>
              <a:rPr lang="id-ID" sz="2000" dirty="0" smtClean="0">
                <a:latin typeface="Berlin Sans FB" pitchFamily="34" charset="0"/>
              </a:rPr>
              <a:t>Specify job performance criteria</a:t>
            </a:r>
          </a:p>
          <a:p>
            <a:pPr marL="566928" indent="-457200">
              <a:buFont typeface="+mj-lt"/>
              <a:buAutoNum type="arabicPeriod"/>
            </a:pPr>
            <a:r>
              <a:rPr lang="id-ID" sz="2000" dirty="0" smtClean="0">
                <a:latin typeface="Berlin Sans FB" pitchFamily="34" charset="0"/>
              </a:rPr>
              <a:t>Choose predictors</a:t>
            </a:r>
          </a:p>
          <a:p>
            <a:pPr marL="566928" indent="-457200">
              <a:buFont typeface="+mj-lt"/>
              <a:buAutoNum type="arabicPeriod"/>
            </a:pPr>
            <a:r>
              <a:rPr lang="id-ID" sz="2000" dirty="0" smtClean="0">
                <a:latin typeface="Berlin Sans FB" pitchFamily="34" charset="0"/>
              </a:rPr>
              <a:t>Validate the predictors</a:t>
            </a:r>
          </a:p>
          <a:p>
            <a:pPr marL="566928" indent="-457200">
              <a:buFont typeface="+mj-lt"/>
              <a:buAutoNum type="arabicPeriod"/>
            </a:pPr>
            <a:r>
              <a:rPr lang="id-ID" sz="2000" dirty="0" smtClean="0">
                <a:latin typeface="Berlin Sans FB" pitchFamily="34" charset="0"/>
              </a:rPr>
              <a:t>Cross Validate</a:t>
            </a:r>
            <a:endParaRPr lang="en-US" sz="2000" dirty="0">
              <a:latin typeface="Berlin Sans FB" pitchFamily="34" charset="0"/>
            </a:endParaRPr>
          </a:p>
        </p:txBody>
      </p:sp>
      <p:sp>
        <p:nvSpPr>
          <p:cNvPr id="3" name="Title 2"/>
          <p:cNvSpPr>
            <a:spLocks noGrp="1"/>
          </p:cNvSpPr>
          <p:nvPr>
            <p:ph type="title"/>
          </p:nvPr>
        </p:nvSpPr>
        <p:spPr>
          <a:xfrm>
            <a:off x="457200" y="274638"/>
            <a:ext cx="8229600" cy="939784"/>
          </a:xfrm>
          <a:ln>
            <a:noFill/>
          </a:ln>
        </p:spPr>
        <p:txBody>
          <a:bodyPr>
            <a:normAutofit/>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sp>
        <p:nvSpPr>
          <p:cNvPr id="4" name="Rectangle 3"/>
          <p:cNvSpPr/>
          <p:nvPr/>
        </p:nvSpPr>
        <p:spPr>
          <a:xfrm>
            <a:off x="642910" y="2643182"/>
            <a:ext cx="1214446" cy="92869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Conduct job analysis</a:t>
            </a:r>
            <a:endParaRPr lang="en-US" dirty="0"/>
          </a:p>
        </p:txBody>
      </p:sp>
      <p:sp>
        <p:nvSpPr>
          <p:cNvPr id="5" name="Rectangle 4"/>
          <p:cNvSpPr/>
          <p:nvPr/>
        </p:nvSpPr>
        <p:spPr>
          <a:xfrm>
            <a:off x="2500298" y="2285992"/>
            <a:ext cx="1285884" cy="64294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Choose Criteria</a:t>
            </a:r>
            <a:endParaRPr lang="en-US" dirty="0"/>
          </a:p>
        </p:txBody>
      </p:sp>
      <p:sp>
        <p:nvSpPr>
          <p:cNvPr id="6" name="Rectangle 5"/>
          <p:cNvSpPr/>
          <p:nvPr/>
        </p:nvSpPr>
        <p:spPr>
          <a:xfrm>
            <a:off x="2428860" y="3286124"/>
            <a:ext cx="1357322" cy="8572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Choose Predictors</a:t>
            </a:r>
            <a:endParaRPr lang="en-US" dirty="0"/>
          </a:p>
        </p:txBody>
      </p:sp>
      <p:sp>
        <p:nvSpPr>
          <p:cNvPr id="7" name="Rectangle 6"/>
          <p:cNvSpPr/>
          <p:nvPr/>
        </p:nvSpPr>
        <p:spPr>
          <a:xfrm>
            <a:off x="4572000" y="2714620"/>
            <a:ext cx="1571636" cy="78581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Validate</a:t>
            </a:r>
            <a:endParaRPr lang="en-US" dirty="0"/>
          </a:p>
        </p:txBody>
      </p:sp>
      <p:sp>
        <p:nvSpPr>
          <p:cNvPr id="8" name="Rectangle 7"/>
          <p:cNvSpPr/>
          <p:nvPr/>
        </p:nvSpPr>
        <p:spPr>
          <a:xfrm>
            <a:off x="6929454" y="2786058"/>
            <a:ext cx="1571636" cy="7858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Cross Validate</a:t>
            </a:r>
            <a:endParaRPr lang="en-US" dirty="0"/>
          </a:p>
        </p:txBody>
      </p:sp>
      <p:cxnSp>
        <p:nvCxnSpPr>
          <p:cNvPr id="10" name="Straight Arrow Connector 9"/>
          <p:cNvCxnSpPr/>
          <p:nvPr/>
        </p:nvCxnSpPr>
        <p:spPr>
          <a:xfrm flipV="1">
            <a:off x="1928794" y="2643182"/>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1928794" y="3214686"/>
            <a:ext cx="42862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7" idx="1"/>
          </p:cNvCxnSpPr>
          <p:nvPr/>
        </p:nvCxnSpPr>
        <p:spPr>
          <a:xfrm>
            <a:off x="3786182" y="2607463"/>
            <a:ext cx="78581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p:cNvCxnSpPr>
          <p:nvPr/>
        </p:nvCxnSpPr>
        <p:spPr>
          <a:xfrm flipV="1">
            <a:off x="3786182" y="3214686"/>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86512" y="314324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fontScale="92500" lnSpcReduction="10000"/>
          </a:bodyPr>
          <a:lstStyle/>
          <a:p>
            <a:pPr>
              <a:buNone/>
            </a:pPr>
            <a:r>
              <a:rPr lang="id-ID" sz="2400" dirty="0" smtClean="0"/>
              <a:t>	</a:t>
            </a:r>
            <a:r>
              <a:rPr lang="id-ID" sz="2800" dirty="0" smtClean="0">
                <a:solidFill>
                  <a:srgbClr val="FF0000"/>
                </a:solidFill>
                <a:latin typeface="Berlin Sans FB" pitchFamily="34" charset="0"/>
              </a:rPr>
              <a:t>Step 1 : Conduct A Job Analysis</a:t>
            </a:r>
          </a:p>
          <a:p>
            <a:pPr>
              <a:buFont typeface="Wingdings" pitchFamily="2" charset="2"/>
              <a:buChar char="q"/>
            </a:pPr>
            <a:r>
              <a:rPr lang="id-ID" sz="2800" dirty="0" smtClean="0">
                <a:latin typeface="Berlin Sans FB" pitchFamily="34" charset="0"/>
              </a:rPr>
              <a:t>Job analysis memberi info ttg task/job</a:t>
            </a:r>
          </a:p>
          <a:p>
            <a:pPr>
              <a:buFont typeface="Wingdings" pitchFamily="2" charset="2"/>
              <a:buChar char="q"/>
            </a:pPr>
            <a:r>
              <a:rPr lang="id-ID" sz="2800" dirty="0" smtClean="0">
                <a:latin typeface="Berlin Sans FB" pitchFamily="34" charset="0"/>
              </a:rPr>
              <a:t>Job analysis memberi info ttg KSAO agar sukes di jobnya</a:t>
            </a:r>
          </a:p>
          <a:p>
            <a:pPr>
              <a:buFont typeface="Wingdings" pitchFamily="2" charset="2"/>
              <a:buChar char="q"/>
            </a:pPr>
            <a:r>
              <a:rPr lang="id-ID" sz="2800" dirty="0" smtClean="0">
                <a:latin typeface="Berlin Sans FB" pitchFamily="34" charset="0"/>
              </a:rPr>
              <a:t>Memberi info job relevance (KSAO needed for job sucess &amp; KSAO of job applicants)</a:t>
            </a:r>
          </a:p>
          <a:p>
            <a:pPr>
              <a:buFont typeface="Wingdings" pitchFamily="2" charset="2"/>
              <a:buChar char="q"/>
            </a:pPr>
            <a:r>
              <a:rPr lang="id-ID" sz="2800" dirty="0" smtClean="0">
                <a:latin typeface="Berlin Sans FB" pitchFamily="34" charset="0"/>
              </a:rPr>
              <a:t>Menghindari illegal selection ( not related to the job requirement)</a:t>
            </a:r>
          </a:p>
          <a:p>
            <a:pPr>
              <a:buNone/>
            </a:pPr>
            <a:endParaRPr lang="id-ID" sz="2400" dirty="0" smtClean="0">
              <a:latin typeface="Berlin Sans FB" pitchFamily="34" charset="0"/>
            </a:endParaRPr>
          </a:p>
          <a:p>
            <a:pPr>
              <a:buNone/>
            </a:pPr>
            <a:r>
              <a:rPr lang="id-ID" sz="2400" dirty="0" smtClean="0">
                <a:latin typeface="Berlin Sans FB" pitchFamily="34" charset="0"/>
              </a:rPr>
              <a:t>	</a:t>
            </a:r>
            <a:r>
              <a:rPr lang="id-ID" sz="2200" dirty="0" smtClean="0">
                <a:latin typeface="Berlin Sans FB" pitchFamily="34" charset="0"/>
              </a:rPr>
              <a:t>Misal : Manager, tugas utama membuat budget dg mempertimbangkan sumber yg ada, tdk blh lebih </a:t>
            </a:r>
            <a:r>
              <a:rPr lang="id-ID" sz="2200" dirty="0" smtClean="0">
                <a:latin typeface="Berlin Sans FB" pitchFamily="34" charset="0"/>
                <a:sym typeface="Wingdings" pitchFamily="2" charset="2"/>
              </a:rPr>
              <a:t> KSAO, basic mathematic</a:t>
            </a:r>
            <a:endParaRPr lang="en-US" sz="2200" dirty="0">
              <a:latin typeface="Berlin Sans FB" pitchFamily="34" charset="0"/>
            </a:endParaRPr>
          </a:p>
        </p:txBody>
      </p:sp>
      <p:sp>
        <p:nvSpPr>
          <p:cNvPr id="3" name="Title 2"/>
          <p:cNvSpPr>
            <a:spLocks noGrp="1"/>
          </p:cNvSpPr>
          <p:nvPr>
            <p:ph type="title"/>
          </p:nvPr>
        </p:nvSpPr>
        <p:spPr>
          <a:xfrm>
            <a:off x="457200" y="571480"/>
            <a:ext cx="8229600" cy="642942"/>
          </a:xfrm>
          <a:ln>
            <a:noFill/>
          </a:ln>
        </p:spPr>
        <p:txBody>
          <a:bodyPr>
            <a:normAutofit/>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1"/>
            <a:ext cx="8229600" cy="4214842"/>
          </a:xfrm>
          <a:ln>
            <a:noFill/>
          </a:ln>
        </p:spPr>
        <p:txBody>
          <a:bodyPr>
            <a:normAutofit/>
          </a:bodyPr>
          <a:lstStyle/>
          <a:p>
            <a:pPr>
              <a:buNone/>
            </a:pPr>
            <a:r>
              <a:rPr lang="id-ID" sz="2800" dirty="0" smtClean="0">
                <a:solidFill>
                  <a:srgbClr val="FF0000"/>
                </a:solidFill>
                <a:latin typeface="Berlin Sans FB" pitchFamily="34" charset="0"/>
              </a:rPr>
              <a:t>Step 2 : Specify Job Performance Criteria</a:t>
            </a:r>
          </a:p>
          <a:p>
            <a:pPr>
              <a:buFont typeface="Wingdings" pitchFamily="2" charset="2"/>
              <a:buChar char="q"/>
            </a:pPr>
            <a:r>
              <a:rPr lang="id-ID" sz="2800" dirty="0" smtClean="0">
                <a:latin typeface="Berlin Sans FB" pitchFamily="34" charset="0"/>
              </a:rPr>
              <a:t>Apa yg khusus dibutuhkan utk tugas ttt bisa menjadi criteria for good job performance</a:t>
            </a:r>
          </a:p>
          <a:p>
            <a:pPr>
              <a:buFont typeface="Wingdings" pitchFamily="2" charset="2"/>
              <a:buChar char="q"/>
            </a:pPr>
            <a:r>
              <a:rPr lang="id-ID" sz="2800" dirty="0" smtClean="0">
                <a:latin typeface="Berlin Sans FB" pitchFamily="34" charset="0"/>
              </a:rPr>
              <a:t>Mis : Manager bertugas membuat budget, butuh kemampuan matematika</a:t>
            </a:r>
          </a:p>
          <a:p>
            <a:pPr>
              <a:buFont typeface="Wingdings" pitchFamily="2" charset="2"/>
              <a:buChar char="q"/>
            </a:pPr>
            <a:r>
              <a:rPr lang="id-ID" sz="2800" dirty="0" smtClean="0">
                <a:latin typeface="Berlin Sans FB" pitchFamily="34" charset="0"/>
              </a:rPr>
              <a:t>Jd matematika mjd salah satu kriteria  utk good manager dan test mathematical ability dapat digunakan untuk membantu seleksi</a:t>
            </a:r>
            <a:endParaRPr lang="en-US" sz="2800" dirty="0">
              <a:latin typeface="Berlin Sans FB" pitchFamily="34" charset="0"/>
            </a:endParaRPr>
          </a:p>
        </p:txBody>
      </p:sp>
      <p:sp>
        <p:nvSpPr>
          <p:cNvPr id="3" name="Title 2"/>
          <p:cNvSpPr>
            <a:spLocks noGrp="1"/>
          </p:cNvSpPr>
          <p:nvPr>
            <p:ph type="title"/>
          </p:nvPr>
        </p:nvSpPr>
        <p:spPr>
          <a:xfrm>
            <a:off x="457200" y="571480"/>
            <a:ext cx="8229600" cy="714380"/>
          </a:xfrm>
          <a:ln>
            <a:noFill/>
          </a:ln>
        </p:spPr>
        <p:txBody>
          <a:bodyPr>
            <a:normAutofit/>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a:bodyPr>
          <a:lstStyle/>
          <a:p>
            <a:pPr>
              <a:buNone/>
            </a:pPr>
            <a:r>
              <a:rPr lang="id-ID" sz="2800" dirty="0" smtClean="0">
                <a:solidFill>
                  <a:srgbClr val="FF0000"/>
                </a:solidFill>
                <a:latin typeface="Berlin Sans FB" pitchFamily="34" charset="0"/>
              </a:rPr>
              <a:t>Step 3 : Choose Predictor</a:t>
            </a:r>
          </a:p>
          <a:p>
            <a:pPr marL="109728" indent="0">
              <a:buNone/>
            </a:pPr>
            <a:r>
              <a:rPr lang="id-ID" sz="2800" dirty="0" smtClean="0">
                <a:latin typeface="Berlin Sans FB" pitchFamily="34" charset="0"/>
              </a:rPr>
              <a:t>Memilih potensial predictor dari job performance untuk menilai langsung  KSAO, melalui test mathematical ability</a:t>
            </a:r>
            <a:endParaRPr lang="en-US" sz="2800" dirty="0">
              <a:latin typeface="Berlin Sans FB" pitchFamily="34" charset="0"/>
            </a:endParaRPr>
          </a:p>
        </p:txBody>
      </p:sp>
      <p:sp>
        <p:nvSpPr>
          <p:cNvPr id="3" name="Title 2"/>
          <p:cNvSpPr>
            <a:spLocks noGrp="1"/>
          </p:cNvSpPr>
          <p:nvPr>
            <p:ph type="title"/>
          </p:nvPr>
        </p:nvSpPr>
        <p:spPr>
          <a:xfrm>
            <a:off x="457200" y="642918"/>
            <a:ext cx="8229600" cy="500066"/>
          </a:xfrm>
          <a:ln>
            <a:noFill/>
          </a:ln>
        </p:spPr>
        <p:txBody>
          <a:bodyPr>
            <a:normAutofit fontScale="90000"/>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2800" smtClean="0">
                <a:solidFill>
                  <a:srgbClr val="FF0000"/>
                </a:solidFill>
                <a:latin typeface="Berlin Sans FB" pitchFamily="34"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Font typeface="Arial" charset="0"/>
              <a:buNone/>
              <a:defRPr/>
            </a:pPr>
            <a:r>
              <a:rPr lang="id-ID" sz="2400" dirty="0" smtClean="0">
                <a:latin typeface="Berlin Sans FB" pitchFamily="34" charset="0"/>
                <a:cs typeface="Arial" charset="0"/>
              </a:rPr>
              <a:t>	Setelah mengikuti materi perkuliahan ini mahasiswa diharapkan mampu :</a:t>
            </a:r>
          </a:p>
          <a:p>
            <a:pPr marL="566928" indent="-457200">
              <a:buFont typeface="+mj-lt"/>
              <a:buAutoNum type="arabicPeriod"/>
            </a:pPr>
            <a:r>
              <a:rPr lang="id-ID" sz="2400" dirty="0" smtClean="0">
                <a:latin typeface="Berlin Sans FB" pitchFamily="34" charset="0"/>
              </a:rPr>
              <a:t>Mampu menjelaskan proses Organisasi membuat human resources planning</a:t>
            </a:r>
          </a:p>
          <a:p>
            <a:pPr marL="566928" indent="-457200">
              <a:buFont typeface="+mj-lt"/>
              <a:buAutoNum type="arabicPeriod"/>
            </a:pPr>
            <a:r>
              <a:rPr lang="id-ID" sz="2400" dirty="0" smtClean="0">
                <a:latin typeface="Berlin Sans FB" pitchFamily="34" charset="0"/>
              </a:rPr>
              <a:t>Mampu mendiskusikan metode rekrutmen</a:t>
            </a:r>
          </a:p>
          <a:p>
            <a:pPr marL="566928" indent="-457200">
              <a:buFont typeface="+mj-lt"/>
              <a:buAutoNum type="arabicPeriod"/>
            </a:pPr>
            <a:r>
              <a:rPr lang="id-ID" sz="2400" dirty="0" smtClean="0">
                <a:latin typeface="Berlin Sans FB" pitchFamily="34" charset="0"/>
              </a:rPr>
              <a:t>Menjelaskan langkah-langkah yang terkait dengan validitas</a:t>
            </a:r>
          </a:p>
          <a:p>
            <a:pPr marL="566928" indent="-457200">
              <a:buFont typeface="+mj-lt"/>
              <a:buAutoNum type="arabicPeriod"/>
            </a:pPr>
            <a:r>
              <a:rPr lang="id-ID" sz="2400" dirty="0" smtClean="0">
                <a:latin typeface="Berlin Sans FB" pitchFamily="34" charset="0"/>
              </a:rPr>
              <a:t>Menjelaskan pendekatan ilmiah dlm rangka seleksi karyawan agar memiliki manfaat bagi organisasi</a:t>
            </a:r>
          </a:p>
          <a:p>
            <a:pPr marL="566928" indent="-457200">
              <a:buFont typeface="+mj-lt"/>
              <a:buAutoNum type="arabicPeriod"/>
            </a:pPr>
            <a:r>
              <a:rPr lang="id-ID" sz="2400" dirty="0" smtClean="0">
                <a:latin typeface="Berlin Sans FB" pitchFamily="34" charset="0"/>
              </a:rPr>
              <a:t>Mampu menyatakan prinsip </a:t>
            </a:r>
            <a:r>
              <a:rPr lang="id-ID" sz="2400" i="1" dirty="0" smtClean="0">
                <a:latin typeface="Berlin Sans FB" pitchFamily="34" charset="0"/>
              </a:rPr>
              <a:t>legal selection</a:t>
            </a:r>
            <a:endParaRPr lang="id-ID" sz="2400" dirty="0" smtClean="0">
              <a:latin typeface="Berlin Sans FB" pitchFamily="34"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a:bodyPr>
          <a:lstStyle/>
          <a:p>
            <a:pPr marL="109728" indent="0">
              <a:buNone/>
            </a:pPr>
            <a:r>
              <a:rPr lang="id-ID" sz="2400" dirty="0" smtClean="0">
                <a:latin typeface="Berlin Sans FB" pitchFamily="34" charset="0"/>
              </a:rPr>
              <a:t>Kriteria merupakan </a:t>
            </a:r>
            <a:r>
              <a:rPr lang="id-ID" sz="2400" dirty="0" smtClean="0">
                <a:solidFill>
                  <a:srgbClr val="FF0000"/>
                </a:solidFill>
                <a:latin typeface="Berlin Sans FB" pitchFamily="34" charset="0"/>
              </a:rPr>
              <a:t>standar evaluasi utk mengukur kualitas</a:t>
            </a:r>
            <a:r>
              <a:rPr lang="id-ID" sz="2400" dirty="0" smtClean="0">
                <a:latin typeface="Berlin Sans FB" pitchFamily="34" charset="0"/>
              </a:rPr>
              <a:t> individu (objek) maupun prosedur yg ada di organisasi sbg acuan utk mengambil keputusan &amp; penilaian kinerja.</a:t>
            </a:r>
          </a:p>
          <a:p>
            <a:pPr marL="109728" indent="0">
              <a:buNone/>
            </a:pPr>
            <a:endParaRPr lang="id-ID" sz="2400" dirty="0" smtClean="0">
              <a:latin typeface="Berlin Sans FB" pitchFamily="34" charset="0"/>
            </a:endParaRPr>
          </a:p>
          <a:p>
            <a:pPr marL="109728" indent="0">
              <a:buNone/>
            </a:pPr>
            <a:r>
              <a:rPr lang="id-ID" sz="2400" dirty="0" smtClean="0">
                <a:latin typeface="Berlin Sans FB" pitchFamily="34" charset="0"/>
              </a:rPr>
              <a:t>Penentuan kriteria didasarkan pada aspek </a:t>
            </a:r>
            <a:r>
              <a:rPr lang="id-ID" sz="2400" dirty="0" smtClean="0">
                <a:solidFill>
                  <a:srgbClr val="FF0000"/>
                </a:solidFill>
                <a:latin typeface="Berlin Sans FB" pitchFamily="34" charset="0"/>
              </a:rPr>
              <a:t>konseptual &amp; aktual</a:t>
            </a:r>
          </a:p>
          <a:p>
            <a:endParaRPr lang="en-US" sz="2400" dirty="0">
              <a:latin typeface="Berlin Sans FB" pitchFamily="34" charset="0"/>
            </a:endParaRPr>
          </a:p>
        </p:txBody>
      </p:sp>
      <p:sp>
        <p:nvSpPr>
          <p:cNvPr id="3" name="Title 2"/>
          <p:cNvSpPr>
            <a:spLocks noGrp="1"/>
          </p:cNvSpPr>
          <p:nvPr>
            <p:ph type="title"/>
          </p:nvPr>
        </p:nvSpPr>
        <p:spPr>
          <a:xfrm>
            <a:off x="457200" y="642918"/>
            <a:ext cx="8229600" cy="785818"/>
          </a:xfrm>
        </p:spPr>
        <p:txBody>
          <a:bodyPr>
            <a:normAutofit/>
          </a:bodyPr>
          <a:lstStyle/>
          <a:p>
            <a:pPr algn="ctr"/>
            <a:r>
              <a:rPr lang="id-ID" sz="3200" b="0" dirty="0" smtClean="0">
                <a:solidFill>
                  <a:srgbClr val="FF0000"/>
                </a:solidFill>
                <a:effectLst/>
                <a:latin typeface="Berlin Sans FB" pitchFamily="34" charset="0"/>
              </a:rPr>
              <a:t>KRITERIA &amp; PREDIKTOR</a:t>
            </a:r>
            <a:endParaRPr lang="en-US" sz="3200" b="0" dirty="0">
              <a:solidFill>
                <a:srgbClr val="FF0000"/>
              </a:solidFill>
              <a:effectLst/>
              <a:latin typeface="Berlin Sans FB"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019007936"/>
              </p:ext>
            </p:extLst>
          </p:nvPr>
        </p:nvGraphicFramePr>
        <p:xfrm>
          <a:off x="1043608" y="3926612"/>
          <a:ext cx="7344816" cy="2222708"/>
        </p:xfrm>
        <a:graphic>
          <a:graphicData uri="http://schemas.openxmlformats.org/drawingml/2006/table">
            <a:tbl>
              <a:tblPr firstRow="1" bandRow="1">
                <a:tableStyleId>{5C22544A-7EE6-4342-B048-85BDC9FD1C3A}</a:tableStyleId>
              </a:tblPr>
              <a:tblGrid>
                <a:gridCol w="2736304"/>
                <a:gridCol w="4608512"/>
              </a:tblGrid>
              <a:tr h="471274">
                <a:tc>
                  <a:txBody>
                    <a:bodyPr/>
                    <a:lstStyle/>
                    <a:p>
                      <a:pPr algn="ctr"/>
                      <a:r>
                        <a:rPr lang="id-ID" dirty="0" smtClean="0">
                          <a:latin typeface="Berlin Sans FB" pitchFamily="34" charset="0"/>
                        </a:rPr>
                        <a:t>Kriteria Konseptual</a:t>
                      </a:r>
                      <a:endParaRPr lang="en-US" dirty="0">
                        <a:latin typeface="Berlin Sans FB" pitchFamily="34" charset="0"/>
                      </a:endParaRPr>
                    </a:p>
                  </a:txBody>
                  <a:tcPr>
                    <a:solidFill>
                      <a:schemeClr val="accent3"/>
                    </a:solidFill>
                  </a:tcPr>
                </a:tc>
                <a:tc>
                  <a:txBody>
                    <a:bodyPr/>
                    <a:lstStyle/>
                    <a:p>
                      <a:pPr algn="ctr"/>
                      <a:r>
                        <a:rPr lang="id-ID" dirty="0" smtClean="0">
                          <a:latin typeface="Berlin Sans FB" pitchFamily="34" charset="0"/>
                        </a:rPr>
                        <a:t>Kriteria Aktual</a:t>
                      </a:r>
                      <a:endParaRPr lang="en-US" dirty="0">
                        <a:latin typeface="Berlin Sans FB" pitchFamily="34" charset="0"/>
                      </a:endParaRPr>
                    </a:p>
                  </a:txBody>
                  <a:tcPr>
                    <a:solidFill>
                      <a:srgbClr val="00B050"/>
                    </a:solidFill>
                  </a:tcPr>
                </a:tc>
              </a:tr>
              <a:tr h="471274">
                <a:tc>
                  <a:txBody>
                    <a:bodyPr/>
                    <a:lstStyle/>
                    <a:p>
                      <a:r>
                        <a:rPr lang="id-ID" dirty="0" smtClean="0">
                          <a:latin typeface="Berlin Sans FB" pitchFamily="34" charset="0"/>
                        </a:rPr>
                        <a:t>Disiplin Kerja</a:t>
                      </a:r>
                      <a:endParaRPr lang="en-US" dirty="0">
                        <a:latin typeface="Berlin Sans FB" pitchFamily="34" charset="0"/>
                      </a:endParaRPr>
                    </a:p>
                  </a:txBody>
                  <a:tcPr>
                    <a:solidFill>
                      <a:schemeClr val="accent3">
                        <a:lumMod val="40000"/>
                        <a:lumOff val="60000"/>
                      </a:schemeClr>
                    </a:solidFill>
                  </a:tcPr>
                </a:tc>
                <a:tc>
                  <a:txBody>
                    <a:bodyPr/>
                    <a:lstStyle/>
                    <a:p>
                      <a:r>
                        <a:rPr lang="id-ID" dirty="0" smtClean="0">
                          <a:latin typeface="Berlin Sans FB" pitchFamily="34" charset="0"/>
                        </a:rPr>
                        <a:t>Ketepatan waktu penyelesaian tugas</a:t>
                      </a:r>
                      <a:endParaRPr lang="en-US" dirty="0">
                        <a:latin typeface="Berlin Sans FB" pitchFamily="34" charset="0"/>
                      </a:endParaRPr>
                    </a:p>
                  </a:txBody>
                  <a:tcPr>
                    <a:solidFill>
                      <a:srgbClr val="92D050"/>
                    </a:solidFill>
                  </a:tcPr>
                </a:tc>
              </a:tr>
              <a:tr h="492842">
                <a:tc>
                  <a:txBody>
                    <a:bodyPr/>
                    <a:lstStyle/>
                    <a:p>
                      <a:r>
                        <a:rPr lang="id-ID" dirty="0" smtClean="0">
                          <a:latin typeface="Berlin Sans FB" pitchFamily="34" charset="0"/>
                        </a:rPr>
                        <a:t>Pengambilan Keputusan</a:t>
                      </a:r>
                      <a:endParaRPr lang="en-US" dirty="0">
                        <a:latin typeface="Berlin Sans FB" pitchFamily="34" charset="0"/>
                      </a:endParaRPr>
                    </a:p>
                  </a:txBody>
                  <a:tcPr>
                    <a:solidFill>
                      <a:schemeClr val="accent3">
                        <a:lumMod val="40000"/>
                        <a:lumOff val="60000"/>
                      </a:schemeClr>
                    </a:solidFill>
                  </a:tcPr>
                </a:tc>
                <a:tc>
                  <a:txBody>
                    <a:bodyPr/>
                    <a:lstStyle/>
                    <a:p>
                      <a:r>
                        <a:rPr lang="id-ID" dirty="0" smtClean="0">
                          <a:latin typeface="Berlin Sans FB" pitchFamily="34" charset="0"/>
                        </a:rPr>
                        <a:t>Keberanian mengambil risiko &amp; ketepatan keputusan</a:t>
                      </a:r>
                      <a:endParaRPr lang="en-US" dirty="0">
                        <a:latin typeface="Berlin Sans FB" pitchFamily="34" charset="0"/>
                      </a:endParaRPr>
                    </a:p>
                  </a:txBody>
                  <a:tcPr>
                    <a:solidFill>
                      <a:srgbClr val="92D050"/>
                    </a:solidFill>
                  </a:tcPr>
                </a:tc>
              </a:tr>
              <a:tr h="492842">
                <a:tc>
                  <a:txBody>
                    <a:bodyPr/>
                    <a:lstStyle/>
                    <a:p>
                      <a:r>
                        <a:rPr lang="id-ID" dirty="0" smtClean="0">
                          <a:latin typeface="Berlin Sans FB" pitchFamily="34" charset="0"/>
                        </a:rPr>
                        <a:t>Tanggung Jawab</a:t>
                      </a:r>
                      <a:endParaRPr lang="en-US" dirty="0">
                        <a:latin typeface="Berlin Sans FB" pitchFamily="34" charset="0"/>
                      </a:endParaRPr>
                    </a:p>
                  </a:txBody>
                  <a:tcPr>
                    <a:solidFill>
                      <a:schemeClr val="accent3">
                        <a:lumMod val="40000"/>
                        <a:lumOff val="60000"/>
                      </a:schemeClr>
                    </a:solidFill>
                  </a:tcPr>
                </a:tc>
                <a:tc>
                  <a:txBody>
                    <a:bodyPr/>
                    <a:lstStyle/>
                    <a:p>
                      <a:r>
                        <a:rPr lang="id-ID" dirty="0" smtClean="0">
                          <a:latin typeface="Berlin Sans FB" pitchFamily="34" charset="0"/>
                        </a:rPr>
                        <a:t>Kemauan menerima &amp; mengambil</a:t>
                      </a:r>
                      <a:r>
                        <a:rPr lang="id-ID" baseline="0" dirty="0" smtClean="0">
                          <a:latin typeface="Berlin Sans FB" pitchFamily="34" charset="0"/>
                        </a:rPr>
                        <a:t> tanggung jawab</a:t>
                      </a:r>
                      <a:endParaRPr lang="en-US" dirty="0">
                        <a:latin typeface="Berlin Sans FB" pitchFamily="34" charset="0"/>
                      </a:endParaRPr>
                    </a:p>
                  </a:txBody>
                  <a:tcPr>
                    <a:solidFill>
                      <a:srgbClr val="92D050"/>
                    </a:solidFill>
                  </a:tcPr>
                </a:tc>
              </a:tr>
            </a:tbl>
          </a:graphicData>
        </a:graphic>
      </p:graphicFrame>
    </p:spTree>
    <p:extLst>
      <p:ext uri="{BB962C8B-B14F-4D97-AF65-F5344CB8AC3E}">
        <p14:creationId xmlns:p14="http://schemas.microsoft.com/office/powerpoint/2010/main" xmlns="" val="1876603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pPr marL="109728" indent="0">
              <a:buNone/>
            </a:pPr>
            <a:r>
              <a:rPr lang="id-ID" sz="2800" dirty="0" smtClean="0">
                <a:latin typeface="Berlin Sans FB" pitchFamily="34" charset="0"/>
              </a:rPr>
              <a:t>Kriteria standard sebaiknya memenuhi 3 ketentuan  (Muchinsky, 1993) :</a:t>
            </a:r>
          </a:p>
          <a:p>
            <a:pPr marL="566928" indent="-457200">
              <a:buFont typeface="+mj-lt"/>
              <a:buAutoNum type="arabicPeriod"/>
            </a:pPr>
            <a:r>
              <a:rPr lang="id-ID" sz="2800" dirty="0" smtClean="0">
                <a:solidFill>
                  <a:srgbClr val="FF0000"/>
                </a:solidFill>
                <a:latin typeface="Berlin Sans FB" pitchFamily="34" charset="0"/>
              </a:rPr>
              <a:t>Relevan</a:t>
            </a:r>
            <a:r>
              <a:rPr lang="id-ID" sz="2800" dirty="0" smtClean="0">
                <a:latin typeface="Berlin Sans FB" pitchFamily="34" charset="0"/>
              </a:rPr>
              <a:t> (harus sesuai &amp; mengarah pada jenis pekerjaan)</a:t>
            </a:r>
          </a:p>
          <a:p>
            <a:pPr marL="566928" indent="-457200">
              <a:buFont typeface="+mj-lt"/>
              <a:buAutoNum type="arabicPeriod"/>
            </a:pPr>
            <a:r>
              <a:rPr lang="id-ID" sz="2800" dirty="0" smtClean="0">
                <a:solidFill>
                  <a:srgbClr val="FF0000"/>
                </a:solidFill>
                <a:latin typeface="Berlin Sans FB" pitchFamily="34" charset="0"/>
              </a:rPr>
              <a:t>Stabil</a:t>
            </a:r>
            <a:r>
              <a:rPr lang="id-ID" sz="2800" dirty="0" smtClean="0">
                <a:latin typeface="Berlin Sans FB" pitchFamily="34" charset="0"/>
              </a:rPr>
              <a:t> ( tidak berubah-ubah dlm jangka waktu lama &amp; dalam berbagai situasi)</a:t>
            </a:r>
          </a:p>
          <a:p>
            <a:pPr marL="566928" indent="-457200">
              <a:buFont typeface="+mj-lt"/>
              <a:buAutoNum type="arabicPeriod"/>
            </a:pPr>
            <a:r>
              <a:rPr lang="id-ID" sz="2800" dirty="0" smtClean="0">
                <a:solidFill>
                  <a:srgbClr val="FF0000"/>
                </a:solidFill>
                <a:latin typeface="Berlin Sans FB" pitchFamily="34" charset="0"/>
              </a:rPr>
              <a:t>Praktis</a:t>
            </a:r>
            <a:r>
              <a:rPr lang="id-ID" sz="2800" dirty="0" smtClean="0">
                <a:latin typeface="Berlin Sans FB" pitchFamily="34" charset="0"/>
              </a:rPr>
              <a:t> ( tidak menghabiskan banyak biaya atau sulit diukur)</a:t>
            </a:r>
            <a:endParaRPr lang="en-US" sz="2800" dirty="0">
              <a:latin typeface="Berlin Sans FB" pitchFamily="34" charset="0"/>
            </a:endParaRPr>
          </a:p>
        </p:txBody>
      </p:sp>
      <p:sp>
        <p:nvSpPr>
          <p:cNvPr id="3" name="Title 2"/>
          <p:cNvSpPr>
            <a:spLocks noGrp="1"/>
          </p:cNvSpPr>
          <p:nvPr>
            <p:ph type="title"/>
          </p:nvPr>
        </p:nvSpPr>
        <p:spPr>
          <a:xfrm>
            <a:off x="457200" y="571480"/>
            <a:ext cx="8229600" cy="714380"/>
          </a:xfrm>
        </p:spPr>
        <p:txBody>
          <a:bodyPr>
            <a:normAutofit/>
          </a:bodyPr>
          <a:lstStyle/>
          <a:p>
            <a:pPr algn="ctr"/>
            <a:r>
              <a:rPr lang="id-ID" sz="3200" b="0" dirty="0" smtClean="0">
                <a:solidFill>
                  <a:srgbClr val="FF0000"/>
                </a:solidFill>
                <a:effectLst/>
                <a:latin typeface="Berlin Sans FB" pitchFamily="34" charset="0"/>
              </a:rPr>
              <a:t>KRITERIA STANDARD</a:t>
            </a:r>
            <a:r>
              <a:rPr lang="id-ID" sz="3200" b="0" dirty="0" smtClean="0">
                <a:effectLst/>
                <a:latin typeface="Berlin Sans FB" pitchFamily="34" charset="0"/>
              </a:rPr>
              <a:t> </a:t>
            </a:r>
            <a:endParaRPr lang="en-US" sz="3200" b="0" dirty="0">
              <a:effectLst/>
              <a:latin typeface="Berlin Sans FB" pitchFamily="34" charset="0"/>
            </a:endParaRPr>
          </a:p>
        </p:txBody>
      </p:sp>
    </p:spTree>
    <p:extLst>
      <p:ext uri="{BB962C8B-B14F-4D97-AF65-F5344CB8AC3E}">
        <p14:creationId xmlns:p14="http://schemas.microsoft.com/office/powerpoint/2010/main" xmlns="" val="2658347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pPr marL="109728" indent="0">
              <a:buNone/>
            </a:pPr>
            <a:r>
              <a:rPr lang="id-ID" sz="2400" dirty="0" smtClean="0">
                <a:solidFill>
                  <a:srgbClr val="FF0000"/>
                </a:solidFill>
                <a:latin typeface="Berlin Sans FB" pitchFamily="34" charset="0"/>
              </a:rPr>
              <a:t>1. Kriteria Objektif</a:t>
            </a:r>
          </a:p>
          <a:p>
            <a:pPr marL="109728" indent="0">
              <a:buNone/>
            </a:pPr>
            <a:r>
              <a:rPr lang="id-ID" sz="2400" dirty="0">
                <a:latin typeface="Berlin Sans FB" pitchFamily="34" charset="0"/>
              </a:rPr>
              <a:t> </a:t>
            </a:r>
            <a:r>
              <a:rPr lang="id-ID" sz="2400" dirty="0" smtClean="0">
                <a:latin typeface="Berlin Sans FB" pitchFamily="34" charset="0"/>
              </a:rPr>
              <a:t>  Kriteria yg diperoleh melalui evaluasi di tingkat organisasi</a:t>
            </a:r>
          </a:p>
          <a:p>
            <a:pPr marL="365760" lvl="1" indent="0">
              <a:buNone/>
            </a:pPr>
            <a:r>
              <a:rPr lang="id-ID" sz="2400" dirty="0" smtClean="0">
                <a:latin typeface="Berlin Sans FB" pitchFamily="34" charset="0"/>
              </a:rPr>
              <a:t>Misal : hasil produksi, hasil penjualan, promosi, turnover, kehadiran karyawan, gaji</a:t>
            </a:r>
          </a:p>
          <a:p>
            <a:endParaRPr lang="id-ID" sz="2400" dirty="0">
              <a:latin typeface="Berlin Sans FB" pitchFamily="34" charset="0"/>
            </a:endParaRPr>
          </a:p>
          <a:p>
            <a:pPr marL="109728" indent="0">
              <a:buNone/>
            </a:pPr>
            <a:r>
              <a:rPr lang="id-ID" sz="2400" dirty="0" smtClean="0">
                <a:solidFill>
                  <a:srgbClr val="FF0000"/>
                </a:solidFill>
                <a:latin typeface="Berlin Sans FB" pitchFamily="34" charset="0"/>
              </a:rPr>
              <a:t>2. Kriteria Subjektif</a:t>
            </a:r>
          </a:p>
          <a:p>
            <a:pPr marL="109728" indent="0">
              <a:buNone/>
            </a:pPr>
            <a:r>
              <a:rPr lang="id-ID" sz="2400" dirty="0">
                <a:latin typeface="Berlin Sans FB" pitchFamily="34" charset="0"/>
              </a:rPr>
              <a:t> </a:t>
            </a:r>
            <a:r>
              <a:rPr lang="id-ID" sz="2400" dirty="0" smtClean="0">
                <a:latin typeface="Berlin Sans FB" pitchFamily="34" charset="0"/>
              </a:rPr>
              <a:t>  Kriteria yg memuat penilaian kerja secara subjektif</a:t>
            </a:r>
          </a:p>
          <a:p>
            <a:pPr marL="365760" lvl="1" indent="0">
              <a:buNone/>
            </a:pPr>
            <a:r>
              <a:rPr lang="id-ID" sz="2400" dirty="0" smtClean="0">
                <a:latin typeface="Berlin Sans FB" pitchFamily="34" charset="0"/>
              </a:rPr>
              <a:t>Misal : penilaian yg diberikan atasan meliputi kualitas kerja, kreativitas, keahlian praktis, efektivitas kerja, dll yg sering- kali melibatkan penilaian kelompok, bawahan atau rekan sekerja agar konsisten &amp; reliabel.</a:t>
            </a:r>
            <a:endParaRPr lang="en-US" sz="2400" dirty="0">
              <a:latin typeface="Berlin Sans FB" pitchFamily="34" charset="0"/>
            </a:endParaRPr>
          </a:p>
        </p:txBody>
      </p:sp>
      <p:sp>
        <p:nvSpPr>
          <p:cNvPr id="3" name="Title 2"/>
          <p:cNvSpPr>
            <a:spLocks noGrp="1"/>
          </p:cNvSpPr>
          <p:nvPr>
            <p:ph type="title"/>
          </p:nvPr>
        </p:nvSpPr>
        <p:spPr>
          <a:xfrm>
            <a:off x="457200" y="571480"/>
            <a:ext cx="8229600" cy="642942"/>
          </a:xfrm>
        </p:spPr>
        <p:txBody>
          <a:bodyPr>
            <a:normAutofit/>
          </a:bodyPr>
          <a:lstStyle/>
          <a:p>
            <a:pPr algn="ctr"/>
            <a:r>
              <a:rPr lang="id-ID" sz="3200" b="0" dirty="0" smtClean="0">
                <a:solidFill>
                  <a:srgbClr val="FF0000"/>
                </a:solidFill>
                <a:effectLst/>
                <a:latin typeface="Berlin Sans FB" pitchFamily="34" charset="0"/>
              </a:rPr>
              <a:t>JENIS KRITERIA</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2883276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marL="109728" indent="0">
              <a:buNone/>
            </a:pPr>
            <a:r>
              <a:rPr lang="id-ID" sz="2400" dirty="0" smtClean="0">
                <a:solidFill>
                  <a:srgbClr val="FF0000"/>
                </a:solidFill>
                <a:latin typeface="Berlin Sans FB" pitchFamily="34" charset="0"/>
              </a:rPr>
              <a:t>Prediktor</a:t>
            </a:r>
            <a:r>
              <a:rPr lang="id-ID" sz="2400" dirty="0" smtClean="0">
                <a:latin typeface="Berlin Sans FB" pitchFamily="34" charset="0"/>
              </a:rPr>
              <a:t> merupakan variabel untuk meramalkan kriteria atau alat yang digunakan utk mencapai kriteria</a:t>
            </a:r>
          </a:p>
          <a:p>
            <a:pPr marL="109728" indent="0">
              <a:buNone/>
            </a:pPr>
            <a:endParaRPr lang="id-ID" sz="2400" dirty="0" smtClean="0">
              <a:latin typeface="Berlin Sans FB" pitchFamily="34" charset="0"/>
            </a:endParaRPr>
          </a:p>
          <a:p>
            <a:pPr marL="109728" indent="0">
              <a:buNone/>
            </a:pPr>
            <a:r>
              <a:rPr lang="id-ID" sz="2400" dirty="0" smtClean="0">
                <a:solidFill>
                  <a:srgbClr val="FF0000"/>
                </a:solidFill>
                <a:latin typeface="Berlin Sans FB" pitchFamily="34" charset="0"/>
              </a:rPr>
              <a:t>Kriteria</a:t>
            </a:r>
            <a:r>
              <a:rPr lang="id-ID" sz="2400" dirty="0" smtClean="0">
                <a:latin typeface="Berlin Sans FB" pitchFamily="34" charset="0"/>
              </a:rPr>
              <a:t> diibaratkan sbg tujuan akhir yg dapat mengarahkan kinerja karyawan agar lebih baik</a:t>
            </a:r>
          </a:p>
          <a:p>
            <a:pPr marL="109728" indent="0">
              <a:buNone/>
            </a:pPr>
            <a:endParaRPr lang="id-ID" sz="2400" dirty="0" smtClean="0">
              <a:latin typeface="Berlin Sans FB" pitchFamily="34" charset="0"/>
            </a:endParaRPr>
          </a:p>
          <a:p>
            <a:pPr marL="109728" indent="0">
              <a:buNone/>
            </a:pPr>
            <a:r>
              <a:rPr lang="id-ID" sz="2400" dirty="0" smtClean="0">
                <a:latin typeface="Berlin Sans FB" pitchFamily="34" charset="0"/>
              </a:rPr>
              <a:t>Prediktor yg berkualitas adalah prediktor yang</a:t>
            </a:r>
          </a:p>
          <a:p>
            <a:pPr marL="566928" indent="-457200">
              <a:buFont typeface="+mj-lt"/>
              <a:buAutoNum type="arabicParenR"/>
            </a:pPr>
            <a:r>
              <a:rPr lang="id-ID" sz="2400" dirty="0" smtClean="0">
                <a:solidFill>
                  <a:srgbClr val="FF0000"/>
                </a:solidFill>
                <a:latin typeface="Berlin Sans FB" pitchFamily="34" charset="0"/>
              </a:rPr>
              <a:t>VALID</a:t>
            </a:r>
            <a:r>
              <a:rPr lang="id-ID" sz="2400" dirty="0" smtClean="0">
                <a:latin typeface="Berlin Sans FB" pitchFamily="34" charset="0"/>
              </a:rPr>
              <a:t> (menunjukkan ketepatan &amp; akurasi tes dalam  mengukur aspek yg dimaksud)</a:t>
            </a:r>
          </a:p>
          <a:p>
            <a:pPr marL="566928" indent="-457200">
              <a:buFont typeface="+mj-lt"/>
              <a:buAutoNum type="arabicParenR"/>
            </a:pPr>
            <a:r>
              <a:rPr lang="id-ID" sz="2400" dirty="0" smtClean="0">
                <a:solidFill>
                  <a:srgbClr val="FF0000"/>
                </a:solidFill>
                <a:latin typeface="Berlin Sans FB" pitchFamily="34" charset="0"/>
              </a:rPr>
              <a:t>RELIABEL</a:t>
            </a:r>
            <a:r>
              <a:rPr lang="id-ID" sz="2400" dirty="0" smtClean="0">
                <a:latin typeface="Berlin Sans FB" pitchFamily="34" charset="0"/>
              </a:rPr>
              <a:t> (mengacu pada konsistensi hasil pengukuran)</a:t>
            </a:r>
            <a:endParaRPr lang="en-US" sz="2400" dirty="0">
              <a:latin typeface="Berlin Sans FB" pitchFamily="34" charset="0"/>
            </a:endParaRPr>
          </a:p>
        </p:txBody>
      </p:sp>
      <p:sp>
        <p:nvSpPr>
          <p:cNvPr id="3" name="Title 2"/>
          <p:cNvSpPr>
            <a:spLocks noGrp="1"/>
          </p:cNvSpPr>
          <p:nvPr>
            <p:ph type="title"/>
          </p:nvPr>
        </p:nvSpPr>
        <p:spPr>
          <a:xfrm>
            <a:off x="457200" y="642918"/>
            <a:ext cx="8229600" cy="571504"/>
          </a:xfrm>
        </p:spPr>
        <p:txBody>
          <a:bodyPr>
            <a:normAutofit fontScale="90000"/>
          </a:bodyPr>
          <a:lstStyle/>
          <a:p>
            <a:pPr algn="ctr"/>
            <a:r>
              <a:rPr lang="id-ID" sz="3200" b="0" dirty="0" smtClean="0">
                <a:solidFill>
                  <a:srgbClr val="FF0000"/>
                </a:solidFill>
                <a:effectLst/>
                <a:latin typeface="Berlin Sans FB" pitchFamily="34" charset="0"/>
              </a:rPr>
              <a:t>PREDIKTOR</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1397094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pPr marL="109728" indent="0">
              <a:buNone/>
            </a:pPr>
            <a:r>
              <a:rPr lang="id-ID" sz="2800" dirty="0" smtClean="0">
                <a:latin typeface="Berlin Sans FB" pitchFamily="34" charset="0"/>
              </a:rPr>
              <a:t>Prediktor paling sering digunakan di bidang PIO adalah </a:t>
            </a:r>
            <a:r>
              <a:rPr lang="id-ID" sz="2800" dirty="0">
                <a:solidFill>
                  <a:srgbClr val="FF0000"/>
                </a:solidFill>
                <a:latin typeface="Berlin Sans FB" pitchFamily="34" charset="0"/>
              </a:rPr>
              <a:t>T</a:t>
            </a:r>
            <a:r>
              <a:rPr lang="id-ID" sz="2800" dirty="0" smtClean="0">
                <a:solidFill>
                  <a:srgbClr val="FF0000"/>
                </a:solidFill>
                <a:latin typeface="Berlin Sans FB" pitchFamily="34" charset="0"/>
              </a:rPr>
              <a:t>es Psikologi</a:t>
            </a:r>
          </a:p>
          <a:p>
            <a:pPr marL="109728" indent="0">
              <a:buNone/>
            </a:pPr>
            <a:endParaRPr lang="id-ID" sz="2800" dirty="0" smtClean="0">
              <a:latin typeface="Berlin Sans FB" pitchFamily="34" charset="0"/>
            </a:endParaRPr>
          </a:p>
          <a:p>
            <a:pPr marL="109728" indent="0">
              <a:buNone/>
            </a:pPr>
            <a:r>
              <a:rPr lang="id-ID" sz="2800" dirty="0" smtClean="0">
                <a:latin typeface="Berlin Sans FB" pitchFamily="34" charset="0"/>
              </a:rPr>
              <a:t>Berdasarkan prosedur </a:t>
            </a:r>
            <a:r>
              <a:rPr lang="id-ID" sz="2800" dirty="0" smtClean="0">
                <a:solidFill>
                  <a:srgbClr val="FF0000"/>
                </a:solidFill>
                <a:latin typeface="Berlin Sans FB" pitchFamily="34" charset="0"/>
              </a:rPr>
              <a:t>administrasi &amp; metode</a:t>
            </a:r>
            <a:r>
              <a:rPr lang="id-ID" sz="2800" dirty="0" smtClean="0">
                <a:latin typeface="Berlin Sans FB" pitchFamily="34" charset="0"/>
              </a:rPr>
              <a:t>nya dibedakan menjadi :</a:t>
            </a:r>
          </a:p>
          <a:p>
            <a:pPr marL="566928" indent="-457200">
              <a:buFont typeface="+mj-lt"/>
              <a:buAutoNum type="arabicParenR"/>
            </a:pPr>
            <a:r>
              <a:rPr lang="id-ID" sz="2800" dirty="0" smtClean="0">
                <a:latin typeface="Berlin Sans FB" pitchFamily="34" charset="0"/>
              </a:rPr>
              <a:t>Speed Test – Power Test</a:t>
            </a:r>
          </a:p>
          <a:p>
            <a:pPr marL="566928" indent="-457200">
              <a:buFont typeface="+mj-lt"/>
              <a:buAutoNum type="arabicParenR"/>
            </a:pPr>
            <a:r>
              <a:rPr lang="id-ID" sz="2800" dirty="0" smtClean="0">
                <a:latin typeface="Berlin Sans FB" pitchFamily="34" charset="0"/>
              </a:rPr>
              <a:t>Tes Individual – Tes Klasikal</a:t>
            </a:r>
          </a:p>
          <a:p>
            <a:pPr marL="566928" indent="-457200">
              <a:buFont typeface="+mj-lt"/>
              <a:buAutoNum type="arabicParenR"/>
            </a:pPr>
            <a:r>
              <a:rPr lang="id-ID" sz="2800" dirty="0" smtClean="0">
                <a:latin typeface="Berlin Sans FB" pitchFamily="34" charset="0"/>
              </a:rPr>
              <a:t>Paper &amp; Pencil Test – Performance Test</a:t>
            </a:r>
            <a:endParaRPr lang="en-US" sz="2800" dirty="0">
              <a:latin typeface="Berlin Sans FB" pitchFamily="34" charset="0"/>
            </a:endParaRPr>
          </a:p>
        </p:txBody>
      </p:sp>
      <p:sp>
        <p:nvSpPr>
          <p:cNvPr id="3" name="Title 2"/>
          <p:cNvSpPr>
            <a:spLocks noGrp="1"/>
          </p:cNvSpPr>
          <p:nvPr>
            <p:ph type="title"/>
          </p:nvPr>
        </p:nvSpPr>
        <p:spPr>
          <a:xfrm>
            <a:off x="457200" y="642918"/>
            <a:ext cx="8229600" cy="714380"/>
          </a:xfrm>
        </p:spPr>
        <p:txBody>
          <a:bodyPr>
            <a:normAutofit/>
          </a:bodyPr>
          <a:lstStyle/>
          <a:p>
            <a:pPr algn="ctr"/>
            <a:r>
              <a:rPr lang="id-ID" sz="3200" b="0" dirty="0" smtClean="0">
                <a:solidFill>
                  <a:srgbClr val="FF0000"/>
                </a:solidFill>
                <a:effectLst/>
                <a:latin typeface="Berlin Sans FB" pitchFamily="34" charset="0"/>
              </a:rPr>
              <a:t>SUMBER DATA UNTUK PREDIKTOR</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2158016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5616" y="1844824"/>
            <a:ext cx="6984776" cy="4162467"/>
          </a:xfrm>
          <a:ln>
            <a:noFill/>
          </a:ln>
        </p:spPr>
        <p:txBody>
          <a:bodyPr>
            <a:normAutofit/>
          </a:bodyPr>
          <a:lstStyle/>
          <a:p>
            <a:pPr marL="624078" indent="-514350">
              <a:buFont typeface="+mj-lt"/>
              <a:buAutoNum type="arabicPeriod"/>
            </a:pPr>
            <a:r>
              <a:rPr lang="id-ID" sz="2800" dirty="0" smtClean="0">
                <a:latin typeface="Berlin Sans FB" pitchFamily="34" charset="0"/>
              </a:rPr>
              <a:t>Tes Inteligensi</a:t>
            </a:r>
          </a:p>
          <a:p>
            <a:pPr marL="624078" indent="-514350">
              <a:buFont typeface="+mj-lt"/>
              <a:buAutoNum type="arabicPeriod"/>
            </a:pPr>
            <a:r>
              <a:rPr lang="id-ID" sz="2800" dirty="0" smtClean="0">
                <a:latin typeface="Berlin Sans FB" pitchFamily="34" charset="0"/>
              </a:rPr>
              <a:t>Tes Mekanik &amp; Spasial</a:t>
            </a:r>
          </a:p>
          <a:p>
            <a:pPr marL="624078" indent="-514350">
              <a:buFont typeface="+mj-lt"/>
              <a:buAutoNum type="arabicPeriod"/>
            </a:pPr>
            <a:r>
              <a:rPr lang="id-ID" sz="2800" dirty="0" smtClean="0">
                <a:latin typeface="Berlin Sans FB" pitchFamily="34" charset="0"/>
              </a:rPr>
              <a:t>Tes Kemampuan Sensorik &amp; Motorik</a:t>
            </a:r>
          </a:p>
          <a:p>
            <a:pPr marL="624078" indent="-514350">
              <a:buFont typeface="+mj-lt"/>
              <a:buAutoNum type="arabicPeriod"/>
            </a:pPr>
            <a:r>
              <a:rPr lang="id-ID" sz="2800" dirty="0" smtClean="0">
                <a:latin typeface="Berlin Sans FB" pitchFamily="34" charset="0"/>
              </a:rPr>
              <a:t>Personality &amp; Interest Inventory</a:t>
            </a:r>
          </a:p>
          <a:p>
            <a:pPr marL="624078" indent="-514350">
              <a:buFont typeface="+mj-lt"/>
              <a:buAutoNum type="arabicPeriod"/>
            </a:pPr>
            <a:r>
              <a:rPr lang="id-ID" sz="2800" dirty="0" smtClean="0">
                <a:latin typeface="Berlin Sans FB" pitchFamily="34" charset="0"/>
              </a:rPr>
              <a:t>Tes Baterai</a:t>
            </a:r>
            <a:endParaRPr lang="en-US" sz="2800" dirty="0">
              <a:latin typeface="Berlin Sans FB" pitchFamily="34" charset="0"/>
            </a:endParaRPr>
          </a:p>
        </p:txBody>
      </p:sp>
      <p:sp>
        <p:nvSpPr>
          <p:cNvPr id="3" name="Title 2"/>
          <p:cNvSpPr>
            <a:spLocks noGrp="1"/>
          </p:cNvSpPr>
          <p:nvPr>
            <p:ph type="title"/>
          </p:nvPr>
        </p:nvSpPr>
        <p:spPr>
          <a:xfrm>
            <a:off x="457200" y="642918"/>
            <a:ext cx="8229600" cy="857256"/>
          </a:xfrm>
        </p:spPr>
        <p:txBody>
          <a:bodyPr>
            <a:normAutofit/>
          </a:bodyPr>
          <a:lstStyle/>
          <a:p>
            <a:pPr algn="ctr"/>
            <a:r>
              <a:rPr lang="id-ID" sz="2800" b="0" dirty="0" smtClean="0">
                <a:solidFill>
                  <a:srgbClr val="FF0000"/>
                </a:solidFill>
                <a:effectLst/>
                <a:latin typeface="Berlin Sans FB" pitchFamily="34" charset="0"/>
              </a:rPr>
              <a:t>A. INVENTORY TEST PSIKOLOGI SBG PREDIKTOR</a:t>
            </a:r>
            <a:endParaRPr lang="en-US" sz="28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3557615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256584"/>
          </a:xfrm>
        </p:spPr>
        <p:txBody>
          <a:bodyPr>
            <a:normAutofit/>
          </a:bodyPr>
          <a:lstStyle/>
          <a:p>
            <a:pPr marL="109728" indent="0">
              <a:buNone/>
            </a:pPr>
            <a:r>
              <a:rPr lang="id-ID" sz="2400" dirty="0" smtClean="0">
                <a:latin typeface="Berlin Sans FB" pitchFamily="34" charset="0"/>
              </a:rPr>
              <a:t>Tes Inteligensi dipercaya memiliki keterkaitan yg erat dengan kinerja. Tingkat inteligensi yg tinggi akan meningkatkan </a:t>
            </a:r>
            <a:r>
              <a:rPr lang="id-ID" sz="2400" dirty="0" smtClean="0">
                <a:solidFill>
                  <a:srgbClr val="FF0000"/>
                </a:solidFill>
                <a:latin typeface="Berlin Sans FB" pitchFamily="34" charset="0"/>
              </a:rPr>
              <a:t>produktivitas</a:t>
            </a:r>
            <a:r>
              <a:rPr lang="id-ID" sz="2400" dirty="0" smtClean="0">
                <a:latin typeface="Berlin Sans FB" pitchFamily="34" charset="0"/>
              </a:rPr>
              <a:t> &amp; memperkecil </a:t>
            </a:r>
            <a:r>
              <a:rPr lang="id-ID" sz="2400" dirty="0" smtClean="0">
                <a:solidFill>
                  <a:srgbClr val="FF0000"/>
                </a:solidFill>
                <a:latin typeface="Berlin Sans FB" pitchFamily="34" charset="0"/>
              </a:rPr>
              <a:t>turnover.</a:t>
            </a:r>
          </a:p>
          <a:p>
            <a:pPr marL="109728" indent="0">
              <a:buNone/>
            </a:pPr>
            <a:endParaRPr lang="id-ID" sz="2400" dirty="0" smtClean="0">
              <a:latin typeface="Berlin Sans FB" pitchFamily="34" charset="0"/>
            </a:endParaRPr>
          </a:p>
          <a:p>
            <a:pPr marL="109728" indent="0">
              <a:buNone/>
            </a:pPr>
            <a:r>
              <a:rPr lang="id-ID" sz="2400" dirty="0" smtClean="0">
                <a:solidFill>
                  <a:srgbClr val="FF0000"/>
                </a:solidFill>
                <a:latin typeface="Berlin Sans FB" pitchFamily="34" charset="0"/>
              </a:rPr>
              <a:t>Tes Inteligensi</a:t>
            </a:r>
            <a:r>
              <a:rPr lang="id-ID" sz="2400" dirty="0" smtClean="0">
                <a:latin typeface="Berlin Sans FB" pitchFamily="34" charset="0"/>
              </a:rPr>
              <a:t> yg umum dipakai di Indonesia</a:t>
            </a:r>
          </a:p>
          <a:p>
            <a:pPr marL="566928" indent="-457200">
              <a:buFont typeface="+mj-lt"/>
              <a:buAutoNum type="arabicParenR"/>
            </a:pPr>
            <a:r>
              <a:rPr lang="id-ID" sz="2400" dirty="0" smtClean="0">
                <a:latin typeface="Berlin Sans FB" pitchFamily="34" charset="0"/>
              </a:rPr>
              <a:t>CFIT (Culture Fair Intelligence Test)</a:t>
            </a:r>
          </a:p>
          <a:p>
            <a:pPr marL="566928" indent="-457200">
              <a:buFont typeface="+mj-lt"/>
              <a:buAutoNum type="arabicParenR"/>
            </a:pPr>
            <a:r>
              <a:rPr lang="id-ID" sz="2400" dirty="0" smtClean="0">
                <a:latin typeface="Berlin Sans FB" pitchFamily="34" charset="0"/>
              </a:rPr>
              <a:t>TIKI (Tes Intelegensi Kolektif Indonesia)</a:t>
            </a:r>
          </a:p>
          <a:p>
            <a:pPr marL="566928" indent="-457200">
              <a:buFont typeface="+mj-lt"/>
              <a:buAutoNum type="arabicParenR"/>
            </a:pPr>
            <a:r>
              <a:rPr lang="id-ID" sz="2400" dirty="0" smtClean="0">
                <a:latin typeface="Berlin Sans FB" pitchFamily="34" charset="0"/>
              </a:rPr>
              <a:t>IST (Intelligenze Structure Test)</a:t>
            </a:r>
          </a:p>
          <a:p>
            <a:pPr marL="109728" indent="0">
              <a:buNone/>
            </a:pPr>
            <a:endParaRPr lang="id-ID" sz="2400" dirty="0">
              <a:latin typeface="Berlin Sans FB" pitchFamily="34" charset="0"/>
            </a:endParaRPr>
          </a:p>
          <a:p>
            <a:pPr marL="109728" indent="0">
              <a:buNone/>
            </a:pPr>
            <a:r>
              <a:rPr lang="id-ID" sz="2400" dirty="0" smtClean="0">
                <a:latin typeface="Berlin Sans FB" pitchFamily="34" charset="0"/>
              </a:rPr>
              <a:t>Namun beberapa ahli Schmitt, Gooding, Noe &amp; Kirsch (1984) menyatakan bahwa peran inteligensi sangat kecil dalam menentukan </a:t>
            </a:r>
            <a:r>
              <a:rPr lang="id-ID" sz="2400" dirty="0" smtClean="0">
                <a:solidFill>
                  <a:srgbClr val="FF0000"/>
                </a:solidFill>
                <a:latin typeface="Berlin Sans FB" pitchFamily="34" charset="0"/>
              </a:rPr>
              <a:t>performance kerja</a:t>
            </a:r>
            <a:r>
              <a:rPr lang="id-ID" sz="2400" dirty="0" smtClean="0">
                <a:latin typeface="Berlin Sans FB" pitchFamily="34" charset="0"/>
              </a:rPr>
              <a:t> karyawan </a:t>
            </a:r>
            <a:endParaRPr lang="en-US" sz="2400" dirty="0">
              <a:latin typeface="Berlin Sans FB" pitchFamily="34" charset="0"/>
            </a:endParaRPr>
          </a:p>
        </p:txBody>
      </p:sp>
      <p:sp>
        <p:nvSpPr>
          <p:cNvPr id="3" name="Title 2"/>
          <p:cNvSpPr>
            <a:spLocks noGrp="1"/>
          </p:cNvSpPr>
          <p:nvPr>
            <p:ph type="title"/>
          </p:nvPr>
        </p:nvSpPr>
        <p:spPr>
          <a:xfrm>
            <a:off x="457200" y="571480"/>
            <a:ext cx="8229600" cy="642942"/>
          </a:xfrm>
        </p:spPr>
        <p:txBody>
          <a:bodyPr>
            <a:normAutofit/>
          </a:bodyPr>
          <a:lstStyle/>
          <a:p>
            <a:pPr algn="ctr"/>
            <a:r>
              <a:rPr lang="id-ID" sz="3200" b="0" dirty="0" smtClean="0">
                <a:solidFill>
                  <a:srgbClr val="FF0000"/>
                </a:solidFill>
                <a:effectLst/>
                <a:latin typeface="Berlin Sans FB" pitchFamily="34" charset="0"/>
              </a:rPr>
              <a:t>1. TES INTELIGENSI</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3367860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968552"/>
          </a:xfrm>
        </p:spPr>
        <p:txBody>
          <a:bodyPr>
            <a:normAutofit lnSpcReduction="10000"/>
          </a:bodyPr>
          <a:lstStyle/>
          <a:p>
            <a:pPr marL="109728" indent="0">
              <a:buNone/>
            </a:pPr>
            <a:r>
              <a:rPr lang="id-ID" sz="2400" dirty="0" smtClean="0">
                <a:latin typeface="Berlin Sans FB" pitchFamily="34" charset="0"/>
              </a:rPr>
              <a:t>Tes Mekanik &amp; Spasial digunakan sbg prediktor utk kecaka-pan/ kemampuan  kerja dalam hal penggunaan prinsip-prinsip mekanik dan spasial objek (ruang)</a:t>
            </a:r>
          </a:p>
          <a:p>
            <a:pPr marL="109728" indent="0">
              <a:buNone/>
            </a:pPr>
            <a:endParaRPr lang="id-ID" sz="2400" dirty="0" smtClean="0">
              <a:latin typeface="Berlin Sans FB" pitchFamily="34" charset="0"/>
            </a:endParaRPr>
          </a:p>
          <a:p>
            <a:pPr marL="109728" indent="0">
              <a:buNone/>
            </a:pPr>
            <a:r>
              <a:rPr lang="id-ID" sz="2400" dirty="0" smtClean="0">
                <a:latin typeface="Berlin Sans FB" pitchFamily="34" charset="0"/>
              </a:rPr>
              <a:t>Dalam tes ini dibutuhkan </a:t>
            </a:r>
            <a:r>
              <a:rPr lang="id-ID" sz="2400" dirty="0" smtClean="0">
                <a:solidFill>
                  <a:srgbClr val="FF0000"/>
                </a:solidFill>
                <a:latin typeface="Berlin Sans FB" pitchFamily="34" charset="0"/>
              </a:rPr>
              <a:t>berpikir imaginatif, prediktif &amp; berespon cepat</a:t>
            </a:r>
            <a:r>
              <a:rPr lang="id-ID" sz="2400" dirty="0" smtClean="0">
                <a:latin typeface="Berlin Sans FB" pitchFamily="34" charset="0"/>
              </a:rPr>
              <a:t>. Contoh Tes Mekanik &amp; Spasial</a:t>
            </a:r>
          </a:p>
          <a:p>
            <a:pPr marL="566928" indent="-457200">
              <a:buFont typeface="+mj-lt"/>
              <a:buAutoNum type="arabicParenR"/>
            </a:pPr>
            <a:r>
              <a:rPr lang="id-ID" sz="2400" dirty="0" smtClean="0">
                <a:latin typeface="Berlin Sans FB" pitchFamily="34" charset="0"/>
              </a:rPr>
              <a:t>Bennet Test Of Mechanical Comprehension</a:t>
            </a:r>
          </a:p>
          <a:p>
            <a:pPr marL="566928" indent="-457200">
              <a:buFont typeface="+mj-lt"/>
              <a:buAutoNum type="arabicParenR"/>
            </a:pPr>
            <a:r>
              <a:rPr lang="id-ID" sz="2400" dirty="0" smtClean="0">
                <a:latin typeface="Berlin Sans FB" pitchFamily="34" charset="0"/>
              </a:rPr>
              <a:t>Minnesota Spatial Relations Test</a:t>
            </a:r>
          </a:p>
          <a:p>
            <a:endParaRPr lang="id-ID" sz="2400" dirty="0">
              <a:latin typeface="Berlin Sans FB" pitchFamily="34" charset="0"/>
            </a:endParaRPr>
          </a:p>
          <a:p>
            <a:pPr marL="109728" indent="0">
              <a:buNone/>
            </a:pPr>
            <a:r>
              <a:rPr lang="id-ID" sz="2400" dirty="0" smtClean="0">
                <a:latin typeface="Berlin Sans FB" pitchFamily="34" charset="0"/>
              </a:rPr>
              <a:t>Hasil penelitian Ghiselli &amp; Schmitt menunjukkan bhw kemampuan mekanik &amp; spasial mampu </a:t>
            </a:r>
            <a:r>
              <a:rPr lang="id-ID" sz="2400" dirty="0" smtClean="0">
                <a:solidFill>
                  <a:schemeClr val="accent2"/>
                </a:solidFill>
                <a:latin typeface="Berlin Sans FB" pitchFamily="34" charset="0"/>
              </a:rPr>
              <a:t>menentukan </a:t>
            </a:r>
            <a:r>
              <a:rPr lang="id-ID" sz="2400" dirty="0" smtClean="0">
                <a:latin typeface="Berlin Sans FB" pitchFamily="34" charset="0"/>
              </a:rPr>
              <a:t>kesuksesan kinerja pada pekerjaan </a:t>
            </a:r>
            <a:r>
              <a:rPr lang="id-ID" sz="2400" dirty="0" smtClean="0">
                <a:solidFill>
                  <a:schemeClr val="accent2"/>
                </a:solidFill>
                <a:latin typeface="Berlin Sans FB" pitchFamily="34" charset="0"/>
              </a:rPr>
              <a:t>mekanik</a:t>
            </a:r>
            <a:r>
              <a:rPr lang="id-ID" sz="2400" dirty="0" smtClean="0">
                <a:latin typeface="Berlin Sans FB" pitchFamily="34" charset="0"/>
              </a:rPr>
              <a:t>, operator </a:t>
            </a:r>
            <a:r>
              <a:rPr lang="id-ID" sz="2400" dirty="0" smtClean="0">
                <a:solidFill>
                  <a:schemeClr val="accent2"/>
                </a:solidFill>
                <a:latin typeface="Berlin Sans FB" pitchFamily="34" charset="0"/>
              </a:rPr>
              <a:t>mesin </a:t>
            </a:r>
            <a:r>
              <a:rPr lang="id-ID" sz="2400" dirty="0" smtClean="0">
                <a:latin typeface="Berlin Sans FB" pitchFamily="34" charset="0"/>
              </a:rPr>
              <a:t>&amp; </a:t>
            </a:r>
            <a:r>
              <a:rPr lang="id-ID" sz="2400" dirty="0" smtClean="0">
                <a:solidFill>
                  <a:schemeClr val="accent2"/>
                </a:solidFill>
                <a:latin typeface="Berlin Sans FB" pitchFamily="34" charset="0"/>
              </a:rPr>
              <a:t>pertukangan</a:t>
            </a:r>
            <a:endParaRPr lang="en-US" sz="2400" dirty="0">
              <a:solidFill>
                <a:schemeClr val="accent2"/>
              </a:solidFill>
              <a:latin typeface="Berlin Sans FB" pitchFamily="34" charset="0"/>
            </a:endParaRPr>
          </a:p>
        </p:txBody>
      </p:sp>
      <p:sp>
        <p:nvSpPr>
          <p:cNvPr id="3" name="Title 2"/>
          <p:cNvSpPr>
            <a:spLocks noGrp="1"/>
          </p:cNvSpPr>
          <p:nvPr>
            <p:ph type="title"/>
          </p:nvPr>
        </p:nvSpPr>
        <p:spPr>
          <a:xfrm>
            <a:off x="457200" y="571480"/>
            <a:ext cx="8229600" cy="714380"/>
          </a:xfrm>
        </p:spPr>
        <p:txBody>
          <a:bodyPr>
            <a:normAutofit/>
          </a:bodyPr>
          <a:lstStyle/>
          <a:p>
            <a:pPr algn="ctr"/>
            <a:r>
              <a:rPr lang="id-ID" sz="3200" b="0" dirty="0" smtClean="0">
                <a:solidFill>
                  <a:srgbClr val="FF0000"/>
                </a:solidFill>
                <a:effectLst/>
                <a:latin typeface="Berlin Sans FB" pitchFamily="34" charset="0"/>
              </a:rPr>
              <a:t>2. TES MEKANIK &amp; SPASIAL</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4011816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023460"/>
          </a:xfrm>
        </p:spPr>
        <p:txBody>
          <a:bodyPr>
            <a:normAutofit/>
          </a:bodyPr>
          <a:lstStyle/>
          <a:p>
            <a:pPr marL="109728" indent="0">
              <a:buNone/>
            </a:pPr>
            <a:r>
              <a:rPr lang="id-ID" sz="2400" dirty="0" smtClean="0">
                <a:latin typeface="Berlin Sans FB" pitchFamily="34" charset="0"/>
              </a:rPr>
              <a:t>Tes sensori mengukur </a:t>
            </a:r>
            <a:r>
              <a:rPr lang="id-ID" sz="2400" dirty="0" smtClean="0">
                <a:solidFill>
                  <a:srgbClr val="FF0000"/>
                </a:solidFill>
                <a:latin typeface="Berlin Sans FB" pitchFamily="34" charset="0"/>
              </a:rPr>
              <a:t>sensitivitas</a:t>
            </a:r>
            <a:r>
              <a:rPr lang="id-ID" sz="2400" dirty="0" smtClean="0">
                <a:latin typeface="Berlin Sans FB" pitchFamily="34" charset="0"/>
              </a:rPr>
              <a:t> penglihatan, pendengaran &amp; indra lainnya utk menerima rangsangan, misal ;</a:t>
            </a:r>
          </a:p>
          <a:p>
            <a:pPr marL="566928" indent="-457200">
              <a:buFont typeface="+mj-lt"/>
              <a:buAutoNum type="arabicParenR"/>
            </a:pPr>
            <a:r>
              <a:rPr lang="id-ID" sz="2400" dirty="0" smtClean="0">
                <a:latin typeface="Berlin Sans FB" pitchFamily="34" charset="0"/>
              </a:rPr>
              <a:t>Snellen Eye Chart (mengukur ketepatan penglihatan)</a:t>
            </a:r>
          </a:p>
          <a:p>
            <a:pPr marL="566928" indent="-457200">
              <a:buFont typeface="+mj-lt"/>
              <a:buAutoNum type="arabicParenR"/>
            </a:pPr>
            <a:r>
              <a:rPr lang="id-ID" sz="2400" dirty="0" smtClean="0">
                <a:latin typeface="Berlin Sans FB" pitchFamily="34" charset="0"/>
              </a:rPr>
              <a:t>Minnesota Clerical Test (mengukur ketepatan persepsi)</a:t>
            </a:r>
          </a:p>
          <a:p>
            <a:endParaRPr lang="id-ID" sz="2400" dirty="0">
              <a:latin typeface="Berlin Sans FB" pitchFamily="34" charset="0"/>
            </a:endParaRPr>
          </a:p>
          <a:p>
            <a:pPr marL="109728" indent="0">
              <a:buNone/>
            </a:pPr>
            <a:r>
              <a:rPr lang="id-ID" sz="2400" dirty="0" smtClean="0">
                <a:latin typeface="Berlin Sans FB" pitchFamily="34" charset="0"/>
              </a:rPr>
              <a:t>Tes Motorik mengukur ketepatan koordinasi motorik halus &amp; kasar, misal :</a:t>
            </a:r>
          </a:p>
          <a:p>
            <a:pPr marL="566928" indent="-457200">
              <a:buFont typeface="+mj-lt"/>
              <a:buAutoNum type="arabicParenR"/>
            </a:pPr>
            <a:r>
              <a:rPr lang="id-ID" sz="2400" dirty="0" smtClean="0">
                <a:latin typeface="Berlin Sans FB" pitchFamily="34" charset="0"/>
              </a:rPr>
              <a:t>Crawford Dexterity Test</a:t>
            </a:r>
          </a:p>
          <a:p>
            <a:pPr marL="566928" indent="-457200">
              <a:buFont typeface="+mj-lt"/>
              <a:buAutoNum type="arabicParenR"/>
            </a:pPr>
            <a:r>
              <a:rPr lang="id-ID" sz="2400" dirty="0" smtClean="0">
                <a:latin typeface="Berlin Sans FB" pitchFamily="34" charset="0"/>
              </a:rPr>
              <a:t>Purdue Pegboard Test</a:t>
            </a:r>
          </a:p>
          <a:p>
            <a:endParaRPr lang="id-ID" sz="2400" dirty="0">
              <a:latin typeface="Berlin Sans FB" pitchFamily="34" charset="0"/>
            </a:endParaRPr>
          </a:p>
          <a:p>
            <a:pPr marL="109728" indent="0">
              <a:buNone/>
            </a:pPr>
            <a:r>
              <a:rPr lang="id-ID" sz="2400" dirty="0" smtClean="0">
                <a:latin typeface="Berlin Sans FB" pitchFamily="34" charset="0"/>
              </a:rPr>
              <a:t>Tes ini tepat untuk meramalkan jenis </a:t>
            </a:r>
            <a:r>
              <a:rPr lang="id-ID" sz="2400" dirty="0" smtClean="0">
                <a:solidFill>
                  <a:schemeClr val="accent2"/>
                </a:solidFill>
                <a:latin typeface="Berlin Sans FB" pitchFamily="34" charset="0"/>
              </a:rPr>
              <a:t>pekerjaan pertukangan</a:t>
            </a:r>
            <a:endParaRPr lang="en-US" sz="2400" dirty="0">
              <a:solidFill>
                <a:schemeClr val="accent2"/>
              </a:solidFill>
              <a:latin typeface="Berlin Sans FB" pitchFamily="34" charset="0"/>
            </a:endParaRPr>
          </a:p>
        </p:txBody>
      </p:sp>
      <p:sp>
        <p:nvSpPr>
          <p:cNvPr id="3" name="Title 2"/>
          <p:cNvSpPr>
            <a:spLocks noGrp="1"/>
          </p:cNvSpPr>
          <p:nvPr>
            <p:ph type="title"/>
          </p:nvPr>
        </p:nvSpPr>
        <p:spPr>
          <a:xfrm>
            <a:off x="457200" y="571480"/>
            <a:ext cx="8229600" cy="714380"/>
          </a:xfrm>
        </p:spPr>
        <p:txBody>
          <a:bodyPr>
            <a:normAutofit/>
          </a:bodyPr>
          <a:lstStyle/>
          <a:p>
            <a:pPr algn="ctr"/>
            <a:r>
              <a:rPr lang="id-ID" sz="3200" b="0" dirty="0" smtClean="0">
                <a:solidFill>
                  <a:srgbClr val="FF0000"/>
                </a:solidFill>
                <a:effectLst/>
                <a:latin typeface="Berlin Sans FB" pitchFamily="34" charset="0"/>
              </a:rPr>
              <a:t>3. TES SENSORI &amp; MOTORIK</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132049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1612"/>
            <a:ext cx="8229600" cy="4643470"/>
          </a:xfrm>
        </p:spPr>
        <p:txBody>
          <a:bodyPr>
            <a:normAutofit lnSpcReduction="10000"/>
          </a:bodyPr>
          <a:lstStyle/>
          <a:p>
            <a:pPr marL="109728" indent="0">
              <a:buNone/>
            </a:pPr>
            <a:r>
              <a:rPr lang="id-ID" sz="2400" dirty="0" smtClean="0">
                <a:latin typeface="Berlin Sans FB" pitchFamily="34" charset="0"/>
              </a:rPr>
              <a:t>Dalam tes kepribadian &amp; minat </a:t>
            </a:r>
            <a:r>
              <a:rPr lang="id-ID" sz="2400" dirty="0" smtClean="0">
                <a:solidFill>
                  <a:srgbClr val="FF0000"/>
                </a:solidFill>
                <a:latin typeface="Berlin Sans FB" pitchFamily="34" charset="0"/>
              </a:rPr>
              <a:t>tidak ada jawaban benar</a:t>
            </a:r>
            <a:r>
              <a:rPr lang="id-ID" sz="2400" dirty="0" smtClean="0">
                <a:latin typeface="Berlin Sans FB" pitchFamily="34" charset="0"/>
              </a:rPr>
              <a:t> atau salah. Subjek diminta memilih sesuai dengan keadaan dirinya. Tes kepribadian yg banyak digunakan di Indonesia:</a:t>
            </a:r>
          </a:p>
          <a:p>
            <a:pPr marL="566928" indent="-457200">
              <a:buFont typeface="+mj-lt"/>
              <a:buAutoNum type="arabicParenR"/>
            </a:pPr>
            <a:r>
              <a:rPr lang="id-ID" sz="2400" dirty="0" smtClean="0">
                <a:latin typeface="Berlin Sans FB" pitchFamily="34" charset="0"/>
              </a:rPr>
              <a:t>EPPS (Edward’s Personality Preference Test)</a:t>
            </a:r>
          </a:p>
          <a:p>
            <a:pPr marL="566928" indent="-457200">
              <a:buFont typeface="+mj-lt"/>
              <a:buAutoNum type="arabicParenR"/>
            </a:pPr>
            <a:r>
              <a:rPr lang="id-ID" sz="2400" dirty="0" smtClean="0">
                <a:latin typeface="Berlin Sans FB" pitchFamily="34" charset="0"/>
              </a:rPr>
              <a:t>16 PF (16 Personality Factor)</a:t>
            </a:r>
          </a:p>
          <a:p>
            <a:pPr marL="566928" indent="-457200">
              <a:buFont typeface="+mj-lt"/>
              <a:buAutoNum type="arabicParenR"/>
            </a:pPr>
            <a:r>
              <a:rPr lang="id-ID" sz="2400" dirty="0" smtClean="0">
                <a:latin typeface="Berlin Sans FB" pitchFamily="34" charset="0"/>
              </a:rPr>
              <a:t>PAPI (Personality &amp; Preference Inventory)</a:t>
            </a:r>
          </a:p>
          <a:p>
            <a:pPr marL="566928" indent="-457200">
              <a:buFont typeface="+mj-lt"/>
              <a:buAutoNum type="arabicParenR"/>
            </a:pPr>
            <a:r>
              <a:rPr lang="id-ID" sz="2400" dirty="0" smtClean="0">
                <a:latin typeface="Berlin Sans FB" pitchFamily="34" charset="0"/>
              </a:rPr>
              <a:t>WZT Test</a:t>
            </a:r>
          </a:p>
          <a:p>
            <a:pPr marL="566928" indent="-457200">
              <a:buFont typeface="+mj-lt"/>
              <a:buAutoNum type="arabicParenR"/>
            </a:pPr>
            <a:r>
              <a:rPr lang="id-ID" sz="2400" dirty="0" smtClean="0">
                <a:latin typeface="Berlin Sans FB" pitchFamily="34" charset="0"/>
              </a:rPr>
              <a:t>BAUM Test</a:t>
            </a:r>
          </a:p>
          <a:p>
            <a:pPr marL="566928" indent="-457200">
              <a:buFont typeface="+mj-lt"/>
              <a:buAutoNum type="arabicParenR"/>
            </a:pPr>
            <a:r>
              <a:rPr lang="id-ID" sz="2400" dirty="0" smtClean="0">
                <a:latin typeface="Berlin Sans FB" pitchFamily="34" charset="0"/>
              </a:rPr>
              <a:t>DAP Test</a:t>
            </a:r>
          </a:p>
          <a:p>
            <a:endParaRPr lang="id-ID" sz="2400" dirty="0">
              <a:latin typeface="Berlin Sans FB" pitchFamily="34" charset="0"/>
            </a:endParaRPr>
          </a:p>
          <a:p>
            <a:pPr marL="109728" indent="0">
              <a:buNone/>
            </a:pPr>
            <a:r>
              <a:rPr lang="id-ID" sz="2400" dirty="0" smtClean="0">
                <a:solidFill>
                  <a:srgbClr val="FF0000"/>
                </a:solidFill>
                <a:latin typeface="Berlin Sans FB" pitchFamily="34" charset="0"/>
              </a:rPr>
              <a:t>Kesesuaian</a:t>
            </a:r>
            <a:r>
              <a:rPr lang="id-ID" sz="2400" dirty="0" smtClean="0">
                <a:latin typeface="Berlin Sans FB" pitchFamily="34" charset="0"/>
              </a:rPr>
              <a:t> Kepribadian individu dan pekerjaannya akan menghasilkan </a:t>
            </a:r>
            <a:r>
              <a:rPr lang="id-ID" sz="2400" dirty="0" smtClean="0">
                <a:solidFill>
                  <a:srgbClr val="FF0000"/>
                </a:solidFill>
                <a:latin typeface="Berlin Sans FB" pitchFamily="34" charset="0"/>
              </a:rPr>
              <a:t>kepuasan kerja &amp; menekan turnover</a:t>
            </a:r>
            <a:endParaRPr lang="en-US" sz="2400" dirty="0">
              <a:solidFill>
                <a:srgbClr val="FF0000"/>
              </a:solidFill>
              <a:latin typeface="Berlin Sans FB" pitchFamily="34" charset="0"/>
            </a:endParaRPr>
          </a:p>
        </p:txBody>
      </p:sp>
      <p:sp>
        <p:nvSpPr>
          <p:cNvPr id="3" name="Title 2"/>
          <p:cNvSpPr>
            <a:spLocks noGrp="1"/>
          </p:cNvSpPr>
          <p:nvPr>
            <p:ph type="title"/>
          </p:nvPr>
        </p:nvSpPr>
        <p:spPr>
          <a:xfrm>
            <a:off x="457200" y="642918"/>
            <a:ext cx="8229600" cy="785818"/>
          </a:xfrm>
        </p:spPr>
        <p:txBody>
          <a:bodyPr>
            <a:normAutofit/>
          </a:bodyPr>
          <a:lstStyle/>
          <a:p>
            <a:pPr algn="ctr"/>
            <a:r>
              <a:rPr lang="id-ID" sz="3200" b="0" dirty="0" smtClean="0">
                <a:solidFill>
                  <a:srgbClr val="FF0000"/>
                </a:solidFill>
                <a:effectLst/>
                <a:latin typeface="Berlin Sans FB" pitchFamily="34" charset="0"/>
              </a:rPr>
              <a:t>4. PERSONALITY &amp; INTEREST INVENTORY</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43425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429288"/>
          </a:xfrm>
        </p:spPr>
        <p:txBody>
          <a:bodyPr>
            <a:normAutofit/>
          </a:bodyPr>
          <a:lstStyle/>
          <a:p>
            <a:pPr>
              <a:buNone/>
            </a:pPr>
            <a:r>
              <a:rPr lang="id-ID" sz="2000" dirty="0" smtClean="0">
                <a:latin typeface="Berlin Sans FB" pitchFamily="34" charset="0"/>
              </a:rPr>
              <a:t>	Spesifikasi Jabatan perlu dibuat dengan tujuan </a:t>
            </a:r>
            <a:r>
              <a:rPr lang="id-ID" sz="2000" dirty="0" smtClean="0">
                <a:solidFill>
                  <a:srgbClr val="FF0000"/>
                </a:solidFill>
                <a:latin typeface="Berlin Sans FB" pitchFamily="34" charset="0"/>
              </a:rPr>
              <a:t>menentukan KSAO </a:t>
            </a:r>
            <a:r>
              <a:rPr lang="id-ID" sz="2000" dirty="0" smtClean="0">
                <a:latin typeface="Berlin Sans FB" pitchFamily="34" charset="0"/>
              </a:rPr>
              <a:t>yang harus dimiliki oleh pemegang Jabatan, Mengapa ???</a:t>
            </a:r>
          </a:p>
          <a:p>
            <a:pPr>
              <a:buNone/>
            </a:pPr>
            <a:endParaRPr lang="id-ID" sz="2000" dirty="0" smtClean="0">
              <a:latin typeface="Berlin Sans FB" pitchFamily="34" charset="0"/>
            </a:endParaRPr>
          </a:p>
          <a:p>
            <a:pPr>
              <a:buNone/>
            </a:pPr>
            <a:r>
              <a:rPr lang="id-ID" sz="2000" dirty="0" smtClean="0">
                <a:latin typeface="Berlin Sans FB" pitchFamily="34" charset="0"/>
              </a:rPr>
              <a:t>	Kenyataannya tdk setiap orang dapat melakukan pekerjaannya dengan well perform :</a:t>
            </a:r>
          </a:p>
          <a:p>
            <a:pPr>
              <a:buFont typeface="Wingdings" pitchFamily="2" charset="2"/>
              <a:buChar char="q"/>
            </a:pPr>
            <a:r>
              <a:rPr lang="id-ID" sz="2000" dirty="0" smtClean="0">
                <a:latin typeface="Berlin Sans FB" pitchFamily="34" charset="0"/>
              </a:rPr>
              <a:t>Seorang Manager Penjualan belum tentu akan berhasil pula sebagai Manager SDM. Atau Seorang Manager IT belum tentu akan berhasil pula sebagai Manager di bidang Perbankan</a:t>
            </a:r>
          </a:p>
          <a:p>
            <a:endParaRPr lang="id-ID" sz="2000" dirty="0" smtClean="0">
              <a:latin typeface="Berlin Sans FB" pitchFamily="34" charset="0"/>
            </a:endParaRPr>
          </a:p>
          <a:p>
            <a:pPr>
              <a:buFont typeface="Wingdings" pitchFamily="2" charset="2"/>
              <a:buChar char="q"/>
            </a:pPr>
            <a:r>
              <a:rPr lang="id-ID" sz="2000" dirty="0" smtClean="0">
                <a:solidFill>
                  <a:srgbClr val="FF0000"/>
                </a:solidFill>
                <a:latin typeface="Berlin Sans FB" pitchFamily="34" charset="0"/>
              </a:rPr>
              <a:t>Artinya</a:t>
            </a:r>
            <a:r>
              <a:rPr lang="id-ID" sz="2000" dirty="0" smtClean="0">
                <a:latin typeface="Berlin Sans FB" pitchFamily="34" charset="0"/>
              </a:rPr>
              <a:t> : ada </a:t>
            </a:r>
            <a:r>
              <a:rPr lang="id-ID" sz="2000" dirty="0" smtClean="0">
                <a:solidFill>
                  <a:schemeClr val="accent2"/>
                </a:solidFill>
                <a:latin typeface="Berlin Sans FB" pitchFamily="34" charset="0"/>
              </a:rPr>
              <a:t>fak</a:t>
            </a:r>
            <a:r>
              <a:rPr lang="id-ID" sz="2000" dirty="0" smtClean="0">
                <a:solidFill>
                  <a:srgbClr val="FF0000"/>
                </a:solidFill>
                <a:latin typeface="Berlin Sans FB" pitchFamily="34" charset="0"/>
              </a:rPr>
              <a:t>tor-faktor</a:t>
            </a:r>
            <a:r>
              <a:rPr lang="id-ID" sz="2000" dirty="0" smtClean="0">
                <a:latin typeface="Berlin Sans FB" pitchFamily="34" charset="0"/>
              </a:rPr>
              <a:t> tertentu yg mempengaruhi </a:t>
            </a:r>
            <a:r>
              <a:rPr lang="id-ID" sz="2000" dirty="0" smtClean="0">
                <a:solidFill>
                  <a:srgbClr val="FF0000"/>
                </a:solidFill>
                <a:latin typeface="Berlin Sans FB" pitchFamily="34" charset="0"/>
              </a:rPr>
              <a:t>well perform, </a:t>
            </a:r>
            <a:r>
              <a:rPr lang="id-ID" sz="2000" dirty="0" smtClean="0">
                <a:latin typeface="Berlin Sans FB" pitchFamily="34" charset="0"/>
              </a:rPr>
              <a:t>meskipun mungkin pendidikannya sama, masa kerja sama, usia dalam rentang yang sama. Di bailik kesamaan diantara setiap orang akan tetap ada perbedaan</a:t>
            </a:r>
          </a:p>
          <a:p>
            <a:endParaRPr lang="id-ID" sz="2000" dirty="0">
              <a:latin typeface="Berlin Sans FB" pitchFamily="34" charset="0"/>
            </a:endParaRPr>
          </a:p>
        </p:txBody>
      </p:sp>
      <p:sp>
        <p:nvSpPr>
          <p:cNvPr id="3" name="Title 2"/>
          <p:cNvSpPr>
            <a:spLocks noGrp="1"/>
          </p:cNvSpPr>
          <p:nvPr>
            <p:ph type="title"/>
          </p:nvPr>
        </p:nvSpPr>
        <p:spPr>
          <a:xfrm>
            <a:off x="457200" y="428604"/>
            <a:ext cx="8229600" cy="642942"/>
          </a:xfrm>
        </p:spPr>
        <p:txBody>
          <a:bodyPr>
            <a:normAutofit/>
          </a:bodyPr>
          <a:lstStyle/>
          <a:p>
            <a:pPr algn="ctr"/>
            <a:r>
              <a:rPr lang="id-ID" sz="2800" b="0" dirty="0" smtClean="0">
                <a:solidFill>
                  <a:srgbClr val="FF0000"/>
                </a:solidFill>
                <a:latin typeface="Berlin Sans FB" pitchFamily="34" charset="0"/>
              </a:rPr>
              <a:t>PENGANTAR</a:t>
            </a:r>
            <a:endParaRPr lang="id-ID" sz="2800" b="0" dirty="0">
              <a:solidFill>
                <a:srgbClr val="FF0000"/>
              </a:solidFill>
              <a:latin typeface="Berlin Sans FB" pitchFamily="34" charset="0"/>
            </a:endParaRPr>
          </a:p>
        </p:txBody>
      </p:sp>
      <p:sp>
        <p:nvSpPr>
          <p:cNvPr id="4" name="Rectangle 3"/>
          <p:cNvSpPr/>
          <p:nvPr/>
        </p:nvSpPr>
        <p:spPr>
          <a:xfrm>
            <a:off x="1115616" y="5500702"/>
            <a:ext cx="7272808" cy="52058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atin typeface="Berlin Sans FB" pitchFamily="34" charset="0"/>
              </a:rPr>
              <a:t>PERLU !! The right Man On The Right PLace</a:t>
            </a:r>
            <a:endParaRPr lang="id-ID" b="1" dirty="0">
              <a:latin typeface="Berlin Sans FB"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id-ID" sz="2800" dirty="0" smtClean="0">
                <a:latin typeface="Berlin Sans FB" pitchFamily="34" charset="0"/>
              </a:rPr>
              <a:t>Merupakan gabungan berbagai tes yg disajikan utk mengukur </a:t>
            </a:r>
            <a:r>
              <a:rPr lang="id-ID" sz="2800" dirty="0" smtClean="0">
                <a:solidFill>
                  <a:srgbClr val="FF0000"/>
                </a:solidFill>
                <a:latin typeface="Berlin Sans FB" pitchFamily="34" charset="0"/>
              </a:rPr>
              <a:t>berbagai kriteria</a:t>
            </a:r>
          </a:p>
          <a:p>
            <a:pPr marL="109728" indent="0">
              <a:buNone/>
            </a:pPr>
            <a:endParaRPr lang="id-ID" sz="2800" dirty="0" smtClean="0">
              <a:latin typeface="Berlin Sans FB" pitchFamily="34" charset="0"/>
            </a:endParaRPr>
          </a:p>
          <a:p>
            <a:pPr marL="109728" indent="0">
              <a:buNone/>
            </a:pPr>
            <a:r>
              <a:rPr lang="id-ID" sz="2800" dirty="0" smtClean="0">
                <a:latin typeface="Berlin Sans FB" pitchFamily="34" charset="0"/>
              </a:rPr>
              <a:t>Setiap bagian tes menyajikan info berguna sbg dasar pengambilan </a:t>
            </a:r>
            <a:r>
              <a:rPr lang="id-ID" sz="2800" dirty="0" smtClean="0">
                <a:solidFill>
                  <a:srgbClr val="FF0000"/>
                </a:solidFill>
                <a:latin typeface="Berlin Sans FB" pitchFamily="34" charset="0"/>
              </a:rPr>
              <a:t>keputusan ketenagakerjaan</a:t>
            </a:r>
            <a:r>
              <a:rPr lang="id-ID" sz="2800" dirty="0" smtClean="0">
                <a:latin typeface="Berlin Sans FB" pitchFamily="34" charset="0"/>
              </a:rPr>
              <a:t> seperti pelatihan &amp; pengembangan yg dibutuhkan</a:t>
            </a:r>
          </a:p>
          <a:p>
            <a:pPr marL="109728" indent="0">
              <a:buNone/>
            </a:pPr>
            <a:endParaRPr lang="id-ID" sz="2800" dirty="0" smtClean="0">
              <a:latin typeface="Berlin Sans FB" pitchFamily="34" charset="0"/>
            </a:endParaRPr>
          </a:p>
          <a:p>
            <a:pPr marL="109728" indent="0">
              <a:buNone/>
            </a:pPr>
            <a:r>
              <a:rPr lang="id-ID" sz="2800" dirty="0" smtClean="0">
                <a:latin typeface="Berlin Sans FB" pitchFamily="34" charset="0"/>
              </a:rPr>
              <a:t>Contoh jenis baterai tes :</a:t>
            </a:r>
          </a:p>
          <a:p>
            <a:pPr marL="624078" indent="-514350">
              <a:buFont typeface="+mj-lt"/>
              <a:buAutoNum type="arabicPeriod"/>
            </a:pPr>
            <a:r>
              <a:rPr lang="id-ID" sz="2800" dirty="0" smtClean="0">
                <a:latin typeface="Berlin Sans FB" pitchFamily="34" charset="0"/>
              </a:rPr>
              <a:t>GATB (General Aptitude Test Battery)</a:t>
            </a:r>
          </a:p>
          <a:p>
            <a:pPr marL="624078" indent="-514350">
              <a:buFont typeface="+mj-lt"/>
              <a:buAutoNum type="arabicPeriod"/>
            </a:pPr>
            <a:r>
              <a:rPr lang="id-ID" sz="2800" dirty="0" smtClean="0">
                <a:latin typeface="Berlin Sans FB" pitchFamily="34" charset="0"/>
              </a:rPr>
              <a:t>DAT (Differential Aptitude Test)</a:t>
            </a:r>
            <a:endParaRPr lang="en-US" sz="2800" dirty="0">
              <a:latin typeface="Berlin Sans FB" pitchFamily="34" charset="0"/>
            </a:endParaRPr>
          </a:p>
        </p:txBody>
      </p:sp>
      <p:sp>
        <p:nvSpPr>
          <p:cNvPr id="3" name="Title 2"/>
          <p:cNvSpPr>
            <a:spLocks noGrp="1"/>
          </p:cNvSpPr>
          <p:nvPr>
            <p:ph type="title"/>
          </p:nvPr>
        </p:nvSpPr>
        <p:spPr>
          <a:xfrm>
            <a:off x="457200" y="571480"/>
            <a:ext cx="8229600" cy="785818"/>
          </a:xfrm>
        </p:spPr>
        <p:txBody>
          <a:bodyPr>
            <a:normAutofit/>
          </a:bodyPr>
          <a:lstStyle/>
          <a:p>
            <a:pPr algn="ctr"/>
            <a:r>
              <a:rPr lang="id-ID" sz="3200" b="0" dirty="0" smtClean="0">
                <a:solidFill>
                  <a:srgbClr val="FF0000"/>
                </a:solidFill>
                <a:effectLst/>
                <a:latin typeface="Berlin Sans FB" pitchFamily="34" charset="0"/>
              </a:rPr>
              <a:t>5. TES BATERAI</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2276026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525963"/>
          </a:xfrm>
        </p:spPr>
        <p:txBody>
          <a:bodyPr>
            <a:normAutofit/>
          </a:bodyPr>
          <a:lstStyle/>
          <a:p>
            <a:pPr marL="109728" indent="0">
              <a:buNone/>
            </a:pPr>
            <a:r>
              <a:rPr lang="id-ID" sz="2400" dirty="0" smtClean="0">
                <a:solidFill>
                  <a:srgbClr val="FF0000"/>
                </a:solidFill>
                <a:latin typeface="Berlin Sans FB" pitchFamily="34" charset="0"/>
              </a:rPr>
              <a:t>Kegunaan</a:t>
            </a:r>
            <a:r>
              <a:rPr lang="id-ID" sz="2400" dirty="0" smtClean="0">
                <a:latin typeface="Berlin Sans FB" pitchFamily="34" charset="0"/>
              </a:rPr>
              <a:t> Interview dalam seleksi</a:t>
            </a:r>
          </a:p>
          <a:p>
            <a:pPr marL="566928" indent="-457200">
              <a:buFont typeface="+mj-lt"/>
              <a:buAutoNum type="alphaLcPeriod"/>
            </a:pPr>
            <a:r>
              <a:rPr lang="id-ID" sz="2400" dirty="0" smtClean="0">
                <a:latin typeface="Berlin Sans FB" pitchFamily="34" charset="0"/>
              </a:rPr>
              <a:t>Mengumpulkan data yang relevan </a:t>
            </a:r>
          </a:p>
          <a:p>
            <a:pPr marL="566928" indent="-457200">
              <a:buFont typeface="+mj-lt"/>
              <a:buAutoNum type="alphaLcPeriod"/>
            </a:pPr>
            <a:r>
              <a:rPr lang="id-ID" sz="2400" dirty="0" smtClean="0">
                <a:latin typeface="Berlin Sans FB" pitchFamily="34" charset="0"/>
              </a:rPr>
              <a:t>Mengevaluasi data tsb sbg dasar pengambilan keputusan penerimaan karyawan</a:t>
            </a:r>
          </a:p>
          <a:p>
            <a:pPr marL="109728" indent="0">
              <a:buNone/>
            </a:pPr>
            <a:endParaRPr lang="id-ID" sz="2400" dirty="0" smtClean="0">
              <a:latin typeface="Berlin Sans FB" pitchFamily="34" charset="0"/>
            </a:endParaRPr>
          </a:p>
          <a:p>
            <a:pPr marL="109728" indent="0">
              <a:buNone/>
            </a:pPr>
            <a:r>
              <a:rPr lang="id-ID" sz="2400" dirty="0" smtClean="0">
                <a:solidFill>
                  <a:srgbClr val="FF0000"/>
                </a:solidFill>
                <a:latin typeface="Berlin Sans FB" pitchFamily="34" charset="0"/>
              </a:rPr>
              <a:t>Jenis Interview</a:t>
            </a:r>
          </a:p>
          <a:p>
            <a:pPr marL="566928" indent="-457200">
              <a:buFont typeface="+mj-lt"/>
              <a:buAutoNum type="arabicPeriod"/>
            </a:pPr>
            <a:r>
              <a:rPr lang="id-ID" sz="2400" dirty="0" smtClean="0">
                <a:latin typeface="Berlin Sans FB" pitchFamily="34" charset="0"/>
              </a:rPr>
              <a:t>Interview Terstruktur</a:t>
            </a:r>
          </a:p>
          <a:p>
            <a:pPr marL="566928" indent="-457200">
              <a:buFont typeface="+mj-lt"/>
              <a:buAutoNum type="arabicPeriod"/>
            </a:pPr>
            <a:r>
              <a:rPr lang="id-ID" sz="2400" dirty="0" smtClean="0">
                <a:latin typeface="Berlin Sans FB" pitchFamily="34" charset="0"/>
              </a:rPr>
              <a:t>Semi terstruktur</a:t>
            </a:r>
          </a:p>
          <a:p>
            <a:pPr marL="566928" indent="-457200">
              <a:buFont typeface="+mj-lt"/>
              <a:buAutoNum type="arabicPeriod"/>
            </a:pPr>
            <a:r>
              <a:rPr lang="id-ID" sz="2400" dirty="0" smtClean="0">
                <a:latin typeface="Berlin Sans FB" pitchFamily="34" charset="0"/>
              </a:rPr>
              <a:t>Tidak terstruktur</a:t>
            </a:r>
            <a:endParaRPr lang="en-US" sz="2400" dirty="0">
              <a:latin typeface="Berlin Sans FB" pitchFamily="34" charset="0"/>
            </a:endParaRPr>
          </a:p>
        </p:txBody>
      </p:sp>
      <p:sp>
        <p:nvSpPr>
          <p:cNvPr id="3" name="Title 2"/>
          <p:cNvSpPr>
            <a:spLocks noGrp="1"/>
          </p:cNvSpPr>
          <p:nvPr>
            <p:ph type="title"/>
          </p:nvPr>
        </p:nvSpPr>
        <p:spPr>
          <a:xfrm>
            <a:off x="457200" y="571480"/>
            <a:ext cx="8229600" cy="714380"/>
          </a:xfrm>
        </p:spPr>
        <p:txBody>
          <a:bodyPr>
            <a:normAutofit/>
          </a:bodyPr>
          <a:lstStyle/>
          <a:p>
            <a:pPr algn="ctr"/>
            <a:r>
              <a:rPr lang="id-ID" sz="3200" b="0" dirty="0" smtClean="0">
                <a:solidFill>
                  <a:srgbClr val="FF0000"/>
                </a:solidFill>
                <a:effectLst/>
                <a:latin typeface="Berlin Sans FB" pitchFamily="34" charset="0"/>
              </a:rPr>
              <a:t>B. INTERVIEW</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1912052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lnSpcReduction="10000"/>
          </a:bodyPr>
          <a:lstStyle/>
          <a:p>
            <a:pPr marL="109728" indent="0">
              <a:buNone/>
            </a:pPr>
            <a:r>
              <a:rPr lang="id-ID" sz="2400" dirty="0" smtClean="0">
                <a:latin typeface="Berlin Sans FB" pitchFamily="34" charset="0"/>
              </a:rPr>
              <a:t>Faktor yang dapat mempengaruhi hasil Interview (Schmitt, 1976) antara lain :</a:t>
            </a:r>
          </a:p>
          <a:p>
            <a:pPr marL="109728" indent="0">
              <a:buNone/>
            </a:pPr>
            <a:r>
              <a:rPr lang="id-ID" sz="2400" dirty="0" smtClean="0">
                <a:solidFill>
                  <a:srgbClr val="FF0000"/>
                </a:solidFill>
                <a:latin typeface="Berlin Sans FB" pitchFamily="34" charset="0"/>
              </a:rPr>
              <a:t>1. Sumber Informasi</a:t>
            </a:r>
            <a:r>
              <a:rPr lang="id-ID" sz="2400" dirty="0" smtClean="0">
                <a:latin typeface="Berlin Sans FB" pitchFamily="34" charset="0"/>
              </a:rPr>
              <a:t> yg positif atau negatif</a:t>
            </a:r>
          </a:p>
          <a:p>
            <a:pPr marL="365760" lvl="1" indent="0">
              <a:buNone/>
            </a:pPr>
            <a:r>
              <a:rPr lang="id-ID" sz="2400" dirty="0" smtClean="0">
                <a:latin typeface="Berlin Sans FB" pitchFamily="34" charset="0"/>
              </a:rPr>
              <a:t>Interviewer cenderung menolak pelamar yg memberikan info negatif ttg dirinya sendiri</a:t>
            </a:r>
          </a:p>
          <a:p>
            <a:pPr marL="109728" indent="0">
              <a:buNone/>
            </a:pPr>
            <a:r>
              <a:rPr lang="id-ID" sz="2400" dirty="0" smtClean="0">
                <a:solidFill>
                  <a:srgbClr val="FF0000"/>
                </a:solidFill>
                <a:latin typeface="Berlin Sans FB" pitchFamily="34" charset="0"/>
              </a:rPr>
              <a:t>2. Primacy Efek Vs Recency Efek</a:t>
            </a:r>
          </a:p>
          <a:p>
            <a:pPr marL="365760" lvl="1" indent="0">
              <a:buNone/>
            </a:pPr>
            <a:r>
              <a:rPr lang="id-ID" sz="2400" dirty="0" smtClean="0">
                <a:latin typeface="Berlin Sans FB" pitchFamily="34" charset="0"/>
              </a:rPr>
              <a:t>Jika pelamar memberikan info negatif di awal proses inter- view , besar kemungkinan akan mendapatkan penilaian negatif dan gagal lolos. Dan sebaliknya</a:t>
            </a:r>
          </a:p>
          <a:p>
            <a:pPr marL="109728" indent="0">
              <a:buNone/>
            </a:pPr>
            <a:r>
              <a:rPr lang="id-ID" sz="2400" dirty="0" smtClean="0">
                <a:solidFill>
                  <a:srgbClr val="FF0000"/>
                </a:solidFill>
                <a:latin typeface="Berlin Sans FB" pitchFamily="34" charset="0"/>
              </a:rPr>
              <a:t>3. Efek Kontras</a:t>
            </a:r>
          </a:p>
          <a:p>
            <a:pPr marL="365760" lvl="1" indent="0">
              <a:buNone/>
            </a:pPr>
            <a:r>
              <a:rPr lang="id-ID" sz="2400" dirty="0" smtClean="0">
                <a:latin typeface="Berlin Sans FB" pitchFamily="34" charset="0"/>
              </a:rPr>
              <a:t>Pelamar yg cerdas terkesan memiliki kemampuan yg memuaskan  sesaat setelah interviewer mewawancarai pelamar yg prestasinya kurang.</a:t>
            </a:r>
          </a:p>
        </p:txBody>
      </p:sp>
      <p:sp>
        <p:nvSpPr>
          <p:cNvPr id="3" name="Title 2"/>
          <p:cNvSpPr>
            <a:spLocks noGrp="1"/>
          </p:cNvSpPr>
          <p:nvPr>
            <p:ph type="title"/>
          </p:nvPr>
        </p:nvSpPr>
        <p:spPr>
          <a:xfrm>
            <a:off x="457200" y="571480"/>
            <a:ext cx="8229600" cy="500066"/>
          </a:xfrm>
        </p:spPr>
        <p:txBody>
          <a:bodyPr>
            <a:normAutofit fontScale="90000"/>
          </a:bodyPr>
          <a:lstStyle/>
          <a:p>
            <a:r>
              <a:rPr lang="id-ID" sz="3200" b="0" dirty="0" smtClean="0">
                <a:solidFill>
                  <a:srgbClr val="FF0000"/>
                </a:solidFill>
                <a:effectLst/>
                <a:latin typeface="Berlin Sans FB" pitchFamily="34" charset="0"/>
              </a:rPr>
              <a:t>Lanjutan</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3129384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marL="109728" indent="0">
              <a:buNone/>
            </a:pPr>
            <a:r>
              <a:rPr lang="id-ID" sz="2400" dirty="0" smtClean="0">
                <a:solidFill>
                  <a:srgbClr val="FF0000"/>
                </a:solidFill>
                <a:latin typeface="Berlin Sans FB" pitchFamily="34" charset="0"/>
              </a:rPr>
              <a:t>4. Stereotype</a:t>
            </a:r>
          </a:p>
          <a:p>
            <a:pPr marL="365760" lvl="1" indent="0">
              <a:buNone/>
            </a:pPr>
            <a:r>
              <a:rPr lang="id-ID" sz="2400" dirty="0" smtClean="0">
                <a:latin typeface="Berlin Sans FB" pitchFamily="34" charset="0"/>
              </a:rPr>
              <a:t>Setiap interviewer memiliki gambaran ideal &amp; harapan tentang pelamar. Pelamar yg memenuhi gambaran ideal akan memiliki skor tinggi dan sebaliknya</a:t>
            </a:r>
          </a:p>
          <a:p>
            <a:pPr marL="109728" indent="0">
              <a:buNone/>
            </a:pPr>
            <a:r>
              <a:rPr lang="id-ID" sz="2400" dirty="0" smtClean="0">
                <a:solidFill>
                  <a:srgbClr val="FF0000"/>
                </a:solidFill>
                <a:latin typeface="Berlin Sans FB" pitchFamily="34" charset="0"/>
              </a:rPr>
              <a:t>5. Kesamaan Jenis Kelamin</a:t>
            </a:r>
          </a:p>
          <a:p>
            <a:pPr marL="365760" lvl="1" indent="0">
              <a:buNone/>
            </a:pPr>
            <a:r>
              <a:rPr lang="id-ID" sz="2400" dirty="0" smtClean="0">
                <a:latin typeface="Berlin Sans FB" pitchFamily="34" charset="0"/>
              </a:rPr>
              <a:t>Penelitian Schmitt menunjukkan interviewer lbh terkesan dengan kesesuaian antara jenis pekerjaan dan tuntutan gender  </a:t>
            </a:r>
            <a:endParaRPr lang="en-US" sz="2400" dirty="0">
              <a:latin typeface="Berlin Sans FB" pitchFamily="34" charset="0"/>
            </a:endParaRPr>
          </a:p>
        </p:txBody>
      </p:sp>
      <p:sp>
        <p:nvSpPr>
          <p:cNvPr id="3" name="Title 2"/>
          <p:cNvSpPr>
            <a:spLocks noGrp="1"/>
          </p:cNvSpPr>
          <p:nvPr>
            <p:ph type="title"/>
          </p:nvPr>
        </p:nvSpPr>
        <p:spPr>
          <a:xfrm>
            <a:off x="457200" y="571480"/>
            <a:ext cx="8229600" cy="571504"/>
          </a:xfrm>
        </p:spPr>
        <p:txBody>
          <a:bodyPr>
            <a:normAutofit fontScale="90000"/>
          </a:bodyPr>
          <a:lstStyle/>
          <a:p>
            <a:r>
              <a:rPr lang="id-ID" sz="3200" b="0" dirty="0" smtClean="0">
                <a:solidFill>
                  <a:srgbClr val="FF0000"/>
                </a:solidFill>
                <a:effectLst/>
                <a:latin typeface="Berlin Sans FB" pitchFamily="34" charset="0"/>
              </a:rPr>
              <a:t>Lanjut....</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3084278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095468"/>
          </a:xfrm>
        </p:spPr>
        <p:txBody>
          <a:bodyPr>
            <a:normAutofit lnSpcReduction="10000"/>
          </a:bodyPr>
          <a:lstStyle/>
          <a:p>
            <a:pPr marL="109728" indent="0">
              <a:buNone/>
            </a:pPr>
            <a:r>
              <a:rPr lang="id-ID" sz="2400" dirty="0" smtClean="0">
                <a:latin typeface="Berlin Sans FB" pitchFamily="34" charset="0"/>
              </a:rPr>
              <a:t>Tes ini memberikan cerminan atas </a:t>
            </a:r>
            <a:r>
              <a:rPr lang="id-ID" sz="2400" dirty="0" smtClean="0">
                <a:solidFill>
                  <a:srgbClr val="FF0000"/>
                </a:solidFill>
                <a:latin typeface="Berlin Sans FB" pitchFamily="34" charset="0"/>
              </a:rPr>
              <a:t>sebagian pekerjaan</a:t>
            </a:r>
            <a:r>
              <a:rPr lang="id-ID" sz="2400" dirty="0" smtClean="0">
                <a:latin typeface="Berlin Sans FB" pitchFamily="34" charset="0"/>
              </a:rPr>
              <a:t>, contoh metode ini adalah</a:t>
            </a:r>
            <a:r>
              <a:rPr lang="id-ID" sz="2400" dirty="0">
                <a:latin typeface="Berlin Sans FB" pitchFamily="34" charset="0"/>
              </a:rPr>
              <a:t> </a:t>
            </a:r>
            <a:r>
              <a:rPr lang="id-ID" sz="2400" dirty="0" smtClean="0">
                <a:latin typeface="Berlin Sans FB" pitchFamily="34" charset="0"/>
              </a:rPr>
              <a:t>In Basket Test dan</a:t>
            </a:r>
            <a:r>
              <a:rPr lang="id-ID" sz="2400" dirty="0">
                <a:latin typeface="Berlin Sans FB" pitchFamily="34" charset="0"/>
              </a:rPr>
              <a:t> </a:t>
            </a:r>
            <a:r>
              <a:rPr lang="id-ID" sz="2400" dirty="0" smtClean="0">
                <a:latin typeface="Berlin Sans FB" pitchFamily="34" charset="0"/>
              </a:rPr>
              <a:t>Leaderless Group Discussion (LGD)</a:t>
            </a:r>
          </a:p>
          <a:p>
            <a:pPr marL="109728" indent="0">
              <a:buNone/>
            </a:pPr>
            <a:r>
              <a:rPr lang="id-ID" sz="2400" dirty="0" smtClean="0">
                <a:solidFill>
                  <a:srgbClr val="FF0000"/>
                </a:solidFill>
                <a:latin typeface="Berlin Sans FB" pitchFamily="34" charset="0"/>
              </a:rPr>
              <a:t>1.  In Basket Test</a:t>
            </a:r>
          </a:p>
          <a:p>
            <a:r>
              <a:rPr lang="id-ID" sz="2400" dirty="0" smtClean="0">
                <a:latin typeface="Berlin Sans FB" pitchFamily="34" charset="0"/>
              </a:rPr>
              <a:t>Diberikan persoalan yg </a:t>
            </a:r>
            <a:r>
              <a:rPr lang="id-ID" sz="2400" dirty="0" smtClean="0">
                <a:solidFill>
                  <a:srgbClr val="FF0000"/>
                </a:solidFill>
                <a:latin typeface="Berlin Sans FB" pitchFamily="34" charset="0"/>
              </a:rPr>
              <a:t>biasa ditemui</a:t>
            </a:r>
            <a:r>
              <a:rPr lang="id-ID" sz="2400" dirty="0" smtClean="0">
                <a:latin typeface="Berlin Sans FB" pitchFamily="34" charset="0"/>
              </a:rPr>
              <a:t> dalam pekerjaan yg ditawarkan dan respon pelamar diamati hingga batas waktu tertentu. Semakin banyak respon yg bersesuaian dg kriteria, maka pertimbangan yg diberikan semakin baik </a:t>
            </a:r>
          </a:p>
          <a:p>
            <a:pPr marL="109728" indent="0">
              <a:buNone/>
            </a:pPr>
            <a:r>
              <a:rPr lang="id-ID" sz="2400" dirty="0" smtClean="0">
                <a:solidFill>
                  <a:srgbClr val="FF0000"/>
                </a:solidFill>
                <a:latin typeface="Berlin Sans FB" pitchFamily="34" charset="0"/>
              </a:rPr>
              <a:t>2. Leaderless Group Discussion</a:t>
            </a:r>
          </a:p>
          <a:p>
            <a:r>
              <a:rPr lang="id-ID" sz="2400" dirty="0" smtClean="0">
                <a:latin typeface="Berlin Sans FB" pitchFamily="34" charset="0"/>
              </a:rPr>
              <a:t>Pelamar diminta </a:t>
            </a:r>
            <a:r>
              <a:rPr lang="id-ID" sz="2400" dirty="0" smtClean="0">
                <a:solidFill>
                  <a:srgbClr val="FF0000"/>
                </a:solidFill>
                <a:latin typeface="Berlin Sans FB" pitchFamily="34" charset="0"/>
              </a:rPr>
              <a:t>mendiskusikan kasus</a:t>
            </a:r>
            <a:r>
              <a:rPr lang="id-ID" sz="2400" dirty="0" smtClean="0">
                <a:latin typeface="Berlin Sans FB" pitchFamily="34" charset="0"/>
              </a:rPr>
              <a:t> secara bersama, bebas memberikan pendapat tanpa ada pimpinan maupun jubir. Pengamatan dilakukan terhadap dinamika kelompok yg berlangsung &amp; penilaian disesuaikan dg kriteria yg ada</a:t>
            </a:r>
          </a:p>
          <a:p>
            <a:endParaRPr lang="en-US" sz="2400" dirty="0">
              <a:latin typeface="Berlin Sans FB" pitchFamily="34" charset="0"/>
            </a:endParaRPr>
          </a:p>
        </p:txBody>
      </p:sp>
      <p:sp>
        <p:nvSpPr>
          <p:cNvPr id="3" name="Title 2"/>
          <p:cNvSpPr>
            <a:spLocks noGrp="1"/>
          </p:cNvSpPr>
          <p:nvPr>
            <p:ph type="title"/>
          </p:nvPr>
        </p:nvSpPr>
        <p:spPr>
          <a:xfrm>
            <a:off x="457200" y="571480"/>
            <a:ext cx="8229600" cy="571504"/>
          </a:xfrm>
        </p:spPr>
        <p:txBody>
          <a:bodyPr>
            <a:normAutofit fontScale="90000"/>
          </a:bodyPr>
          <a:lstStyle/>
          <a:p>
            <a:pPr algn="ctr"/>
            <a:r>
              <a:rPr lang="id-ID" sz="3200" b="0" dirty="0" smtClean="0">
                <a:solidFill>
                  <a:srgbClr val="FF0000"/>
                </a:solidFill>
                <a:effectLst/>
                <a:latin typeface="Berlin Sans FB" pitchFamily="34" charset="0"/>
              </a:rPr>
              <a:t>C. TES SITUASIONAL</a:t>
            </a:r>
            <a:endParaRPr lang="en-US" sz="3200" b="0" dirty="0">
              <a:solidFill>
                <a:srgbClr val="FF0000"/>
              </a:solidFill>
              <a:effectLst/>
              <a:latin typeface="Berlin Sans FB" pitchFamily="34" charset="0"/>
            </a:endParaRPr>
          </a:p>
        </p:txBody>
      </p:sp>
    </p:spTree>
    <p:extLst>
      <p:ext uri="{BB962C8B-B14F-4D97-AF65-F5344CB8AC3E}">
        <p14:creationId xmlns:p14="http://schemas.microsoft.com/office/powerpoint/2010/main" xmlns="" val="3298971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0100" y="1857364"/>
            <a:ext cx="6500858" cy="4149927"/>
          </a:xfrm>
        </p:spPr>
        <p:txBody>
          <a:bodyPr/>
          <a:lstStyle/>
          <a:p>
            <a:pPr algn="ctr">
              <a:spcBef>
                <a:spcPts val="2400"/>
              </a:spcBef>
              <a:buNone/>
            </a:pPr>
            <a:r>
              <a:rPr lang="id-ID" sz="2800" dirty="0" smtClean="0">
                <a:latin typeface="Berlin Sans FB" pitchFamily="34" charset="0"/>
              </a:rPr>
              <a:t>Merupakan proses untuk menempatkan beberapa calon yang sesuai untuk jabatan2 (lowongan yg tersedia)</a:t>
            </a:r>
          </a:p>
          <a:p>
            <a:pPr algn="ctr">
              <a:spcBef>
                <a:spcPts val="2400"/>
              </a:spcBef>
              <a:buNone/>
            </a:pPr>
            <a:endParaRPr lang="id-ID" sz="2800" dirty="0" smtClean="0">
              <a:latin typeface="Berlin Sans FB" pitchFamily="34" charset="0"/>
            </a:endParaRPr>
          </a:p>
          <a:p>
            <a:pPr algn="ctr">
              <a:buNone/>
            </a:pPr>
            <a:r>
              <a:rPr lang="id-ID" sz="2800" dirty="0" smtClean="0">
                <a:latin typeface="Berlin Sans FB" pitchFamily="34" charset="0"/>
              </a:rPr>
              <a:t>	(Landy &amp; Conte, 2004)</a:t>
            </a:r>
          </a:p>
          <a:p>
            <a:endParaRPr lang="id-ID" dirty="0"/>
          </a:p>
        </p:txBody>
      </p:sp>
      <p:sp>
        <p:nvSpPr>
          <p:cNvPr id="3" name="Title 2"/>
          <p:cNvSpPr>
            <a:spLocks noGrp="1"/>
          </p:cNvSpPr>
          <p:nvPr>
            <p:ph type="title"/>
          </p:nvPr>
        </p:nvSpPr>
        <p:spPr>
          <a:xfrm>
            <a:off x="457200" y="642918"/>
            <a:ext cx="8229600" cy="1000132"/>
          </a:xfrm>
        </p:spPr>
        <p:txBody>
          <a:bodyPr>
            <a:normAutofit/>
          </a:bodyPr>
          <a:lstStyle/>
          <a:p>
            <a:pPr algn="ctr"/>
            <a:r>
              <a:rPr lang="id-ID" sz="3200" b="0" dirty="0" smtClean="0">
                <a:solidFill>
                  <a:schemeClr val="accent2"/>
                </a:solidFill>
                <a:effectLst/>
                <a:latin typeface="Berlin Sans FB" pitchFamily="34" charset="0"/>
              </a:rPr>
              <a:t>PENEMPATAN (PLACEMENT)</a:t>
            </a:r>
            <a:endParaRPr lang="id-ID" sz="3200" b="0" dirty="0">
              <a:solidFill>
                <a:schemeClr val="accent2"/>
              </a:solidFill>
              <a:effectLst/>
              <a:latin typeface="Berlin Sans FB"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sz="2800" b="1" dirty="0" smtClean="0">
                <a:solidFill>
                  <a:srgbClr val="FF0000"/>
                </a:solidFill>
                <a:latin typeface="Berlin Sans FB" pitchFamily="34" charset="0"/>
              </a:rPr>
              <a:t>Sasaran penempatan </a:t>
            </a:r>
            <a:r>
              <a:rPr lang="id-ID" sz="2800" dirty="0" smtClean="0">
                <a:latin typeface="Berlin Sans FB" pitchFamily="34" charset="0"/>
              </a:rPr>
              <a:t>adl suatu rekomendasi utk mendistribusikan para calon pd pekerjaan yg berbeda2 berdasarkan suatu dugaan ttg kemungkinan2 dr calon utk berhasil pd setiap pekerjaan yg berbeda.</a:t>
            </a:r>
          </a:p>
          <a:p>
            <a:pPr>
              <a:spcBef>
                <a:spcPts val="1800"/>
              </a:spcBef>
            </a:pPr>
            <a:r>
              <a:rPr lang="id-ID" sz="2800" b="1" dirty="0" smtClean="0">
                <a:solidFill>
                  <a:srgbClr val="FF0000"/>
                </a:solidFill>
                <a:latin typeface="Berlin Sans FB" pitchFamily="34" charset="0"/>
              </a:rPr>
              <a:t>Tugas penempatan </a:t>
            </a:r>
            <a:r>
              <a:rPr lang="id-ID" sz="2800" dirty="0" smtClean="0">
                <a:latin typeface="Berlin Sans FB" pitchFamily="34" charset="0"/>
              </a:rPr>
              <a:t>adl utk menilai para calon dan utk mencocokkan kualifikasi mrk dg persyaratan yg telah ditetapkan semula dari setiap pekerjaan.</a:t>
            </a:r>
          </a:p>
          <a:p>
            <a:endParaRPr lang="id-ID" dirty="0"/>
          </a:p>
        </p:txBody>
      </p:sp>
      <p:sp>
        <p:nvSpPr>
          <p:cNvPr id="3" name="Title 2"/>
          <p:cNvSpPr>
            <a:spLocks noGrp="1"/>
          </p:cNvSpPr>
          <p:nvPr>
            <p:ph type="title"/>
          </p:nvPr>
        </p:nvSpPr>
        <p:spPr>
          <a:xfrm>
            <a:off x="457200" y="714356"/>
            <a:ext cx="8229600" cy="703282"/>
          </a:xfrm>
        </p:spPr>
        <p:txBody>
          <a:bodyPr>
            <a:normAutofit/>
          </a:bodyPr>
          <a:lstStyle/>
          <a:p>
            <a:r>
              <a:rPr lang="id-ID" sz="3200" b="0" dirty="0" smtClean="0">
                <a:solidFill>
                  <a:schemeClr val="accent2"/>
                </a:solidFill>
                <a:effectLst/>
                <a:latin typeface="Berlin Sans FB" pitchFamily="34" charset="0"/>
              </a:rPr>
              <a:t>Lanjutan...</a:t>
            </a:r>
            <a:endParaRPr lang="id-ID" sz="3200" b="0" dirty="0">
              <a:solidFill>
                <a:schemeClr val="accent2"/>
              </a:solidFill>
              <a:effectLst/>
              <a:latin typeface="Berlin Sans FB"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649993"/>
          </a:xfrm>
          <a:ln w="38100">
            <a:solidFill>
              <a:srgbClr val="FF0000"/>
            </a:solidFill>
          </a:ln>
        </p:spPr>
        <p:txBody>
          <a:bodyPr>
            <a:normAutofit/>
          </a:bodyPr>
          <a:lstStyle/>
          <a:p>
            <a:pPr marL="566928" indent="-457200">
              <a:buFont typeface="+mj-lt"/>
              <a:buAutoNum type="arabicPeriod"/>
            </a:pPr>
            <a:r>
              <a:rPr lang="id-ID" sz="2000" dirty="0" smtClean="0">
                <a:latin typeface="Berlin Sans FB" pitchFamily="34" charset="0"/>
              </a:rPr>
              <a:t>Anggota kelompok maksimal 3 mahasiswa</a:t>
            </a:r>
          </a:p>
          <a:p>
            <a:pPr marL="566928" indent="-457200">
              <a:buFont typeface="+mj-lt"/>
              <a:buAutoNum type="arabicPeriod"/>
            </a:pPr>
            <a:r>
              <a:rPr lang="id-ID" sz="2000" dirty="0" smtClean="0">
                <a:latin typeface="Berlin Sans FB" pitchFamily="34" charset="0"/>
              </a:rPr>
              <a:t>Tugas membuat planning untuk tujuan seleksi karyawan dalam rangka pengisian jabatan (dipilih kelompok)</a:t>
            </a:r>
          </a:p>
          <a:p>
            <a:pPr marL="566928" indent="-457200">
              <a:buFont typeface="+mj-lt"/>
              <a:buAutoNum type="arabicPeriod"/>
            </a:pPr>
            <a:r>
              <a:rPr lang="id-ID" sz="2000" dirty="0" smtClean="0">
                <a:latin typeface="Berlin Sans FB" pitchFamily="34" charset="0"/>
              </a:rPr>
              <a:t>Tentukan kriteria KSAO nya</a:t>
            </a:r>
          </a:p>
          <a:p>
            <a:pPr marL="566928" indent="-457200">
              <a:buFont typeface="+mj-lt"/>
              <a:buAutoNum type="arabicPeriod"/>
            </a:pPr>
            <a:r>
              <a:rPr lang="id-ID" sz="2000" dirty="0" smtClean="0">
                <a:latin typeface="Berlin Sans FB" pitchFamily="34" charset="0"/>
              </a:rPr>
              <a:t>Jelaskan alasan-alasan penetapan kriteria tersebut di atas</a:t>
            </a:r>
          </a:p>
          <a:p>
            <a:pPr marL="566928" indent="-457200">
              <a:buFont typeface="+mj-lt"/>
              <a:buAutoNum type="arabicPeriod"/>
            </a:pPr>
            <a:r>
              <a:rPr lang="id-ID" sz="2000" dirty="0" smtClean="0">
                <a:latin typeface="Berlin Sans FB" pitchFamily="34" charset="0"/>
              </a:rPr>
              <a:t>Buatlah iklan yang menarik &amp; “menjual” yang akan diumumkan di media sosial</a:t>
            </a:r>
          </a:p>
          <a:p>
            <a:pPr marL="566928" indent="-457200">
              <a:buFont typeface="+mj-lt"/>
              <a:buAutoNum type="arabicPeriod"/>
            </a:pPr>
            <a:endParaRPr lang="id-ID" sz="2000" dirty="0" smtClean="0">
              <a:latin typeface="Berlin Sans FB" pitchFamily="34" charset="0"/>
            </a:endParaRPr>
          </a:p>
          <a:p>
            <a:pPr marL="566928" indent="-457200">
              <a:buNone/>
            </a:pPr>
            <a:r>
              <a:rPr lang="id-ID" sz="2000" dirty="0" smtClean="0">
                <a:solidFill>
                  <a:srgbClr val="FF0000"/>
                </a:solidFill>
                <a:latin typeface="Berlin Sans FB" pitchFamily="34" charset="0"/>
              </a:rPr>
              <a:t>Penilaian :</a:t>
            </a:r>
          </a:p>
          <a:p>
            <a:pPr marL="566928" indent="-457200">
              <a:buFont typeface="Arial" pitchFamily="34" charset="0"/>
              <a:buChar char="•"/>
            </a:pPr>
            <a:r>
              <a:rPr lang="id-ID" sz="2000" dirty="0" smtClean="0">
                <a:latin typeface="Berlin Sans FB" pitchFamily="34" charset="0"/>
              </a:rPr>
              <a:t>Kriteria  KSAO harus sesuai dengan tuntutan Job dan Rasional</a:t>
            </a:r>
          </a:p>
          <a:p>
            <a:pPr marL="566928" indent="-457200">
              <a:buFont typeface="Arial" pitchFamily="34" charset="0"/>
              <a:buChar char="•"/>
            </a:pPr>
            <a:r>
              <a:rPr lang="id-ID" sz="2000" dirty="0" smtClean="0">
                <a:latin typeface="Berlin Sans FB" pitchFamily="34" charset="0"/>
              </a:rPr>
              <a:t>Disain iklan menarik, jelas dan mudah dipahami</a:t>
            </a:r>
          </a:p>
          <a:p>
            <a:pPr marL="566928" indent="-457200">
              <a:buFont typeface="Arial" pitchFamily="34" charset="0"/>
              <a:buChar char="•"/>
            </a:pPr>
            <a:r>
              <a:rPr lang="id-ID" sz="2000" dirty="0" smtClean="0">
                <a:latin typeface="Berlin Sans FB" pitchFamily="34" charset="0"/>
              </a:rPr>
              <a:t>Waktu pelaksanaan seleksi, tempat dan metode seleksi yang akan digunakan</a:t>
            </a:r>
          </a:p>
          <a:p>
            <a:pPr marL="566928" indent="-457200">
              <a:buNone/>
            </a:pPr>
            <a:endParaRPr lang="id-ID" sz="2000" dirty="0">
              <a:latin typeface="Berlin Sans FB" pitchFamily="34" charset="0"/>
            </a:endParaRPr>
          </a:p>
        </p:txBody>
      </p:sp>
      <p:sp>
        <p:nvSpPr>
          <p:cNvPr id="3" name="Title 2"/>
          <p:cNvSpPr>
            <a:spLocks noGrp="1"/>
          </p:cNvSpPr>
          <p:nvPr>
            <p:ph type="title"/>
          </p:nvPr>
        </p:nvSpPr>
        <p:spPr>
          <a:xfrm>
            <a:off x="457200" y="714356"/>
            <a:ext cx="8229600" cy="642942"/>
          </a:xfrm>
        </p:spPr>
        <p:txBody>
          <a:bodyPr>
            <a:normAutofit/>
          </a:bodyPr>
          <a:lstStyle/>
          <a:p>
            <a:pPr algn="ctr"/>
            <a:r>
              <a:rPr lang="id-ID" sz="2800" dirty="0" smtClean="0">
                <a:solidFill>
                  <a:srgbClr val="FF0000"/>
                </a:solidFill>
                <a:effectLst/>
                <a:latin typeface="Berlin Sans FB" pitchFamily="34" charset="0"/>
              </a:rPr>
              <a:t>TUGAS KELOMPOK</a:t>
            </a:r>
            <a:endParaRPr lang="id-ID" sz="2800" dirty="0">
              <a:solidFill>
                <a:srgbClr val="FF0000"/>
              </a:solidFill>
              <a:effectLst/>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364241"/>
          </a:xfrm>
          <a:ln>
            <a:noFill/>
          </a:ln>
        </p:spPr>
        <p:txBody>
          <a:bodyPr>
            <a:normAutofit/>
          </a:bodyPr>
          <a:lstStyle/>
          <a:p>
            <a:pPr marL="624078" indent="-514350">
              <a:buFont typeface="+mj-lt"/>
              <a:buAutoNum type="arabicPeriod"/>
            </a:pPr>
            <a:r>
              <a:rPr lang="id-ID" sz="2400" dirty="0" smtClean="0">
                <a:latin typeface="Berlin Sans FB" pitchFamily="34" charset="0"/>
              </a:rPr>
              <a:t>Apa pendapat Anda, seandainya seorang Manager memutuskan dan memilih seorang karyawan untuk posisi tertentu dengan pertimbangan agama atau etnis?</a:t>
            </a:r>
          </a:p>
          <a:p>
            <a:pPr marL="566928" indent="-457200">
              <a:buFont typeface="+mj-lt"/>
              <a:buAutoNum type="arabicPeriod"/>
            </a:pPr>
            <a:endParaRPr lang="id-ID" sz="2400" dirty="0" smtClean="0">
              <a:latin typeface="Berlin Sans FB" pitchFamily="34" charset="0"/>
            </a:endParaRPr>
          </a:p>
          <a:p>
            <a:pPr marL="624078" indent="-514350">
              <a:buFont typeface="+mj-lt"/>
              <a:buAutoNum type="arabicPeriod"/>
            </a:pPr>
            <a:r>
              <a:rPr lang="id-ID" sz="2400" dirty="0" smtClean="0">
                <a:latin typeface="Berlin Sans FB" pitchFamily="34" charset="0"/>
              </a:rPr>
              <a:t>Mengapa penting untuk menerima karyawan dengan menetapkan kriteria penilaian tertentu?</a:t>
            </a:r>
          </a:p>
        </p:txBody>
      </p:sp>
      <p:sp>
        <p:nvSpPr>
          <p:cNvPr id="3" name="Title 2"/>
          <p:cNvSpPr>
            <a:spLocks noGrp="1"/>
          </p:cNvSpPr>
          <p:nvPr>
            <p:ph type="title"/>
          </p:nvPr>
        </p:nvSpPr>
        <p:spPr>
          <a:xfrm>
            <a:off x="457200" y="714356"/>
            <a:ext cx="8229600" cy="785818"/>
          </a:xfrm>
          <a:ln>
            <a:noFill/>
          </a:ln>
        </p:spPr>
        <p:txBody>
          <a:bodyPr>
            <a:normAutofit/>
          </a:bodyPr>
          <a:lstStyle/>
          <a:p>
            <a:pPr algn="ctr"/>
            <a:r>
              <a:rPr lang="id-ID" sz="3200" b="0" dirty="0" smtClean="0">
                <a:solidFill>
                  <a:srgbClr val="FF0000"/>
                </a:solidFill>
                <a:latin typeface="Berlin Sans FB" pitchFamily="34" charset="0"/>
              </a:rPr>
              <a:t>Pengantar : Diskusi Kelompok</a:t>
            </a:r>
            <a:endParaRPr lang="en-US" sz="3200" b="0" dirty="0">
              <a:solidFill>
                <a:srgbClr val="FF000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000660"/>
          </a:xfrm>
        </p:spPr>
        <p:txBody>
          <a:bodyPr>
            <a:noAutofit/>
          </a:bodyPr>
          <a:lstStyle/>
          <a:p>
            <a:pPr>
              <a:buFont typeface="Wingdings" pitchFamily="2" charset="2"/>
              <a:buChar char="q"/>
            </a:pPr>
            <a:r>
              <a:rPr lang="id-ID" sz="2000" dirty="0" smtClean="0">
                <a:latin typeface="Berlin Sans FB" pitchFamily="34" charset="0"/>
              </a:rPr>
              <a:t>Personnel selection is the process of identifying from the pool of recruited applicants those to whom a job will be offered. As long as there are fewer job openings than applicants, some applicants will be hired and some won’t. Selection is the process of separating the selected from rejected applicants </a:t>
            </a:r>
            <a:r>
              <a:rPr lang="id-ID" sz="2000" dirty="0" smtClean="0">
                <a:solidFill>
                  <a:srgbClr val="FF0000"/>
                </a:solidFill>
                <a:latin typeface="Berlin Sans FB" pitchFamily="34" charset="0"/>
              </a:rPr>
              <a:t>(Paul M, Muchinsky, 2000)</a:t>
            </a:r>
          </a:p>
          <a:p>
            <a:pPr>
              <a:buFont typeface="Wingdings" pitchFamily="2" charset="2"/>
              <a:buChar char="q"/>
            </a:pPr>
            <a:endParaRPr lang="id-ID" sz="2000" dirty="0" smtClean="0">
              <a:latin typeface="Berlin Sans FB" pitchFamily="34" charset="0"/>
            </a:endParaRPr>
          </a:p>
          <a:p>
            <a:pPr>
              <a:buFont typeface="Wingdings" pitchFamily="2" charset="2"/>
              <a:buChar char="q"/>
            </a:pPr>
            <a:r>
              <a:rPr lang="id-ID" sz="2000" dirty="0" smtClean="0">
                <a:latin typeface="Berlin Sans FB" pitchFamily="34" charset="0"/>
              </a:rPr>
              <a:t>Proses seleksi &amp; penempatan merupakan proses peramalan dengan cara menilai atau menaksir kemungkinannya utk memenuhi persyara- tan yg diperlukan oleh perusahaan </a:t>
            </a:r>
            <a:r>
              <a:rPr lang="id-ID" sz="2000" dirty="0" smtClean="0">
                <a:solidFill>
                  <a:srgbClr val="FF0000"/>
                </a:solidFill>
                <a:latin typeface="Berlin Sans FB" pitchFamily="34" charset="0"/>
              </a:rPr>
              <a:t>( Munandar, 2001)</a:t>
            </a:r>
          </a:p>
          <a:p>
            <a:pPr>
              <a:buFont typeface="Wingdings" pitchFamily="2" charset="2"/>
              <a:buChar char="q"/>
            </a:pPr>
            <a:endParaRPr lang="id-ID" sz="2000" dirty="0" smtClean="0">
              <a:latin typeface="Berlin Sans FB" pitchFamily="34" charset="0"/>
            </a:endParaRPr>
          </a:p>
          <a:p>
            <a:pPr>
              <a:buFont typeface="Wingdings" pitchFamily="2" charset="2"/>
              <a:buChar char="q"/>
            </a:pPr>
            <a:r>
              <a:rPr lang="id-ID" sz="2000" dirty="0" smtClean="0">
                <a:latin typeface="Berlin Sans FB" pitchFamily="34" charset="0"/>
              </a:rPr>
              <a:t>Term selection we mean both external selection, whereby candidates are recruited outside the company and screened to fill a vacancy. And Internal selection, in which the position is offered to a qualified employee with potential for higher level responsibility </a:t>
            </a:r>
            <a:r>
              <a:rPr lang="id-ID" sz="2000" dirty="0" smtClean="0">
                <a:solidFill>
                  <a:srgbClr val="FF0000"/>
                </a:solidFill>
                <a:latin typeface="Berlin Sans FB" pitchFamily="34" charset="0"/>
              </a:rPr>
              <a:t>(Milton M.Mandel, 1970)</a:t>
            </a:r>
            <a:endParaRPr lang="id-ID" sz="2000" dirty="0">
              <a:solidFill>
                <a:srgbClr val="FF0000"/>
              </a:solidFill>
              <a:latin typeface="Berlin Sans FB" pitchFamily="34" charset="0"/>
            </a:endParaRPr>
          </a:p>
        </p:txBody>
      </p:sp>
      <p:sp>
        <p:nvSpPr>
          <p:cNvPr id="3" name="Title 2"/>
          <p:cNvSpPr>
            <a:spLocks noGrp="1"/>
          </p:cNvSpPr>
          <p:nvPr>
            <p:ph type="title"/>
          </p:nvPr>
        </p:nvSpPr>
        <p:spPr>
          <a:xfrm>
            <a:off x="457200" y="714356"/>
            <a:ext cx="8229600" cy="571504"/>
          </a:xfrm>
        </p:spPr>
        <p:txBody>
          <a:bodyPr>
            <a:normAutofit/>
          </a:bodyPr>
          <a:lstStyle/>
          <a:p>
            <a:pPr algn="ctr"/>
            <a:r>
              <a:rPr lang="id-ID" sz="2800" b="0" dirty="0" smtClean="0">
                <a:solidFill>
                  <a:srgbClr val="FF0000"/>
                </a:solidFill>
                <a:latin typeface="Berlin Sans FB" pitchFamily="34" charset="0"/>
              </a:rPr>
              <a:t>PENGERTIAN SELEKSI</a:t>
            </a:r>
            <a:endParaRPr lang="id-ID" sz="2800" b="0" dirty="0">
              <a:solidFill>
                <a:srgbClr val="FF000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0174"/>
            <a:ext cx="8229600" cy="4643470"/>
          </a:xfrm>
          <a:ln>
            <a:noFill/>
          </a:ln>
        </p:spPr>
        <p:txBody>
          <a:bodyPr>
            <a:normAutofit/>
          </a:bodyPr>
          <a:lstStyle/>
          <a:p>
            <a:pPr marL="624078" indent="-514350">
              <a:buFont typeface="+mj-lt"/>
              <a:buAutoNum type="arabicPeriod"/>
            </a:pPr>
            <a:r>
              <a:rPr lang="id-ID" sz="2800" dirty="0" smtClean="0">
                <a:latin typeface="Berlin Sans FB" pitchFamily="34" charset="0"/>
              </a:rPr>
              <a:t>Recruitment Employee</a:t>
            </a:r>
          </a:p>
          <a:p>
            <a:pPr marL="624078" indent="-514350">
              <a:buFont typeface="+mj-lt"/>
              <a:buAutoNum type="arabicPeriod"/>
            </a:pPr>
            <a:r>
              <a:rPr lang="id-ID" sz="2800" dirty="0" smtClean="0">
                <a:latin typeface="Berlin Sans FB" pitchFamily="34" charset="0"/>
              </a:rPr>
              <a:t>Selection Employee</a:t>
            </a:r>
          </a:p>
          <a:p>
            <a:pPr marL="624078" indent="-514350">
              <a:buNone/>
            </a:pPr>
            <a:endParaRPr lang="id-ID" sz="2800" dirty="0" smtClean="0">
              <a:latin typeface="Berlin Sans FB" pitchFamily="34" charset="0"/>
            </a:endParaRPr>
          </a:p>
          <a:p>
            <a:pPr marL="624078" indent="-514350">
              <a:buFont typeface="Wingdings" pitchFamily="2" charset="2"/>
              <a:buChar char="q"/>
            </a:pPr>
            <a:r>
              <a:rPr lang="id-ID" sz="2400" dirty="0" smtClean="0">
                <a:latin typeface="Berlin Sans FB" pitchFamily="34" charset="0"/>
              </a:rPr>
              <a:t>Memperoleh new employee : </a:t>
            </a:r>
            <a:r>
              <a:rPr lang="id-ID" sz="2400" dirty="0" smtClean="0">
                <a:solidFill>
                  <a:srgbClr val="FF0000"/>
                </a:solidFill>
                <a:latin typeface="Berlin Sans FB" pitchFamily="34" charset="0"/>
              </a:rPr>
              <a:t>costly &amp; difficult undertaking  </a:t>
            </a:r>
          </a:p>
          <a:p>
            <a:pPr marL="624078" indent="-514350">
              <a:buNone/>
            </a:pPr>
            <a:endParaRPr lang="id-ID" sz="2400" dirty="0" smtClean="0">
              <a:latin typeface="Berlin Sans FB" pitchFamily="34" charset="0"/>
            </a:endParaRPr>
          </a:p>
          <a:p>
            <a:pPr marL="624078" indent="-514350">
              <a:buFont typeface="Wingdings" pitchFamily="2" charset="2"/>
              <a:buChar char="q"/>
            </a:pPr>
            <a:r>
              <a:rPr lang="id-ID" sz="2400" dirty="0" smtClean="0">
                <a:solidFill>
                  <a:srgbClr val="FF0000"/>
                </a:solidFill>
                <a:latin typeface="Berlin Sans FB" pitchFamily="34" charset="0"/>
              </a:rPr>
              <a:t>The health &amp; well being of organization </a:t>
            </a:r>
            <a:r>
              <a:rPr lang="id-ID" sz="2400" dirty="0" smtClean="0">
                <a:latin typeface="Berlin Sans FB" pitchFamily="34" charset="0"/>
              </a:rPr>
              <a:t>bergantung pada ketetapan aliran new employee</a:t>
            </a:r>
          </a:p>
          <a:p>
            <a:pPr marL="624078" indent="-514350">
              <a:buNone/>
            </a:pPr>
            <a:endParaRPr lang="en-US" sz="2400" dirty="0"/>
          </a:p>
        </p:txBody>
      </p:sp>
      <p:sp>
        <p:nvSpPr>
          <p:cNvPr id="3" name="Title 2"/>
          <p:cNvSpPr>
            <a:spLocks noGrp="1"/>
          </p:cNvSpPr>
          <p:nvPr>
            <p:ph type="title"/>
          </p:nvPr>
        </p:nvSpPr>
        <p:spPr>
          <a:xfrm>
            <a:off x="457200" y="714356"/>
            <a:ext cx="8229600" cy="785818"/>
          </a:xfrm>
          <a:ln>
            <a:noFill/>
          </a:ln>
        </p:spPr>
        <p:txBody>
          <a:bodyPr>
            <a:normAutofit/>
          </a:bodyPr>
          <a:lstStyle/>
          <a:p>
            <a:pPr algn="ctr"/>
            <a:r>
              <a:rPr lang="id-ID" sz="2800" b="0" dirty="0" smtClean="0">
                <a:solidFill>
                  <a:srgbClr val="FF0000"/>
                </a:solidFill>
                <a:effectLst/>
                <a:latin typeface="Berlin Sans FB" pitchFamily="34" charset="0"/>
              </a:rPr>
              <a:t>The Most Important Functions Of Organization</a:t>
            </a:r>
            <a:endParaRPr lang="en-US" sz="2800" b="0" dirty="0">
              <a:solidFill>
                <a:srgbClr val="FF0000"/>
              </a:solidFill>
              <a:effectLst/>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1612"/>
            <a:ext cx="8229600" cy="4572032"/>
          </a:xfrm>
        </p:spPr>
        <p:txBody>
          <a:bodyPr>
            <a:normAutofit/>
          </a:bodyPr>
          <a:lstStyle/>
          <a:p>
            <a:pPr>
              <a:buNone/>
            </a:pPr>
            <a:r>
              <a:rPr lang="id-ID" sz="2400" dirty="0" smtClean="0">
                <a:latin typeface="Berlin Sans FB" pitchFamily="34" charset="0"/>
              </a:rPr>
              <a:t>Keuntungan Seleksi </a:t>
            </a:r>
            <a:r>
              <a:rPr lang="id-ID" sz="2400" dirty="0" smtClean="0">
                <a:solidFill>
                  <a:srgbClr val="FF0000"/>
                </a:solidFill>
                <a:latin typeface="Berlin Sans FB" pitchFamily="34" charset="0"/>
              </a:rPr>
              <a:t>Internal</a:t>
            </a:r>
          </a:p>
          <a:p>
            <a:pPr>
              <a:buFont typeface="Wingdings" pitchFamily="2" charset="2"/>
              <a:buChar char="§"/>
            </a:pPr>
            <a:r>
              <a:rPr lang="id-ID" sz="2400" dirty="0" smtClean="0">
                <a:latin typeface="Berlin Sans FB" pitchFamily="34" charset="0"/>
              </a:rPr>
              <a:t>Akan lebih baik utk posisi senior</a:t>
            </a:r>
          </a:p>
          <a:p>
            <a:pPr>
              <a:buFont typeface="Wingdings" pitchFamily="2" charset="2"/>
              <a:buChar char="§"/>
            </a:pPr>
            <a:r>
              <a:rPr lang="id-ID" sz="2400" dirty="0" smtClean="0">
                <a:latin typeface="Berlin Sans FB" pitchFamily="34" charset="0"/>
              </a:rPr>
              <a:t>Bisa meningkatkan Motivasi Kerja Kary</a:t>
            </a:r>
          </a:p>
          <a:p>
            <a:pPr>
              <a:buFont typeface="Wingdings" pitchFamily="2" charset="2"/>
              <a:buChar char="§"/>
            </a:pPr>
            <a:r>
              <a:rPr lang="id-ID" sz="2400" dirty="0" smtClean="0">
                <a:latin typeface="Berlin Sans FB" pitchFamily="34" charset="0"/>
              </a:rPr>
              <a:t>Mudah, Murah &amp; Cepat</a:t>
            </a:r>
          </a:p>
          <a:p>
            <a:endParaRPr lang="id-ID" sz="2400" dirty="0" smtClean="0">
              <a:latin typeface="Berlin Sans FB" pitchFamily="34" charset="0"/>
            </a:endParaRPr>
          </a:p>
          <a:p>
            <a:pPr>
              <a:buNone/>
            </a:pPr>
            <a:r>
              <a:rPr lang="id-ID" sz="2400" dirty="0" smtClean="0">
                <a:latin typeface="Berlin Sans FB" pitchFamily="34" charset="0"/>
              </a:rPr>
              <a:t>Keuntungan Seleksi </a:t>
            </a:r>
            <a:r>
              <a:rPr lang="id-ID" sz="2400" dirty="0" smtClean="0">
                <a:solidFill>
                  <a:srgbClr val="FF0000"/>
                </a:solidFill>
                <a:latin typeface="Berlin Sans FB" pitchFamily="34" charset="0"/>
              </a:rPr>
              <a:t>Eksternal</a:t>
            </a:r>
          </a:p>
          <a:p>
            <a:pPr>
              <a:buFont typeface="Courier New" pitchFamily="49" charset="0"/>
              <a:buChar char="o"/>
            </a:pPr>
            <a:r>
              <a:rPr lang="id-ID" sz="2400" dirty="0" smtClean="0">
                <a:latin typeface="Berlin Sans FB" pitchFamily="34" charset="0"/>
              </a:rPr>
              <a:t>Memperoleh  Karyawan dg ide-ide baru/ segar</a:t>
            </a:r>
          </a:p>
          <a:p>
            <a:pPr>
              <a:buFont typeface="Courier New" pitchFamily="49" charset="0"/>
              <a:buChar char="o"/>
            </a:pPr>
            <a:r>
              <a:rPr lang="id-ID" sz="2400" dirty="0" smtClean="0">
                <a:latin typeface="Berlin Sans FB" pitchFamily="34" charset="0"/>
              </a:rPr>
              <a:t>Membentuk iklim kerja yg lebih baik</a:t>
            </a:r>
          </a:p>
          <a:p>
            <a:endParaRPr lang="id-ID" sz="2400" dirty="0">
              <a:latin typeface="Berlin Sans FB" pitchFamily="34" charset="0"/>
            </a:endParaRPr>
          </a:p>
        </p:txBody>
      </p:sp>
      <p:sp>
        <p:nvSpPr>
          <p:cNvPr id="3" name="Title 2"/>
          <p:cNvSpPr>
            <a:spLocks noGrp="1"/>
          </p:cNvSpPr>
          <p:nvPr>
            <p:ph type="title"/>
          </p:nvPr>
        </p:nvSpPr>
        <p:spPr>
          <a:xfrm>
            <a:off x="457200" y="642918"/>
            <a:ext cx="8229600" cy="857256"/>
          </a:xfrm>
        </p:spPr>
        <p:txBody>
          <a:bodyPr>
            <a:normAutofit/>
          </a:bodyPr>
          <a:lstStyle/>
          <a:p>
            <a:pPr algn="ctr"/>
            <a:r>
              <a:rPr lang="id-ID" sz="3200" b="0" dirty="0" smtClean="0">
                <a:solidFill>
                  <a:srgbClr val="FF0000"/>
                </a:solidFill>
                <a:latin typeface="Berlin Sans FB" pitchFamily="34" charset="0"/>
              </a:rPr>
              <a:t>Seleksi Internal &amp; Eksternal</a:t>
            </a:r>
            <a:endParaRPr lang="id-ID" sz="3200" b="0" dirty="0">
              <a:solidFill>
                <a:srgbClr val="FF0000"/>
              </a:solidFill>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lstStyle/>
          <a:p>
            <a:pPr>
              <a:buNone/>
            </a:pPr>
            <a:endParaRPr lang="id-ID" dirty="0" smtClean="0"/>
          </a:p>
          <a:p>
            <a:pPr>
              <a:buNone/>
            </a:pPr>
            <a:endParaRPr lang="id-ID" dirty="0" smtClean="0"/>
          </a:p>
          <a:p>
            <a:pPr>
              <a:buNone/>
            </a:pPr>
            <a:endParaRPr lang="id-ID" dirty="0" smtClean="0"/>
          </a:p>
          <a:p>
            <a:pPr>
              <a:buNone/>
            </a:pPr>
            <a:endParaRPr lang="id-ID" dirty="0" smtClean="0"/>
          </a:p>
          <a:p>
            <a:pPr marL="624078" indent="-514350">
              <a:buFont typeface="+mj-lt"/>
              <a:buAutoNum type="arabicPeriod"/>
            </a:pPr>
            <a:r>
              <a:rPr lang="id-ID" dirty="0" smtClean="0">
                <a:latin typeface="Berlin Sans FB" pitchFamily="34" charset="0"/>
              </a:rPr>
              <a:t>Planning the need for new employee</a:t>
            </a:r>
          </a:p>
          <a:p>
            <a:pPr marL="624078" indent="-514350">
              <a:buFont typeface="+mj-lt"/>
              <a:buAutoNum type="arabicPeriod"/>
            </a:pPr>
            <a:r>
              <a:rPr lang="id-ID" dirty="0" smtClean="0">
                <a:latin typeface="Berlin Sans FB" pitchFamily="34" charset="0"/>
              </a:rPr>
              <a:t>Getting appropriate people to apply for position (recruitment)</a:t>
            </a:r>
          </a:p>
          <a:p>
            <a:pPr marL="624078" indent="-514350">
              <a:buFont typeface="+mj-lt"/>
              <a:buAutoNum type="arabicPeriod"/>
            </a:pPr>
            <a:r>
              <a:rPr lang="id-ID" dirty="0" smtClean="0">
                <a:latin typeface="Berlin Sans FB" pitchFamily="34" charset="0"/>
              </a:rPr>
              <a:t>Deciding whom to hire (selection)</a:t>
            </a:r>
          </a:p>
          <a:p>
            <a:pPr marL="624078" indent="-514350">
              <a:buFont typeface="+mj-lt"/>
              <a:buAutoNum type="arabicPeriod"/>
            </a:pPr>
            <a:r>
              <a:rPr lang="id-ID" dirty="0" smtClean="0">
                <a:latin typeface="Berlin Sans FB" pitchFamily="34" charset="0"/>
              </a:rPr>
              <a:t>Getting the selected people to take the jobs </a:t>
            </a:r>
            <a:endParaRPr lang="en-US" dirty="0">
              <a:latin typeface="Berlin Sans FB" pitchFamily="34" charset="0"/>
            </a:endParaRPr>
          </a:p>
        </p:txBody>
      </p:sp>
      <p:sp>
        <p:nvSpPr>
          <p:cNvPr id="3" name="Title 2"/>
          <p:cNvSpPr>
            <a:spLocks noGrp="1"/>
          </p:cNvSpPr>
          <p:nvPr>
            <p:ph type="title"/>
          </p:nvPr>
        </p:nvSpPr>
        <p:spPr>
          <a:xfrm>
            <a:off x="457200" y="642918"/>
            <a:ext cx="8229600" cy="785818"/>
          </a:xfrm>
          <a:ln>
            <a:noFill/>
          </a:ln>
        </p:spPr>
        <p:txBody>
          <a:bodyPr>
            <a:normAutofit/>
          </a:bodyPr>
          <a:lstStyle/>
          <a:p>
            <a:pPr algn="ctr"/>
            <a:r>
              <a:rPr lang="id-ID" sz="2800" b="0" dirty="0" smtClean="0">
                <a:solidFill>
                  <a:srgbClr val="FF0000"/>
                </a:solidFill>
                <a:effectLst/>
                <a:latin typeface="Berlin Sans FB" pitchFamily="34" charset="0"/>
              </a:rPr>
              <a:t>The Steps of Acquiring New Employee (Minner, 1992) </a:t>
            </a:r>
            <a:endParaRPr lang="en-US" sz="2800" b="0" dirty="0">
              <a:solidFill>
                <a:srgbClr val="FF0000"/>
              </a:solidFill>
              <a:effectLst/>
              <a:latin typeface="Berlin Sans FB" pitchFamily="34" charset="0"/>
            </a:endParaRPr>
          </a:p>
        </p:txBody>
      </p:sp>
      <p:sp>
        <p:nvSpPr>
          <p:cNvPr id="4" name="Rectangle 3"/>
          <p:cNvSpPr/>
          <p:nvPr/>
        </p:nvSpPr>
        <p:spPr>
          <a:xfrm>
            <a:off x="714348" y="1785926"/>
            <a:ext cx="135732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Planning</a:t>
            </a:r>
            <a:endParaRPr lang="en-US" dirty="0">
              <a:solidFill>
                <a:schemeClr val="tx1"/>
              </a:solidFill>
            </a:endParaRPr>
          </a:p>
        </p:txBody>
      </p:sp>
      <p:sp>
        <p:nvSpPr>
          <p:cNvPr id="5" name="Rectangle 4"/>
          <p:cNvSpPr/>
          <p:nvPr/>
        </p:nvSpPr>
        <p:spPr>
          <a:xfrm>
            <a:off x="2571736" y="1785926"/>
            <a:ext cx="1500198" cy="7858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Acquiring</a:t>
            </a:r>
          </a:p>
          <a:p>
            <a:pPr algn="ctr"/>
            <a:r>
              <a:rPr lang="id-ID" dirty="0" smtClean="0">
                <a:solidFill>
                  <a:schemeClr val="tx1"/>
                </a:solidFill>
              </a:rPr>
              <a:t>Applicants</a:t>
            </a:r>
            <a:endParaRPr lang="en-US" dirty="0">
              <a:solidFill>
                <a:schemeClr val="tx1"/>
              </a:solidFill>
            </a:endParaRPr>
          </a:p>
        </p:txBody>
      </p:sp>
      <p:sp>
        <p:nvSpPr>
          <p:cNvPr id="6" name="Rectangle 5"/>
          <p:cNvSpPr/>
          <p:nvPr/>
        </p:nvSpPr>
        <p:spPr>
          <a:xfrm>
            <a:off x="4572000" y="1785926"/>
            <a:ext cx="1500198" cy="7858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Selecting Applicants</a:t>
            </a:r>
            <a:endParaRPr lang="en-US" dirty="0">
              <a:solidFill>
                <a:schemeClr val="tx1"/>
              </a:solidFill>
            </a:endParaRPr>
          </a:p>
        </p:txBody>
      </p:sp>
      <p:sp>
        <p:nvSpPr>
          <p:cNvPr id="7" name="Rectangle 6"/>
          <p:cNvSpPr/>
          <p:nvPr/>
        </p:nvSpPr>
        <p:spPr>
          <a:xfrm>
            <a:off x="6786578" y="1857364"/>
            <a:ext cx="1428760" cy="71438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Hiring</a:t>
            </a:r>
            <a:endParaRPr lang="en-US" dirty="0">
              <a:solidFill>
                <a:schemeClr val="tx1"/>
              </a:solidFill>
            </a:endParaRPr>
          </a:p>
        </p:txBody>
      </p:sp>
      <p:cxnSp>
        <p:nvCxnSpPr>
          <p:cNvPr id="9" name="Straight Arrow Connector 8"/>
          <p:cNvCxnSpPr/>
          <p:nvPr/>
        </p:nvCxnSpPr>
        <p:spPr>
          <a:xfrm>
            <a:off x="2143108" y="214311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43372" y="221455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215074" y="228599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642942"/>
          </a:xfrm>
        </p:spPr>
        <p:txBody>
          <a:bodyPr>
            <a:normAutofit/>
          </a:bodyPr>
          <a:lstStyle/>
          <a:p>
            <a:pPr algn="ctr"/>
            <a:r>
              <a:rPr lang="id-ID" sz="2800" b="0" dirty="0" smtClean="0">
                <a:solidFill>
                  <a:srgbClr val="FF0000"/>
                </a:solidFill>
                <a:effectLst/>
                <a:latin typeface="Berlin Sans FB" pitchFamily="34" charset="0"/>
              </a:rPr>
              <a:t>Contoh Proses Seleksi 1 (Munandar, 2001)</a:t>
            </a:r>
            <a:endParaRPr lang="id-ID" sz="2800" b="0" dirty="0">
              <a:solidFill>
                <a:srgbClr val="FF0000"/>
              </a:solidFill>
              <a:effectLst/>
              <a:latin typeface="Berlin Sans FB" pitchFamily="34" charset="0"/>
            </a:endParaRPr>
          </a:p>
        </p:txBody>
      </p:sp>
      <p:grpSp>
        <p:nvGrpSpPr>
          <p:cNvPr id="10" name="Group 24"/>
          <p:cNvGrpSpPr/>
          <p:nvPr/>
        </p:nvGrpSpPr>
        <p:grpSpPr>
          <a:xfrm>
            <a:off x="683568" y="1643050"/>
            <a:ext cx="7776864" cy="4500594"/>
            <a:chOff x="467544" y="1484784"/>
            <a:chExt cx="7776864" cy="3969732"/>
          </a:xfrm>
        </p:grpSpPr>
        <p:sp>
          <p:nvSpPr>
            <p:cNvPr id="3" name="TextBox 2"/>
            <p:cNvSpPr txBox="1"/>
            <p:nvPr/>
          </p:nvSpPr>
          <p:spPr>
            <a:xfrm>
              <a:off x="467544" y="1484784"/>
              <a:ext cx="1080120" cy="646331"/>
            </a:xfrm>
            <a:prstGeom prst="rect">
              <a:avLst/>
            </a:prstGeom>
            <a:noFill/>
            <a:ln>
              <a:solidFill>
                <a:schemeClr val="tx1"/>
              </a:solidFill>
            </a:ln>
          </p:spPr>
          <p:txBody>
            <a:bodyPr wrap="square" rtlCol="0">
              <a:spAutoFit/>
            </a:bodyPr>
            <a:lstStyle/>
            <a:p>
              <a:pPr algn="ctr"/>
              <a:r>
                <a:rPr lang="id-ID" b="1" dirty="0" smtClean="0"/>
                <a:t>Surat</a:t>
              </a:r>
            </a:p>
            <a:p>
              <a:pPr algn="ctr"/>
              <a:r>
                <a:rPr lang="id-ID" b="1" dirty="0" smtClean="0"/>
                <a:t>Lamaran</a:t>
              </a:r>
              <a:endParaRPr lang="id-ID" b="1" dirty="0"/>
            </a:p>
          </p:txBody>
        </p:sp>
        <p:sp>
          <p:nvSpPr>
            <p:cNvPr id="4" name="TextBox 3"/>
            <p:cNvSpPr txBox="1"/>
            <p:nvPr/>
          </p:nvSpPr>
          <p:spPr>
            <a:xfrm>
              <a:off x="1547664" y="2134597"/>
              <a:ext cx="1080120" cy="646331"/>
            </a:xfrm>
            <a:prstGeom prst="rect">
              <a:avLst/>
            </a:prstGeom>
            <a:noFill/>
            <a:ln>
              <a:solidFill>
                <a:schemeClr val="tx1"/>
              </a:solidFill>
            </a:ln>
          </p:spPr>
          <p:txBody>
            <a:bodyPr wrap="square" rtlCol="0">
              <a:spAutoFit/>
            </a:bodyPr>
            <a:lstStyle/>
            <a:p>
              <a:pPr algn="ctr"/>
              <a:r>
                <a:rPr lang="id-ID" b="1" dirty="0" smtClean="0"/>
                <a:t>Wwcr</a:t>
              </a:r>
            </a:p>
            <a:p>
              <a:pPr algn="ctr"/>
              <a:r>
                <a:rPr lang="id-ID" b="1" dirty="0" smtClean="0"/>
                <a:t>Awal</a:t>
              </a:r>
              <a:endParaRPr lang="id-ID" b="1" dirty="0"/>
            </a:p>
          </p:txBody>
        </p:sp>
        <p:sp>
          <p:nvSpPr>
            <p:cNvPr id="5" name="TextBox 4"/>
            <p:cNvSpPr txBox="1"/>
            <p:nvPr/>
          </p:nvSpPr>
          <p:spPr>
            <a:xfrm>
              <a:off x="2627784" y="2790220"/>
              <a:ext cx="1080120" cy="646331"/>
            </a:xfrm>
            <a:prstGeom prst="rect">
              <a:avLst/>
            </a:prstGeom>
            <a:noFill/>
            <a:ln>
              <a:solidFill>
                <a:schemeClr val="tx1"/>
              </a:solidFill>
            </a:ln>
          </p:spPr>
          <p:txBody>
            <a:bodyPr wrap="square" rtlCol="0">
              <a:spAutoFit/>
            </a:bodyPr>
            <a:lstStyle/>
            <a:p>
              <a:pPr algn="ctr"/>
              <a:r>
                <a:rPr lang="id-ID" b="1" dirty="0" smtClean="0"/>
                <a:t>Psikotes (Wwcr</a:t>
              </a:r>
              <a:r>
                <a:rPr lang="id-ID" dirty="0" smtClean="0"/>
                <a:t>)</a:t>
              </a:r>
            </a:p>
          </p:txBody>
        </p:sp>
        <p:sp>
          <p:nvSpPr>
            <p:cNvPr id="6" name="TextBox 5"/>
            <p:cNvSpPr txBox="1"/>
            <p:nvPr/>
          </p:nvSpPr>
          <p:spPr>
            <a:xfrm>
              <a:off x="3707904" y="3430741"/>
              <a:ext cx="1080120" cy="646331"/>
            </a:xfrm>
            <a:prstGeom prst="rect">
              <a:avLst/>
            </a:prstGeom>
            <a:noFill/>
            <a:ln>
              <a:solidFill>
                <a:schemeClr val="tx1"/>
              </a:solidFill>
            </a:ln>
          </p:spPr>
          <p:txBody>
            <a:bodyPr wrap="square" rtlCol="0">
              <a:spAutoFit/>
            </a:bodyPr>
            <a:lstStyle/>
            <a:p>
              <a:pPr algn="ctr"/>
              <a:r>
                <a:rPr lang="id-ID" b="1" dirty="0" smtClean="0"/>
                <a:t>Penilaian Akhir</a:t>
              </a:r>
            </a:p>
          </p:txBody>
        </p:sp>
        <p:sp>
          <p:nvSpPr>
            <p:cNvPr id="7" name="TextBox 6"/>
            <p:cNvSpPr txBox="1"/>
            <p:nvPr/>
          </p:nvSpPr>
          <p:spPr>
            <a:xfrm>
              <a:off x="4788024" y="4078813"/>
              <a:ext cx="1728192" cy="646331"/>
            </a:xfrm>
            <a:prstGeom prst="rect">
              <a:avLst/>
            </a:prstGeom>
            <a:noFill/>
            <a:ln>
              <a:solidFill>
                <a:schemeClr val="tx1"/>
              </a:solidFill>
            </a:ln>
          </p:spPr>
          <p:txBody>
            <a:bodyPr wrap="square" rtlCol="0">
              <a:spAutoFit/>
            </a:bodyPr>
            <a:lstStyle/>
            <a:p>
              <a:pPr algn="ctr"/>
              <a:r>
                <a:rPr lang="id-ID" b="1" dirty="0" smtClean="0"/>
                <a:t>Pemberitahuan &amp; wwcr akhir</a:t>
              </a:r>
            </a:p>
          </p:txBody>
        </p:sp>
        <p:sp>
          <p:nvSpPr>
            <p:cNvPr id="8" name="TextBox 7"/>
            <p:cNvSpPr txBox="1"/>
            <p:nvPr/>
          </p:nvSpPr>
          <p:spPr>
            <a:xfrm>
              <a:off x="6516216" y="4715852"/>
              <a:ext cx="1728192" cy="369332"/>
            </a:xfrm>
            <a:prstGeom prst="rect">
              <a:avLst/>
            </a:prstGeom>
            <a:noFill/>
            <a:ln>
              <a:solidFill>
                <a:schemeClr val="tx1"/>
              </a:solidFill>
            </a:ln>
          </p:spPr>
          <p:txBody>
            <a:bodyPr wrap="square" rtlCol="0">
              <a:spAutoFit/>
            </a:bodyPr>
            <a:lstStyle/>
            <a:p>
              <a:pPr algn="ctr"/>
              <a:r>
                <a:rPr lang="id-ID" b="1" dirty="0" smtClean="0"/>
                <a:t>Penerimaan</a:t>
              </a:r>
            </a:p>
          </p:txBody>
        </p:sp>
        <p:sp>
          <p:nvSpPr>
            <p:cNvPr id="9" name="TextBox 8"/>
            <p:cNvSpPr txBox="1"/>
            <p:nvPr/>
          </p:nvSpPr>
          <p:spPr>
            <a:xfrm>
              <a:off x="539552" y="5085184"/>
              <a:ext cx="5976664" cy="369332"/>
            </a:xfrm>
            <a:prstGeom prst="rect">
              <a:avLst/>
            </a:prstGeom>
            <a:noFill/>
            <a:ln>
              <a:solidFill>
                <a:schemeClr val="tx1"/>
              </a:solidFill>
            </a:ln>
          </p:spPr>
          <p:txBody>
            <a:bodyPr wrap="square" rtlCol="0">
              <a:spAutoFit/>
            </a:bodyPr>
            <a:lstStyle/>
            <a:p>
              <a:pPr algn="ctr"/>
              <a:endParaRPr lang="id-ID" b="1" dirty="0" smtClean="0">
                <a:solidFill>
                  <a:srgbClr val="FF0000"/>
                </a:solidFill>
              </a:endParaRPr>
            </a:p>
          </p:txBody>
        </p:sp>
      </p:grpSp>
      <p:sp>
        <p:nvSpPr>
          <p:cNvPr id="18" name="Rectangle 17"/>
          <p:cNvSpPr/>
          <p:nvPr/>
        </p:nvSpPr>
        <p:spPr>
          <a:xfrm>
            <a:off x="928662" y="1571612"/>
            <a:ext cx="100013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Surat lamaran</a:t>
            </a:r>
            <a:endParaRPr lang="id-ID" sz="1100" dirty="0"/>
          </a:p>
        </p:txBody>
      </p:sp>
      <p:sp>
        <p:nvSpPr>
          <p:cNvPr id="19" name="Rectangle 18"/>
          <p:cNvSpPr/>
          <p:nvPr/>
        </p:nvSpPr>
        <p:spPr>
          <a:xfrm>
            <a:off x="2000232" y="2285992"/>
            <a:ext cx="928694" cy="64294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Interview Awal</a:t>
            </a:r>
            <a:endParaRPr lang="id-ID" sz="1100" dirty="0"/>
          </a:p>
        </p:txBody>
      </p:sp>
      <p:sp>
        <p:nvSpPr>
          <p:cNvPr id="20" name="Rectangle 19"/>
          <p:cNvSpPr/>
          <p:nvPr/>
        </p:nvSpPr>
        <p:spPr>
          <a:xfrm>
            <a:off x="3000364" y="2928934"/>
            <a:ext cx="1000132" cy="64294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Psikotest</a:t>
            </a:r>
          </a:p>
          <a:p>
            <a:pPr algn="ctr"/>
            <a:r>
              <a:rPr lang="id-ID" sz="1100" dirty="0" smtClean="0"/>
              <a:t>+ Interview</a:t>
            </a:r>
            <a:endParaRPr lang="id-ID" sz="1100" dirty="0"/>
          </a:p>
        </p:txBody>
      </p:sp>
      <p:sp>
        <p:nvSpPr>
          <p:cNvPr id="21" name="Rectangle 20"/>
          <p:cNvSpPr/>
          <p:nvPr/>
        </p:nvSpPr>
        <p:spPr>
          <a:xfrm>
            <a:off x="4071934" y="3500438"/>
            <a:ext cx="1000132" cy="7143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Penilaian Akhir</a:t>
            </a:r>
            <a:endParaRPr lang="id-ID" sz="1100" dirty="0"/>
          </a:p>
        </p:txBody>
      </p:sp>
      <p:sp>
        <p:nvSpPr>
          <p:cNvPr id="22" name="Rectangle 21"/>
          <p:cNvSpPr/>
          <p:nvPr/>
        </p:nvSpPr>
        <p:spPr>
          <a:xfrm>
            <a:off x="5143504" y="4214818"/>
            <a:ext cx="928694" cy="7143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Pemberitahuan + interview akhir</a:t>
            </a:r>
            <a:endParaRPr lang="id-ID" sz="1100" dirty="0"/>
          </a:p>
        </p:txBody>
      </p:sp>
      <p:sp>
        <p:nvSpPr>
          <p:cNvPr id="23" name="Rectangle 22"/>
          <p:cNvSpPr/>
          <p:nvPr/>
        </p:nvSpPr>
        <p:spPr>
          <a:xfrm>
            <a:off x="6143636" y="4929198"/>
            <a:ext cx="1000132" cy="7143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Penerimaan</a:t>
            </a:r>
            <a:endParaRPr lang="id-ID" sz="1100" dirty="0"/>
          </a:p>
        </p:txBody>
      </p:sp>
      <p:sp>
        <p:nvSpPr>
          <p:cNvPr id="25" name="Rectangle 24"/>
          <p:cNvSpPr/>
          <p:nvPr/>
        </p:nvSpPr>
        <p:spPr>
          <a:xfrm>
            <a:off x="714348" y="5929330"/>
            <a:ext cx="7072362" cy="35719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b="1" dirty="0" smtClean="0">
                <a:solidFill>
                  <a:schemeClr val="bg1"/>
                </a:solidFill>
              </a:rPr>
              <a:t>DITOLAK</a:t>
            </a:r>
            <a:endParaRPr lang="id-ID" sz="1200" b="1" dirty="0">
              <a:solidFill>
                <a:schemeClr val="bg1"/>
              </a:solidFill>
            </a:endParaRPr>
          </a:p>
        </p:txBody>
      </p:sp>
      <p:cxnSp>
        <p:nvCxnSpPr>
          <p:cNvPr id="27" name="Straight Connector 26"/>
          <p:cNvCxnSpPr>
            <a:stCxn id="18" idx="2"/>
          </p:cNvCxnSpPr>
          <p:nvPr/>
        </p:nvCxnSpPr>
        <p:spPr>
          <a:xfrm rot="5400000">
            <a:off x="-392941" y="4107661"/>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9" idx="2"/>
          </p:cNvCxnSpPr>
          <p:nvPr/>
        </p:nvCxnSpPr>
        <p:spPr>
          <a:xfrm rot="5400000">
            <a:off x="946521" y="4411274"/>
            <a:ext cx="300039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0" idx="2"/>
          </p:cNvCxnSpPr>
          <p:nvPr/>
        </p:nvCxnSpPr>
        <p:spPr>
          <a:xfrm rot="5400000">
            <a:off x="2321703" y="4750603"/>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1" idx="2"/>
          </p:cNvCxnSpPr>
          <p:nvPr/>
        </p:nvCxnSpPr>
        <p:spPr>
          <a:xfrm rot="5400000">
            <a:off x="3714744" y="5072074"/>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5143505" y="5429265"/>
            <a:ext cx="8572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23" idx="2"/>
          </p:cNvCxnSpPr>
          <p:nvPr/>
        </p:nvCxnSpPr>
        <p:spPr>
          <a:xfrm rot="5400000">
            <a:off x="6500826" y="5786454"/>
            <a:ext cx="28575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733</TotalTime>
  <Words>1687</Words>
  <Application>Microsoft Office PowerPoint</Application>
  <PresentationFormat>On-screen Show (4:3)</PresentationFormat>
  <Paragraphs>325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Slide 1</vt:lpstr>
      <vt:lpstr>KEMAMPUAN AKHIR YANG DIHARAPKAN</vt:lpstr>
      <vt:lpstr>PENGANTAR</vt:lpstr>
      <vt:lpstr>Pengantar : Diskusi Kelompok</vt:lpstr>
      <vt:lpstr>PENGERTIAN SELEKSI</vt:lpstr>
      <vt:lpstr>The Most Important Functions Of Organization</vt:lpstr>
      <vt:lpstr>Seleksi Internal &amp; Eksternal</vt:lpstr>
      <vt:lpstr>The Steps of Acquiring New Employee (Minner, 1992) </vt:lpstr>
      <vt:lpstr>Contoh Proses Seleksi 1 (Munandar, 2001)</vt:lpstr>
      <vt:lpstr>Contoh Proses Seleksi 1 (Sherman dkk, 1996)</vt:lpstr>
      <vt:lpstr>THE PLANNING OF HUMAN RESOURCES NEEDS</vt:lpstr>
      <vt:lpstr>Lanjutan.....</vt:lpstr>
      <vt:lpstr>Lanjutan.....</vt:lpstr>
      <vt:lpstr>RECRUITING APPLICANTS</vt:lpstr>
      <vt:lpstr>SELECTING EMPLOYEES</vt:lpstr>
      <vt:lpstr>Lanjutan......</vt:lpstr>
      <vt:lpstr>Lanjutan......</vt:lpstr>
      <vt:lpstr>Lanjutan.....</vt:lpstr>
      <vt:lpstr>Lanjutan.....</vt:lpstr>
      <vt:lpstr>KRITERIA &amp; PREDIKTOR</vt:lpstr>
      <vt:lpstr>KRITERIA STANDARD </vt:lpstr>
      <vt:lpstr>JENIS KRITERIA</vt:lpstr>
      <vt:lpstr>PREDIKTOR</vt:lpstr>
      <vt:lpstr>SUMBER DATA UNTUK PREDIKTOR</vt:lpstr>
      <vt:lpstr>A. INVENTORY TEST PSIKOLOGI SBG PREDIKTOR</vt:lpstr>
      <vt:lpstr>1. TES INTELIGENSI</vt:lpstr>
      <vt:lpstr>2. TES MEKANIK &amp; SPASIAL</vt:lpstr>
      <vt:lpstr>3. TES SENSORI &amp; MOTORIK</vt:lpstr>
      <vt:lpstr>4. PERSONALITY &amp; INTEREST INVENTORY</vt:lpstr>
      <vt:lpstr>5. TES BATERAI</vt:lpstr>
      <vt:lpstr>B. INTERVIEW</vt:lpstr>
      <vt:lpstr>Lanjutan</vt:lpstr>
      <vt:lpstr>Lanjut....</vt:lpstr>
      <vt:lpstr>C. TES SITUASIONAL</vt:lpstr>
      <vt:lpstr>PENEMPATAN (PLACEMENT)</vt:lpstr>
      <vt:lpstr>Lanjutan...</vt:lpstr>
      <vt:lpstr>TUGAS KELOMPOK</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Employee Oleh : Sulis Mariyanti </dc:title>
  <dc:creator>sulis</dc:creator>
  <cp:lastModifiedBy>psikologi</cp:lastModifiedBy>
  <cp:revision>68</cp:revision>
  <dcterms:created xsi:type="dcterms:W3CDTF">2012-10-23T05:27:12Z</dcterms:created>
  <dcterms:modified xsi:type="dcterms:W3CDTF">2017-10-10T09:00:33Z</dcterms:modified>
</cp:coreProperties>
</file>