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76" r:id="rId2"/>
    <p:sldId id="277" r:id="rId3"/>
    <p:sldId id="258" r:id="rId4"/>
    <p:sldId id="260" r:id="rId5"/>
    <p:sldId id="278" r:id="rId6"/>
    <p:sldId id="279" r:id="rId7"/>
    <p:sldId id="280" r:id="rId8"/>
    <p:sldId id="261" r:id="rId9"/>
    <p:sldId id="259" r:id="rId10"/>
    <p:sldId id="262" r:id="rId11"/>
    <p:sldId id="263" r:id="rId12"/>
    <p:sldId id="264" r:id="rId13"/>
    <p:sldId id="265" r:id="rId14"/>
    <p:sldId id="266" r:id="rId15"/>
    <p:sldId id="267" r:id="rId16"/>
    <p:sldId id="269" r:id="rId17"/>
    <p:sldId id="270" r:id="rId18"/>
    <p:sldId id="271" r:id="rId19"/>
    <p:sldId id="272" r:id="rId20"/>
    <p:sldId id="273" r:id="rId21"/>
    <p:sldId id="274" r:id="rId22"/>
    <p:sldId id="275" r:id="rId23"/>
    <p:sldId id="281" r:id="rId24"/>
    <p:sldId id="282" r:id="rId25"/>
    <p:sldId id="283"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336557-2816-4BEF-9B90-E4C68FAE60E7}" type="datetimeFigureOut">
              <a:rPr lang="id-ID" smtClean="0"/>
              <a:pPr/>
              <a:t>10/10/2017</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42E79F-0F05-4DA2-BD85-09378723179A}" type="slidenum">
              <a:rPr lang="id-ID" smtClean="0"/>
              <a:pPr/>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D976D2EC-A1D9-4E99-91AF-17F2F74A08EA}" type="slidenum">
              <a:rPr lang="id-ID" smtClean="0"/>
              <a:pPr>
                <a:defRPr/>
              </a:pPr>
              <a:t>2</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272FDDC-563C-4E1C-99FA-29C9C4A151D1}" type="datetimeFigureOut">
              <a:rPr lang="en-US" smtClean="0"/>
              <a:pPr/>
              <a:t>10/10/2017</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84EABDB6-9148-4014-AC14-C6E38B2F42E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272FDDC-563C-4E1C-99FA-29C9C4A151D1}" type="datetimeFigureOut">
              <a:rPr lang="en-US" smtClean="0"/>
              <a:pPr/>
              <a:t>10/10/2017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4EABDB6-9148-4014-AC14-C6E38B2F42E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272FDDC-563C-4E1C-99FA-29C9C4A151D1}" type="datetimeFigureOut">
              <a:rPr lang="en-US" smtClean="0"/>
              <a:pPr/>
              <a:t>10/10/2017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4EABDB6-9148-4014-AC14-C6E38B2F42E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272FDDC-563C-4E1C-99FA-29C9C4A151D1}" type="datetimeFigureOut">
              <a:rPr lang="en-US" smtClean="0"/>
              <a:pPr/>
              <a:t>10/10/2017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4EABDB6-9148-4014-AC14-C6E38B2F42EC}"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272FDDC-563C-4E1C-99FA-29C9C4A151D1}" type="datetimeFigureOut">
              <a:rPr lang="en-US" smtClean="0"/>
              <a:pPr/>
              <a:t>10/10/2017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4EABDB6-9148-4014-AC14-C6E38B2F42EC}"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272FDDC-563C-4E1C-99FA-29C9C4A151D1}" type="datetimeFigureOut">
              <a:rPr lang="en-US" smtClean="0"/>
              <a:pPr/>
              <a:t>10/10/2017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4EABDB6-9148-4014-AC14-C6E38B2F42EC}"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272FDDC-563C-4E1C-99FA-29C9C4A151D1}" type="datetimeFigureOut">
              <a:rPr lang="en-US" smtClean="0"/>
              <a:pPr/>
              <a:t>10/10/2017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84EABDB6-9148-4014-AC14-C6E38B2F42E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9272FDDC-563C-4E1C-99FA-29C9C4A151D1}" type="datetimeFigureOut">
              <a:rPr lang="en-US" smtClean="0"/>
              <a:pPr/>
              <a:t>10/10/2017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84EABDB6-9148-4014-AC14-C6E38B2F42EC}"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272FDDC-563C-4E1C-99FA-29C9C4A151D1}" type="datetimeFigureOut">
              <a:rPr lang="en-US" smtClean="0"/>
              <a:pPr/>
              <a:t>10/10/2017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84EABDB6-9148-4014-AC14-C6E38B2F42E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9272FDDC-563C-4E1C-99FA-29C9C4A151D1}" type="datetimeFigureOut">
              <a:rPr lang="en-US" smtClean="0"/>
              <a:pPr/>
              <a:t>10/10/2017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4EABDB6-9148-4014-AC14-C6E38B2F42E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9272FDDC-563C-4E1C-99FA-29C9C4A151D1}" type="datetimeFigureOut">
              <a:rPr lang="en-US" smtClean="0"/>
              <a:pPr/>
              <a:t>10/10/2017</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84EABDB6-9148-4014-AC14-C6E38B2F42EC}"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272FDDC-563C-4E1C-99FA-29C9C4A151D1}" type="datetimeFigureOut">
              <a:rPr lang="en-US" smtClean="0"/>
              <a:pPr/>
              <a:t>10/10/2017</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4EABDB6-9148-4014-AC14-C6E38B2F42E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050" name="Picture 2" descr="C:\Users\arsil\Desktop\Smartcreative.jpg"/>
          <p:cNvPicPr>
            <a:picLocks noChangeAspect="1" noChangeArrowheads="1"/>
          </p:cNvPicPr>
          <p:nvPr/>
        </p:nvPicPr>
        <p:blipFill>
          <a:blip r:embed="rId2"/>
          <a:srcRect l="1051" r="800" b="504"/>
          <a:stretch>
            <a:fillRect/>
          </a:stretch>
        </p:blipFill>
        <p:spPr bwMode="auto">
          <a:xfrm>
            <a:off x="0" y="304800"/>
            <a:ext cx="9144000" cy="6840538"/>
          </a:xfrm>
          <a:prstGeom prst="rect">
            <a:avLst/>
          </a:prstGeom>
          <a:noFill/>
          <a:ln w="9525">
            <a:noFill/>
            <a:miter lim="800000"/>
            <a:headEnd/>
            <a:tailEnd/>
          </a:ln>
        </p:spPr>
      </p:pic>
      <p:sp>
        <p:nvSpPr>
          <p:cNvPr id="2051" name="TextBox 1"/>
          <p:cNvSpPr txBox="1">
            <a:spLocks noChangeArrowheads="1"/>
          </p:cNvSpPr>
          <p:nvPr/>
        </p:nvSpPr>
        <p:spPr bwMode="auto">
          <a:xfrm>
            <a:off x="3222625" y="3657600"/>
            <a:ext cx="5638800" cy="1631950"/>
          </a:xfrm>
          <a:prstGeom prst="rect">
            <a:avLst/>
          </a:prstGeom>
          <a:noFill/>
          <a:ln w="9525">
            <a:noFill/>
            <a:miter lim="800000"/>
            <a:headEnd/>
            <a:tailEnd/>
          </a:ln>
        </p:spPr>
        <p:txBody>
          <a:bodyPr>
            <a:spAutoFit/>
          </a:bodyPr>
          <a:lstStyle/>
          <a:p>
            <a:pPr algn="ctr"/>
            <a:r>
              <a:rPr lang="id-ID" sz="2000" b="1" dirty="0" smtClean="0">
                <a:solidFill>
                  <a:schemeClr val="bg1"/>
                </a:solidFill>
              </a:rPr>
              <a:t>TRAINING &amp; DEVELOPMENT</a:t>
            </a:r>
            <a:endParaRPr lang="en-US" sz="2000" b="1" dirty="0">
              <a:solidFill>
                <a:schemeClr val="bg1"/>
              </a:solidFill>
            </a:endParaRPr>
          </a:p>
          <a:p>
            <a:pPr algn="ctr"/>
            <a:r>
              <a:rPr lang="en-US" sz="2000" b="1" dirty="0">
                <a:solidFill>
                  <a:schemeClr val="bg1"/>
                </a:solidFill>
              </a:rPr>
              <a:t>P</a:t>
            </a:r>
            <a:r>
              <a:rPr lang="id-ID" sz="2000" b="1" dirty="0">
                <a:solidFill>
                  <a:schemeClr val="bg1"/>
                </a:solidFill>
              </a:rPr>
              <a:t>ertemuan </a:t>
            </a:r>
            <a:r>
              <a:rPr lang="id-ID" sz="2000" b="1" dirty="0" smtClean="0">
                <a:solidFill>
                  <a:schemeClr val="bg1"/>
                </a:solidFill>
              </a:rPr>
              <a:t>5</a:t>
            </a:r>
            <a:endParaRPr lang="en-US" sz="2000" b="1" dirty="0">
              <a:solidFill>
                <a:schemeClr val="bg1"/>
              </a:solidFill>
            </a:endParaRPr>
          </a:p>
          <a:p>
            <a:pPr algn="ctr"/>
            <a:r>
              <a:rPr lang="id-ID" sz="2000" b="1" dirty="0">
                <a:solidFill>
                  <a:schemeClr val="bg1"/>
                </a:solidFill>
              </a:rPr>
              <a:t>Sulis Mariyanti</a:t>
            </a:r>
            <a:endParaRPr lang="en-US" sz="2000" b="1" dirty="0">
              <a:solidFill>
                <a:schemeClr val="bg1"/>
              </a:solidFill>
            </a:endParaRPr>
          </a:p>
          <a:p>
            <a:pPr algn="ctr"/>
            <a:r>
              <a:rPr lang="id-ID" sz="2000" b="1" dirty="0">
                <a:solidFill>
                  <a:schemeClr val="bg1"/>
                </a:solidFill>
              </a:rPr>
              <a:t>PSIKOLOGI</a:t>
            </a:r>
            <a:endParaRPr lang="en-US" sz="2000" b="1" dirty="0">
              <a:solidFill>
                <a:schemeClr val="bg1"/>
              </a:solidFill>
            </a:endParaRPr>
          </a:p>
          <a:p>
            <a:pPr algn="ctr"/>
            <a:endParaRPr lang="en-US" sz="2000" b="1" dirty="0">
              <a:solidFill>
                <a:schemeClr val="bg1"/>
              </a:solidFill>
            </a:endParaRP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71538" y="1714489"/>
            <a:ext cx="7000924" cy="3929090"/>
          </a:xfrm>
          <a:ln>
            <a:noFill/>
          </a:ln>
        </p:spPr>
        <p:txBody>
          <a:bodyPr>
            <a:normAutofit/>
          </a:bodyPr>
          <a:lstStyle/>
          <a:p>
            <a:pPr>
              <a:buNone/>
            </a:pPr>
            <a:r>
              <a:rPr lang="id-ID" sz="2400" dirty="0" smtClean="0">
                <a:solidFill>
                  <a:srgbClr val="FF0000"/>
                </a:solidFill>
                <a:latin typeface="Berlin Sans FB" pitchFamily="34" charset="0"/>
              </a:rPr>
              <a:t>Langkah menentukan Content Training </a:t>
            </a:r>
          </a:p>
          <a:p>
            <a:pPr marL="566928" indent="-457200">
              <a:buFont typeface="+mj-lt"/>
              <a:buAutoNum type="arabicParenR"/>
            </a:pPr>
            <a:r>
              <a:rPr lang="id-ID" sz="2400" dirty="0" smtClean="0">
                <a:latin typeface="Berlin Sans FB" pitchFamily="34" charset="0"/>
              </a:rPr>
              <a:t>Mereview isi /content program training </a:t>
            </a:r>
          </a:p>
          <a:p>
            <a:pPr marL="566928" indent="-457200">
              <a:buFont typeface="+mj-lt"/>
              <a:buAutoNum type="arabicParenR"/>
            </a:pPr>
            <a:r>
              <a:rPr lang="id-ID" sz="2400" dirty="0" smtClean="0">
                <a:latin typeface="Berlin Sans FB" pitchFamily="34" charset="0"/>
              </a:rPr>
              <a:t>Menganalisis KSAO dan merangking bagian penting manakah yang ingin dikembangkan dari job tsb</a:t>
            </a:r>
          </a:p>
          <a:p>
            <a:pPr marL="566928" indent="-457200">
              <a:buFont typeface="+mj-lt"/>
              <a:buAutoNum type="arabicParenR"/>
            </a:pPr>
            <a:r>
              <a:rPr lang="id-ID" sz="2400" dirty="0" smtClean="0">
                <a:latin typeface="Berlin Sans FB" pitchFamily="34" charset="0"/>
              </a:rPr>
              <a:t>Memilih content trainng yg sesuai untuk job tsb </a:t>
            </a:r>
            <a:endParaRPr lang="en-US" sz="2400" dirty="0">
              <a:latin typeface="Berlin Sans FB" pitchFamily="34" charset="0"/>
            </a:endParaRPr>
          </a:p>
        </p:txBody>
      </p:sp>
      <p:sp>
        <p:nvSpPr>
          <p:cNvPr id="3" name="Title 2"/>
          <p:cNvSpPr>
            <a:spLocks noGrp="1"/>
          </p:cNvSpPr>
          <p:nvPr>
            <p:ph type="title"/>
          </p:nvPr>
        </p:nvSpPr>
        <p:spPr>
          <a:xfrm>
            <a:off x="457200" y="642918"/>
            <a:ext cx="8229600" cy="642942"/>
          </a:xfrm>
          <a:ln>
            <a:noFill/>
          </a:ln>
        </p:spPr>
        <p:txBody>
          <a:bodyPr>
            <a:normAutofit/>
          </a:bodyPr>
          <a:lstStyle/>
          <a:p>
            <a:r>
              <a:rPr lang="id-ID" sz="2800" b="0" dirty="0" smtClean="0">
                <a:solidFill>
                  <a:srgbClr val="FF0000"/>
                </a:solidFill>
                <a:effectLst/>
                <a:latin typeface="Berlin Sans FB" pitchFamily="34" charset="0"/>
              </a:rPr>
              <a:t>Lanjutan...</a:t>
            </a:r>
            <a:endParaRPr lang="en-US" sz="2800" b="0" dirty="0">
              <a:solidFill>
                <a:srgbClr val="FF0000"/>
              </a:solidFill>
              <a:effectLst/>
              <a:latin typeface="Berlin Sans FB"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ln>
            <a:noFill/>
          </a:ln>
        </p:spPr>
        <p:txBody>
          <a:bodyPr>
            <a:normAutofit/>
          </a:bodyPr>
          <a:lstStyle/>
          <a:p>
            <a:pPr>
              <a:buNone/>
            </a:pPr>
            <a:r>
              <a:rPr lang="id-ID" sz="2400" dirty="0" smtClean="0">
                <a:latin typeface="Berlin Sans FB" pitchFamily="34" charset="0"/>
              </a:rPr>
              <a:t>Menetapkan </a:t>
            </a:r>
            <a:r>
              <a:rPr lang="id-ID" sz="2400" dirty="0" smtClean="0">
                <a:solidFill>
                  <a:srgbClr val="FF0000"/>
                </a:solidFill>
                <a:latin typeface="Berlin Sans FB" pitchFamily="34" charset="0"/>
              </a:rPr>
              <a:t>kriteria pencapaian</a:t>
            </a:r>
          </a:p>
          <a:p>
            <a:pPr lvl="1">
              <a:buFont typeface="Wingdings" pitchFamily="2" charset="2"/>
              <a:buChar char="§"/>
            </a:pPr>
            <a:r>
              <a:rPr lang="id-ID" sz="2400" dirty="0" smtClean="0">
                <a:latin typeface="Berlin Sans FB" pitchFamily="34" charset="0"/>
              </a:rPr>
              <a:t>Kriteria merup acuan untuk mendisain training</a:t>
            </a:r>
          </a:p>
          <a:p>
            <a:pPr lvl="1">
              <a:buFont typeface="Wingdings" pitchFamily="2" charset="2"/>
              <a:buChar char="§"/>
            </a:pPr>
            <a:r>
              <a:rPr lang="id-ID" sz="2400" dirty="0" smtClean="0">
                <a:latin typeface="Berlin Sans FB" pitchFamily="34" charset="0"/>
              </a:rPr>
              <a:t>Kriteria merup standard evaluasi utk program training</a:t>
            </a:r>
          </a:p>
          <a:p>
            <a:pPr lvl="1">
              <a:buFont typeface="Wingdings" pitchFamily="2" charset="2"/>
              <a:buChar char="§"/>
            </a:pPr>
            <a:r>
              <a:rPr lang="id-ID" sz="2400" dirty="0" smtClean="0">
                <a:latin typeface="Berlin Sans FB" pitchFamily="34" charset="0"/>
              </a:rPr>
              <a:t>Kriteria dinyatakan dlm bentuk apa yg dapat dilakukan (DO )atau diketahui (KNOW) setelah training</a:t>
            </a:r>
          </a:p>
          <a:p>
            <a:pPr lvl="1">
              <a:buNone/>
            </a:pPr>
            <a:endParaRPr lang="id-ID" sz="2400" dirty="0" smtClean="0">
              <a:latin typeface="Berlin Sans FB" pitchFamily="34" charset="0"/>
            </a:endParaRPr>
          </a:p>
          <a:p>
            <a:pPr>
              <a:buNone/>
            </a:pPr>
            <a:r>
              <a:rPr lang="id-ID" sz="2400" dirty="0" smtClean="0">
                <a:solidFill>
                  <a:srgbClr val="FF0000"/>
                </a:solidFill>
                <a:latin typeface="Berlin Sans FB" pitchFamily="34" charset="0"/>
              </a:rPr>
              <a:t>Tujuan /Pencapaian </a:t>
            </a:r>
            <a:r>
              <a:rPr lang="id-ID" sz="2400" dirty="0" smtClean="0">
                <a:latin typeface="Berlin Sans FB" pitchFamily="34" charset="0"/>
              </a:rPr>
              <a:t>Training sebaiknya didasarkan pada </a:t>
            </a:r>
          </a:p>
          <a:p>
            <a:pPr>
              <a:buNone/>
            </a:pPr>
            <a:r>
              <a:rPr lang="id-ID" sz="2400" dirty="0" smtClean="0">
                <a:latin typeface="Berlin Sans FB" pitchFamily="34" charset="0"/>
              </a:rPr>
              <a:t>hasil </a:t>
            </a:r>
            <a:r>
              <a:rPr lang="id-ID" sz="2400" i="1" dirty="0" smtClean="0">
                <a:latin typeface="Berlin Sans FB" pitchFamily="34" charset="0"/>
              </a:rPr>
              <a:t>need assesment </a:t>
            </a:r>
          </a:p>
          <a:p>
            <a:endParaRPr lang="en-US" sz="2400" dirty="0"/>
          </a:p>
        </p:txBody>
      </p:sp>
      <p:sp>
        <p:nvSpPr>
          <p:cNvPr id="3" name="Title 2"/>
          <p:cNvSpPr>
            <a:spLocks noGrp="1"/>
          </p:cNvSpPr>
          <p:nvPr>
            <p:ph type="title"/>
          </p:nvPr>
        </p:nvSpPr>
        <p:spPr>
          <a:xfrm>
            <a:off x="457200" y="714356"/>
            <a:ext cx="8229600" cy="642942"/>
          </a:xfrm>
          <a:ln>
            <a:noFill/>
          </a:ln>
        </p:spPr>
        <p:txBody>
          <a:bodyPr>
            <a:normAutofit/>
          </a:bodyPr>
          <a:lstStyle/>
          <a:p>
            <a:pPr algn="ctr"/>
            <a:r>
              <a:rPr lang="id-ID" sz="2800" b="0" dirty="0" smtClean="0">
                <a:solidFill>
                  <a:srgbClr val="FF0000"/>
                </a:solidFill>
                <a:effectLst/>
                <a:latin typeface="Berlin Sans FB" pitchFamily="34" charset="0"/>
              </a:rPr>
              <a:t>OBJECTIVES</a:t>
            </a:r>
            <a:endParaRPr lang="en-US" sz="2800" b="0" dirty="0">
              <a:solidFill>
                <a:srgbClr val="FF0000"/>
              </a:solidFill>
              <a:effectLst/>
              <a:latin typeface="Berlin Sans FB"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805192"/>
          </a:xfrm>
          <a:ln>
            <a:noFill/>
          </a:ln>
        </p:spPr>
        <p:txBody>
          <a:bodyPr>
            <a:normAutofit/>
          </a:bodyPr>
          <a:lstStyle/>
          <a:p>
            <a:endParaRPr lang="en-US" sz="2400" dirty="0"/>
          </a:p>
        </p:txBody>
      </p:sp>
      <p:sp>
        <p:nvSpPr>
          <p:cNvPr id="3" name="Title 2"/>
          <p:cNvSpPr>
            <a:spLocks noGrp="1"/>
          </p:cNvSpPr>
          <p:nvPr>
            <p:ph type="title"/>
          </p:nvPr>
        </p:nvSpPr>
        <p:spPr>
          <a:xfrm>
            <a:off x="457200" y="714356"/>
            <a:ext cx="8229600" cy="642942"/>
          </a:xfrm>
          <a:ln>
            <a:noFill/>
          </a:ln>
        </p:spPr>
        <p:txBody>
          <a:bodyPr>
            <a:normAutofit/>
          </a:bodyPr>
          <a:lstStyle/>
          <a:p>
            <a:pPr algn="ctr"/>
            <a:r>
              <a:rPr lang="id-ID" sz="2800" b="0" dirty="0" smtClean="0">
                <a:solidFill>
                  <a:srgbClr val="FF0000"/>
                </a:solidFill>
                <a:effectLst/>
              </a:rPr>
              <a:t>DISAIN TRAINING</a:t>
            </a:r>
            <a:endParaRPr lang="en-US" sz="2800" b="0" dirty="0">
              <a:solidFill>
                <a:srgbClr val="FF0000"/>
              </a:solidFill>
              <a:effectLst/>
            </a:endParaRPr>
          </a:p>
        </p:txBody>
      </p:sp>
      <p:sp>
        <p:nvSpPr>
          <p:cNvPr id="4" name="Rectangle 3"/>
          <p:cNvSpPr/>
          <p:nvPr/>
        </p:nvSpPr>
        <p:spPr>
          <a:xfrm>
            <a:off x="785786" y="1571612"/>
            <a:ext cx="2071702" cy="785818"/>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latin typeface="Berlin Sans FB" pitchFamily="34" charset="0"/>
              </a:rPr>
              <a:t>Trainee Characteristic</a:t>
            </a:r>
            <a:endParaRPr lang="en-US" dirty="0">
              <a:latin typeface="Berlin Sans FB" pitchFamily="34" charset="0"/>
            </a:endParaRPr>
          </a:p>
        </p:txBody>
      </p:sp>
      <p:sp>
        <p:nvSpPr>
          <p:cNvPr id="5" name="Rectangle 4"/>
          <p:cNvSpPr/>
          <p:nvPr/>
        </p:nvSpPr>
        <p:spPr>
          <a:xfrm>
            <a:off x="714348" y="2786058"/>
            <a:ext cx="2500330" cy="1857388"/>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600" dirty="0" smtClean="0">
                <a:latin typeface="Berlin Sans FB" pitchFamily="34" charset="0"/>
              </a:rPr>
              <a:t>Training Design : </a:t>
            </a:r>
          </a:p>
          <a:p>
            <a:pPr algn="ctr"/>
            <a:r>
              <a:rPr lang="id-ID" sz="1600" dirty="0" smtClean="0">
                <a:latin typeface="Berlin Sans FB" pitchFamily="34" charset="0"/>
              </a:rPr>
              <a:t>Feedback</a:t>
            </a:r>
          </a:p>
          <a:p>
            <a:pPr algn="ctr"/>
            <a:r>
              <a:rPr lang="id-ID" sz="1600" dirty="0" smtClean="0">
                <a:latin typeface="Berlin Sans FB" pitchFamily="34" charset="0"/>
              </a:rPr>
              <a:t>General Principle</a:t>
            </a:r>
          </a:p>
          <a:p>
            <a:pPr algn="ctr"/>
            <a:r>
              <a:rPr lang="id-ID" sz="1600" dirty="0" smtClean="0">
                <a:latin typeface="Berlin Sans FB" pitchFamily="34" charset="0"/>
              </a:rPr>
              <a:t>Identical Element</a:t>
            </a:r>
          </a:p>
          <a:p>
            <a:pPr algn="ctr"/>
            <a:r>
              <a:rPr lang="id-ID" sz="1600" dirty="0" smtClean="0">
                <a:latin typeface="Berlin Sans FB" pitchFamily="34" charset="0"/>
              </a:rPr>
              <a:t>Overlearning</a:t>
            </a:r>
          </a:p>
          <a:p>
            <a:pPr algn="ctr"/>
            <a:r>
              <a:rPr lang="id-ID" sz="1600" dirty="0" smtClean="0">
                <a:latin typeface="Berlin Sans FB" pitchFamily="34" charset="0"/>
              </a:rPr>
              <a:t>Sequencing</a:t>
            </a:r>
          </a:p>
          <a:p>
            <a:pPr algn="ctr"/>
            <a:endParaRPr lang="en-US" sz="1600" dirty="0">
              <a:latin typeface="Berlin Sans FB" pitchFamily="34" charset="0"/>
            </a:endParaRPr>
          </a:p>
        </p:txBody>
      </p:sp>
      <p:sp>
        <p:nvSpPr>
          <p:cNvPr id="6" name="Rectangle 5"/>
          <p:cNvSpPr/>
          <p:nvPr/>
        </p:nvSpPr>
        <p:spPr>
          <a:xfrm>
            <a:off x="857224" y="5214950"/>
            <a:ext cx="2214578" cy="642942"/>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600" dirty="0" smtClean="0">
                <a:latin typeface="Berlin Sans FB" pitchFamily="34" charset="0"/>
              </a:rPr>
              <a:t>Work Environment</a:t>
            </a:r>
            <a:endParaRPr lang="en-US" sz="1600" dirty="0">
              <a:latin typeface="Berlin Sans FB" pitchFamily="34" charset="0"/>
            </a:endParaRPr>
          </a:p>
        </p:txBody>
      </p:sp>
      <p:sp>
        <p:nvSpPr>
          <p:cNvPr id="7" name="Rectangle 6"/>
          <p:cNvSpPr/>
          <p:nvPr/>
        </p:nvSpPr>
        <p:spPr>
          <a:xfrm>
            <a:off x="4071934" y="3071810"/>
            <a:ext cx="1643074" cy="9286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latin typeface="Berlin Sans FB" pitchFamily="34" charset="0"/>
              </a:rPr>
              <a:t>Learning</a:t>
            </a:r>
            <a:endParaRPr lang="en-US" dirty="0">
              <a:latin typeface="Berlin Sans FB" pitchFamily="34" charset="0"/>
            </a:endParaRPr>
          </a:p>
        </p:txBody>
      </p:sp>
      <p:sp>
        <p:nvSpPr>
          <p:cNvPr id="8" name="Rectangle 7"/>
          <p:cNvSpPr/>
          <p:nvPr/>
        </p:nvSpPr>
        <p:spPr>
          <a:xfrm>
            <a:off x="6786578" y="2714620"/>
            <a:ext cx="1643074" cy="1571636"/>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latin typeface="Berlin Sans FB" pitchFamily="34" charset="0"/>
              </a:rPr>
              <a:t>Transfer of training to the job</a:t>
            </a:r>
            <a:endParaRPr lang="en-US" dirty="0">
              <a:latin typeface="Berlin Sans FB" pitchFamily="34" charset="0"/>
            </a:endParaRPr>
          </a:p>
        </p:txBody>
      </p:sp>
      <p:cxnSp>
        <p:nvCxnSpPr>
          <p:cNvPr id="10" name="Straight Arrow Connector 9"/>
          <p:cNvCxnSpPr/>
          <p:nvPr/>
        </p:nvCxnSpPr>
        <p:spPr>
          <a:xfrm>
            <a:off x="3357554" y="3643314"/>
            <a:ext cx="64294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5400000" flipH="1" flipV="1">
            <a:off x="2821769" y="4107661"/>
            <a:ext cx="1428760" cy="78581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2857488" y="2357430"/>
            <a:ext cx="1071570" cy="10001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5786446" y="3643314"/>
            <a:ext cx="92869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2928926" y="1785926"/>
            <a:ext cx="3714776" cy="14287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V="1">
            <a:off x="3143240" y="3929066"/>
            <a:ext cx="3500462" cy="17145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85860"/>
            <a:ext cx="8229600" cy="4721431"/>
          </a:xfrm>
          <a:ln>
            <a:noFill/>
          </a:ln>
        </p:spPr>
        <p:txBody>
          <a:bodyPr>
            <a:normAutofit/>
          </a:bodyPr>
          <a:lstStyle/>
          <a:p>
            <a:pPr>
              <a:buNone/>
            </a:pPr>
            <a:r>
              <a:rPr lang="id-ID" sz="2400" dirty="0" smtClean="0">
                <a:solidFill>
                  <a:srgbClr val="FF0000"/>
                </a:solidFill>
                <a:latin typeface="Berlin Sans FB" pitchFamily="34" charset="0"/>
              </a:rPr>
              <a:t>1. Trainee Characteristic </a:t>
            </a:r>
          </a:p>
          <a:p>
            <a:pPr>
              <a:buFont typeface="Wingdings" pitchFamily="2" charset="2"/>
              <a:buChar char="§"/>
            </a:pPr>
            <a:r>
              <a:rPr lang="id-ID" sz="2400" dirty="0" smtClean="0">
                <a:latin typeface="Berlin Sans FB" pitchFamily="34" charset="0"/>
              </a:rPr>
              <a:t>Harus dipertimbangkan</a:t>
            </a:r>
          </a:p>
          <a:p>
            <a:pPr>
              <a:buFont typeface="Wingdings" pitchFamily="2" charset="2"/>
              <a:buChar char="§"/>
            </a:pPr>
            <a:r>
              <a:rPr lang="id-ID" sz="2400" dirty="0" smtClean="0">
                <a:latin typeface="Berlin Sans FB" pitchFamily="34" charset="0"/>
              </a:rPr>
              <a:t>Berbeda karakteristik = berbeda kebutuhan</a:t>
            </a:r>
          </a:p>
          <a:p>
            <a:pPr>
              <a:buFont typeface="Wingdings" pitchFamily="2" charset="2"/>
              <a:buChar char="§"/>
            </a:pPr>
            <a:r>
              <a:rPr lang="id-ID" sz="2400" dirty="0" smtClean="0">
                <a:latin typeface="Berlin Sans FB" pitchFamily="34" charset="0"/>
              </a:rPr>
              <a:t>Berbeda Capability = berbeda dlm mempelajari tugas </a:t>
            </a:r>
          </a:p>
          <a:p>
            <a:pPr>
              <a:buNone/>
            </a:pPr>
            <a:r>
              <a:rPr lang="id-ID" sz="2400" dirty="0" smtClean="0">
                <a:latin typeface="Berlin Sans FB" pitchFamily="34" charset="0"/>
              </a:rPr>
              <a:t>	(Ada yg lbh baik baik dlm cognitive task, skilled task : misal akademisi Vs atlet)</a:t>
            </a:r>
          </a:p>
          <a:p>
            <a:pPr>
              <a:buFont typeface="Wingdings" pitchFamily="2" charset="2"/>
              <a:buChar char="§"/>
            </a:pPr>
            <a:r>
              <a:rPr lang="id-ID" sz="2400" dirty="0" smtClean="0">
                <a:latin typeface="Berlin Sans FB" pitchFamily="34" charset="0"/>
              </a:rPr>
              <a:t>Ability, Sikap dan Motivasi juga mempengaruhi outcome training (Noe, 1986)</a:t>
            </a:r>
          </a:p>
          <a:p>
            <a:pPr>
              <a:buFont typeface="Wingdings" pitchFamily="2" charset="2"/>
              <a:buChar char="§"/>
            </a:pPr>
            <a:r>
              <a:rPr lang="id-ID" sz="2400" dirty="0" smtClean="0">
                <a:latin typeface="Berlin Sans FB" pitchFamily="34" charset="0"/>
              </a:rPr>
              <a:t>Perbedaan cara mempelajari materi baru ( mis, ada yg lbh baik belajar dari presentasi, ada yg tulis) menentukan hasil training</a:t>
            </a:r>
          </a:p>
          <a:p>
            <a:endParaRPr lang="en-US" sz="2400" dirty="0"/>
          </a:p>
        </p:txBody>
      </p:sp>
      <p:sp>
        <p:nvSpPr>
          <p:cNvPr id="3" name="Title 2"/>
          <p:cNvSpPr>
            <a:spLocks noGrp="1"/>
          </p:cNvSpPr>
          <p:nvPr>
            <p:ph type="title"/>
          </p:nvPr>
        </p:nvSpPr>
        <p:spPr>
          <a:xfrm>
            <a:off x="457200" y="274638"/>
            <a:ext cx="8229600" cy="868346"/>
          </a:xfrm>
          <a:ln>
            <a:noFill/>
          </a:ln>
        </p:spPr>
        <p:txBody>
          <a:bodyPr>
            <a:normAutofit/>
          </a:bodyPr>
          <a:lstStyle/>
          <a:p>
            <a:r>
              <a:rPr lang="id-ID" sz="2800" b="0" dirty="0" smtClean="0">
                <a:solidFill>
                  <a:srgbClr val="FF0000"/>
                </a:solidFill>
                <a:effectLst/>
                <a:latin typeface="Berlin Sans FB" pitchFamily="34" charset="0"/>
              </a:rPr>
              <a:t>Lanjutan..........</a:t>
            </a:r>
            <a:endParaRPr lang="en-US" sz="2800" b="0" dirty="0">
              <a:solidFill>
                <a:srgbClr val="FF0000"/>
              </a:solidFill>
              <a:effectLst/>
              <a:latin typeface="Berlin Sans FB"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85860"/>
            <a:ext cx="8229600" cy="4857784"/>
          </a:xfrm>
          <a:ln>
            <a:noFill/>
          </a:ln>
        </p:spPr>
        <p:txBody>
          <a:bodyPr>
            <a:normAutofit/>
          </a:bodyPr>
          <a:lstStyle/>
          <a:p>
            <a:pPr>
              <a:buNone/>
            </a:pPr>
            <a:r>
              <a:rPr lang="id-ID" sz="2400" dirty="0" smtClean="0">
                <a:solidFill>
                  <a:srgbClr val="FF0000"/>
                </a:solidFill>
                <a:latin typeface="Berlin Sans FB" pitchFamily="34" charset="0"/>
              </a:rPr>
              <a:t>2. Training Design</a:t>
            </a:r>
          </a:p>
          <a:p>
            <a:pPr>
              <a:buNone/>
            </a:pPr>
            <a:r>
              <a:rPr lang="id-ID" sz="2400" dirty="0" smtClean="0">
                <a:solidFill>
                  <a:srgbClr val="FF0000"/>
                </a:solidFill>
                <a:latin typeface="Berlin Sans FB" pitchFamily="34" charset="0"/>
              </a:rPr>
              <a:t>	</a:t>
            </a:r>
            <a:r>
              <a:rPr lang="id-ID" sz="2400" i="1" dirty="0" smtClean="0">
                <a:solidFill>
                  <a:srgbClr val="FF0000"/>
                </a:solidFill>
                <a:latin typeface="Berlin Sans FB" pitchFamily="34" charset="0"/>
              </a:rPr>
              <a:t>Feed Back</a:t>
            </a:r>
          </a:p>
          <a:p>
            <a:pPr>
              <a:buFont typeface="Arial" pitchFamily="34" charset="0"/>
              <a:buChar char="•"/>
            </a:pPr>
            <a:r>
              <a:rPr lang="id-ID" sz="2400" dirty="0" smtClean="0">
                <a:latin typeface="Berlin Sans FB" pitchFamily="34" charset="0"/>
              </a:rPr>
              <a:t>Penting dlm learning, krn dg adanya feedback dpt mengetahui apakah trainee telah mempelajari material dg benar/sesuai</a:t>
            </a:r>
          </a:p>
          <a:p>
            <a:pPr>
              <a:buFont typeface="Arial" pitchFamily="34" charset="0"/>
              <a:buChar char="•"/>
            </a:pPr>
            <a:r>
              <a:rPr lang="id-ID" sz="2400" dirty="0" smtClean="0">
                <a:latin typeface="Berlin Sans FB" pitchFamily="34" charset="0"/>
              </a:rPr>
              <a:t>Feedback : melalui test kepada trainee atau trainee dapat mengajukan pertanyaan ke trainer</a:t>
            </a:r>
          </a:p>
          <a:p>
            <a:pPr>
              <a:buNone/>
            </a:pPr>
            <a:endParaRPr lang="id-ID" sz="2400" dirty="0" smtClean="0">
              <a:latin typeface="Berlin Sans FB" pitchFamily="34" charset="0"/>
            </a:endParaRPr>
          </a:p>
          <a:p>
            <a:pPr>
              <a:buNone/>
            </a:pPr>
            <a:r>
              <a:rPr lang="id-ID" sz="2400" dirty="0" smtClean="0">
                <a:latin typeface="Berlin Sans FB" pitchFamily="34" charset="0"/>
              </a:rPr>
              <a:t>	</a:t>
            </a:r>
            <a:r>
              <a:rPr lang="id-ID" sz="2400" i="1" dirty="0" smtClean="0">
                <a:solidFill>
                  <a:srgbClr val="FF0000"/>
                </a:solidFill>
                <a:latin typeface="Berlin Sans FB" pitchFamily="34" charset="0"/>
              </a:rPr>
              <a:t>General Principles</a:t>
            </a:r>
          </a:p>
          <a:p>
            <a:pPr>
              <a:buFont typeface="Arial" pitchFamily="34" charset="0"/>
              <a:buChar char="•"/>
            </a:pPr>
            <a:r>
              <a:rPr lang="id-ID" sz="2400" dirty="0" smtClean="0">
                <a:solidFill>
                  <a:srgbClr val="FF0000"/>
                </a:solidFill>
                <a:latin typeface="Berlin Sans FB" pitchFamily="34" charset="0"/>
              </a:rPr>
              <a:t>Dlm training sebaiknya </a:t>
            </a:r>
            <a:r>
              <a:rPr lang="id-ID" sz="2400" dirty="0" smtClean="0">
                <a:latin typeface="Berlin Sans FB" pitchFamily="34" charset="0"/>
              </a:rPr>
              <a:t>mengajarkan “mengapa hal itu dilakukan” dan “bagaimana hal itu dilakukan”.</a:t>
            </a:r>
          </a:p>
          <a:p>
            <a:pPr>
              <a:buFont typeface="Arial" pitchFamily="34" charset="0"/>
              <a:buChar char="•"/>
            </a:pPr>
            <a:r>
              <a:rPr lang="id-ID" sz="2400" dirty="0" smtClean="0">
                <a:latin typeface="Berlin Sans FB" pitchFamily="34" charset="0"/>
              </a:rPr>
              <a:t>Tujuannya adalah memberikan framework of learning</a:t>
            </a:r>
            <a:endParaRPr lang="en-US" sz="2400" dirty="0">
              <a:latin typeface="Berlin Sans FB" pitchFamily="34" charset="0"/>
            </a:endParaRPr>
          </a:p>
        </p:txBody>
      </p:sp>
      <p:sp>
        <p:nvSpPr>
          <p:cNvPr id="3" name="Title 2"/>
          <p:cNvSpPr>
            <a:spLocks noGrp="1"/>
          </p:cNvSpPr>
          <p:nvPr>
            <p:ph type="title"/>
          </p:nvPr>
        </p:nvSpPr>
        <p:spPr>
          <a:xfrm>
            <a:off x="457200" y="571480"/>
            <a:ext cx="8229600" cy="571504"/>
          </a:xfrm>
          <a:ln>
            <a:noFill/>
          </a:ln>
        </p:spPr>
        <p:txBody>
          <a:bodyPr>
            <a:noAutofit/>
          </a:bodyPr>
          <a:lstStyle/>
          <a:p>
            <a:r>
              <a:rPr lang="id-ID" sz="2800" b="0" dirty="0" smtClean="0">
                <a:solidFill>
                  <a:srgbClr val="FF0000"/>
                </a:solidFill>
                <a:effectLst/>
                <a:latin typeface="Berlin Sans FB" pitchFamily="34" charset="0"/>
              </a:rPr>
              <a:t>Lanjutan.....</a:t>
            </a:r>
            <a:endParaRPr lang="en-US" sz="2800" b="0" dirty="0">
              <a:solidFill>
                <a:srgbClr val="FF0000"/>
              </a:solidFill>
              <a:effectLst/>
              <a:latin typeface="Berlin Sans FB"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00174"/>
            <a:ext cx="8229600" cy="4507117"/>
          </a:xfrm>
          <a:ln>
            <a:noFill/>
          </a:ln>
        </p:spPr>
        <p:txBody>
          <a:bodyPr>
            <a:normAutofit lnSpcReduction="10000"/>
          </a:bodyPr>
          <a:lstStyle/>
          <a:p>
            <a:pPr>
              <a:buNone/>
            </a:pPr>
            <a:r>
              <a:rPr lang="id-ID" sz="2400" dirty="0" smtClean="0"/>
              <a:t>	</a:t>
            </a:r>
            <a:r>
              <a:rPr lang="id-ID" sz="2400" i="1" dirty="0" smtClean="0">
                <a:solidFill>
                  <a:srgbClr val="FF0000"/>
                </a:solidFill>
                <a:latin typeface="Berlin Sans FB" pitchFamily="34" charset="0"/>
              </a:rPr>
              <a:t>Identical Element</a:t>
            </a:r>
          </a:p>
          <a:p>
            <a:pPr>
              <a:buFont typeface="Arial" pitchFamily="34" charset="0"/>
              <a:buChar char="•"/>
            </a:pPr>
            <a:r>
              <a:rPr lang="id-ID" sz="2400" dirty="0" smtClean="0">
                <a:latin typeface="Berlin Sans FB" pitchFamily="34" charset="0"/>
              </a:rPr>
              <a:t>Artinya respon dlm situasi training = job situation</a:t>
            </a:r>
          </a:p>
          <a:p>
            <a:pPr>
              <a:buFont typeface="Arial" pitchFamily="34" charset="0"/>
              <a:buChar char="•"/>
            </a:pPr>
            <a:r>
              <a:rPr lang="id-ID" sz="2400" dirty="0" smtClean="0">
                <a:latin typeface="Berlin Sans FB" pitchFamily="34" charset="0"/>
              </a:rPr>
              <a:t>Artinya stimulus yg dipersepsi di setting training = job situation</a:t>
            </a:r>
          </a:p>
          <a:p>
            <a:pPr>
              <a:buFont typeface="Arial" pitchFamily="34" charset="0"/>
              <a:buChar char="•"/>
            </a:pPr>
            <a:r>
              <a:rPr lang="id-ID" sz="2400" dirty="0" smtClean="0">
                <a:solidFill>
                  <a:srgbClr val="FF0000"/>
                </a:solidFill>
                <a:latin typeface="Berlin Sans FB" pitchFamily="34" charset="0"/>
              </a:rPr>
              <a:t>Kesesuaian</a:t>
            </a:r>
            <a:r>
              <a:rPr lang="id-ID" sz="2400" dirty="0" smtClean="0">
                <a:latin typeface="Berlin Sans FB" pitchFamily="34" charset="0"/>
              </a:rPr>
              <a:t> antara </a:t>
            </a:r>
            <a:r>
              <a:rPr lang="id-ID" sz="2400" dirty="0" smtClean="0">
                <a:solidFill>
                  <a:srgbClr val="FF0000"/>
                </a:solidFill>
                <a:latin typeface="Berlin Sans FB" pitchFamily="34" charset="0"/>
              </a:rPr>
              <a:t>stimuli &amp; respon </a:t>
            </a:r>
            <a:r>
              <a:rPr lang="id-ID" sz="2400" dirty="0" smtClean="0">
                <a:latin typeface="Berlin Sans FB" pitchFamily="34" charset="0"/>
              </a:rPr>
              <a:t>dlm setting training memudahkan trainee menerapkannya dalam job setting</a:t>
            </a:r>
          </a:p>
          <a:p>
            <a:pPr>
              <a:buNone/>
            </a:pPr>
            <a:endParaRPr lang="id-ID" sz="2400" dirty="0" smtClean="0">
              <a:latin typeface="Berlin Sans FB" pitchFamily="34" charset="0"/>
            </a:endParaRPr>
          </a:p>
          <a:p>
            <a:pPr>
              <a:buNone/>
            </a:pPr>
            <a:r>
              <a:rPr lang="id-ID" sz="2400" i="1" dirty="0" smtClean="0">
                <a:latin typeface="Berlin Sans FB" pitchFamily="34" charset="0"/>
              </a:rPr>
              <a:t>	</a:t>
            </a:r>
            <a:r>
              <a:rPr lang="id-ID" sz="2400" i="1" dirty="0" smtClean="0">
                <a:solidFill>
                  <a:srgbClr val="FF0000"/>
                </a:solidFill>
                <a:latin typeface="Berlin Sans FB" pitchFamily="34" charset="0"/>
              </a:rPr>
              <a:t>Overlearning</a:t>
            </a:r>
          </a:p>
          <a:p>
            <a:pPr>
              <a:buFont typeface="Arial" pitchFamily="34" charset="0"/>
              <a:buChar char="•"/>
            </a:pPr>
            <a:r>
              <a:rPr lang="id-ID" sz="2400" dirty="0" smtClean="0">
                <a:latin typeface="Berlin Sans FB" pitchFamily="34" charset="0"/>
              </a:rPr>
              <a:t>Para trainee memperoleh latihan praktis, skill dan pengeta-huan baru  yg mencukupi dan dapat </a:t>
            </a:r>
            <a:r>
              <a:rPr lang="id-ID" sz="2400" dirty="0" smtClean="0">
                <a:solidFill>
                  <a:srgbClr val="FF0000"/>
                </a:solidFill>
                <a:latin typeface="Berlin Sans FB" pitchFamily="34" charset="0"/>
              </a:rPr>
              <a:t>melanjutkannya </a:t>
            </a:r>
            <a:r>
              <a:rPr lang="id-ID" sz="2400" dirty="0" smtClean="0">
                <a:latin typeface="Berlin Sans FB" pitchFamily="34" charset="0"/>
              </a:rPr>
              <a:t>hingga lancar dan </a:t>
            </a:r>
            <a:r>
              <a:rPr lang="id-ID" sz="2400" dirty="0" smtClean="0">
                <a:solidFill>
                  <a:srgbClr val="FF0000"/>
                </a:solidFill>
                <a:latin typeface="Berlin Sans FB" pitchFamily="34" charset="0"/>
              </a:rPr>
              <a:t>menjadi automatic </a:t>
            </a:r>
            <a:r>
              <a:rPr lang="id-ID" sz="2400" dirty="0" smtClean="0">
                <a:latin typeface="Berlin Sans FB" pitchFamily="34" charset="0"/>
              </a:rPr>
              <a:t>saat menjalan tugasnya.</a:t>
            </a:r>
            <a:endParaRPr lang="en-US" sz="2400" dirty="0">
              <a:latin typeface="Berlin Sans FB" pitchFamily="34" charset="0"/>
            </a:endParaRPr>
          </a:p>
        </p:txBody>
      </p:sp>
      <p:sp>
        <p:nvSpPr>
          <p:cNvPr id="3" name="Title 2"/>
          <p:cNvSpPr>
            <a:spLocks noGrp="1"/>
          </p:cNvSpPr>
          <p:nvPr>
            <p:ph type="title"/>
          </p:nvPr>
        </p:nvSpPr>
        <p:spPr>
          <a:xfrm>
            <a:off x="457200" y="714356"/>
            <a:ext cx="8229600" cy="571504"/>
          </a:xfrm>
          <a:ln>
            <a:noFill/>
          </a:ln>
        </p:spPr>
        <p:txBody>
          <a:bodyPr>
            <a:normAutofit/>
          </a:bodyPr>
          <a:lstStyle/>
          <a:p>
            <a:r>
              <a:rPr lang="id-ID" sz="2800" b="0" dirty="0" smtClean="0">
                <a:solidFill>
                  <a:srgbClr val="FF0000"/>
                </a:solidFill>
                <a:effectLst/>
                <a:latin typeface="Berlin Sans FB" pitchFamily="34" charset="0"/>
              </a:rPr>
              <a:t>Lanjutan..........</a:t>
            </a:r>
            <a:endParaRPr lang="en-US" sz="2800" b="0" dirty="0">
              <a:solidFill>
                <a:srgbClr val="FF0000"/>
              </a:solidFill>
              <a:effectLst/>
              <a:latin typeface="Berlin Sans FB"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14348" y="1357298"/>
            <a:ext cx="7358114" cy="5072098"/>
          </a:xfrm>
          <a:ln>
            <a:noFill/>
          </a:ln>
        </p:spPr>
        <p:txBody>
          <a:bodyPr>
            <a:normAutofit/>
          </a:bodyPr>
          <a:lstStyle/>
          <a:p>
            <a:pPr>
              <a:buNone/>
            </a:pPr>
            <a:r>
              <a:rPr lang="id-ID" b="1" dirty="0" smtClean="0">
                <a:solidFill>
                  <a:srgbClr val="FF0000"/>
                </a:solidFill>
              </a:rPr>
              <a:t>2. </a:t>
            </a:r>
            <a:r>
              <a:rPr lang="id-ID" b="1" dirty="0" smtClean="0">
                <a:solidFill>
                  <a:srgbClr val="FF0000"/>
                </a:solidFill>
                <a:latin typeface="Berlin Sans FB" pitchFamily="34" charset="0"/>
              </a:rPr>
              <a:t>Work Environment</a:t>
            </a:r>
          </a:p>
          <a:p>
            <a:pPr lvl="1">
              <a:buFont typeface="Arial" pitchFamily="34" charset="0"/>
              <a:buChar char="•"/>
            </a:pPr>
            <a:r>
              <a:rPr lang="id-ID" dirty="0" smtClean="0">
                <a:latin typeface="Berlin Sans FB" pitchFamily="34" charset="0"/>
              </a:rPr>
              <a:t>Iklim untuk transfer</a:t>
            </a:r>
          </a:p>
          <a:p>
            <a:pPr lvl="1">
              <a:buFont typeface="Arial" pitchFamily="34" charset="0"/>
              <a:buChar char="•"/>
            </a:pPr>
            <a:r>
              <a:rPr lang="id-ID" dirty="0" smtClean="0">
                <a:latin typeface="Berlin Sans FB" pitchFamily="34" charset="0"/>
              </a:rPr>
              <a:t>Dukungan manajemen dan rekan kerja</a:t>
            </a:r>
          </a:p>
          <a:p>
            <a:pPr lvl="1">
              <a:buFont typeface="Arial" pitchFamily="34" charset="0"/>
              <a:buChar char="•"/>
            </a:pPr>
            <a:r>
              <a:rPr lang="id-ID" dirty="0" smtClean="0">
                <a:latin typeface="Berlin Sans FB" pitchFamily="34" charset="0"/>
              </a:rPr>
              <a:t>Kesempatan utk mengaplikasikan</a:t>
            </a:r>
          </a:p>
          <a:p>
            <a:pPr lvl="1">
              <a:buFont typeface="Arial" pitchFamily="34" charset="0"/>
              <a:buChar char="•"/>
            </a:pPr>
            <a:r>
              <a:rPr lang="id-ID" dirty="0" smtClean="0">
                <a:latin typeface="Berlin Sans FB" pitchFamily="34" charset="0"/>
              </a:rPr>
              <a:t>Dukungan teknologi</a:t>
            </a:r>
          </a:p>
          <a:p>
            <a:pPr>
              <a:buNone/>
            </a:pPr>
            <a:r>
              <a:rPr lang="id-ID" sz="2400" dirty="0" smtClean="0">
                <a:solidFill>
                  <a:srgbClr val="FF0000"/>
                </a:solidFill>
                <a:latin typeface="Berlin Sans FB" pitchFamily="34" charset="0"/>
              </a:rPr>
              <a:t>	</a:t>
            </a:r>
            <a:endParaRPr lang="en-US" sz="2400" dirty="0">
              <a:latin typeface="Berlin Sans FB" pitchFamily="34" charset="0"/>
            </a:endParaRPr>
          </a:p>
        </p:txBody>
      </p:sp>
      <p:sp>
        <p:nvSpPr>
          <p:cNvPr id="3" name="Title 2"/>
          <p:cNvSpPr>
            <a:spLocks noGrp="1"/>
          </p:cNvSpPr>
          <p:nvPr>
            <p:ph type="title"/>
          </p:nvPr>
        </p:nvSpPr>
        <p:spPr>
          <a:xfrm>
            <a:off x="457200" y="571480"/>
            <a:ext cx="8229600" cy="642942"/>
          </a:xfrm>
          <a:ln>
            <a:noFill/>
          </a:ln>
        </p:spPr>
        <p:txBody>
          <a:bodyPr>
            <a:normAutofit/>
          </a:bodyPr>
          <a:lstStyle/>
          <a:p>
            <a:pPr algn="l"/>
            <a:r>
              <a:rPr lang="id-ID" sz="2400" b="0" dirty="0" smtClean="0">
                <a:solidFill>
                  <a:srgbClr val="FF0000"/>
                </a:solidFill>
                <a:effectLst/>
              </a:rPr>
              <a:t>Lanjutan.....</a:t>
            </a:r>
            <a:endParaRPr lang="en-US" sz="2400" b="0" dirty="0">
              <a:solidFill>
                <a:srgbClr val="FF0000"/>
              </a:solidFill>
              <a:effectLs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1480"/>
            <a:ext cx="8229600" cy="553264"/>
          </a:xfrm>
        </p:spPr>
        <p:txBody>
          <a:bodyPr>
            <a:noAutofit/>
          </a:bodyPr>
          <a:lstStyle/>
          <a:p>
            <a:pPr algn="ctr"/>
            <a:r>
              <a:rPr lang="id-ID" sz="3200" b="0" dirty="0" smtClean="0">
                <a:solidFill>
                  <a:srgbClr val="FF0000"/>
                </a:solidFill>
                <a:effectLst/>
              </a:rPr>
              <a:t>LEARNING</a:t>
            </a:r>
            <a:endParaRPr lang="id-ID" sz="3200" b="0" dirty="0">
              <a:solidFill>
                <a:srgbClr val="FF0000"/>
              </a:solidFill>
              <a:effectLst/>
            </a:endParaRPr>
          </a:p>
        </p:txBody>
      </p:sp>
      <p:sp>
        <p:nvSpPr>
          <p:cNvPr id="3" name="Content Placeholder 2"/>
          <p:cNvSpPr>
            <a:spLocks noGrp="1"/>
          </p:cNvSpPr>
          <p:nvPr>
            <p:ph idx="1"/>
          </p:nvPr>
        </p:nvSpPr>
        <p:spPr>
          <a:xfrm>
            <a:off x="457200" y="1500174"/>
            <a:ext cx="8229600" cy="4953162"/>
          </a:xfrm>
          <a:ln>
            <a:noFill/>
          </a:ln>
        </p:spPr>
        <p:txBody>
          <a:bodyPr>
            <a:normAutofit/>
          </a:bodyPr>
          <a:lstStyle/>
          <a:p>
            <a:pPr>
              <a:buNone/>
            </a:pPr>
            <a:r>
              <a:rPr lang="id-ID" sz="2400" b="1" dirty="0" smtClean="0">
                <a:solidFill>
                  <a:srgbClr val="FF0000"/>
                </a:solidFill>
                <a:latin typeface="Berlin Sans FB" pitchFamily="34" charset="0"/>
              </a:rPr>
              <a:t>Prakondisi Proses Pembelajaran</a:t>
            </a:r>
          </a:p>
          <a:p>
            <a:pPr lvl="1">
              <a:buFont typeface="Arial" pitchFamily="34" charset="0"/>
              <a:buChar char="•"/>
            </a:pPr>
            <a:r>
              <a:rPr lang="id-ID" sz="2400" dirty="0" smtClean="0">
                <a:latin typeface="Berlin Sans FB" pitchFamily="34" charset="0"/>
              </a:rPr>
              <a:t>Diperlukan adanya </a:t>
            </a:r>
            <a:r>
              <a:rPr lang="id-ID" sz="2400" dirty="0" smtClean="0">
                <a:solidFill>
                  <a:srgbClr val="FF0000"/>
                </a:solidFill>
                <a:latin typeface="Berlin Sans FB" pitchFamily="34" charset="0"/>
              </a:rPr>
              <a:t>kesiapan </a:t>
            </a:r>
            <a:r>
              <a:rPr lang="id-ID" sz="2400" dirty="0" smtClean="0">
                <a:latin typeface="Berlin Sans FB" pitchFamily="34" charset="0"/>
              </a:rPr>
              <a:t>kondisi psikologis/ mental</a:t>
            </a:r>
          </a:p>
          <a:p>
            <a:pPr lvl="1">
              <a:buFont typeface="Arial" pitchFamily="34" charset="0"/>
              <a:buChar char="•"/>
            </a:pPr>
            <a:r>
              <a:rPr lang="id-ID" sz="2400" dirty="0" smtClean="0">
                <a:latin typeface="Berlin Sans FB" pitchFamily="34" charset="0"/>
              </a:rPr>
              <a:t>Diperlukan </a:t>
            </a:r>
            <a:r>
              <a:rPr lang="id-ID" sz="2400" dirty="0" smtClean="0">
                <a:solidFill>
                  <a:srgbClr val="FF0000"/>
                </a:solidFill>
                <a:latin typeface="Berlin Sans FB" pitchFamily="34" charset="0"/>
              </a:rPr>
              <a:t>kemampuan</a:t>
            </a:r>
            <a:r>
              <a:rPr lang="id-ID" sz="2400" dirty="0" smtClean="0">
                <a:latin typeface="Berlin Sans FB" pitchFamily="34" charset="0"/>
              </a:rPr>
              <a:t> dan kesiapan trainee utk dilatih</a:t>
            </a:r>
          </a:p>
          <a:p>
            <a:pPr lvl="1">
              <a:buFont typeface="Arial" pitchFamily="34" charset="0"/>
              <a:buChar char="•"/>
            </a:pPr>
            <a:r>
              <a:rPr lang="id-ID" sz="2400" dirty="0" smtClean="0">
                <a:latin typeface="Berlin Sans FB" pitchFamily="34" charset="0"/>
              </a:rPr>
              <a:t>Situasi terbaik adalah bila sso dpt belajar krn adanya </a:t>
            </a:r>
            <a:r>
              <a:rPr lang="id-ID" sz="2400" dirty="0" smtClean="0">
                <a:solidFill>
                  <a:srgbClr val="FF0000"/>
                </a:solidFill>
                <a:latin typeface="Berlin Sans FB" pitchFamily="34" charset="0"/>
              </a:rPr>
              <a:t>kemauan</a:t>
            </a:r>
            <a:r>
              <a:rPr lang="id-ID" sz="2400" dirty="0" smtClean="0">
                <a:latin typeface="Berlin Sans FB" pitchFamily="34" charset="0"/>
              </a:rPr>
              <a:t> utk belajar (motivasi)</a:t>
            </a:r>
          </a:p>
          <a:p>
            <a:pPr lvl="1">
              <a:buFont typeface="Arial" pitchFamily="34" charset="0"/>
              <a:buChar char="•"/>
            </a:pPr>
            <a:r>
              <a:rPr lang="id-ID" sz="2400" dirty="0" smtClean="0">
                <a:solidFill>
                  <a:srgbClr val="FF0000"/>
                </a:solidFill>
                <a:latin typeface="Berlin Sans FB" pitchFamily="34" charset="0"/>
              </a:rPr>
              <a:t>Keingintahuan</a:t>
            </a:r>
            <a:r>
              <a:rPr lang="id-ID" sz="2400" dirty="0" smtClean="0">
                <a:latin typeface="Berlin Sans FB" pitchFamily="34" charset="0"/>
              </a:rPr>
              <a:t>, kebutuhan utk berprestasi dan peningkatan harga diri sso akan meningkatkan motivasi internal</a:t>
            </a:r>
          </a:p>
          <a:p>
            <a:pPr lvl="1">
              <a:buFont typeface="Arial" pitchFamily="34" charset="0"/>
              <a:buChar char="•"/>
            </a:pPr>
            <a:r>
              <a:rPr lang="id-ID" sz="2400" dirty="0" smtClean="0">
                <a:latin typeface="Berlin Sans FB" pitchFamily="34" charset="0"/>
              </a:rPr>
              <a:t>Perlu mempertimbangkan </a:t>
            </a:r>
            <a:r>
              <a:rPr lang="id-ID" sz="2400" dirty="0" smtClean="0">
                <a:solidFill>
                  <a:srgbClr val="FF0000"/>
                </a:solidFill>
                <a:latin typeface="Berlin Sans FB" pitchFamily="34" charset="0"/>
              </a:rPr>
              <a:t>harapan trainee</a:t>
            </a:r>
            <a:r>
              <a:rPr lang="id-ID" sz="2400" dirty="0" smtClean="0">
                <a:latin typeface="Berlin Sans FB" pitchFamily="34" charset="0"/>
              </a:rPr>
              <a:t>, krn akan mempengaruhi reaksi secara keseluruhan suatu program pelatihan.</a:t>
            </a:r>
          </a:p>
          <a:p>
            <a:endParaRPr lang="id-ID"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356"/>
            <a:ext cx="8229600" cy="571504"/>
          </a:xfrm>
        </p:spPr>
        <p:txBody>
          <a:bodyPr>
            <a:normAutofit/>
          </a:bodyPr>
          <a:lstStyle/>
          <a:p>
            <a:pPr algn="l"/>
            <a:r>
              <a:rPr lang="id-ID" sz="2800" b="0" dirty="0" smtClean="0">
                <a:solidFill>
                  <a:srgbClr val="FF0000"/>
                </a:solidFill>
                <a:effectLst/>
                <a:latin typeface="Berlin Sans FB" pitchFamily="34" charset="0"/>
              </a:rPr>
              <a:t>Lanjutan Learning.....</a:t>
            </a:r>
            <a:endParaRPr lang="id-ID" sz="2800" b="0" dirty="0">
              <a:solidFill>
                <a:srgbClr val="FF0000"/>
              </a:solidFill>
              <a:effectLst/>
              <a:latin typeface="Berlin Sans FB" pitchFamily="34" charset="0"/>
            </a:endParaRPr>
          </a:p>
        </p:txBody>
      </p:sp>
      <p:sp>
        <p:nvSpPr>
          <p:cNvPr id="3" name="Content Placeholder 2"/>
          <p:cNvSpPr>
            <a:spLocks noGrp="1"/>
          </p:cNvSpPr>
          <p:nvPr>
            <p:ph idx="1"/>
          </p:nvPr>
        </p:nvSpPr>
        <p:spPr>
          <a:xfrm>
            <a:off x="1000100" y="1428736"/>
            <a:ext cx="7286676" cy="4697427"/>
          </a:xfrm>
        </p:spPr>
        <p:txBody>
          <a:bodyPr>
            <a:normAutofit/>
          </a:bodyPr>
          <a:lstStyle/>
          <a:p>
            <a:pPr>
              <a:buNone/>
            </a:pPr>
            <a:r>
              <a:rPr lang="id-ID" sz="2400" b="1" dirty="0" smtClean="0">
                <a:latin typeface="Berlin Sans FB" pitchFamily="34" charset="0"/>
              </a:rPr>
              <a:t>Konsep Dasar Pembelajaran</a:t>
            </a:r>
          </a:p>
          <a:p>
            <a:pPr lvl="1">
              <a:buFont typeface="Wingdings" pitchFamily="2" charset="2"/>
              <a:buChar char="§"/>
            </a:pPr>
            <a:r>
              <a:rPr lang="id-ID" sz="2400" dirty="0" smtClean="0">
                <a:latin typeface="Berlin Sans FB" pitchFamily="34" charset="0"/>
              </a:rPr>
              <a:t>Pemberitahuan tujuan pelatihan</a:t>
            </a:r>
          </a:p>
          <a:p>
            <a:pPr lvl="1">
              <a:buFont typeface="Wingdings" pitchFamily="2" charset="2"/>
              <a:buChar char="§"/>
            </a:pPr>
            <a:r>
              <a:rPr lang="id-ID" sz="2400" dirty="0" smtClean="0">
                <a:latin typeface="Berlin Sans FB" pitchFamily="34" charset="0"/>
              </a:rPr>
              <a:t>Relevansi</a:t>
            </a:r>
          </a:p>
          <a:p>
            <a:pPr lvl="1">
              <a:buFont typeface="Wingdings" pitchFamily="2" charset="2"/>
              <a:buChar char="§"/>
            </a:pPr>
            <a:r>
              <a:rPr lang="id-ID" sz="2400" dirty="0" smtClean="0">
                <a:latin typeface="Berlin Sans FB" pitchFamily="34" charset="0"/>
              </a:rPr>
              <a:t>Partisipasi aktif</a:t>
            </a:r>
          </a:p>
          <a:p>
            <a:pPr lvl="1">
              <a:buFont typeface="Wingdings" pitchFamily="2" charset="2"/>
              <a:buChar char="§"/>
            </a:pPr>
            <a:r>
              <a:rPr lang="id-ID" sz="2400" dirty="0" smtClean="0">
                <a:latin typeface="Berlin Sans FB" pitchFamily="34" charset="0"/>
              </a:rPr>
              <a:t>Penguatan (Reinforcement)</a:t>
            </a:r>
          </a:p>
          <a:p>
            <a:pPr lvl="1">
              <a:buFont typeface="Wingdings" pitchFamily="2" charset="2"/>
              <a:buChar char="§"/>
            </a:pPr>
            <a:r>
              <a:rPr lang="id-ID" sz="2400" dirty="0" smtClean="0">
                <a:latin typeface="Berlin Sans FB" pitchFamily="34" charset="0"/>
              </a:rPr>
              <a:t>Pengetahuan ttg hasil (feedback)</a:t>
            </a:r>
          </a:p>
          <a:p>
            <a:pPr lvl="1">
              <a:buFont typeface="Wingdings" pitchFamily="2" charset="2"/>
              <a:buChar char="§"/>
            </a:pPr>
            <a:r>
              <a:rPr lang="id-ID" sz="2400" dirty="0" smtClean="0">
                <a:latin typeface="Berlin Sans FB" pitchFamily="34" charset="0"/>
              </a:rPr>
              <a:t>Distribusi pembelajaran</a:t>
            </a:r>
          </a:p>
          <a:p>
            <a:pPr lvl="1">
              <a:buFont typeface="Wingdings" pitchFamily="2" charset="2"/>
              <a:buChar char="§"/>
            </a:pPr>
            <a:r>
              <a:rPr lang="id-ID" sz="2400" dirty="0" smtClean="0">
                <a:latin typeface="Berlin Sans FB" pitchFamily="34" charset="0"/>
              </a:rPr>
              <a:t>Praktek/latihan dan pengulangan</a:t>
            </a:r>
          </a:p>
          <a:p>
            <a:pPr lvl="1">
              <a:buFont typeface="Wingdings" pitchFamily="2" charset="2"/>
              <a:buChar char="§"/>
            </a:pPr>
            <a:r>
              <a:rPr lang="id-ID" sz="2400" dirty="0" smtClean="0">
                <a:latin typeface="Berlin Sans FB" pitchFamily="34" charset="0"/>
              </a:rPr>
              <a:t>Transfer of training</a:t>
            </a:r>
            <a:endParaRPr lang="id-ID" sz="2400" dirty="0">
              <a:latin typeface="Berlin Sans FB"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2918"/>
            <a:ext cx="8229600" cy="774720"/>
          </a:xfrm>
        </p:spPr>
        <p:txBody>
          <a:bodyPr>
            <a:normAutofit/>
          </a:bodyPr>
          <a:lstStyle/>
          <a:p>
            <a:pPr algn="ctr"/>
            <a:r>
              <a:rPr lang="id-ID" sz="2800" b="0" dirty="0" smtClean="0">
                <a:solidFill>
                  <a:srgbClr val="FF0000"/>
                </a:solidFill>
                <a:latin typeface="Berlin Sans FB" pitchFamily="34" charset="0"/>
              </a:rPr>
              <a:t>TRANSFER OF TRAINING</a:t>
            </a:r>
            <a:endParaRPr lang="id-ID" sz="2800" b="0" dirty="0">
              <a:solidFill>
                <a:srgbClr val="FF0000"/>
              </a:solidFill>
              <a:latin typeface="Berlin Sans FB" pitchFamily="34" charset="0"/>
            </a:endParaRPr>
          </a:p>
        </p:txBody>
      </p:sp>
      <p:sp>
        <p:nvSpPr>
          <p:cNvPr id="3" name="Content Placeholder 2"/>
          <p:cNvSpPr>
            <a:spLocks noGrp="1"/>
          </p:cNvSpPr>
          <p:nvPr>
            <p:ph idx="1"/>
          </p:nvPr>
        </p:nvSpPr>
        <p:spPr/>
        <p:txBody>
          <a:bodyPr>
            <a:normAutofit/>
          </a:bodyPr>
          <a:lstStyle/>
          <a:p>
            <a:pPr>
              <a:buNone/>
            </a:pPr>
            <a:r>
              <a:rPr lang="id-ID" sz="2400" dirty="0" smtClean="0">
                <a:latin typeface="Berlin Sans FB" pitchFamily="34" charset="0"/>
              </a:rPr>
              <a:t>	Terjadi </a:t>
            </a:r>
            <a:r>
              <a:rPr lang="id-ID" sz="2400" dirty="0" smtClean="0">
                <a:solidFill>
                  <a:srgbClr val="FF0000"/>
                </a:solidFill>
                <a:latin typeface="Berlin Sans FB" pitchFamily="34" charset="0"/>
              </a:rPr>
              <a:t>aplikasi yg efektif </a:t>
            </a:r>
            <a:r>
              <a:rPr lang="id-ID" sz="2400" dirty="0" smtClean="0">
                <a:latin typeface="Berlin Sans FB" pitchFamily="34" charset="0"/>
              </a:rPr>
              <a:t>dan </a:t>
            </a:r>
            <a:r>
              <a:rPr lang="id-ID" sz="2400" dirty="0" smtClean="0">
                <a:solidFill>
                  <a:srgbClr val="FF0000"/>
                </a:solidFill>
                <a:latin typeface="Berlin Sans FB" pitchFamily="34" charset="0"/>
              </a:rPr>
              <a:t>kontinyu</a:t>
            </a:r>
            <a:r>
              <a:rPr lang="id-ID" sz="2400" dirty="0" smtClean="0">
                <a:latin typeface="Berlin Sans FB" pitchFamily="34" charset="0"/>
              </a:rPr>
              <a:t> dari trainee mengenai pengetahuan dan ketrampilan yg telah dipelajarinya dlm suatu program pelatihan baik di dlm maupun diluar pekerjaan.</a:t>
            </a:r>
          </a:p>
          <a:p>
            <a:pPr lvl="1">
              <a:buFont typeface="Arial" pitchFamily="34" charset="0"/>
              <a:buChar char="•"/>
            </a:pPr>
            <a:r>
              <a:rPr lang="id-ID" dirty="0" smtClean="0">
                <a:latin typeface="Berlin Sans FB" pitchFamily="34" charset="0"/>
              </a:rPr>
              <a:t>Apakah trainee </a:t>
            </a:r>
            <a:r>
              <a:rPr lang="id-ID" dirty="0" smtClean="0">
                <a:solidFill>
                  <a:srgbClr val="FF0000"/>
                </a:solidFill>
                <a:latin typeface="Berlin Sans FB" pitchFamily="34" charset="0"/>
              </a:rPr>
              <a:t>mengaplikasikan </a:t>
            </a:r>
            <a:r>
              <a:rPr lang="id-ID" dirty="0" smtClean="0">
                <a:latin typeface="Berlin Sans FB" pitchFamily="34" charset="0"/>
              </a:rPr>
              <a:t>ketrampilan dlm melakukan tugasnya?</a:t>
            </a:r>
          </a:p>
          <a:p>
            <a:pPr lvl="1">
              <a:buFont typeface="Arial" pitchFamily="34" charset="0"/>
              <a:buChar char="•"/>
            </a:pPr>
            <a:r>
              <a:rPr lang="id-ID" dirty="0" smtClean="0">
                <a:solidFill>
                  <a:srgbClr val="FF0000"/>
                </a:solidFill>
                <a:latin typeface="Berlin Sans FB" pitchFamily="34" charset="0"/>
              </a:rPr>
              <a:t>Seberapa sering </a:t>
            </a:r>
            <a:r>
              <a:rPr lang="id-ID" dirty="0" smtClean="0">
                <a:latin typeface="Berlin Sans FB" pitchFamily="34" charset="0"/>
              </a:rPr>
              <a:t>mereka mengaplikasikan ketrampilan tsb?</a:t>
            </a:r>
          </a:p>
          <a:p>
            <a:pPr lvl="1">
              <a:buFont typeface="Arial" pitchFamily="34" charset="0"/>
              <a:buChar char="•"/>
            </a:pPr>
            <a:r>
              <a:rPr lang="id-ID" dirty="0" smtClean="0">
                <a:latin typeface="Berlin Sans FB" pitchFamily="34" charset="0"/>
              </a:rPr>
              <a:t>Sampai </a:t>
            </a:r>
            <a:r>
              <a:rPr lang="id-ID" dirty="0" smtClean="0">
                <a:solidFill>
                  <a:srgbClr val="FF0000"/>
                </a:solidFill>
                <a:latin typeface="Berlin Sans FB" pitchFamily="34" charset="0"/>
              </a:rPr>
              <a:t>seberapa jauh </a:t>
            </a:r>
            <a:r>
              <a:rPr lang="id-ID" dirty="0" smtClean="0">
                <a:latin typeface="Berlin Sans FB" pitchFamily="34" charset="0"/>
              </a:rPr>
              <a:t>derajat kesulitan dari tugas2 yang diembannya pada wakta ia mengaplikasikan ketrampilan-nya</a:t>
            </a:r>
            <a:endParaRPr lang="id-ID" dirty="0">
              <a:latin typeface="Berlin Sans FB"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3075" name="Title 5"/>
          <p:cNvSpPr>
            <a:spLocks noGrp="1"/>
          </p:cNvSpPr>
          <p:nvPr>
            <p:ph type="title"/>
          </p:nvPr>
        </p:nvSpPr>
        <p:spPr>
          <a:xfrm>
            <a:off x="533400" y="685800"/>
            <a:ext cx="8229600" cy="685800"/>
          </a:xfrm>
        </p:spPr>
        <p:txBody>
          <a:bodyPr/>
          <a:lstStyle/>
          <a:p>
            <a:pPr>
              <a:spcBef>
                <a:spcPct val="50000"/>
              </a:spcBef>
            </a:pPr>
            <a:r>
              <a:rPr lang="en-US" sz="2800" smtClean="0">
                <a:solidFill>
                  <a:srgbClr val="FF0000"/>
                </a:solidFill>
                <a:latin typeface="Berlin Sans FB" pitchFamily="34" charset="0"/>
                <a:cs typeface="Arial" charset="0"/>
              </a:rPr>
              <a:t>KEMAMPUAN AKHIR YANG DIHARAPKAN</a:t>
            </a:r>
          </a:p>
        </p:txBody>
      </p:sp>
      <p:sp>
        <p:nvSpPr>
          <p:cNvPr id="3076" name="Content Placeholder 5"/>
          <p:cNvSpPr>
            <a:spLocks noGrp="1"/>
          </p:cNvSpPr>
          <p:nvPr>
            <p:ph idx="1"/>
          </p:nvPr>
        </p:nvSpPr>
        <p:spPr>
          <a:xfrm>
            <a:off x="457200" y="1524000"/>
            <a:ext cx="8229600" cy="4602163"/>
          </a:xfrm>
        </p:spPr>
        <p:txBody>
          <a:bodyPr/>
          <a:lstStyle/>
          <a:p>
            <a:pPr>
              <a:buFont typeface="Arial" charset="0"/>
              <a:buNone/>
              <a:defRPr/>
            </a:pPr>
            <a:r>
              <a:rPr lang="id-ID" sz="2400" dirty="0" smtClean="0">
                <a:latin typeface="Berlin Sans FB" pitchFamily="34" charset="0"/>
                <a:cs typeface="Arial" charset="0"/>
              </a:rPr>
              <a:t>	Setelah mengikuti materi perkuliahan ini mahasiswa diharapkan mampu :</a:t>
            </a:r>
          </a:p>
          <a:p>
            <a:pPr marL="566928" indent="-457200">
              <a:buFont typeface="+mj-lt"/>
              <a:buAutoNum type="arabicPeriod"/>
            </a:pPr>
            <a:r>
              <a:rPr lang="id-ID" sz="2400" dirty="0" smtClean="0">
                <a:latin typeface="Berlin Sans FB" pitchFamily="34" charset="0"/>
              </a:rPr>
              <a:t>Mempu menyebutkan langkah-langkah pengembangan &amp; implementasi program training di dalam suatu organisasi</a:t>
            </a:r>
          </a:p>
          <a:p>
            <a:pPr marL="566928" indent="-457200">
              <a:buFont typeface="+mj-lt"/>
              <a:buAutoNum type="arabicPeriod"/>
            </a:pPr>
            <a:r>
              <a:rPr lang="id-ID" sz="2400" dirty="0" smtClean="0">
                <a:latin typeface="Berlin Sans FB" pitchFamily="34" charset="0"/>
              </a:rPr>
              <a:t>Menjelaskan bagaiman need assesment dilakukan</a:t>
            </a:r>
          </a:p>
          <a:p>
            <a:pPr marL="566928" indent="-457200">
              <a:buFont typeface="+mj-lt"/>
              <a:buAutoNum type="arabicPeriod"/>
            </a:pPr>
            <a:r>
              <a:rPr lang="id-ID" sz="2400" dirty="0" smtClean="0">
                <a:latin typeface="Berlin Sans FB" pitchFamily="34" charset="0"/>
              </a:rPr>
              <a:t>Menjelaskan faktor-faktor yg mempengaruhi learning &amp; transfer of training</a:t>
            </a:r>
          </a:p>
          <a:p>
            <a:pPr marL="566928" indent="-457200">
              <a:buFont typeface="+mj-lt"/>
              <a:buAutoNum type="arabicPeriod"/>
            </a:pPr>
            <a:r>
              <a:rPr lang="id-ID" sz="2400" dirty="0" smtClean="0">
                <a:latin typeface="Berlin Sans FB" pitchFamily="34" charset="0"/>
              </a:rPr>
              <a:t>Mendiskusikan bagaimana mengevaluasi training</a:t>
            </a:r>
            <a:endParaRPr lang="en-US" sz="2400" dirty="0" smtClean="0">
              <a:latin typeface="Berlin Sans FB" pitchFamily="34" charset="0"/>
            </a:endParaRPr>
          </a:p>
          <a:p>
            <a:pPr>
              <a:buFont typeface="Arial" charset="0"/>
              <a:buNone/>
              <a:defRPr/>
            </a:pPr>
            <a:endParaRPr lang="id-ID" sz="2400" dirty="0" smtClean="0">
              <a:latin typeface="Berlin Sans FB" pitchFamily="34" charset="0"/>
              <a:cs typeface="Arial" charset="0"/>
            </a:endParaRPr>
          </a:p>
        </p:txBody>
      </p:sp>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57232"/>
            <a:ext cx="8229600" cy="560406"/>
          </a:xfrm>
          <a:ln>
            <a:noFill/>
          </a:ln>
        </p:spPr>
        <p:txBody>
          <a:bodyPr>
            <a:noAutofit/>
          </a:bodyPr>
          <a:lstStyle/>
          <a:p>
            <a:pPr algn="ctr"/>
            <a:r>
              <a:rPr lang="id-ID" sz="3200" b="0" dirty="0" smtClean="0">
                <a:solidFill>
                  <a:srgbClr val="FF0000"/>
                </a:solidFill>
                <a:effectLst/>
                <a:latin typeface="Berlin Sans FB" pitchFamily="34" charset="0"/>
              </a:rPr>
              <a:t>DELIVER TRAINING</a:t>
            </a:r>
            <a:endParaRPr lang="id-ID" sz="3200" b="0" dirty="0">
              <a:solidFill>
                <a:srgbClr val="FF0000"/>
              </a:solidFill>
              <a:effectLst/>
              <a:latin typeface="Berlin Sans FB" pitchFamily="34" charset="0"/>
            </a:endParaRPr>
          </a:p>
        </p:txBody>
      </p:sp>
      <p:sp>
        <p:nvSpPr>
          <p:cNvPr id="3" name="Content Placeholder 2"/>
          <p:cNvSpPr>
            <a:spLocks noGrp="1"/>
          </p:cNvSpPr>
          <p:nvPr>
            <p:ph idx="1"/>
          </p:nvPr>
        </p:nvSpPr>
        <p:spPr>
          <a:xfrm>
            <a:off x="857224" y="1600200"/>
            <a:ext cx="7572428" cy="4781128"/>
          </a:xfrm>
          <a:ln>
            <a:noFill/>
          </a:ln>
        </p:spPr>
        <p:txBody>
          <a:bodyPr>
            <a:normAutofit/>
          </a:bodyPr>
          <a:lstStyle/>
          <a:p>
            <a:pPr>
              <a:buNone/>
            </a:pPr>
            <a:r>
              <a:rPr lang="id-ID" sz="2800" dirty="0" smtClean="0">
                <a:latin typeface="Berlin Sans FB" pitchFamily="34" charset="0"/>
              </a:rPr>
              <a:t>Meliputi Penetapan:</a:t>
            </a:r>
          </a:p>
          <a:p>
            <a:pPr marL="468000" lvl="1" indent="-468000">
              <a:buNone/>
            </a:pPr>
            <a:r>
              <a:rPr lang="id-ID" sz="2800" dirty="0" smtClean="0">
                <a:latin typeface="Berlin Sans FB" pitchFamily="34" charset="0"/>
              </a:rPr>
              <a:t>1.</a:t>
            </a:r>
            <a:r>
              <a:rPr lang="id-ID" sz="2800" dirty="0" smtClean="0">
                <a:solidFill>
                  <a:srgbClr val="FF0000"/>
                </a:solidFill>
                <a:latin typeface="Berlin Sans FB" pitchFamily="34" charset="0"/>
              </a:rPr>
              <a:t>Subjek</a:t>
            </a:r>
            <a:r>
              <a:rPr lang="id-ID" sz="2800" dirty="0" smtClean="0">
                <a:latin typeface="Berlin Sans FB" pitchFamily="34" charset="0"/>
              </a:rPr>
              <a:t> dan </a:t>
            </a:r>
            <a:r>
              <a:rPr lang="id-ID" sz="2800" dirty="0" smtClean="0">
                <a:solidFill>
                  <a:srgbClr val="FF0000"/>
                </a:solidFill>
                <a:latin typeface="Berlin Sans FB" pitchFamily="34" charset="0"/>
              </a:rPr>
              <a:t>Materi</a:t>
            </a:r>
            <a:r>
              <a:rPr lang="id-ID" sz="2800" dirty="0" smtClean="0">
                <a:latin typeface="Berlin Sans FB" pitchFamily="34" charset="0"/>
              </a:rPr>
              <a:t> pembahasan</a:t>
            </a:r>
          </a:p>
          <a:p>
            <a:pPr marL="468000" lvl="1" indent="-468000">
              <a:buNone/>
            </a:pPr>
            <a:r>
              <a:rPr lang="id-ID" sz="2800" dirty="0" smtClean="0">
                <a:latin typeface="Berlin Sans FB" pitchFamily="34" charset="0"/>
              </a:rPr>
              <a:t>2.</a:t>
            </a:r>
            <a:r>
              <a:rPr lang="id-ID" sz="2800" dirty="0" smtClean="0">
                <a:solidFill>
                  <a:srgbClr val="FF0000"/>
                </a:solidFill>
                <a:latin typeface="Berlin Sans FB" pitchFamily="34" charset="0"/>
              </a:rPr>
              <a:t>Metode/teknik</a:t>
            </a:r>
            <a:r>
              <a:rPr lang="id-ID" sz="2800" dirty="0" smtClean="0">
                <a:latin typeface="Berlin Sans FB" pitchFamily="34" charset="0"/>
              </a:rPr>
              <a:t> penyajian materi</a:t>
            </a:r>
          </a:p>
          <a:p>
            <a:pPr marL="900000" lvl="2" indent="-360000">
              <a:buFont typeface="Wingdings" pitchFamily="2" charset="2"/>
              <a:buChar char="§"/>
            </a:pPr>
            <a:r>
              <a:rPr lang="id-ID" sz="2800" i="1" dirty="0" smtClean="0">
                <a:latin typeface="Berlin Sans FB" pitchFamily="34" charset="0"/>
              </a:rPr>
              <a:t>On the job training</a:t>
            </a:r>
            <a:r>
              <a:rPr lang="id-ID" sz="2800" dirty="0" smtClean="0">
                <a:latin typeface="Berlin Sans FB" pitchFamily="34" charset="0"/>
              </a:rPr>
              <a:t>, mis dlm bentuk </a:t>
            </a:r>
            <a:r>
              <a:rPr lang="id-ID" sz="2800" i="1" dirty="0" smtClean="0">
                <a:latin typeface="Berlin Sans FB" pitchFamily="34" charset="0"/>
              </a:rPr>
              <a:t>mentoring, understudy assignment, job relation, coaching</a:t>
            </a:r>
          </a:p>
          <a:p>
            <a:pPr marL="900000" lvl="2" indent="-360000">
              <a:buFont typeface="Wingdings" pitchFamily="2" charset="2"/>
              <a:buChar char="§"/>
            </a:pPr>
            <a:r>
              <a:rPr lang="id-ID" sz="2800" i="1" dirty="0" smtClean="0">
                <a:latin typeface="Berlin Sans FB" pitchFamily="34" charset="0"/>
              </a:rPr>
              <a:t>Off the job training, </a:t>
            </a:r>
            <a:r>
              <a:rPr lang="id-ID" sz="2800" dirty="0" smtClean="0">
                <a:latin typeface="Berlin Sans FB" pitchFamily="34" charset="0"/>
              </a:rPr>
              <a:t>mis </a:t>
            </a:r>
            <a:r>
              <a:rPr lang="id-ID" sz="2800" i="1" dirty="0" smtClean="0">
                <a:latin typeface="Berlin Sans FB" pitchFamily="34" charset="0"/>
              </a:rPr>
              <a:t>case study, role play, simulasi, progammed instruction</a:t>
            </a:r>
            <a:r>
              <a:rPr lang="id-ID" sz="2800" dirty="0" smtClean="0">
                <a:latin typeface="Berlin Sans FB" pitchFamily="34" charset="0"/>
              </a:rPr>
              <a:t>, kuliah</a:t>
            </a:r>
            <a:endParaRPr lang="id-ID" sz="2800" i="1" dirty="0" smtClean="0">
              <a:latin typeface="Berlin Sans FB" pitchFamily="34" charset="0"/>
            </a:endParaRPr>
          </a:p>
          <a:p>
            <a:pPr marL="468000" lvl="1" indent="-468000">
              <a:buNone/>
            </a:pPr>
            <a:r>
              <a:rPr lang="id-ID" sz="2800" dirty="0" smtClean="0">
                <a:latin typeface="Berlin Sans FB" pitchFamily="34" charset="0"/>
              </a:rPr>
              <a:t>3.Alat bantu training </a:t>
            </a:r>
            <a:r>
              <a:rPr lang="id-ID" sz="2800" dirty="0" smtClean="0">
                <a:solidFill>
                  <a:srgbClr val="FF0000"/>
                </a:solidFill>
                <a:latin typeface="Berlin Sans FB" pitchFamily="34" charset="0"/>
              </a:rPr>
              <a:t>(</a:t>
            </a:r>
            <a:r>
              <a:rPr lang="id-ID" sz="2800" i="1" dirty="0" smtClean="0">
                <a:solidFill>
                  <a:srgbClr val="FF0000"/>
                </a:solidFill>
                <a:latin typeface="Berlin Sans FB" pitchFamily="34" charset="0"/>
              </a:rPr>
              <a:t>teaching aids)</a:t>
            </a:r>
          </a:p>
          <a:p>
            <a:pPr>
              <a:buNone/>
            </a:pPr>
            <a:endParaRPr lang="id-ID" sz="2800" dirty="0">
              <a:latin typeface="Berlin Sans FB"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356"/>
            <a:ext cx="8229600" cy="703282"/>
          </a:xfrm>
        </p:spPr>
        <p:txBody>
          <a:bodyPr>
            <a:normAutofit/>
          </a:bodyPr>
          <a:lstStyle/>
          <a:p>
            <a:pPr algn="ctr"/>
            <a:r>
              <a:rPr lang="id-ID" sz="3200" b="0" dirty="0" smtClean="0">
                <a:solidFill>
                  <a:srgbClr val="FF0000"/>
                </a:solidFill>
                <a:effectLst/>
                <a:latin typeface="Berlin Sans FB" pitchFamily="34" charset="0"/>
              </a:rPr>
              <a:t>EVALUATE TRAINING</a:t>
            </a:r>
            <a:endParaRPr lang="id-ID" sz="3200" b="0" dirty="0">
              <a:solidFill>
                <a:srgbClr val="FF0000"/>
              </a:solidFill>
              <a:effectLst/>
              <a:latin typeface="Berlin Sans FB" pitchFamily="34" charset="0"/>
            </a:endParaRPr>
          </a:p>
        </p:txBody>
      </p:sp>
      <p:sp>
        <p:nvSpPr>
          <p:cNvPr id="3" name="Content Placeholder 2"/>
          <p:cNvSpPr>
            <a:spLocks noGrp="1"/>
          </p:cNvSpPr>
          <p:nvPr>
            <p:ph idx="1"/>
          </p:nvPr>
        </p:nvSpPr>
        <p:spPr/>
        <p:txBody>
          <a:bodyPr>
            <a:normAutofit/>
          </a:bodyPr>
          <a:lstStyle/>
          <a:p>
            <a:pPr>
              <a:buNone/>
            </a:pPr>
            <a:r>
              <a:rPr lang="id-ID" sz="2800" dirty="0" smtClean="0">
                <a:solidFill>
                  <a:srgbClr val="FF0000"/>
                </a:solidFill>
                <a:latin typeface="Berlin Sans FB" pitchFamily="34" charset="0"/>
              </a:rPr>
              <a:t>Evaluasi program pelatihan: </a:t>
            </a:r>
          </a:p>
          <a:p>
            <a:pPr>
              <a:buNone/>
            </a:pPr>
            <a:r>
              <a:rPr lang="id-ID" sz="2800" dirty="0" smtClean="0">
                <a:latin typeface="Berlin Sans FB" pitchFamily="34" charset="0"/>
              </a:rPr>
              <a:t>	Suatu sistem yg mengukur apakah trainee menca-pai sasaran pembelajaran ?</a:t>
            </a:r>
          </a:p>
          <a:p>
            <a:pPr>
              <a:buNone/>
            </a:pPr>
            <a:endParaRPr lang="id-ID" sz="2800" dirty="0" smtClean="0">
              <a:latin typeface="Berlin Sans FB" pitchFamily="34" charset="0"/>
            </a:endParaRPr>
          </a:p>
          <a:p>
            <a:pPr>
              <a:buNone/>
            </a:pPr>
            <a:r>
              <a:rPr lang="id-ID" sz="2800" dirty="0" smtClean="0">
                <a:solidFill>
                  <a:srgbClr val="FF0000"/>
                </a:solidFill>
                <a:latin typeface="Berlin Sans FB" pitchFamily="34" charset="0"/>
              </a:rPr>
              <a:t>Efektivitas program pelatihan:</a:t>
            </a:r>
          </a:p>
          <a:p>
            <a:pPr>
              <a:buNone/>
            </a:pPr>
            <a:r>
              <a:rPr lang="id-ID" sz="2800" dirty="0" smtClean="0">
                <a:latin typeface="Berlin Sans FB" pitchFamily="34" charset="0"/>
              </a:rPr>
              <a:t>	</a:t>
            </a:r>
            <a:r>
              <a:rPr lang="id-ID" sz="2800" dirty="0" smtClean="0">
                <a:solidFill>
                  <a:srgbClr val="FF0000"/>
                </a:solidFill>
                <a:latin typeface="Berlin Sans FB" pitchFamily="34" charset="0"/>
              </a:rPr>
              <a:t>Tercapaikah sasaran </a:t>
            </a:r>
            <a:r>
              <a:rPr lang="id-ID" sz="2800" dirty="0" smtClean="0">
                <a:latin typeface="Berlin Sans FB" pitchFamily="34" charset="0"/>
              </a:rPr>
              <a:t>yg direncanakan, yg menca-kup pembelajaran dan pengalihan pelatihan (transfer of training) ke dalam bidang pekerjaan nyata ?</a:t>
            </a:r>
            <a:endParaRPr lang="id-ID" sz="2800" dirty="0">
              <a:latin typeface="Berlin Sans FB"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2918"/>
            <a:ext cx="8229600" cy="774720"/>
          </a:xfrm>
        </p:spPr>
        <p:txBody>
          <a:bodyPr>
            <a:normAutofit/>
          </a:bodyPr>
          <a:lstStyle/>
          <a:p>
            <a:pPr algn="ctr"/>
            <a:r>
              <a:rPr lang="id-ID" sz="3200" b="0" dirty="0" smtClean="0">
                <a:solidFill>
                  <a:srgbClr val="FF0000"/>
                </a:solidFill>
                <a:effectLst/>
                <a:latin typeface="Berlin Sans FB" pitchFamily="34" charset="0"/>
              </a:rPr>
              <a:t>4 Tingkat Evaluasi Program Training </a:t>
            </a:r>
            <a:endParaRPr lang="id-ID" sz="3200" b="0" dirty="0">
              <a:solidFill>
                <a:srgbClr val="FF0000"/>
              </a:solidFill>
              <a:effectLst/>
              <a:latin typeface="Berlin Sans FB" pitchFamily="34" charset="0"/>
            </a:endParaRPr>
          </a:p>
        </p:txBody>
      </p:sp>
      <p:sp>
        <p:nvSpPr>
          <p:cNvPr id="3" name="Content Placeholder 2"/>
          <p:cNvSpPr>
            <a:spLocks noGrp="1"/>
          </p:cNvSpPr>
          <p:nvPr>
            <p:ph idx="1"/>
          </p:nvPr>
        </p:nvSpPr>
        <p:spPr>
          <a:xfrm>
            <a:off x="457200" y="1571612"/>
            <a:ext cx="8229600" cy="4435679"/>
          </a:xfrm>
        </p:spPr>
        <p:txBody>
          <a:bodyPr>
            <a:normAutofit/>
          </a:bodyPr>
          <a:lstStyle/>
          <a:p>
            <a:pPr marL="514350" indent="-514350">
              <a:buNone/>
            </a:pPr>
            <a:r>
              <a:rPr lang="id-ID" sz="2400" dirty="0" smtClean="0">
                <a:latin typeface="Berlin Sans FB" pitchFamily="34" charset="0"/>
              </a:rPr>
              <a:t>	</a:t>
            </a:r>
            <a:r>
              <a:rPr lang="id-ID" sz="2400" dirty="0" smtClean="0">
                <a:solidFill>
                  <a:srgbClr val="FF0000"/>
                </a:solidFill>
                <a:latin typeface="Berlin Sans FB" pitchFamily="34" charset="0"/>
              </a:rPr>
              <a:t>Reaksi Trainee</a:t>
            </a:r>
            <a:r>
              <a:rPr lang="id-ID" sz="2400" dirty="0" smtClean="0">
                <a:latin typeface="Berlin Sans FB" pitchFamily="34" charset="0"/>
              </a:rPr>
              <a:t> thd isi dan proses pelatihan, sejauh mana trainee menyukai pengalaman pelatihan ini ?</a:t>
            </a:r>
          </a:p>
          <a:p>
            <a:pPr marL="514350" indent="-514350">
              <a:buNone/>
            </a:pPr>
            <a:r>
              <a:rPr lang="id-ID" sz="2400" dirty="0" smtClean="0">
                <a:solidFill>
                  <a:srgbClr val="FF0000"/>
                </a:solidFill>
                <a:latin typeface="Berlin Sans FB" pitchFamily="34" charset="0"/>
              </a:rPr>
              <a:t>	1.Pembelajaran:</a:t>
            </a:r>
            <a:r>
              <a:rPr lang="id-ID" sz="2400" dirty="0" smtClean="0">
                <a:latin typeface="Berlin Sans FB" pitchFamily="34" charset="0"/>
              </a:rPr>
              <a:t> </a:t>
            </a:r>
          </a:p>
          <a:p>
            <a:pPr marL="514350" indent="-514350">
              <a:buNone/>
            </a:pPr>
            <a:r>
              <a:rPr lang="id-ID" sz="2400" dirty="0" smtClean="0">
                <a:latin typeface="Berlin Sans FB" pitchFamily="34" charset="0"/>
              </a:rPr>
              <a:t>	seberapa banyak trainee belajar dr pengalaman pelatihan ini ? (pre &amp; post test)</a:t>
            </a:r>
          </a:p>
          <a:p>
            <a:pPr marL="514350" indent="-514350">
              <a:buNone/>
            </a:pPr>
            <a:r>
              <a:rPr lang="id-ID" sz="2400" dirty="0" smtClean="0">
                <a:solidFill>
                  <a:srgbClr val="FF0000"/>
                </a:solidFill>
                <a:latin typeface="Berlin Sans FB" pitchFamily="34" charset="0"/>
              </a:rPr>
              <a:t>	2.Perilaku Trainee </a:t>
            </a:r>
          </a:p>
          <a:p>
            <a:pPr marL="514350" indent="-514350">
              <a:buNone/>
            </a:pPr>
            <a:r>
              <a:rPr lang="id-ID" sz="2400" dirty="0" smtClean="0">
                <a:solidFill>
                  <a:srgbClr val="FF0000"/>
                </a:solidFill>
                <a:latin typeface="Berlin Sans FB" pitchFamily="34" charset="0"/>
              </a:rPr>
              <a:t>	</a:t>
            </a:r>
            <a:r>
              <a:rPr lang="id-ID" sz="2400" dirty="0" smtClean="0">
                <a:latin typeface="Berlin Sans FB" pitchFamily="34" charset="0"/>
              </a:rPr>
              <a:t>seberapa banyak perilaku trainee berubah dalam pekerjaan, sebagai hasil pelatihan ?</a:t>
            </a:r>
          </a:p>
          <a:p>
            <a:pPr marL="514350" indent="-514350">
              <a:buNone/>
            </a:pPr>
            <a:r>
              <a:rPr lang="id-ID" sz="2400" dirty="0" smtClean="0">
                <a:solidFill>
                  <a:srgbClr val="FF0000"/>
                </a:solidFill>
                <a:latin typeface="Berlin Sans FB" pitchFamily="34" charset="0"/>
              </a:rPr>
              <a:t>	3.Hasil untuk organisasi </a:t>
            </a:r>
          </a:p>
          <a:p>
            <a:pPr marL="514350" indent="-514350">
              <a:buNone/>
            </a:pPr>
            <a:r>
              <a:rPr lang="id-ID" sz="2400" dirty="0" smtClean="0">
                <a:solidFill>
                  <a:srgbClr val="FF0000"/>
                </a:solidFill>
                <a:latin typeface="Berlin Sans FB" pitchFamily="34" charset="0"/>
              </a:rPr>
              <a:t>	</a:t>
            </a:r>
            <a:r>
              <a:rPr lang="id-ID" sz="2400" dirty="0" smtClean="0">
                <a:latin typeface="Berlin Sans FB" pitchFamily="34" charset="0"/>
              </a:rPr>
              <a:t>sejauh mana pelatihan membawa manfaat bagi organisasi </a:t>
            </a:r>
            <a:endParaRPr lang="id-ID" sz="2400" dirty="0">
              <a:latin typeface="Berlin Sans FB"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566928" indent="-457200">
              <a:buFont typeface="+mj-lt"/>
              <a:buAutoNum type="arabicPeriod"/>
            </a:pPr>
            <a:r>
              <a:rPr lang="id-ID" sz="2400" dirty="0" smtClean="0">
                <a:latin typeface="Berlin Sans FB" pitchFamily="34" charset="0"/>
              </a:rPr>
              <a:t>Memperbaiki &amp; meningkatkan Kinerja</a:t>
            </a:r>
          </a:p>
          <a:p>
            <a:pPr marL="566928" indent="-457200">
              <a:buFont typeface="+mj-lt"/>
              <a:buAutoNum type="arabicPeriod"/>
            </a:pPr>
            <a:r>
              <a:rPr lang="id-ID" sz="2400" dirty="0" smtClean="0">
                <a:latin typeface="Berlin Sans FB" pitchFamily="34" charset="0"/>
              </a:rPr>
              <a:t>Memutakhirkan Keahlian Keahlian para karyawan dengan peralatan ataupun sistem kerja baru</a:t>
            </a:r>
          </a:p>
          <a:p>
            <a:pPr marL="566928" indent="-457200">
              <a:buFont typeface="+mj-lt"/>
              <a:buAutoNum type="arabicPeriod"/>
            </a:pPr>
            <a:r>
              <a:rPr lang="id-ID" sz="2400" dirty="0" smtClean="0">
                <a:latin typeface="Berlin Sans FB" pitchFamily="34" charset="0"/>
              </a:rPr>
              <a:t>Mengurangi Waktu Belajar bagi karyawan baru untuk menyesuaikan diri dengan tuntutan pekerjaan atau sistem kerja perusahaan</a:t>
            </a:r>
          </a:p>
          <a:p>
            <a:pPr marL="566928" indent="-457200">
              <a:buFont typeface="+mj-lt"/>
              <a:buAutoNum type="arabicPeriod"/>
            </a:pPr>
            <a:r>
              <a:rPr lang="id-ID" sz="2400" dirty="0" smtClean="0">
                <a:latin typeface="Berlin Sans FB" pitchFamily="34" charset="0"/>
              </a:rPr>
              <a:t>Meningkatkan Kuantitas dan kualitas kerja</a:t>
            </a:r>
          </a:p>
          <a:p>
            <a:pPr marL="566928" indent="-457200">
              <a:buFont typeface="+mj-lt"/>
              <a:buAutoNum type="arabicPeriod"/>
            </a:pPr>
            <a:r>
              <a:rPr lang="id-ID" sz="2400" dirty="0" smtClean="0">
                <a:latin typeface="Berlin Sans FB" pitchFamily="34" charset="0"/>
              </a:rPr>
              <a:t>Mengurangi jumlah &amp; biaya kecelakaan kerja</a:t>
            </a:r>
          </a:p>
          <a:p>
            <a:pPr marL="566928" indent="-457200">
              <a:buFont typeface="+mj-lt"/>
              <a:buAutoNum type="arabicPeriod"/>
            </a:pPr>
            <a:r>
              <a:rPr lang="id-ID" sz="2400" dirty="0" smtClean="0">
                <a:latin typeface="Berlin Sans FB" pitchFamily="34" charset="0"/>
              </a:rPr>
              <a:t>Memenuhi kebutuhan dan ketepatan perencanaan SDM</a:t>
            </a:r>
          </a:p>
          <a:p>
            <a:pPr marL="566928" indent="-457200">
              <a:buFont typeface="+mj-lt"/>
              <a:buAutoNum type="arabicPeriod"/>
            </a:pPr>
            <a:r>
              <a:rPr lang="id-ID" sz="2400" dirty="0" smtClean="0">
                <a:latin typeface="Berlin Sans FB" pitchFamily="34" charset="0"/>
              </a:rPr>
              <a:t>Meningkatkan semangat &amp; solidaritas kerja</a:t>
            </a:r>
          </a:p>
          <a:p>
            <a:pPr marL="566928" indent="-457200">
              <a:buFont typeface="+mj-lt"/>
              <a:buAutoNum type="arabicPeriod"/>
            </a:pPr>
            <a:r>
              <a:rPr lang="id-ID" sz="2400" dirty="0" smtClean="0">
                <a:latin typeface="Berlin Sans FB" pitchFamily="34" charset="0"/>
              </a:rPr>
              <a:t>Memenuhi kebutuhan pertumbuhan pribadi serta mempertahankan karyawan yang baik</a:t>
            </a:r>
            <a:endParaRPr lang="id-ID" sz="2400" dirty="0">
              <a:latin typeface="Berlin Sans FB" pitchFamily="34" charset="0"/>
            </a:endParaRPr>
          </a:p>
        </p:txBody>
      </p:sp>
      <p:sp>
        <p:nvSpPr>
          <p:cNvPr id="3" name="Title 2"/>
          <p:cNvSpPr>
            <a:spLocks noGrp="1"/>
          </p:cNvSpPr>
          <p:nvPr>
            <p:ph type="title"/>
          </p:nvPr>
        </p:nvSpPr>
        <p:spPr>
          <a:xfrm>
            <a:off x="457200" y="642918"/>
            <a:ext cx="8229600" cy="571504"/>
          </a:xfrm>
        </p:spPr>
        <p:txBody>
          <a:bodyPr>
            <a:normAutofit/>
          </a:bodyPr>
          <a:lstStyle/>
          <a:p>
            <a:pPr algn="ctr"/>
            <a:r>
              <a:rPr lang="id-ID" sz="2800" b="0" dirty="0" smtClean="0">
                <a:solidFill>
                  <a:srgbClr val="FF0000"/>
                </a:solidFill>
                <a:effectLst/>
                <a:latin typeface="Berlin Sans FB" pitchFamily="34" charset="0"/>
              </a:rPr>
              <a:t>Manfaat Training</a:t>
            </a:r>
            <a:endParaRPr lang="id-ID" sz="2800" b="0" dirty="0">
              <a:solidFill>
                <a:srgbClr val="FF0000"/>
              </a:solidFill>
              <a:effectLst/>
              <a:latin typeface="Berlin Sans FB"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ln w="38100">
            <a:solidFill>
              <a:srgbClr val="FF0000"/>
            </a:solidFill>
          </a:ln>
        </p:spPr>
        <p:txBody>
          <a:bodyPr>
            <a:normAutofit/>
          </a:bodyPr>
          <a:lstStyle/>
          <a:p>
            <a:pPr>
              <a:buNone/>
            </a:pPr>
            <a:r>
              <a:rPr lang="id-ID" sz="2400" dirty="0" smtClean="0">
                <a:solidFill>
                  <a:srgbClr val="FF0000"/>
                </a:solidFill>
                <a:latin typeface="Berlin Sans FB" pitchFamily="34" charset="0"/>
              </a:rPr>
              <a:t>Diskusikan dalam kelompok</a:t>
            </a:r>
          </a:p>
          <a:p>
            <a:endParaRPr lang="id-ID" sz="2400" dirty="0" smtClean="0">
              <a:latin typeface="Berlin Sans FB" pitchFamily="34" charset="0"/>
            </a:endParaRPr>
          </a:p>
          <a:p>
            <a:pPr>
              <a:buNone/>
            </a:pPr>
            <a:r>
              <a:rPr lang="id-ID" sz="2400" dirty="0" smtClean="0">
                <a:latin typeface="Berlin Sans FB" pitchFamily="34" charset="0"/>
              </a:rPr>
              <a:t>	“Sebagai staf bidang pemasaran pak Budi dinilai mencapai prestasi luar biasa dalam pencapaian target perusahaan. Pimpinan pun dalam rapat direksi memutuskan untuk mempromosikan pak Budi menjadi Manajer Pemasaran dengan catatan meningkatkan sikap kepemimpinannya. </a:t>
            </a:r>
          </a:p>
          <a:p>
            <a:pPr>
              <a:buNone/>
            </a:pPr>
            <a:endParaRPr lang="id-ID" sz="2400" dirty="0" smtClean="0">
              <a:latin typeface="Berlin Sans FB" pitchFamily="34" charset="0"/>
            </a:endParaRPr>
          </a:p>
          <a:p>
            <a:pPr>
              <a:buNone/>
            </a:pPr>
            <a:r>
              <a:rPr lang="id-ID" sz="2400" dirty="0" smtClean="0">
                <a:latin typeface="Berlin Sans FB" pitchFamily="34" charset="0"/>
              </a:rPr>
              <a:t>	Apakah tindakan yang tepat untuk Pak Budi, memberikan Training atau Development ??” Jelaskan alasannya.</a:t>
            </a:r>
            <a:endParaRPr lang="id-ID" sz="2400" dirty="0">
              <a:latin typeface="Berlin Sans FB" pitchFamily="34" charset="0"/>
            </a:endParaRPr>
          </a:p>
        </p:txBody>
      </p:sp>
      <p:sp>
        <p:nvSpPr>
          <p:cNvPr id="3" name="Title 2"/>
          <p:cNvSpPr>
            <a:spLocks noGrp="1"/>
          </p:cNvSpPr>
          <p:nvPr>
            <p:ph type="title"/>
          </p:nvPr>
        </p:nvSpPr>
        <p:spPr>
          <a:xfrm>
            <a:off x="457200" y="714356"/>
            <a:ext cx="8229600" cy="500066"/>
          </a:xfrm>
        </p:spPr>
        <p:txBody>
          <a:bodyPr>
            <a:noAutofit/>
          </a:bodyPr>
          <a:lstStyle/>
          <a:p>
            <a:pPr algn="ctr"/>
            <a:r>
              <a:rPr lang="id-ID" sz="2800" b="0" dirty="0" smtClean="0">
                <a:solidFill>
                  <a:srgbClr val="FF0000"/>
                </a:solidFill>
                <a:effectLst/>
                <a:latin typeface="Berlin Sans FB" pitchFamily="34" charset="0"/>
              </a:rPr>
              <a:t>KASUS</a:t>
            </a:r>
            <a:endParaRPr lang="id-ID" sz="2800" b="0" dirty="0">
              <a:solidFill>
                <a:srgbClr val="FF0000"/>
              </a:solidFill>
              <a:effectLst/>
              <a:latin typeface="Berlin Sans FB"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28736"/>
            <a:ext cx="8229600" cy="4578555"/>
          </a:xfrm>
        </p:spPr>
        <p:txBody>
          <a:bodyPr>
            <a:normAutofit fontScale="92500" lnSpcReduction="10000"/>
          </a:bodyPr>
          <a:lstStyle/>
          <a:p>
            <a:pPr>
              <a:buNone/>
            </a:pPr>
            <a:r>
              <a:rPr lang="id-ID" sz="2000" dirty="0" smtClean="0">
                <a:latin typeface="Berlin Sans FB" pitchFamily="34" charset="0"/>
              </a:rPr>
              <a:t>	Diskusikan dalam kelompok mengapa program training bisa bermanfaat untuk :</a:t>
            </a:r>
          </a:p>
          <a:p>
            <a:pPr marL="566928" indent="-457200">
              <a:buFont typeface="+mj-lt"/>
              <a:buAutoNum type="arabicPeriod"/>
            </a:pPr>
            <a:r>
              <a:rPr lang="id-ID" sz="2000" dirty="0" smtClean="0">
                <a:latin typeface="Berlin Sans FB" pitchFamily="34" charset="0"/>
              </a:rPr>
              <a:t>Memperbaiki &amp; meningkatkan Kinerja</a:t>
            </a:r>
          </a:p>
          <a:p>
            <a:pPr marL="566928" indent="-457200">
              <a:buFont typeface="+mj-lt"/>
              <a:buAutoNum type="arabicPeriod"/>
            </a:pPr>
            <a:r>
              <a:rPr lang="id-ID" sz="2000" dirty="0" smtClean="0">
                <a:latin typeface="Berlin Sans FB" pitchFamily="34" charset="0"/>
              </a:rPr>
              <a:t>Memutakhirkan Keahlian Keahlian para karyawan dengan peralatan ataupun sistem kerja baru</a:t>
            </a:r>
          </a:p>
          <a:p>
            <a:pPr marL="566928" indent="-457200">
              <a:buFont typeface="+mj-lt"/>
              <a:buAutoNum type="arabicPeriod"/>
            </a:pPr>
            <a:r>
              <a:rPr lang="id-ID" sz="2000" dirty="0" smtClean="0">
                <a:latin typeface="Berlin Sans FB" pitchFamily="34" charset="0"/>
              </a:rPr>
              <a:t>Mengurangi Waktu Belajar bagi karyawan baru untuk menyesuaikan diri dengan tuntutan pekerjaan atau sistem kerja perusahaan</a:t>
            </a:r>
          </a:p>
          <a:p>
            <a:pPr marL="566928" indent="-457200">
              <a:buFont typeface="+mj-lt"/>
              <a:buAutoNum type="arabicPeriod"/>
            </a:pPr>
            <a:r>
              <a:rPr lang="id-ID" sz="2000" dirty="0" smtClean="0">
                <a:latin typeface="Berlin Sans FB" pitchFamily="34" charset="0"/>
              </a:rPr>
              <a:t>Meningkatkan Kuantitas dan kualitas kerja</a:t>
            </a:r>
          </a:p>
          <a:p>
            <a:pPr marL="566928" indent="-457200">
              <a:buFont typeface="+mj-lt"/>
              <a:buAutoNum type="arabicPeriod"/>
            </a:pPr>
            <a:r>
              <a:rPr lang="id-ID" sz="2000" dirty="0" smtClean="0">
                <a:latin typeface="Berlin Sans FB" pitchFamily="34" charset="0"/>
              </a:rPr>
              <a:t>Mengurangi jumlah &amp; biaya kecelakaan kerja</a:t>
            </a:r>
          </a:p>
          <a:p>
            <a:pPr marL="566928" indent="-457200">
              <a:buFont typeface="+mj-lt"/>
              <a:buAutoNum type="arabicPeriod"/>
            </a:pPr>
            <a:r>
              <a:rPr lang="id-ID" sz="2000" dirty="0" smtClean="0">
                <a:latin typeface="Berlin Sans FB" pitchFamily="34" charset="0"/>
              </a:rPr>
              <a:t>Memenuhi kebutuhan dan ketepatan perencanaan SDM</a:t>
            </a:r>
          </a:p>
          <a:p>
            <a:pPr marL="566928" indent="-457200">
              <a:buFont typeface="+mj-lt"/>
              <a:buAutoNum type="arabicPeriod"/>
            </a:pPr>
            <a:r>
              <a:rPr lang="id-ID" sz="2000" dirty="0" smtClean="0">
                <a:latin typeface="Berlin Sans FB" pitchFamily="34" charset="0"/>
              </a:rPr>
              <a:t>Meningkatkan semangat &amp; solidaritas kerja</a:t>
            </a:r>
          </a:p>
          <a:p>
            <a:pPr marL="566928" indent="-457200">
              <a:buFont typeface="+mj-lt"/>
              <a:buAutoNum type="arabicPeriod"/>
            </a:pPr>
            <a:r>
              <a:rPr lang="id-ID" sz="2000" dirty="0" smtClean="0">
                <a:latin typeface="Berlin Sans FB" pitchFamily="34" charset="0"/>
              </a:rPr>
              <a:t>Memenuhi kebutuhan pertumbuhan pribadi serta mempertahankan karyawan yang baik</a:t>
            </a:r>
          </a:p>
          <a:p>
            <a:pPr marL="566928" indent="-457200">
              <a:buFont typeface="+mj-lt"/>
              <a:buAutoNum type="arabicPeriod"/>
            </a:pPr>
            <a:endParaRPr lang="id-ID" sz="2000" dirty="0" smtClean="0">
              <a:latin typeface="Berlin Sans FB" pitchFamily="34" charset="0"/>
            </a:endParaRPr>
          </a:p>
          <a:p>
            <a:pPr>
              <a:buNone/>
            </a:pPr>
            <a:r>
              <a:rPr lang="id-ID" sz="2000" dirty="0" smtClean="0">
                <a:solidFill>
                  <a:srgbClr val="FF0000"/>
                </a:solidFill>
                <a:latin typeface="Berlin Sans FB" pitchFamily="34" charset="0"/>
              </a:rPr>
              <a:t>	   Jelaskan bagaimana prosesnya ??</a:t>
            </a:r>
            <a:endParaRPr lang="id-ID" sz="2000" dirty="0">
              <a:solidFill>
                <a:srgbClr val="FF0000"/>
              </a:solidFill>
              <a:latin typeface="Berlin Sans FB" pitchFamily="34" charset="0"/>
            </a:endParaRPr>
          </a:p>
        </p:txBody>
      </p:sp>
      <p:sp>
        <p:nvSpPr>
          <p:cNvPr id="3" name="Title 2"/>
          <p:cNvSpPr>
            <a:spLocks noGrp="1"/>
          </p:cNvSpPr>
          <p:nvPr>
            <p:ph type="title"/>
          </p:nvPr>
        </p:nvSpPr>
        <p:spPr>
          <a:xfrm>
            <a:off x="457200" y="714356"/>
            <a:ext cx="8229600" cy="703282"/>
          </a:xfrm>
        </p:spPr>
        <p:txBody>
          <a:bodyPr>
            <a:normAutofit/>
          </a:bodyPr>
          <a:lstStyle/>
          <a:p>
            <a:pPr algn="ctr"/>
            <a:r>
              <a:rPr lang="id-ID" sz="3200" b="0" dirty="0" smtClean="0">
                <a:solidFill>
                  <a:srgbClr val="FF0000"/>
                </a:solidFill>
                <a:effectLst/>
                <a:latin typeface="Berlin Sans FB" pitchFamily="34" charset="0"/>
              </a:rPr>
              <a:t>TUGAS </a:t>
            </a:r>
            <a:r>
              <a:rPr lang="id-ID" sz="3200" b="0" smtClean="0">
                <a:solidFill>
                  <a:srgbClr val="FF0000"/>
                </a:solidFill>
                <a:effectLst/>
                <a:latin typeface="Berlin Sans FB" pitchFamily="34" charset="0"/>
              </a:rPr>
              <a:t>ANALISIS BERKELOMPOK</a:t>
            </a:r>
            <a:endParaRPr lang="id-ID" sz="3200" b="0" dirty="0">
              <a:solidFill>
                <a:srgbClr val="FF0000"/>
              </a:solidFill>
              <a:effectLst/>
              <a:latin typeface="Berlin Sans FB"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14488"/>
            <a:ext cx="8229600" cy="4292803"/>
          </a:xfrm>
          <a:ln w="38100">
            <a:solidFill>
              <a:srgbClr val="FF0000"/>
            </a:solidFill>
          </a:ln>
        </p:spPr>
        <p:txBody>
          <a:bodyPr>
            <a:normAutofit/>
          </a:bodyPr>
          <a:lstStyle/>
          <a:p>
            <a:pPr marL="624078" indent="-514350">
              <a:buFont typeface="+mj-lt"/>
              <a:buAutoNum type="arabicParenR"/>
            </a:pPr>
            <a:r>
              <a:rPr lang="id-ID" sz="2800" dirty="0" smtClean="0">
                <a:latin typeface="Berlin Sans FB" pitchFamily="34" charset="0"/>
              </a:rPr>
              <a:t>Menurut Anda, mengapa training itu diperlukan </a:t>
            </a:r>
          </a:p>
          <a:p>
            <a:pPr marL="624078" indent="-514350">
              <a:buFont typeface="+mj-lt"/>
              <a:buAutoNum type="arabicParenR"/>
            </a:pPr>
            <a:r>
              <a:rPr lang="id-ID" sz="2800" dirty="0" smtClean="0">
                <a:latin typeface="Berlin Sans FB" pitchFamily="34" charset="0"/>
              </a:rPr>
              <a:t>Menurut Anda, mengapa setiap karyawan yang ada di restaurant Mc.Donald atau KFC harus mendapatkan training ?</a:t>
            </a:r>
          </a:p>
          <a:p>
            <a:pPr marL="624078" indent="-514350">
              <a:buFont typeface="+mj-lt"/>
              <a:buAutoNum type="arabicParenR"/>
            </a:pPr>
            <a:r>
              <a:rPr lang="id-ID" sz="2800" dirty="0" smtClean="0">
                <a:latin typeface="Berlin Sans FB" pitchFamily="34" charset="0"/>
              </a:rPr>
              <a:t>Menurut Anda, mengapa para manager ingin meningkatkan management skill ?</a:t>
            </a:r>
          </a:p>
          <a:p>
            <a:endParaRPr lang="id-ID" sz="2400" dirty="0" smtClean="0"/>
          </a:p>
          <a:p>
            <a:endParaRPr lang="en-US" sz="2400" dirty="0"/>
          </a:p>
        </p:txBody>
      </p:sp>
      <p:sp>
        <p:nvSpPr>
          <p:cNvPr id="3" name="Title 2"/>
          <p:cNvSpPr>
            <a:spLocks noGrp="1"/>
          </p:cNvSpPr>
          <p:nvPr>
            <p:ph type="title"/>
          </p:nvPr>
        </p:nvSpPr>
        <p:spPr>
          <a:xfrm>
            <a:off x="457200" y="714356"/>
            <a:ext cx="8229600" cy="785818"/>
          </a:xfrm>
          <a:ln>
            <a:noFill/>
          </a:ln>
        </p:spPr>
        <p:txBody>
          <a:bodyPr>
            <a:normAutofit/>
          </a:bodyPr>
          <a:lstStyle/>
          <a:p>
            <a:pPr algn="ctr"/>
            <a:r>
              <a:rPr lang="id-ID" sz="3200" b="0" dirty="0" smtClean="0">
                <a:solidFill>
                  <a:srgbClr val="FF0000"/>
                </a:solidFill>
                <a:effectLst/>
                <a:latin typeface="Berlin Sans FB" pitchFamily="34" charset="0"/>
              </a:rPr>
              <a:t>DISKUSI</a:t>
            </a:r>
            <a:endParaRPr lang="en-US" sz="3200" b="0" dirty="0">
              <a:solidFill>
                <a:srgbClr val="FF0000"/>
              </a:solidFill>
              <a:effectLst/>
              <a:latin typeface="Berlin Sans FB"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00174"/>
            <a:ext cx="8229600" cy="4429156"/>
          </a:xfrm>
          <a:ln>
            <a:noFill/>
          </a:ln>
        </p:spPr>
        <p:txBody>
          <a:bodyPr>
            <a:normAutofit/>
          </a:bodyPr>
          <a:lstStyle/>
          <a:p>
            <a:pPr>
              <a:buFont typeface="Wingdings" pitchFamily="2" charset="2"/>
              <a:buChar char="q"/>
            </a:pPr>
            <a:r>
              <a:rPr lang="id-ID" sz="2400" dirty="0" smtClean="0">
                <a:latin typeface="Berlin Sans FB" pitchFamily="34" charset="0"/>
              </a:rPr>
              <a:t>Training merup aktivitas utama pada sebagian besar perusahaan besar baik swasta &amp; publik untuk kary baru maupun yg berpengalaman (Minner,1992)</a:t>
            </a:r>
          </a:p>
          <a:p>
            <a:pPr marL="822960" lvl="1" indent="-457200">
              <a:buFont typeface="+mj-lt"/>
              <a:buAutoNum type="arabicPeriod"/>
            </a:pPr>
            <a:r>
              <a:rPr lang="id-ID" sz="2400" dirty="0" smtClean="0">
                <a:latin typeface="Berlin Sans FB" pitchFamily="34" charset="0"/>
              </a:rPr>
              <a:t>Kary baru : harus mempelajari bgm melaksana-kan tugasnya</a:t>
            </a:r>
          </a:p>
          <a:p>
            <a:pPr marL="822960" lvl="1" indent="-457200">
              <a:buFont typeface="+mj-lt"/>
              <a:buAutoNum type="arabicPeriod"/>
            </a:pPr>
            <a:r>
              <a:rPr lang="id-ID" sz="2400" dirty="0" smtClean="0">
                <a:latin typeface="Berlin Sans FB" pitchFamily="34" charset="0"/>
              </a:rPr>
              <a:t>Experienced employee : harus belajar untuk tetap berkembang menghadapi tuntutan pekerjaannya kian bertambah &amp; rumit</a:t>
            </a:r>
          </a:p>
          <a:p>
            <a:pPr marL="822960" lvl="1" indent="-457200">
              <a:buNone/>
            </a:pPr>
            <a:endParaRPr lang="id-ID" sz="2400" dirty="0" smtClean="0">
              <a:latin typeface="Berlin Sans FB" pitchFamily="34" charset="0"/>
            </a:endParaRPr>
          </a:p>
          <a:p>
            <a:pPr>
              <a:buFont typeface="Wingdings" pitchFamily="2" charset="2"/>
              <a:buChar char="q"/>
            </a:pPr>
            <a:r>
              <a:rPr lang="id-ID" sz="2400" dirty="0" smtClean="0">
                <a:latin typeface="Berlin Sans FB" pitchFamily="34" charset="0"/>
              </a:rPr>
              <a:t>Terkadang untuk promosi dipersyaratkan utk mengikuti training ttt hingga benar-benar menguasai</a:t>
            </a:r>
          </a:p>
          <a:p>
            <a:pPr>
              <a:buNone/>
            </a:pPr>
            <a:endParaRPr lang="en-US" sz="2400" dirty="0"/>
          </a:p>
        </p:txBody>
      </p:sp>
      <p:sp>
        <p:nvSpPr>
          <p:cNvPr id="3" name="Title 2"/>
          <p:cNvSpPr>
            <a:spLocks noGrp="1"/>
          </p:cNvSpPr>
          <p:nvPr>
            <p:ph type="title"/>
          </p:nvPr>
        </p:nvSpPr>
        <p:spPr>
          <a:xfrm>
            <a:off x="457200" y="571480"/>
            <a:ext cx="8229600" cy="642942"/>
          </a:xfrm>
          <a:ln>
            <a:noFill/>
          </a:ln>
        </p:spPr>
        <p:txBody>
          <a:bodyPr>
            <a:normAutofit/>
          </a:bodyPr>
          <a:lstStyle/>
          <a:p>
            <a:pPr algn="ctr"/>
            <a:r>
              <a:rPr lang="id-ID" sz="3200" dirty="0" smtClean="0">
                <a:solidFill>
                  <a:srgbClr val="FF0000"/>
                </a:solidFill>
                <a:effectLst/>
                <a:latin typeface="Berlin Sans FB" pitchFamily="34" charset="0"/>
              </a:rPr>
              <a:t>Training</a:t>
            </a:r>
            <a:endParaRPr lang="en-US" sz="3200" dirty="0">
              <a:solidFill>
                <a:srgbClr val="FF0000"/>
              </a:solidFill>
              <a:effectLst/>
              <a:latin typeface="Berlin Sans FB"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57298"/>
            <a:ext cx="8229600" cy="4857784"/>
          </a:xfrm>
        </p:spPr>
        <p:txBody>
          <a:bodyPr>
            <a:normAutofit/>
          </a:bodyPr>
          <a:lstStyle/>
          <a:p>
            <a:pPr>
              <a:buFont typeface="Arial" pitchFamily="34" charset="0"/>
              <a:buChar char="•"/>
            </a:pPr>
            <a:r>
              <a:rPr lang="id-ID" sz="2000" dirty="0" smtClean="0">
                <a:latin typeface="Berlin Sans FB" pitchFamily="34" charset="0"/>
              </a:rPr>
              <a:t>Dessler (1992) </a:t>
            </a:r>
            <a:r>
              <a:rPr lang="id-ID" sz="2000" dirty="0" smtClean="0">
                <a:solidFill>
                  <a:srgbClr val="FF0000"/>
                </a:solidFill>
                <a:latin typeface="Berlin Sans FB" pitchFamily="34" charset="0"/>
              </a:rPr>
              <a:t>training</a:t>
            </a:r>
            <a:r>
              <a:rPr lang="id-ID" sz="2000" dirty="0" smtClean="0">
                <a:latin typeface="Berlin Sans FB" pitchFamily="34" charset="0"/>
              </a:rPr>
              <a:t> merupakan proses pengajaran kepada karyawan baru atau lama ttg keahlian dasar yg diperlukan untuk melaksanakan pekerjaan (Dessler, 1993) </a:t>
            </a:r>
          </a:p>
          <a:p>
            <a:pPr>
              <a:buFont typeface="Arial" pitchFamily="34" charset="0"/>
              <a:buChar char="•"/>
            </a:pPr>
            <a:r>
              <a:rPr lang="id-ID" sz="2000" dirty="0" smtClean="0">
                <a:latin typeface="Berlin Sans FB" pitchFamily="34" charset="0"/>
              </a:rPr>
              <a:t>Aamodt (2004) mendefinisikan </a:t>
            </a:r>
            <a:r>
              <a:rPr lang="id-ID" sz="2000" dirty="0" smtClean="0">
                <a:solidFill>
                  <a:srgbClr val="FF0000"/>
                </a:solidFill>
                <a:latin typeface="Berlin Sans FB" pitchFamily="34" charset="0"/>
              </a:rPr>
              <a:t>training</a:t>
            </a:r>
            <a:r>
              <a:rPr lang="id-ID" sz="2000" dirty="0" smtClean="0">
                <a:latin typeface="Berlin Sans FB" pitchFamily="34" charset="0"/>
              </a:rPr>
              <a:t> sebagai </a:t>
            </a:r>
            <a:r>
              <a:rPr lang="id-ID" sz="2000" i="1" dirty="0" smtClean="0">
                <a:latin typeface="Berlin Sans FB" pitchFamily="34" charset="0"/>
              </a:rPr>
              <a:t>systematic acquisition of skills, rules, concepts, or attitudes that result in improved perform</a:t>
            </a:r>
            <a:r>
              <a:rPr lang="id-ID" sz="2000" dirty="0" smtClean="0">
                <a:latin typeface="Berlin Sans FB" pitchFamily="34" charset="0"/>
              </a:rPr>
              <a:t>ance</a:t>
            </a:r>
          </a:p>
          <a:p>
            <a:pPr>
              <a:buFont typeface="Arial" pitchFamily="34" charset="0"/>
              <a:buChar char="•"/>
            </a:pPr>
            <a:r>
              <a:rPr lang="id-ID" sz="2000" dirty="0" smtClean="0">
                <a:latin typeface="Berlin Sans FB" pitchFamily="34" charset="0"/>
              </a:rPr>
              <a:t>Noe (2008) menyatakan </a:t>
            </a:r>
            <a:r>
              <a:rPr lang="id-ID" sz="2000" dirty="0" smtClean="0">
                <a:solidFill>
                  <a:srgbClr val="FF0000"/>
                </a:solidFill>
                <a:latin typeface="Berlin Sans FB" pitchFamily="34" charset="0"/>
              </a:rPr>
              <a:t>training</a:t>
            </a:r>
            <a:r>
              <a:rPr lang="id-ID" sz="2000" dirty="0" smtClean="0">
                <a:latin typeface="Berlin Sans FB" pitchFamily="34" charset="0"/>
              </a:rPr>
              <a:t> </a:t>
            </a:r>
            <a:r>
              <a:rPr lang="id-ID" sz="2000" i="1" dirty="0" smtClean="0">
                <a:latin typeface="Berlin Sans FB" pitchFamily="34" charset="0"/>
              </a:rPr>
              <a:t>refers to a planned effort bu a company to facilitate employees learning of job related competencies. These competencies include knowledge, skills &amp; behaviors that are critical for successful job performance. The goal of training is for employees to master the knowledge, skills, and behaviors emphasized in training programs and to apply them to their day to day activities.</a:t>
            </a:r>
            <a:endParaRPr lang="id-ID" sz="2000" i="1" dirty="0">
              <a:latin typeface="Berlin Sans FB" pitchFamily="34" charset="0"/>
            </a:endParaRPr>
          </a:p>
        </p:txBody>
      </p:sp>
      <p:sp>
        <p:nvSpPr>
          <p:cNvPr id="3" name="Title 2"/>
          <p:cNvSpPr>
            <a:spLocks noGrp="1"/>
          </p:cNvSpPr>
          <p:nvPr>
            <p:ph type="title"/>
          </p:nvPr>
        </p:nvSpPr>
        <p:spPr>
          <a:xfrm>
            <a:off x="457200" y="642918"/>
            <a:ext cx="8229600" cy="571504"/>
          </a:xfrm>
        </p:spPr>
        <p:txBody>
          <a:bodyPr>
            <a:noAutofit/>
          </a:bodyPr>
          <a:lstStyle/>
          <a:p>
            <a:pPr algn="ctr"/>
            <a:r>
              <a:rPr lang="id-ID" sz="3200" dirty="0" smtClean="0">
                <a:solidFill>
                  <a:srgbClr val="FF0000"/>
                </a:solidFill>
                <a:effectLst/>
                <a:latin typeface="Berlin Sans FB" pitchFamily="34" charset="0"/>
              </a:rPr>
              <a:t>Training </a:t>
            </a:r>
            <a:endParaRPr lang="id-ID" sz="3200" dirty="0">
              <a:solidFill>
                <a:srgbClr val="FF0000"/>
              </a:solidFill>
              <a:effectLst/>
              <a:latin typeface="Berlin Sans FB" pitchFamily="34" charset="0"/>
            </a:endParaRPr>
          </a:p>
        </p:txBody>
      </p:sp>
      <p:sp>
        <p:nvSpPr>
          <p:cNvPr id="4" name="Rectangle 3"/>
          <p:cNvSpPr/>
          <p:nvPr/>
        </p:nvSpPr>
        <p:spPr>
          <a:xfrm>
            <a:off x="928662" y="5214950"/>
            <a:ext cx="7572428" cy="857256"/>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dirty="0" smtClean="0">
                <a:latin typeface="Berlin Sans FB" pitchFamily="34" charset="0"/>
              </a:rPr>
              <a:t>Training dibutuhkan bila ada penggantian alat kerja, mesin, sistem kerja, peraturan agara kary memiliki pengetahuan &amp; ketrampilan yg handal</a:t>
            </a:r>
            <a:endParaRPr lang="id-ID" dirty="0">
              <a:latin typeface="Berlin Sans FB"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Font typeface="Arial" pitchFamily="34" charset="0"/>
              <a:buChar char="•"/>
            </a:pPr>
            <a:r>
              <a:rPr lang="id-ID" sz="2400" dirty="0" smtClean="0">
                <a:latin typeface="Berlin Sans FB" pitchFamily="34" charset="0"/>
              </a:rPr>
              <a:t>Muchinsky (2000) bhw </a:t>
            </a:r>
            <a:r>
              <a:rPr lang="id-ID" sz="2400" i="1" dirty="0" smtClean="0">
                <a:latin typeface="Berlin Sans FB" pitchFamily="34" charset="0"/>
              </a:rPr>
              <a:t>the term </a:t>
            </a:r>
            <a:r>
              <a:rPr lang="id-ID" sz="2400" i="1" dirty="0" smtClean="0">
                <a:solidFill>
                  <a:srgbClr val="FF0000"/>
                </a:solidFill>
                <a:latin typeface="Berlin Sans FB" pitchFamily="34" charset="0"/>
              </a:rPr>
              <a:t>development</a:t>
            </a:r>
            <a:r>
              <a:rPr lang="id-ID" sz="2400" i="1" dirty="0" smtClean="0">
                <a:latin typeface="Berlin Sans FB" pitchFamily="34" charset="0"/>
              </a:rPr>
              <a:t> was generally reserved for skill enhancing process for managerial level personnel. Whereas training was generally applied to skill enhancement process in jobs lower in the organization hierarchy</a:t>
            </a:r>
          </a:p>
          <a:p>
            <a:pPr>
              <a:buFont typeface="Arial" pitchFamily="34" charset="0"/>
              <a:buChar char="•"/>
            </a:pPr>
            <a:endParaRPr lang="id-ID" sz="2400" dirty="0" smtClean="0">
              <a:latin typeface="Berlin Sans FB" pitchFamily="34" charset="0"/>
            </a:endParaRPr>
          </a:p>
          <a:p>
            <a:pPr>
              <a:buFont typeface="Arial" pitchFamily="34" charset="0"/>
              <a:buChar char="•"/>
            </a:pPr>
            <a:r>
              <a:rPr lang="id-ID" sz="2400" dirty="0" smtClean="0">
                <a:latin typeface="Berlin Sans FB" pitchFamily="34" charset="0"/>
              </a:rPr>
              <a:t>Noe (2008) </a:t>
            </a:r>
            <a:r>
              <a:rPr lang="id-ID" sz="2400" i="1" dirty="0" smtClean="0">
                <a:solidFill>
                  <a:srgbClr val="FF0000"/>
                </a:solidFill>
                <a:latin typeface="Berlin Sans FB" pitchFamily="34" charset="0"/>
              </a:rPr>
              <a:t>development</a:t>
            </a:r>
            <a:r>
              <a:rPr lang="id-ID" sz="2400" i="1" dirty="0" smtClean="0">
                <a:latin typeface="Berlin Sans FB" pitchFamily="34" charset="0"/>
              </a:rPr>
              <a:t> refers to formal education, job experiences, relationships and assesment of personality and abilities that help employees prepare for the future. Because it is future oriented, in involves learning that is not necessarily related to the employee’s current job</a:t>
            </a:r>
            <a:endParaRPr lang="id-ID" sz="2400" i="1" dirty="0">
              <a:latin typeface="Berlin Sans FB" pitchFamily="34" charset="0"/>
            </a:endParaRPr>
          </a:p>
        </p:txBody>
      </p:sp>
      <p:sp>
        <p:nvSpPr>
          <p:cNvPr id="3" name="Title 2"/>
          <p:cNvSpPr>
            <a:spLocks noGrp="1"/>
          </p:cNvSpPr>
          <p:nvPr>
            <p:ph type="title"/>
          </p:nvPr>
        </p:nvSpPr>
        <p:spPr>
          <a:xfrm>
            <a:off x="457200" y="642918"/>
            <a:ext cx="8229600" cy="642942"/>
          </a:xfrm>
        </p:spPr>
        <p:txBody>
          <a:bodyPr>
            <a:normAutofit/>
          </a:bodyPr>
          <a:lstStyle/>
          <a:p>
            <a:pPr algn="ctr"/>
            <a:r>
              <a:rPr lang="id-ID" sz="3200" dirty="0" smtClean="0">
                <a:solidFill>
                  <a:srgbClr val="FF0000"/>
                </a:solidFill>
                <a:latin typeface="Berlin Sans FB" pitchFamily="34" charset="0"/>
              </a:rPr>
              <a:t>Development</a:t>
            </a:r>
            <a:endParaRPr lang="id-ID" sz="3200" dirty="0">
              <a:solidFill>
                <a:srgbClr val="FF0000"/>
              </a:solidFill>
              <a:latin typeface="Berlin Sans FB"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785927"/>
          <a:ext cx="8229600" cy="3714768"/>
        </p:xfrm>
        <a:graphic>
          <a:graphicData uri="http://schemas.openxmlformats.org/drawingml/2006/table">
            <a:tbl>
              <a:tblPr firstRow="1" bandRow="1">
                <a:tableStyleId>{5C22544A-7EE6-4342-B048-85BDC9FD1C3A}</a:tableStyleId>
              </a:tblPr>
              <a:tblGrid>
                <a:gridCol w="2743200"/>
                <a:gridCol w="2743200"/>
                <a:gridCol w="2743200"/>
              </a:tblGrid>
              <a:tr h="700092">
                <a:tc>
                  <a:txBody>
                    <a:bodyPr/>
                    <a:lstStyle/>
                    <a:p>
                      <a:endParaRPr lang="id-ID" dirty="0">
                        <a:latin typeface="Berlin Sans FB" pitchFamily="34" charset="0"/>
                      </a:endParaRPr>
                    </a:p>
                  </a:txBody>
                  <a:tcPr>
                    <a:solidFill>
                      <a:srgbClr val="00B050"/>
                    </a:solidFill>
                  </a:tcPr>
                </a:tc>
                <a:tc>
                  <a:txBody>
                    <a:bodyPr/>
                    <a:lstStyle/>
                    <a:p>
                      <a:pPr algn="ctr"/>
                      <a:r>
                        <a:rPr lang="id-ID" dirty="0" smtClean="0">
                          <a:latin typeface="Berlin Sans FB" pitchFamily="34" charset="0"/>
                        </a:rPr>
                        <a:t>Training</a:t>
                      </a:r>
                      <a:endParaRPr lang="id-ID" dirty="0">
                        <a:latin typeface="Berlin Sans FB" pitchFamily="34" charset="0"/>
                      </a:endParaRPr>
                    </a:p>
                  </a:txBody>
                  <a:tcPr>
                    <a:solidFill>
                      <a:srgbClr val="00B050"/>
                    </a:solidFill>
                  </a:tcPr>
                </a:tc>
                <a:tc>
                  <a:txBody>
                    <a:bodyPr/>
                    <a:lstStyle/>
                    <a:p>
                      <a:pPr algn="ctr"/>
                      <a:r>
                        <a:rPr lang="id-ID" dirty="0" smtClean="0">
                          <a:latin typeface="Berlin Sans FB" pitchFamily="34" charset="0"/>
                        </a:rPr>
                        <a:t>Development</a:t>
                      </a:r>
                      <a:endParaRPr lang="id-ID" dirty="0">
                        <a:latin typeface="Berlin Sans FB" pitchFamily="34" charset="0"/>
                      </a:endParaRPr>
                    </a:p>
                  </a:txBody>
                  <a:tcPr>
                    <a:solidFill>
                      <a:srgbClr val="00B050"/>
                    </a:solidFill>
                  </a:tcPr>
                </a:tc>
              </a:tr>
              <a:tr h="700092">
                <a:tc>
                  <a:txBody>
                    <a:bodyPr/>
                    <a:lstStyle/>
                    <a:p>
                      <a:r>
                        <a:rPr lang="id-ID" dirty="0" smtClean="0">
                          <a:latin typeface="Berlin Sans FB" pitchFamily="34" charset="0"/>
                        </a:rPr>
                        <a:t>Fokus</a:t>
                      </a:r>
                      <a:endParaRPr lang="id-ID" dirty="0">
                        <a:latin typeface="Berlin Sans FB" pitchFamily="34" charset="0"/>
                      </a:endParaRPr>
                    </a:p>
                  </a:txBody>
                  <a:tcPr>
                    <a:solidFill>
                      <a:schemeClr val="accent3"/>
                    </a:solidFill>
                  </a:tcPr>
                </a:tc>
                <a:tc>
                  <a:txBody>
                    <a:bodyPr/>
                    <a:lstStyle/>
                    <a:p>
                      <a:r>
                        <a:rPr lang="id-ID" dirty="0" smtClean="0">
                          <a:latin typeface="Berlin Sans FB" pitchFamily="34" charset="0"/>
                        </a:rPr>
                        <a:t>Masa sekarang</a:t>
                      </a:r>
                      <a:endParaRPr lang="id-ID" dirty="0">
                        <a:latin typeface="Berlin Sans FB" pitchFamily="34" charset="0"/>
                      </a:endParaRPr>
                    </a:p>
                  </a:txBody>
                  <a:tcPr>
                    <a:solidFill>
                      <a:schemeClr val="accent3"/>
                    </a:solidFill>
                  </a:tcPr>
                </a:tc>
                <a:tc>
                  <a:txBody>
                    <a:bodyPr/>
                    <a:lstStyle/>
                    <a:p>
                      <a:r>
                        <a:rPr lang="id-ID" dirty="0" smtClean="0">
                          <a:latin typeface="Berlin Sans FB" pitchFamily="34" charset="0"/>
                        </a:rPr>
                        <a:t>Masa yg akan datang</a:t>
                      </a:r>
                      <a:endParaRPr lang="id-ID" dirty="0">
                        <a:latin typeface="Berlin Sans FB" pitchFamily="34" charset="0"/>
                      </a:endParaRPr>
                    </a:p>
                  </a:txBody>
                  <a:tcPr>
                    <a:solidFill>
                      <a:schemeClr val="accent3"/>
                    </a:solidFill>
                  </a:tcPr>
                </a:tc>
              </a:tr>
              <a:tr h="700092">
                <a:tc>
                  <a:txBody>
                    <a:bodyPr/>
                    <a:lstStyle/>
                    <a:p>
                      <a:r>
                        <a:rPr lang="id-ID" dirty="0" smtClean="0">
                          <a:latin typeface="Berlin Sans FB" pitchFamily="34" charset="0"/>
                        </a:rPr>
                        <a:t>Penggunaan</a:t>
                      </a:r>
                      <a:r>
                        <a:rPr lang="id-ID" baseline="0" dirty="0" smtClean="0">
                          <a:latin typeface="Berlin Sans FB" pitchFamily="34" charset="0"/>
                        </a:rPr>
                        <a:t> pengalaman kerja</a:t>
                      </a:r>
                      <a:endParaRPr lang="id-ID" dirty="0">
                        <a:latin typeface="Berlin Sans FB" pitchFamily="34" charset="0"/>
                      </a:endParaRPr>
                    </a:p>
                  </a:txBody>
                  <a:tcPr>
                    <a:solidFill>
                      <a:schemeClr val="accent3"/>
                    </a:solidFill>
                  </a:tcPr>
                </a:tc>
                <a:tc>
                  <a:txBody>
                    <a:bodyPr/>
                    <a:lstStyle/>
                    <a:p>
                      <a:r>
                        <a:rPr lang="id-ID" dirty="0" smtClean="0">
                          <a:latin typeface="Berlin Sans FB" pitchFamily="34" charset="0"/>
                        </a:rPr>
                        <a:t>Rendah</a:t>
                      </a:r>
                      <a:endParaRPr lang="id-ID" dirty="0">
                        <a:latin typeface="Berlin Sans FB" pitchFamily="34" charset="0"/>
                      </a:endParaRPr>
                    </a:p>
                  </a:txBody>
                  <a:tcPr>
                    <a:solidFill>
                      <a:schemeClr val="accent3"/>
                    </a:solidFill>
                  </a:tcPr>
                </a:tc>
                <a:tc>
                  <a:txBody>
                    <a:bodyPr/>
                    <a:lstStyle/>
                    <a:p>
                      <a:r>
                        <a:rPr lang="id-ID" dirty="0" smtClean="0">
                          <a:latin typeface="Berlin Sans FB" pitchFamily="34" charset="0"/>
                        </a:rPr>
                        <a:t>Tinggi</a:t>
                      </a:r>
                      <a:endParaRPr lang="id-ID" dirty="0">
                        <a:latin typeface="Berlin Sans FB" pitchFamily="34" charset="0"/>
                      </a:endParaRPr>
                    </a:p>
                  </a:txBody>
                  <a:tcPr>
                    <a:solidFill>
                      <a:schemeClr val="accent3"/>
                    </a:solidFill>
                  </a:tcPr>
                </a:tc>
              </a:tr>
              <a:tr h="700092">
                <a:tc>
                  <a:txBody>
                    <a:bodyPr/>
                    <a:lstStyle/>
                    <a:p>
                      <a:r>
                        <a:rPr lang="id-ID" dirty="0" smtClean="0">
                          <a:latin typeface="Berlin Sans FB" pitchFamily="34" charset="0"/>
                        </a:rPr>
                        <a:t>Tujuan</a:t>
                      </a:r>
                      <a:endParaRPr lang="id-ID" dirty="0">
                        <a:latin typeface="Berlin Sans FB" pitchFamily="34" charset="0"/>
                      </a:endParaRPr>
                    </a:p>
                  </a:txBody>
                  <a:tcPr>
                    <a:solidFill>
                      <a:schemeClr val="accent3"/>
                    </a:solidFill>
                  </a:tcPr>
                </a:tc>
                <a:tc>
                  <a:txBody>
                    <a:bodyPr/>
                    <a:lstStyle/>
                    <a:p>
                      <a:r>
                        <a:rPr lang="id-ID" dirty="0" smtClean="0">
                          <a:latin typeface="Berlin Sans FB" pitchFamily="34" charset="0"/>
                        </a:rPr>
                        <a:t>Persiapan untuk pekerjaan sekarang</a:t>
                      </a:r>
                      <a:endParaRPr lang="id-ID" dirty="0">
                        <a:latin typeface="Berlin Sans FB" pitchFamily="34" charset="0"/>
                      </a:endParaRPr>
                    </a:p>
                  </a:txBody>
                  <a:tcPr>
                    <a:solidFill>
                      <a:schemeClr val="accent3"/>
                    </a:solidFill>
                  </a:tcPr>
                </a:tc>
                <a:tc>
                  <a:txBody>
                    <a:bodyPr/>
                    <a:lstStyle/>
                    <a:p>
                      <a:r>
                        <a:rPr lang="id-ID" dirty="0" smtClean="0">
                          <a:latin typeface="Berlin Sans FB" pitchFamily="34" charset="0"/>
                        </a:rPr>
                        <a:t>Persiapan untuk pekerjaan yg akan datang</a:t>
                      </a:r>
                      <a:endParaRPr lang="id-ID" dirty="0">
                        <a:latin typeface="Berlin Sans FB" pitchFamily="34" charset="0"/>
                      </a:endParaRPr>
                    </a:p>
                  </a:txBody>
                  <a:tcPr>
                    <a:solidFill>
                      <a:schemeClr val="accent3"/>
                    </a:solidFill>
                  </a:tcPr>
                </a:tc>
              </a:tr>
              <a:tr h="700092">
                <a:tc>
                  <a:txBody>
                    <a:bodyPr/>
                    <a:lstStyle/>
                    <a:p>
                      <a:r>
                        <a:rPr lang="id-ID" dirty="0" smtClean="0">
                          <a:latin typeface="Berlin Sans FB" pitchFamily="34" charset="0"/>
                        </a:rPr>
                        <a:t>Partisipasi</a:t>
                      </a:r>
                      <a:endParaRPr lang="id-ID" dirty="0">
                        <a:latin typeface="Berlin Sans FB" pitchFamily="34" charset="0"/>
                      </a:endParaRPr>
                    </a:p>
                  </a:txBody>
                  <a:tcPr>
                    <a:solidFill>
                      <a:schemeClr val="accent3"/>
                    </a:solidFill>
                  </a:tcPr>
                </a:tc>
                <a:tc>
                  <a:txBody>
                    <a:bodyPr/>
                    <a:lstStyle/>
                    <a:p>
                      <a:r>
                        <a:rPr lang="id-ID" dirty="0" smtClean="0">
                          <a:latin typeface="Berlin Sans FB" pitchFamily="34" charset="0"/>
                        </a:rPr>
                        <a:t>Harus/wajib</a:t>
                      </a:r>
                      <a:endParaRPr lang="id-ID" dirty="0">
                        <a:latin typeface="Berlin Sans FB" pitchFamily="34" charset="0"/>
                      </a:endParaRPr>
                    </a:p>
                  </a:txBody>
                  <a:tcPr>
                    <a:solidFill>
                      <a:schemeClr val="accent3"/>
                    </a:solidFill>
                  </a:tcPr>
                </a:tc>
                <a:tc>
                  <a:txBody>
                    <a:bodyPr/>
                    <a:lstStyle/>
                    <a:p>
                      <a:r>
                        <a:rPr lang="id-ID" dirty="0" smtClean="0">
                          <a:latin typeface="Berlin Sans FB" pitchFamily="34" charset="0"/>
                        </a:rPr>
                        <a:t>Sukarela</a:t>
                      </a:r>
                      <a:endParaRPr lang="id-ID" dirty="0">
                        <a:latin typeface="Berlin Sans FB" pitchFamily="34" charset="0"/>
                      </a:endParaRPr>
                    </a:p>
                  </a:txBody>
                  <a:tcPr>
                    <a:solidFill>
                      <a:schemeClr val="accent3"/>
                    </a:solidFill>
                  </a:tcPr>
                </a:tc>
              </a:tr>
            </a:tbl>
          </a:graphicData>
        </a:graphic>
      </p:graphicFrame>
      <p:sp>
        <p:nvSpPr>
          <p:cNvPr id="3" name="Title 2"/>
          <p:cNvSpPr>
            <a:spLocks noGrp="1"/>
          </p:cNvSpPr>
          <p:nvPr>
            <p:ph type="title"/>
          </p:nvPr>
        </p:nvSpPr>
        <p:spPr>
          <a:xfrm>
            <a:off x="457200" y="642918"/>
            <a:ext cx="8229600" cy="571504"/>
          </a:xfrm>
        </p:spPr>
        <p:txBody>
          <a:bodyPr>
            <a:noAutofit/>
          </a:bodyPr>
          <a:lstStyle/>
          <a:p>
            <a:pPr algn="ctr"/>
            <a:r>
              <a:rPr lang="id-ID" sz="2800" dirty="0" smtClean="0">
                <a:solidFill>
                  <a:srgbClr val="FF0000"/>
                </a:solidFill>
                <a:effectLst/>
                <a:latin typeface="Berlin Sans FB" pitchFamily="34" charset="0"/>
              </a:rPr>
              <a:t>Perbandingan Training &amp; Development</a:t>
            </a:r>
            <a:endParaRPr lang="id-ID" sz="2800" dirty="0">
              <a:solidFill>
                <a:srgbClr val="FF0000"/>
              </a:solidFill>
              <a:effectLst/>
              <a:latin typeface="Berlin Sans FB"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71612"/>
            <a:ext cx="8229600" cy="5000660"/>
          </a:xfrm>
          <a:ln>
            <a:noFill/>
          </a:ln>
        </p:spPr>
        <p:txBody>
          <a:bodyPr/>
          <a:lstStyle/>
          <a:p>
            <a:endParaRPr lang="id-ID" dirty="0" smtClean="0"/>
          </a:p>
          <a:p>
            <a:endParaRPr lang="id-ID" dirty="0" smtClean="0"/>
          </a:p>
          <a:p>
            <a:endParaRPr lang="id-ID" dirty="0" smtClean="0"/>
          </a:p>
          <a:p>
            <a:endParaRPr lang="id-ID" dirty="0" smtClean="0"/>
          </a:p>
          <a:p>
            <a:endParaRPr lang="id-ID" dirty="0" smtClean="0"/>
          </a:p>
          <a:p>
            <a:pPr marL="566928" indent="-457200">
              <a:buFont typeface="+mj-lt"/>
              <a:buAutoNum type="arabicPeriod"/>
            </a:pPr>
            <a:r>
              <a:rPr lang="id-ID" sz="2000" dirty="0" smtClean="0">
                <a:latin typeface="Berlin Sans FB" pitchFamily="34" charset="0"/>
              </a:rPr>
              <a:t>Menentukan siapa yg membutuhkan training &amp; jenis training yg dibutuhkan</a:t>
            </a:r>
          </a:p>
          <a:p>
            <a:pPr marL="566928" indent="-457200">
              <a:buFont typeface="+mj-lt"/>
              <a:buAutoNum type="arabicPeriod"/>
            </a:pPr>
            <a:r>
              <a:rPr lang="id-ID" sz="2000" dirty="0" smtClean="0">
                <a:latin typeface="Berlin Sans FB" pitchFamily="34" charset="0"/>
              </a:rPr>
              <a:t>Menentukan tujuan yg jelas yg akan dicapai dlm training</a:t>
            </a:r>
          </a:p>
          <a:p>
            <a:pPr marL="566928" indent="-457200">
              <a:buFont typeface="+mj-lt"/>
              <a:buAutoNum type="arabicPeriod"/>
            </a:pPr>
            <a:r>
              <a:rPr lang="id-ID" sz="2000" dirty="0" smtClean="0">
                <a:latin typeface="Berlin Sans FB" pitchFamily="34" charset="0"/>
              </a:rPr>
              <a:t>Mendisain program training</a:t>
            </a:r>
          </a:p>
          <a:p>
            <a:pPr marL="566928" indent="-457200">
              <a:buFont typeface="+mj-lt"/>
              <a:buAutoNum type="arabicPeriod"/>
            </a:pPr>
            <a:r>
              <a:rPr lang="id-ID" sz="2000" dirty="0" smtClean="0">
                <a:latin typeface="Berlin Sans FB" pitchFamily="34" charset="0"/>
              </a:rPr>
              <a:t>Mengadakan training sesuai dg hasil need assesment</a:t>
            </a:r>
          </a:p>
          <a:p>
            <a:pPr marL="566928" indent="-457200">
              <a:buFont typeface="+mj-lt"/>
              <a:buAutoNum type="arabicPeriod"/>
            </a:pPr>
            <a:r>
              <a:rPr lang="id-ID" sz="2000" dirty="0" smtClean="0">
                <a:latin typeface="Berlin Sans FB" pitchFamily="34" charset="0"/>
              </a:rPr>
              <a:t>Mengevaluasi training utk menentukan bhw apakah  tujuan training tercapai</a:t>
            </a:r>
          </a:p>
          <a:p>
            <a:endParaRPr lang="id-ID" dirty="0" smtClean="0"/>
          </a:p>
          <a:p>
            <a:endParaRPr lang="en-US" dirty="0"/>
          </a:p>
        </p:txBody>
      </p:sp>
      <p:sp>
        <p:nvSpPr>
          <p:cNvPr id="3" name="Title 2"/>
          <p:cNvSpPr>
            <a:spLocks noGrp="1"/>
          </p:cNvSpPr>
          <p:nvPr>
            <p:ph type="title"/>
          </p:nvPr>
        </p:nvSpPr>
        <p:spPr>
          <a:xfrm>
            <a:off x="457200" y="642918"/>
            <a:ext cx="8229600" cy="1000132"/>
          </a:xfrm>
          <a:ln>
            <a:noFill/>
          </a:ln>
        </p:spPr>
        <p:txBody>
          <a:bodyPr>
            <a:normAutofit/>
          </a:bodyPr>
          <a:lstStyle/>
          <a:p>
            <a:pPr algn="ctr"/>
            <a:r>
              <a:rPr lang="id-ID" sz="2400" b="0" dirty="0" smtClean="0">
                <a:solidFill>
                  <a:srgbClr val="FF0000"/>
                </a:solidFill>
                <a:effectLst/>
                <a:latin typeface="Berlin Sans FB" pitchFamily="34" charset="0"/>
              </a:rPr>
              <a:t>5 LANGKAH MENGEMBANGKAN PROGRAM TRAINING</a:t>
            </a:r>
            <a:br>
              <a:rPr lang="id-ID" sz="2400" b="0" dirty="0" smtClean="0">
                <a:solidFill>
                  <a:srgbClr val="FF0000"/>
                </a:solidFill>
                <a:effectLst/>
                <a:latin typeface="Berlin Sans FB" pitchFamily="34" charset="0"/>
              </a:rPr>
            </a:br>
            <a:r>
              <a:rPr lang="id-ID" sz="2400" b="0" dirty="0" smtClean="0">
                <a:solidFill>
                  <a:srgbClr val="FF0000"/>
                </a:solidFill>
                <a:effectLst/>
                <a:latin typeface="Berlin Sans FB" pitchFamily="34" charset="0"/>
              </a:rPr>
              <a:t> YANG EFEKTIF</a:t>
            </a:r>
            <a:endParaRPr lang="en-US" sz="2400" b="0" dirty="0">
              <a:solidFill>
                <a:srgbClr val="FF0000"/>
              </a:solidFill>
              <a:effectLst/>
              <a:latin typeface="Berlin Sans FB" pitchFamily="34" charset="0"/>
            </a:endParaRPr>
          </a:p>
        </p:txBody>
      </p:sp>
      <p:sp>
        <p:nvSpPr>
          <p:cNvPr id="4" name="Rectangle 3"/>
          <p:cNvSpPr/>
          <p:nvPr/>
        </p:nvSpPr>
        <p:spPr>
          <a:xfrm>
            <a:off x="571472" y="1857364"/>
            <a:ext cx="1214446" cy="1643074"/>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smtClean="0"/>
              <a:t>Conducting Training Needs Assesment</a:t>
            </a:r>
            <a:endParaRPr lang="en-US" sz="1400" dirty="0"/>
          </a:p>
        </p:txBody>
      </p:sp>
      <p:sp>
        <p:nvSpPr>
          <p:cNvPr id="5" name="Oval 4"/>
          <p:cNvSpPr/>
          <p:nvPr/>
        </p:nvSpPr>
        <p:spPr>
          <a:xfrm>
            <a:off x="1928794" y="1785926"/>
            <a:ext cx="1143008" cy="1857388"/>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600" dirty="0" smtClean="0">
                <a:solidFill>
                  <a:schemeClr val="tx1"/>
                </a:solidFill>
                <a:latin typeface="Berlin Sans FB" pitchFamily="34" charset="0"/>
              </a:rPr>
              <a:t>Set  </a:t>
            </a:r>
          </a:p>
          <a:p>
            <a:pPr algn="ctr"/>
            <a:r>
              <a:rPr lang="id-ID" sz="1200" dirty="0" smtClean="0">
                <a:solidFill>
                  <a:schemeClr val="tx1"/>
                </a:solidFill>
                <a:latin typeface="Berlin Sans FB" pitchFamily="34" charset="0"/>
              </a:rPr>
              <a:t>Objective</a:t>
            </a:r>
            <a:endParaRPr lang="en-US" sz="1200" dirty="0">
              <a:solidFill>
                <a:schemeClr val="tx1"/>
              </a:solidFill>
              <a:latin typeface="Berlin Sans FB" pitchFamily="34" charset="0"/>
            </a:endParaRPr>
          </a:p>
        </p:txBody>
      </p:sp>
      <p:sp>
        <p:nvSpPr>
          <p:cNvPr id="6" name="Rounded Rectangle 5"/>
          <p:cNvSpPr/>
          <p:nvPr/>
        </p:nvSpPr>
        <p:spPr>
          <a:xfrm>
            <a:off x="3214678" y="2143116"/>
            <a:ext cx="1285884" cy="107157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600" dirty="0" smtClean="0">
                <a:solidFill>
                  <a:schemeClr val="tx1"/>
                </a:solidFill>
              </a:rPr>
              <a:t>Design Training</a:t>
            </a:r>
            <a:endParaRPr lang="en-US" sz="1600" dirty="0">
              <a:solidFill>
                <a:schemeClr val="tx1"/>
              </a:solidFill>
            </a:endParaRPr>
          </a:p>
        </p:txBody>
      </p:sp>
      <p:sp>
        <p:nvSpPr>
          <p:cNvPr id="7" name="Snip Diagonal Corner Rectangle 6"/>
          <p:cNvSpPr/>
          <p:nvPr/>
        </p:nvSpPr>
        <p:spPr>
          <a:xfrm>
            <a:off x="4857752" y="1928802"/>
            <a:ext cx="1928826" cy="1428760"/>
          </a:xfrm>
          <a:prstGeom prst="snip2Diag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tx1"/>
                </a:solidFill>
              </a:rPr>
              <a:t>Deliver Training</a:t>
            </a:r>
            <a:endParaRPr lang="en-US" dirty="0">
              <a:solidFill>
                <a:schemeClr val="tx1"/>
              </a:solidFill>
            </a:endParaRPr>
          </a:p>
        </p:txBody>
      </p:sp>
      <p:sp>
        <p:nvSpPr>
          <p:cNvPr id="8" name="Trapezoid 7"/>
          <p:cNvSpPr/>
          <p:nvPr/>
        </p:nvSpPr>
        <p:spPr>
          <a:xfrm>
            <a:off x="7000892" y="1643050"/>
            <a:ext cx="1643074" cy="1643074"/>
          </a:xfrm>
          <a:prstGeom prst="trapezoid">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Evalua-te Training</a:t>
            </a:r>
            <a:endParaRPr lang="en-US" dirty="0"/>
          </a:p>
        </p:txBody>
      </p:sp>
      <p:cxnSp>
        <p:nvCxnSpPr>
          <p:cNvPr id="11" name="Straight Arrow Connector 10"/>
          <p:cNvCxnSpPr/>
          <p:nvPr/>
        </p:nvCxnSpPr>
        <p:spPr>
          <a:xfrm>
            <a:off x="6858016" y="2643182"/>
            <a:ext cx="21431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4572000" y="2643182"/>
            <a:ext cx="21431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endCxn id="6" idx="1"/>
          </p:cNvCxnSpPr>
          <p:nvPr/>
        </p:nvCxnSpPr>
        <p:spPr>
          <a:xfrm>
            <a:off x="3071802" y="2643182"/>
            <a:ext cx="142876" cy="3571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endCxn id="5" idx="2"/>
          </p:cNvCxnSpPr>
          <p:nvPr/>
        </p:nvCxnSpPr>
        <p:spPr>
          <a:xfrm>
            <a:off x="1857356" y="2714620"/>
            <a:ext cx="7143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43050"/>
            <a:ext cx="8229600" cy="4786346"/>
          </a:xfrm>
          <a:ln>
            <a:noFill/>
          </a:ln>
        </p:spPr>
        <p:txBody>
          <a:bodyPr>
            <a:noAutofit/>
          </a:bodyPr>
          <a:lstStyle/>
          <a:p>
            <a:pPr>
              <a:buFont typeface="Wingdings" pitchFamily="2" charset="2"/>
              <a:buChar char="q"/>
            </a:pPr>
            <a:r>
              <a:rPr lang="id-ID" sz="2000" dirty="0" smtClean="0">
                <a:latin typeface="Berlin Sans FB" pitchFamily="34" charset="0"/>
              </a:rPr>
              <a:t>Dilakukan utk menentukan kebutuhan training kary &amp; content (isi) training yang sesuai</a:t>
            </a:r>
          </a:p>
          <a:p>
            <a:pPr>
              <a:buFont typeface="Wingdings" pitchFamily="2" charset="2"/>
              <a:buChar char="q"/>
            </a:pPr>
            <a:r>
              <a:rPr lang="id-ID" sz="2000" dirty="0" smtClean="0">
                <a:latin typeface="Berlin Sans FB" pitchFamily="34" charset="0"/>
              </a:rPr>
              <a:t>Jgn terjadi training the wrong people &amp; teaching the wrong content</a:t>
            </a:r>
          </a:p>
          <a:p>
            <a:pPr>
              <a:buFont typeface="Wingdings" pitchFamily="2" charset="2"/>
              <a:buChar char="q"/>
            </a:pPr>
            <a:r>
              <a:rPr lang="id-ID" sz="2000" dirty="0" smtClean="0">
                <a:latin typeface="Berlin Sans FB" pitchFamily="34" charset="0"/>
              </a:rPr>
              <a:t>Menurut Goldstein (1993), need assesment sebaiknya memfokuskan pada 3 level yaitu organisasi, job &amp; person</a:t>
            </a:r>
          </a:p>
          <a:p>
            <a:pPr marL="822960" lvl="1" indent="-457200">
              <a:buFont typeface="+mj-lt"/>
              <a:buAutoNum type="arabicParenR"/>
            </a:pPr>
            <a:r>
              <a:rPr lang="id-ID" sz="2000" dirty="0" smtClean="0">
                <a:solidFill>
                  <a:srgbClr val="FF0000"/>
                </a:solidFill>
                <a:latin typeface="Berlin Sans FB" pitchFamily="34" charset="0"/>
              </a:rPr>
              <a:t>Organization level </a:t>
            </a:r>
            <a:r>
              <a:rPr lang="id-ID" sz="2000" dirty="0" smtClean="0">
                <a:latin typeface="Berlin Sans FB" pitchFamily="34" charset="0"/>
              </a:rPr>
              <a:t>: melalui analisis tujuan organisasi dapat memberikan pedoman tentang training yg dibutuhkan </a:t>
            </a:r>
          </a:p>
          <a:p>
            <a:pPr marL="822960" lvl="1" indent="-457200">
              <a:buFont typeface="+mj-lt"/>
              <a:buAutoNum type="arabicParenR"/>
            </a:pPr>
            <a:r>
              <a:rPr lang="id-ID" sz="2000" dirty="0" smtClean="0">
                <a:solidFill>
                  <a:srgbClr val="FF0000"/>
                </a:solidFill>
                <a:latin typeface="Berlin Sans FB" pitchFamily="34" charset="0"/>
              </a:rPr>
              <a:t>Job level </a:t>
            </a:r>
            <a:r>
              <a:rPr lang="id-ID" sz="2000" dirty="0" smtClean="0">
                <a:latin typeface="Berlin Sans FB" pitchFamily="34" charset="0"/>
              </a:rPr>
              <a:t>: melalui job analisis dan KSAO yg dipersyaratkan dapat memberikan informasi training khusus yg dibutuhkan </a:t>
            </a:r>
          </a:p>
          <a:p>
            <a:pPr marL="822960" lvl="1" indent="-457200">
              <a:buFont typeface="+mj-lt"/>
              <a:buAutoNum type="arabicParenR"/>
            </a:pPr>
            <a:r>
              <a:rPr lang="id-ID" sz="2000" dirty="0" smtClean="0">
                <a:solidFill>
                  <a:srgbClr val="FF0000"/>
                </a:solidFill>
                <a:latin typeface="Berlin Sans FB" pitchFamily="34" charset="0"/>
              </a:rPr>
              <a:t>Person Level </a:t>
            </a:r>
            <a:r>
              <a:rPr lang="id-ID" sz="2000" dirty="0" smtClean="0">
                <a:latin typeface="Berlin Sans FB" pitchFamily="34" charset="0"/>
              </a:rPr>
              <a:t>: dg membandingkan KSAO job dan KSAO people (calon kary atau kary) dpt memberikan info ttg potential training need</a:t>
            </a:r>
            <a:endParaRPr lang="en-US" sz="2000" dirty="0">
              <a:latin typeface="Berlin Sans FB" pitchFamily="34" charset="0"/>
            </a:endParaRPr>
          </a:p>
        </p:txBody>
      </p:sp>
      <p:sp>
        <p:nvSpPr>
          <p:cNvPr id="3" name="Title 2"/>
          <p:cNvSpPr>
            <a:spLocks noGrp="1"/>
          </p:cNvSpPr>
          <p:nvPr>
            <p:ph type="title"/>
          </p:nvPr>
        </p:nvSpPr>
        <p:spPr>
          <a:xfrm>
            <a:off x="457200" y="714356"/>
            <a:ext cx="8229600" cy="642942"/>
          </a:xfrm>
          <a:ln>
            <a:noFill/>
          </a:ln>
        </p:spPr>
        <p:txBody>
          <a:bodyPr>
            <a:normAutofit/>
          </a:bodyPr>
          <a:lstStyle/>
          <a:p>
            <a:pPr algn="ctr"/>
            <a:r>
              <a:rPr lang="id-ID" sz="3200" b="0" dirty="0" smtClean="0">
                <a:solidFill>
                  <a:srgbClr val="FF0000"/>
                </a:solidFill>
                <a:effectLst/>
                <a:latin typeface="Berlin Sans FB" pitchFamily="34" charset="0"/>
              </a:rPr>
              <a:t>Need Assesment</a:t>
            </a:r>
            <a:endParaRPr lang="en-US" sz="3200" b="0" dirty="0">
              <a:solidFill>
                <a:srgbClr val="FF0000"/>
              </a:solidFill>
              <a:effectLst/>
              <a:latin typeface="Berlin Sans FB"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604</TotalTime>
  <Words>898</Words>
  <Application>Microsoft Office PowerPoint</Application>
  <PresentationFormat>On-screen Show (4:3)</PresentationFormat>
  <Paragraphs>195</Paragraphs>
  <Slides>25</Slides>
  <Notes>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Concourse</vt:lpstr>
      <vt:lpstr>Slide 1</vt:lpstr>
      <vt:lpstr>KEMAMPUAN AKHIR YANG DIHARAPKAN</vt:lpstr>
      <vt:lpstr>DISKUSI</vt:lpstr>
      <vt:lpstr>Training</vt:lpstr>
      <vt:lpstr>Training </vt:lpstr>
      <vt:lpstr>Development</vt:lpstr>
      <vt:lpstr>Perbandingan Training &amp; Development</vt:lpstr>
      <vt:lpstr>5 LANGKAH MENGEMBANGKAN PROGRAM TRAINING  YANG EFEKTIF</vt:lpstr>
      <vt:lpstr>Need Assesment</vt:lpstr>
      <vt:lpstr>Lanjutan...</vt:lpstr>
      <vt:lpstr>OBJECTIVES</vt:lpstr>
      <vt:lpstr>DISAIN TRAINING</vt:lpstr>
      <vt:lpstr>Lanjutan..........</vt:lpstr>
      <vt:lpstr>Lanjutan.....</vt:lpstr>
      <vt:lpstr>Lanjutan..........</vt:lpstr>
      <vt:lpstr>Lanjutan.....</vt:lpstr>
      <vt:lpstr>LEARNING</vt:lpstr>
      <vt:lpstr>Lanjutan Learning.....</vt:lpstr>
      <vt:lpstr>TRANSFER OF TRAINING</vt:lpstr>
      <vt:lpstr>DELIVER TRAINING</vt:lpstr>
      <vt:lpstr>EVALUATE TRAINING</vt:lpstr>
      <vt:lpstr>4 Tingkat Evaluasi Program Training </vt:lpstr>
      <vt:lpstr>Manfaat Training</vt:lpstr>
      <vt:lpstr>KASUS</vt:lpstr>
      <vt:lpstr>TUGAS ANALISIS BERKELOMPOK</vt:lpstr>
    </vt:vector>
  </TitlesOfParts>
  <Company>UNIVERSITAS INDONUSA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TRAINING  Oleh : Sulis Mariyanti</dc:title>
  <dc:creator>sulis</dc:creator>
  <cp:lastModifiedBy>psikologi</cp:lastModifiedBy>
  <cp:revision>39</cp:revision>
  <dcterms:created xsi:type="dcterms:W3CDTF">2012-10-30T04:06:36Z</dcterms:created>
  <dcterms:modified xsi:type="dcterms:W3CDTF">2017-10-10T08:59:58Z</dcterms:modified>
</cp:coreProperties>
</file>