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9" r:id="rId2"/>
    <p:sldId id="270" r:id="rId3"/>
    <p:sldId id="258" r:id="rId4"/>
    <p:sldId id="271" r:id="rId5"/>
    <p:sldId id="268" r:id="rId6"/>
    <p:sldId id="272" r:id="rId7"/>
    <p:sldId id="259" r:id="rId8"/>
    <p:sldId id="260" r:id="rId9"/>
    <p:sldId id="261" r:id="rId10"/>
    <p:sldId id="262" r:id="rId11"/>
    <p:sldId id="263" r:id="rId12"/>
    <p:sldId id="264" r:id="rId13"/>
    <p:sldId id="265" r:id="rId14"/>
    <p:sldId id="266" r:id="rId15"/>
    <p:sldId id="267"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0DA35-987B-4F7F-91C4-5018BDD926EB}" type="datetimeFigureOut">
              <a:rPr lang="id-ID" smtClean="0"/>
              <a:pPr/>
              <a:t>13/10/2017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06A6FE-2824-420F-AF29-EC376D2E7D1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53C2112-E584-432B-97FA-4F091FADFEF2}"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FF1DDD-BA78-4E15-A4D2-A16C7DCE3120}" type="datetimeFigureOut">
              <a:rPr lang="en-US" smtClean="0"/>
              <a:pPr/>
              <a:t>10/13/2017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935C977-3C9C-4794-B156-051D07A167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5C977-3C9C-4794-B156-051D07A167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5C977-3C9C-4794-B156-051D07A167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5C977-3C9C-4794-B156-051D07A1678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5C977-3C9C-4794-B156-051D07A1678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35C977-3C9C-4794-B156-051D07A1678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935C977-3C9C-4794-B156-051D07A167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935C977-3C9C-4794-B156-051D07A1678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FF1DDD-BA78-4E15-A4D2-A16C7DCE3120}" type="datetimeFigureOut">
              <a:rPr lang="en-US" smtClean="0"/>
              <a:pPr/>
              <a:t>10/13/2017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935C977-3C9C-4794-B156-051D07A167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FF1DDD-BA78-4E15-A4D2-A16C7DCE3120}" type="datetimeFigureOut">
              <a:rPr lang="en-US" smtClean="0"/>
              <a:pPr/>
              <a:t>10/13/2017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35C977-3C9C-4794-B156-051D07A167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FF1DDD-BA78-4E15-A4D2-A16C7DCE3120}" type="datetimeFigureOut">
              <a:rPr lang="en-US" smtClean="0"/>
              <a:pPr/>
              <a:t>10/13/2017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35C977-3C9C-4794-B156-051D07A1678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FF1DDD-BA78-4E15-A4D2-A16C7DCE3120}" type="datetimeFigureOut">
              <a:rPr lang="en-US" smtClean="0"/>
              <a:pPr/>
              <a:t>10/13/2017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35C977-3C9C-4794-B156-051D07A167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smtClean="0">
                <a:solidFill>
                  <a:schemeClr val="bg1"/>
                </a:solidFill>
              </a:rPr>
              <a:t>PERFORMANCE APPRAISAL</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id-ID" sz="2000" b="1" dirty="0" smtClean="0">
                <a:solidFill>
                  <a:schemeClr val="bg1"/>
                </a:solidFill>
              </a:rPr>
              <a:t>6</a:t>
            </a:r>
            <a:endParaRPr lang="en-US" sz="2000" b="1" dirty="0">
              <a:solidFill>
                <a:schemeClr val="bg1"/>
              </a:solidFill>
            </a:endParaRPr>
          </a:p>
          <a:p>
            <a:pPr algn="ctr"/>
            <a:r>
              <a:rPr lang="id-ID" sz="2000" b="1" dirty="0">
                <a:solidFill>
                  <a:schemeClr val="bg1"/>
                </a:solidFill>
              </a:rPr>
              <a:t>Sulis Mariyanti</a:t>
            </a:r>
            <a:endParaRPr lang="en-US" sz="2000" b="1" dirty="0">
              <a:solidFill>
                <a:schemeClr val="bg1"/>
              </a:solidFill>
            </a:endParaRPr>
          </a:p>
          <a:p>
            <a:pPr algn="ctr"/>
            <a:r>
              <a:rPr lang="id-ID" sz="2000" b="1" dirty="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pPr>
              <a:buNone/>
            </a:pPr>
            <a:r>
              <a:rPr lang="id-ID" sz="2400" dirty="0" smtClean="0"/>
              <a:t>	</a:t>
            </a:r>
            <a:r>
              <a:rPr lang="id-ID" sz="2400" dirty="0" smtClean="0">
                <a:latin typeface="Berlin Sans FB" pitchFamily="34" charset="0"/>
              </a:rPr>
              <a:t>Data Job Performance memberikan kriteria tentang aktivitas yg dinilai/dievaluasi , shg bisa menjadi acuan utk riset</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Disain yg paling umum : membandingkan performance karyawan sebelum Vs sesudah penerapan program baru utuk meningkatkan performance</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Disain eksperimental :  Membandingkan 1 kelompok (experiment) yg menerima prosedur baru dan 1 kelomp (control) tidak diberikan. Hasil Temuan ?</a:t>
            </a:r>
            <a:endParaRPr lang="en-US" sz="2400" dirty="0">
              <a:latin typeface="Berlin Sans FB" pitchFamily="34" charset="0"/>
            </a:endParaRPr>
          </a:p>
        </p:txBody>
      </p:sp>
      <p:sp>
        <p:nvSpPr>
          <p:cNvPr id="3" name="Title 2"/>
          <p:cNvSpPr>
            <a:spLocks noGrp="1"/>
          </p:cNvSpPr>
          <p:nvPr>
            <p:ph type="title"/>
          </p:nvPr>
        </p:nvSpPr>
        <p:spPr>
          <a:xfrm>
            <a:off x="457200" y="642918"/>
            <a:ext cx="8229600" cy="571504"/>
          </a:xfrm>
          <a:ln>
            <a:noFill/>
          </a:ln>
        </p:spPr>
        <p:txBody>
          <a:bodyPr>
            <a:normAutofit/>
          </a:bodyPr>
          <a:lstStyle/>
          <a:p>
            <a:pPr algn="ctr"/>
            <a:r>
              <a:rPr lang="id-ID" sz="2800" dirty="0" smtClean="0">
                <a:solidFill>
                  <a:srgbClr val="FF0000"/>
                </a:solidFill>
                <a:effectLst/>
                <a:latin typeface="Berlin Sans FB" pitchFamily="34" charset="0"/>
              </a:rPr>
              <a:t>3. CRITERIA FOR RESEARCH</a:t>
            </a:r>
            <a:endParaRPr lang="en-US" sz="2800" dirty="0">
              <a:solidFill>
                <a:srgbClr val="FF0000"/>
              </a:solidFill>
              <a:effectLst/>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572164"/>
          </a:xfrm>
        </p:spPr>
        <p:txBody>
          <a:bodyPr>
            <a:normAutofit/>
          </a:bodyPr>
          <a:lstStyle/>
          <a:p>
            <a:pPr>
              <a:buFont typeface="Wingdings" pitchFamily="2" charset="2"/>
              <a:buChar char="q"/>
            </a:pPr>
            <a:r>
              <a:rPr lang="id-ID" sz="2000" dirty="0" smtClean="0">
                <a:latin typeface="Berlin Sans FB" pitchFamily="34" charset="0"/>
              </a:rPr>
              <a:t>Kriteria adalah standard yg ditetapkan untuk menilai performance termasuk personnya, shg dpt membedakan yg good &amp; bad  performance</a:t>
            </a:r>
          </a:p>
          <a:p>
            <a:pPr>
              <a:buFont typeface="Wingdings" pitchFamily="2" charset="2"/>
              <a:buChar char="q"/>
            </a:pPr>
            <a:r>
              <a:rPr lang="id-ID" sz="2000" dirty="0" smtClean="0">
                <a:latin typeface="Berlin Sans FB" pitchFamily="34" charset="0"/>
              </a:rPr>
              <a:t>Dalam menilai performance (yg lain) harus ada kriteria dan hrs mengetahui standard performance </a:t>
            </a:r>
          </a:p>
          <a:p>
            <a:pPr>
              <a:buFont typeface="Wingdings" pitchFamily="2" charset="2"/>
              <a:buChar char="q"/>
            </a:pPr>
            <a:r>
              <a:rPr lang="id-ID" sz="2000" dirty="0" smtClean="0">
                <a:latin typeface="Berlin Sans FB" pitchFamily="34" charset="0"/>
              </a:rPr>
              <a:t>Characteristics of Criteria</a:t>
            </a:r>
          </a:p>
          <a:p>
            <a:pPr>
              <a:buNone/>
            </a:pPr>
            <a:r>
              <a:rPr lang="id-ID" sz="2000" dirty="0" smtClean="0">
                <a:latin typeface="Berlin Sans FB" pitchFamily="34" charset="0"/>
              </a:rPr>
              <a:t>	</a:t>
            </a:r>
            <a:r>
              <a:rPr lang="id-ID" sz="2400" dirty="0" smtClean="0">
                <a:solidFill>
                  <a:srgbClr val="FF0000"/>
                </a:solidFill>
                <a:latin typeface="Berlin Sans FB" pitchFamily="34" charset="0"/>
              </a:rPr>
              <a:t>1. Actual Vs Theoretical Criteria </a:t>
            </a:r>
          </a:p>
          <a:p>
            <a:endParaRPr lang="en-US" sz="2400" dirty="0"/>
          </a:p>
        </p:txBody>
      </p:sp>
      <p:sp>
        <p:nvSpPr>
          <p:cNvPr id="3" name="Title 2"/>
          <p:cNvSpPr>
            <a:spLocks noGrp="1"/>
          </p:cNvSpPr>
          <p:nvPr>
            <p:ph type="title"/>
          </p:nvPr>
        </p:nvSpPr>
        <p:spPr>
          <a:xfrm>
            <a:off x="457200" y="571480"/>
            <a:ext cx="8229600" cy="500066"/>
          </a:xfrm>
          <a:ln>
            <a:noFill/>
          </a:ln>
        </p:spPr>
        <p:txBody>
          <a:bodyPr>
            <a:normAutofit fontScale="90000"/>
          </a:bodyPr>
          <a:lstStyle/>
          <a:p>
            <a:pPr algn="ctr"/>
            <a:r>
              <a:rPr lang="id-ID" sz="2800" b="0" dirty="0" smtClean="0">
                <a:solidFill>
                  <a:srgbClr val="FF0000"/>
                </a:solidFill>
                <a:latin typeface="Berlin Sans FB" pitchFamily="34" charset="0"/>
              </a:rPr>
              <a:t>PERFOMANCE KRITERIA</a:t>
            </a:r>
            <a:endParaRPr lang="en-US" sz="2800" b="0" dirty="0">
              <a:solidFill>
                <a:srgbClr val="FF0000"/>
              </a:solidFill>
              <a:latin typeface="Berlin Sans FB" pitchFamily="34" charset="0"/>
            </a:endParaRPr>
          </a:p>
        </p:txBody>
      </p:sp>
      <p:graphicFrame>
        <p:nvGraphicFramePr>
          <p:cNvPr id="4" name="Table 3"/>
          <p:cNvGraphicFramePr>
            <a:graphicFrameLocks noGrp="1"/>
          </p:cNvGraphicFramePr>
          <p:nvPr/>
        </p:nvGraphicFramePr>
        <p:xfrm>
          <a:off x="1000099" y="3571877"/>
          <a:ext cx="7715304" cy="2340422"/>
        </p:xfrm>
        <a:graphic>
          <a:graphicData uri="http://schemas.openxmlformats.org/drawingml/2006/table">
            <a:tbl>
              <a:tblPr firstRow="1" bandRow="1">
                <a:tableStyleId>{5C22544A-7EE6-4342-B048-85BDC9FD1C3A}</a:tableStyleId>
              </a:tblPr>
              <a:tblGrid>
                <a:gridCol w="1643075"/>
                <a:gridCol w="3000396"/>
                <a:gridCol w="3071833"/>
              </a:tblGrid>
              <a:tr h="612181">
                <a:tc>
                  <a:txBody>
                    <a:bodyPr/>
                    <a:lstStyle/>
                    <a:p>
                      <a:pPr algn="ctr"/>
                      <a:r>
                        <a:rPr lang="id-ID" sz="1200" dirty="0" smtClean="0"/>
                        <a:t>Job</a:t>
                      </a:r>
                      <a:endParaRPr lang="en-US" sz="1200" dirty="0"/>
                    </a:p>
                  </a:txBody>
                  <a:tcPr>
                    <a:solidFill>
                      <a:srgbClr val="00B050"/>
                    </a:solidFill>
                  </a:tcPr>
                </a:tc>
                <a:tc>
                  <a:txBody>
                    <a:bodyPr/>
                    <a:lstStyle/>
                    <a:p>
                      <a:pPr algn="ctr"/>
                      <a:r>
                        <a:rPr lang="id-ID" sz="1200" dirty="0" smtClean="0"/>
                        <a:t>Theoretical Criterion</a:t>
                      </a:r>
                      <a:endParaRPr lang="en-US" sz="1200" dirty="0"/>
                    </a:p>
                  </a:txBody>
                  <a:tcPr>
                    <a:solidFill>
                      <a:schemeClr val="accent3"/>
                    </a:solidFill>
                  </a:tcPr>
                </a:tc>
                <a:tc>
                  <a:txBody>
                    <a:bodyPr/>
                    <a:lstStyle/>
                    <a:p>
                      <a:pPr algn="ctr"/>
                      <a:r>
                        <a:rPr lang="id-ID" sz="1200" dirty="0" smtClean="0"/>
                        <a:t>Actual Criterion</a:t>
                      </a:r>
                      <a:endParaRPr lang="en-US" sz="1200" dirty="0"/>
                    </a:p>
                  </a:txBody>
                  <a:tcPr>
                    <a:solidFill>
                      <a:srgbClr val="00B0F0"/>
                    </a:solidFill>
                  </a:tcPr>
                </a:tc>
              </a:tr>
              <a:tr h="637619">
                <a:tc>
                  <a:txBody>
                    <a:bodyPr/>
                    <a:lstStyle/>
                    <a:p>
                      <a:r>
                        <a:rPr lang="id-ID" sz="1200" dirty="0" smtClean="0"/>
                        <a:t>Insurance Sales</a:t>
                      </a:r>
                      <a:endParaRPr lang="en-US" sz="1200" dirty="0"/>
                    </a:p>
                  </a:txBody>
                  <a:tcPr>
                    <a:solidFill>
                      <a:srgbClr val="00B050"/>
                    </a:solidFill>
                  </a:tcPr>
                </a:tc>
                <a:tc>
                  <a:txBody>
                    <a:bodyPr/>
                    <a:lstStyle/>
                    <a:p>
                      <a:r>
                        <a:rPr lang="id-ID" sz="1200" dirty="0" smtClean="0"/>
                        <a:t>Sell insurance</a:t>
                      </a:r>
                      <a:endParaRPr lang="en-US" sz="1200" dirty="0"/>
                    </a:p>
                  </a:txBody>
                  <a:tcPr>
                    <a:solidFill>
                      <a:schemeClr val="accent3"/>
                    </a:solidFill>
                  </a:tcPr>
                </a:tc>
                <a:tc>
                  <a:txBody>
                    <a:bodyPr/>
                    <a:lstStyle/>
                    <a:p>
                      <a:r>
                        <a:rPr lang="id-ID" sz="1200" dirty="0" smtClean="0"/>
                        <a:t>Monthly Sales</a:t>
                      </a:r>
                      <a:endParaRPr lang="en-US" sz="1200" dirty="0"/>
                    </a:p>
                  </a:txBody>
                  <a:tcPr>
                    <a:solidFill>
                      <a:srgbClr val="00B0F0"/>
                    </a:solidFill>
                  </a:tcPr>
                </a:tc>
              </a:tr>
              <a:tr h="559705">
                <a:tc>
                  <a:txBody>
                    <a:bodyPr/>
                    <a:lstStyle/>
                    <a:p>
                      <a:r>
                        <a:rPr lang="id-ID" sz="1200" dirty="0" smtClean="0"/>
                        <a:t>Store Clerk</a:t>
                      </a:r>
                      <a:endParaRPr lang="en-US" sz="1200" dirty="0"/>
                    </a:p>
                  </a:txBody>
                  <a:tcPr>
                    <a:solidFill>
                      <a:srgbClr val="00B050"/>
                    </a:solidFill>
                  </a:tcPr>
                </a:tc>
                <a:tc>
                  <a:txBody>
                    <a:bodyPr/>
                    <a:lstStyle/>
                    <a:p>
                      <a:r>
                        <a:rPr lang="id-ID" sz="1200" dirty="0" smtClean="0"/>
                        <a:t>Provide good service to customers</a:t>
                      </a:r>
                      <a:endParaRPr lang="en-US" sz="1200" dirty="0"/>
                    </a:p>
                  </a:txBody>
                  <a:tcPr>
                    <a:solidFill>
                      <a:schemeClr val="accent3"/>
                    </a:solidFill>
                  </a:tcPr>
                </a:tc>
                <a:tc>
                  <a:txBody>
                    <a:bodyPr/>
                    <a:lstStyle/>
                    <a:p>
                      <a:r>
                        <a:rPr lang="id-ID" sz="1200" dirty="0" smtClean="0"/>
                        <a:t>Survey of customer satisfaction with service</a:t>
                      </a:r>
                      <a:endParaRPr lang="en-US" sz="1200" dirty="0"/>
                    </a:p>
                  </a:txBody>
                  <a:tcPr>
                    <a:solidFill>
                      <a:srgbClr val="00B0F0"/>
                    </a:solidFill>
                  </a:tcPr>
                </a:tc>
              </a:tr>
              <a:tr h="530917">
                <a:tc>
                  <a:txBody>
                    <a:bodyPr/>
                    <a:lstStyle/>
                    <a:p>
                      <a:r>
                        <a:rPr lang="id-ID" sz="1200" dirty="0" smtClean="0"/>
                        <a:t>Teacher</a:t>
                      </a:r>
                      <a:endParaRPr lang="en-US" sz="1200" dirty="0"/>
                    </a:p>
                  </a:txBody>
                  <a:tcPr>
                    <a:solidFill>
                      <a:srgbClr val="00B050"/>
                    </a:solidFill>
                  </a:tcPr>
                </a:tc>
                <a:tc>
                  <a:txBody>
                    <a:bodyPr/>
                    <a:lstStyle/>
                    <a:p>
                      <a:r>
                        <a:rPr lang="id-ID" sz="1200" dirty="0" smtClean="0"/>
                        <a:t>Impart knowledge to student</a:t>
                      </a:r>
                      <a:endParaRPr lang="en-US" sz="1200" dirty="0"/>
                    </a:p>
                  </a:txBody>
                  <a:tcPr>
                    <a:solidFill>
                      <a:schemeClr val="accent3"/>
                    </a:solidFill>
                  </a:tcPr>
                </a:tc>
                <a:tc>
                  <a:txBody>
                    <a:bodyPr/>
                    <a:lstStyle/>
                    <a:p>
                      <a:r>
                        <a:rPr lang="id-ID" sz="1200" dirty="0" smtClean="0"/>
                        <a:t>Student achievement</a:t>
                      </a:r>
                      <a:r>
                        <a:rPr lang="id-ID" sz="1200" baseline="0" dirty="0" smtClean="0"/>
                        <a:t> test scores</a:t>
                      </a:r>
                      <a:endParaRPr lang="en-US" sz="1200" dirty="0"/>
                    </a:p>
                  </a:txBody>
                  <a:tcPr>
                    <a:solidFill>
                      <a:srgbClr val="00B0F0"/>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357850"/>
          </a:xfrm>
        </p:spPr>
        <p:txBody>
          <a:bodyPr>
            <a:normAutofit/>
          </a:bodyPr>
          <a:lstStyle/>
          <a:p>
            <a:pPr>
              <a:buNone/>
            </a:pPr>
            <a:r>
              <a:rPr lang="id-ID" sz="2400" dirty="0" smtClean="0">
                <a:solidFill>
                  <a:srgbClr val="FF0000"/>
                </a:solidFill>
                <a:latin typeface="Berlin Sans FB" pitchFamily="34" charset="0"/>
              </a:rPr>
              <a:t>2. Criterion Complexity</a:t>
            </a:r>
          </a:p>
          <a:p>
            <a:pPr>
              <a:buFont typeface="Wingdings" pitchFamily="2" charset="2"/>
              <a:buChar char="q"/>
            </a:pPr>
            <a:r>
              <a:rPr lang="id-ID" sz="2000" dirty="0" smtClean="0">
                <a:latin typeface="Berlin Sans FB" pitchFamily="34" charset="0"/>
              </a:rPr>
              <a:t>Multiple task = multiple Criterion</a:t>
            </a:r>
          </a:p>
          <a:p>
            <a:pPr>
              <a:buFont typeface="Wingdings" pitchFamily="2" charset="2"/>
              <a:buChar char="q"/>
            </a:pPr>
            <a:r>
              <a:rPr lang="id-ID" sz="2000" dirty="0" smtClean="0">
                <a:latin typeface="Berlin Sans FB" pitchFamily="34" charset="0"/>
              </a:rPr>
              <a:t>Job performance dinilai secara Kualitatif (how well the person does the job) dan Kuantitatif ( how much &amp; how quickly the person does the job) atau salah satu </a:t>
            </a:r>
          </a:p>
          <a:p>
            <a:pPr>
              <a:buNone/>
            </a:pPr>
            <a:r>
              <a:rPr lang="id-ID" sz="2000" dirty="0" smtClean="0">
                <a:latin typeface="Berlin Sans FB" pitchFamily="34" charset="0"/>
              </a:rPr>
              <a:t>				Rating Categories</a:t>
            </a:r>
          </a:p>
        </p:txBody>
      </p:sp>
      <p:sp>
        <p:nvSpPr>
          <p:cNvPr id="3" name="Title 2"/>
          <p:cNvSpPr>
            <a:spLocks noGrp="1"/>
          </p:cNvSpPr>
          <p:nvPr>
            <p:ph type="title"/>
          </p:nvPr>
        </p:nvSpPr>
        <p:spPr>
          <a:xfrm>
            <a:off x="457200" y="642918"/>
            <a:ext cx="8229600" cy="571504"/>
          </a:xfrm>
          <a:ln>
            <a:noFill/>
          </a:ln>
        </p:spPr>
        <p:txBody>
          <a:bodyPr>
            <a:normAutofit/>
          </a:bodyPr>
          <a:lstStyle/>
          <a:p>
            <a:r>
              <a:rPr lang="id-ID" sz="2800" dirty="0" smtClean="0">
                <a:solidFill>
                  <a:srgbClr val="FF0000"/>
                </a:solidFill>
                <a:effectLst/>
                <a:latin typeface="Berlin Sans FB" pitchFamily="34" charset="0"/>
              </a:rPr>
              <a:t>Lanjutan........</a:t>
            </a:r>
            <a:endParaRPr lang="en-US" sz="2800" dirty="0">
              <a:solidFill>
                <a:srgbClr val="FF0000"/>
              </a:solidFill>
              <a:effectLst/>
              <a:latin typeface="Berlin Sans FB" pitchFamily="34" charset="0"/>
            </a:endParaRPr>
          </a:p>
        </p:txBody>
      </p:sp>
      <p:graphicFrame>
        <p:nvGraphicFramePr>
          <p:cNvPr id="4" name="Table 3"/>
          <p:cNvGraphicFramePr>
            <a:graphicFrameLocks noGrp="1"/>
          </p:cNvGraphicFramePr>
          <p:nvPr/>
        </p:nvGraphicFramePr>
        <p:xfrm>
          <a:off x="500034" y="3428999"/>
          <a:ext cx="8215368" cy="2716014"/>
        </p:xfrm>
        <a:graphic>
          <a:graphicData uri="http://schemas.openxmlformats.org/drawingml/2006/table">
            <a:tbl>
              <a:tblPr firstRow="1" bandRow="1">
                <a:tableStyleId>{5C22544A-7EE6-4342-B048-85BDC9FD1C3A}</a:tableStyleId>
              </a:tblPr>
              <a:tblGrid>
                <a:gridCol w="3357586"/>
                <a:gridCol w="928694"/>
                <a:gridCol w="785818"/>
                <a:gridCol w="1214446"/>
                <a:gridCol w="928694"/>
                <a:gridCol w="1000130"/>
              </a:tblGrid>
              <a:tr h="455830">
                <a:tc>
                  <a:txBody>
                    <a:bodyPr/>
                    <a:lstStyle/>
                    <a:p>
                      <a:r>
                        <a:rPr lang="id-ID" sz="1200" dirty="0" smtClean="0"/>
                        <a:t>Dimension</a:t>
                      </a:r>
                      <a:endParaRPr lang="en-US" sz="1200" dirty="0"/>
                    </a:p>
                  </a:txBody>
                  <a:tcPr>
                    <a:solidFill>
                      <a:srgbClr val="00B0F0"/>
                    </a:solidFill>
                  </a:tcPr>
                </a:tc>
                <a:tc>
                  <a:txBody>
                    <a:bodyPr/>
                    <a:lstStyle/>
                    <a:p>
                      <a:r>
                        <a:rPr lang="id-ID" sz="1200" dirty="0" smtClean="0"/>
                        <a:t>Poor</a:t>
                      </a:r>
                      <a:endParaRPr lang="en-US" sz="1200" dirty="0"/>
                    </a:p>
                  </a:txBody>
                  <a:tcPr/>
                </a:tc>
                <a:tc>
                  <a:txBody>
                    <a:bodyPr/>
                    <a:lstStyle/>
                    <a:p>
                      <a:r>
                        <a:rPr lang="id-ID" sz="1200" dirty="0" smtClean="0"/>
                        <a:t>Fair</a:t>
                      </a:r>
                      <a:endParaRPr lang="en-US" sz="1200" dirty="0"/>
                    </a:p>
                  </a:txBody>
                  <a:tcPr/>
                </a:tc>
                <a:tc>
                  <a:txBody>
                    <a:bodyPr/>
                    <a:lstStyle/>
                    <a:p>
                      <a:r>
                        <a:rPr lang="id-ID" sz="1200" dirty="0" smtClean="0"/>
                        <a:t>Adequate</a:t>
                      </a:r>
                      <a:endParaRPr lang="en-US" sz="1200" dirty="0"/>
                    </a:p>
                  </a:txBody>
                  <a:tcPr/>
                </a:tc>
                <a:tc>
                  <a:txBody>
                    <a:bodyPr/>
                    <a:lstStyle/>
                    <a:p>
                      <a:r>
                        <a:rPr lang="id-ID" sz="1200" dirty="0" smtClean="0"/>
                        <a:t>Good</a:t>
                      </a:r>
                      <a:endParaRPr lang="en-US" sz="1200" dirty="0"/>
                    </a:p>
                  </a:txBody>
                  <a:tcPr/>
                </a:tc>
                <a:tc>
                  <a:txBody>
                    <a:bodyPr/>
                    <a:lstStyle/>
                    <a:p>
                      <a:r>
                        <a:rPr lang="id-ID" sz="1200" dirty="0" smtClean="0"/>
                        <a:t>Outstan-ding</a:t>
                      </a:r>
                      <a:endParaRPr lang="en-US" sz="1200" dirty="0"/>
                    </a:p>
                  </a:txBody>
                  <a:tcPr/>
                </a:tc>
              </a:tr>
              <a:tr h="376469">
                <a:tc>
                  <a:txBody>
                    <a:bodyPr/>
                    <a:lstStyle/>
                    <a:p>
                      <a:r>
                        <a:rPr lang="id-ID" sz="1200" dirty="0" smtClean="0"/>
                        <a:t>Attendance</a:t>
                      </a:r>
                      <a:endParaRPr lang="en-US" sz="1200" dirty="0"/>
                    </a:p>
                  </a:txBody>
                  <a:tcPr>
                    <a:solidFill>
                      <a:srgbClr val="00B0F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r>
              <a:tr h="376469">
                <a:tc>
                  <a:txBody>
                    <a:bodyPr/>
                    <a:lstStyle/>
                    <a:p>
                      <a:r>
                        <a:rPr lang="id-ID" sz="1200" dirty="0" smtClean="0"/>
                        <a:t>Communicating with others</a:t>
                      </a:r>
                      <a:endParaRPr lang="en-US" sz="1200" dirty="0"/>
                    </a:p>
                  </a:txBody>
                  <a:tcPr>
                    <a:solidFill>
                      <a:srgbClr val="00B0F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r>
              <a:tr h="376469">
                <a:tc>
                  <a:txBody>
                    <a:bodyPr/>
                    <a:lstStyle/>
                    <a:p>
                      <a:r>
                        <a:rPr lang="id-ID" sz="1200" dirty="0" smtClean="0"/>
                        <a:t>Following Directions</a:t>
                      </a:r>
                      <a:endParaRPr lang="en-US" sz="1200" dirty="0"/>
                    </a:p>
                  </a:txBody>
                  <a:tcPr>
                    <a:solidFill>
                      <a:srgbClr val="00B0F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r>
              <a:tr h="376469">
                <a:tc>
                  <a:txBody>
                    <a:bodyPr/>
                    <a:lstStyle/>
                    <a:p>
                      <a:r>
                        <a:rPr lang="id-ID" sz="1200" dirty="0" smtClean="0"/>
                        <a:t>Instructing</a:t>
                      </a:r>
                      <a:r>
                        <a:rPr lang="id-ID" sz="1200" baseline="0" dirty="0" smtClean="0"/>
                        <a:t> others</a:t>
                      </a:r>
                      <a:endParaRPr lang="en-US" sz="1200" dirty="0"/>
                    </a:p>
                  </a:txBody>
                  <a:tcPr>
                    <a:solidFill>
                      <a:srgbClr val="00B0F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r>
              <a:tr h="376469">
                <a:tc>
                  <a:txBody>
                    <a:bodyPr/>
                    <a:lstStyle/>
                    <a:p>
                      <a:r>
                        <a:rPr lang="id-ID" sz="1200" dirty="0" smtClean="0"/>
                        <a:t>Profesional Appearance</a:t>
                      </a:r>
                      <a:endParaRPr lang="en-US" sz="1200" dirty="0"/>
                    </a:p>
                  </a:txBody>
                  <a:tcPr>
                    <a:solidFill>
                      <a:srgbClr val="00B0F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c>
                  <a:txBody>
                    <a:bodyPr/>
                    <a:lstStyle/>
                    <a:p>
                      <a:endParaRPr lang="en-US" sz="1200"/>
                    </a:p>
                  </a:txBody>
                  <a:tcPr>
                    <a:solidFill>
                      <a:srgbClr val="00B050"/>
                    </a:solidFill>
                  </a:tcPr>
                </a:tc>
                <a:tc>
                  <a:txBody>
                    <a:bodyPr/>
                    <a:lstStyle/>
                    <a:p>
                      <a:endParaRPr lang="en-US" sz="1200"/>
                    </a:p>
                  </a:txBody>
                  <a:tcPr>
                    <a:solidFill>
                      <a:srgbClr val="00B050"/>
                    </a:solidFill>
                  </a:tcPr>
                </a:tc>
                <a:tc>
                  <a:txBody>
                    <a:bodyPr/>
                    <a:lstStyle/>
                    <a:p>
                      <a:endParaRPr lang="en-US" sz="1200" dirty="0"/>
                    </a:p>
                  </a:txBody>
                  <a:tcPr>
                    <a:solidFill>
                      <a:srgbClr val="00B050"/>
                    </a:solidFill>
                  </a:tcPr>
                </a:tc>
              </a:tr>
              <a:tr h="376469">
                <a:tc>
                  <a:txBody>
                    <a:bodyPr/>
                    <a:lstStyle/>
                    <a:p>
                      <a:r>
                        <a:rPr lang="id-ID" sz="1200" dirty="0" smtClean="0"/>
                        <a:t>Work quantity</a:t>
                      </a:r>
                      <a:endParaRPr lang="en-US" sz="1200" dirty="0"/>
                    </a:p>
                  </a:txBody>
                  <a:tcPr>
                    <a:solidFill>
                      <a:srgbClr val="00B0F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c>
                  <a:txBody>
                    <a:bodyPr/>
                    <a:lstStyle/>
                    <a:p>
                      <a:endParaRPr lang="en-US" sz="1200" dirty="0"/>
                    </a:p>
                  </a:txBody>
                  <a:tcPr>
                    <a:solidFill>
                      <a:srgbClr val="00B050"/>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578555"/>
          </a:xfrm>
        </p:spPr>
        <p:txBody>
          <a:bodyPr>
            <a:normAutofit/>
          </a:bodyPr>
          <a:lstStyle/>
          <a:p>
            <a:pPr>
              <a:buNone/>
            </a:pPr>
            <a:r>
              <a:rPr lang="id-ID" sz="2400" dirty="0" smtClean="0">
                <a:solidFill>
                  <a:srgbClr val="FF0000"/>
                </a:solidFill>
                <a:latin typeface="Berlin Sans FB" pitchFamily="34" charset="0"/>
              </a:rPr>
              <a:t>3. Dinamic Creiteria</a:t>
            </a:r>
          </a:p>
          <a:p>
            <a:pPr>
              <a:buFont typeface="Wingdings" pitchFamily="2" charset="2"/>
              <a:buChar char="q"/>
            </a:pPr>
            <a:r>
              <a:rPr lang="id-ID" sz="2000" dirty="0" smtClean="0">
                <a:latin typeface="Berlin Sans FB" pitchFamily="34" charset="0"/>
              </a:rPr>
              <a:t>Jika karyawan </a:t>
            </a:r>
            <a:r>
              <a:rPr lang="id-ID" sz="2000" dirty="0" smtClean="0">
                <a:solidFill>
                  <a:srgbClr val="FF0000"/>
                </a:solidFill>
                <a:latin typeface="Berlin Sans FB" pitchFamily="34" charset="0"/>
              </a:rPr>
              <a:t>perform well </a:t>
            </a:r>
            <a:r>
              <a:rPr lang="id-ID" sz="2000" dirty="0" smtClean="0">
                <a:latin typeface="Berlin Sans FB" pitchFamily="34" charset="0"/>
              </a:rPr>
              <a:t>pd bulan ttt dan </a:t>
            </a:r>
            <a:r>
              <a:rPr lang="id-ID" sz="2000" dirty="0" smtClean="0">
                <a:solidFill>
                  <a:srgbClr val="FF0000"/>
                </a:solidFill>
                <a:latin typeface="Berlin Sans FB" pitchFamily="34" charset="0"/>
              </a:rPr>
              <a:t>tidak well perform </a:t>
            </a:r>
            <a:r>
              <a:rPr lang="id-ID" sz="2000" dirty="0" smtClean="0">
                <a:latin typeface="Berlin Sans FB" pitchFamily="34" charset="0"/>
              </a:rPr>
              <a:t>pd bulan lain, bagaimana seharusnya menilai performance ?</a:t>
            </a:r>
          </a:p>
          <a:p>
            <a:pPr>
              <a:buFont typeface="Wingdings" pitchFamily="2" charset="2"/>
              <a:buChar char="q"/>
            </a:pPr>
            <a:r>
              <a:rPr lang="id-ID" sz="2000" dirty="0" smtClean="0">
                <a:latin typeface="Berlin Sans FB" pitchFamily="34" charset="0"/>
              </a:rPr>
              <a:t>Barret, Caldwell &amp; Alexander (1985), menyatakan bhw </a:t>
            </a:r>
            <a:r>
              <a:rPr lang="id-ID" sz="2000" dirty="0" smtClean="0">
                <a:solidFill>
                  <a:srgbClr val="FF0000"/>
                </a:solidFill>
                <a:latin typeface="Berlin Sans FB" pitchFamily="34" charset="0"/>
              </a:rPr>
              <a:t>job performace </a:t>
            </a:r>
            <a:r>
              <a:rPr lang="id-ID" sz="2000" dirty="0" smtClean="0">
                <a:latin typeface="Berlin Sans FB" pitchFamily="34" charset="0"/>
              </a:rPr>
              <a:t>cenderung </a:t>
            </a:r>
            <a:r>
              <a:rPr lang="id-ID" sz="2000" dirty="0" smtClean="0">
                <a:solidFill>
                  <a:srgbClr val="FF0000"/>
                </a:solidFill>
                <a:latin typeface="Berlin Sans FB" pitchFamily="34" charset="0"/>
              </a:rPr>
              <a:t>stabil (</a:t>
            </a:r>
            <a:r>
              <a:rPr lang="id-ID" sz="2000" dirty="0" smtClean="0">
                <a:latin typeface="Berlin Sans FB" pitchFamily="34" charset="0"/>
              </a:rPr>
              <a:t>tdk percaya dg kriteria itu dinamis)</a:t>
            </a:r>
          </a:p>
          <a:p>
            <a:pPr>
              <a:buFont typeface="Wingdings" pitchFamily="2" charset="2"/>
              <a:buChar char="q"/>
            </a:pPr>
            <a:r>
              <a:rPr lang="id-ID" sz="2000" dirty="0" smtClean="0">
                <a:latin typeface="Berlin Sans FB" pitchFamily="34" charset="0"/>
              </a:rPr>
              <a:t>Deadrick &amp; Madigan (1990), mendukung dynamic creterion. Data : performance operator jahit cenderung konsisten dlm jangka pendek (weeks) dan tdk konsisten dlm jangka panjang (month)</a:t>
            </a:r>
          </a:p>
          <a:p>
            <a:pPr>
              <a:buFont typeface="Wingdings" pitchFamily="2" charset="2"/>
              <a:buChar char="q"/>
            </a:pPr>
            <a:r>
              <a:rPr lang="id-ID" sz="2000" dirty="0" smtClean="0">
                <a:latin typeface="Berlin Sans FB" pitchFamily="34" charset="0"/>
              </a:rPr>
              <a:t>Saran : Kondisi pekerjaan dan setting pekerjaan menentukan stabilitas job performance. </a:t>
            </a:r>
            <a:endParaRPr lang="en-US" sz="2000" dirty="0">
              <a:latin typeface="Berlin Sans FB" pitchFamily="34" charset="0"/>
            </a:endParaRPr>
          </a:p>
        </p:txBody>
      </p:sp>
      <p:sp>
        <p:nvSpPr>
          <p:cNvPr id="3" name="Title 2"/>
          <p:cNvSpPr>
            <a:spLocks noGrp="1"/>
          </p:cNvSpPr>
          <p:nvPr>
            <p:ph type="title"/>
          </p:nvPr>
        </p:nvSpPr>
        <p:spPr>
          <a:xfrm>
            <a:off x="457200" y="642918"/>
            <a:ext cx="8229600" cy="571504"/>
          </a:xfrm>
          <a:ln>
            <a:noFill/>
          </a:ln>
        </p:spPr>
        <p:txBody>
          <a:bodyPr>
            <a:normAutofit/>
          </a:bodyPr>
          <a:lstStyle/>
          <a:p>
            <a:r>
              <a:rPr lang="id-ID" sz="2800" b="0" dirty="0" smtClean="0">
                <a:solidFill>
                  <a:srgbClr val="FF0000"/>
                </a:solidFill>
                <a:effectLst/>
              </a:rPr>
              <a:t>Lanjutan...............</a:t>
            </a:r>
            <a:endParaRPr lang="en-US" sz="2800" b="0" dirty="0">
              <a:solidFill>
                <a:srgbClr val="FF0000"/>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000" dirty="0" smtClean="0"/>
              <a:t>	</a:t>
            </a:r>
            <a:r>
              <a:rPr lang="id-ID" sz="2000" dirty="0" smtClean="0">
                <a:latin typeface="Berlin Sans FB" pitchFamily="34" charset="0"/>
              </a:rPr>
              <a:t>Contoh : Objective Measures of Job Performance</a:t>
            </a:r>
          </a:p>
          <a:p>
            <a:endParaRPr lang="id-ID" sz="2000" dirty="0" smtClean="0"/>
          </a:p>
          <a:p>
            <a:pPr>
              <a:buNone/>
            </a:pPr>
            <a:endParaRPr lang="en-US" sz="2000" dirty="0"/>
          </a:p>
        </p:txBody>
      </p:sp>
      <p:sp>
        <p:nvSpPr>
          <p:cNvPr id="3" name="Title 2"/>
          <p:cNvSpPr>
            <a:spLocks noGrp="1"/>
          </p:cNvSpPr>
          <p:nvPr>
            <p:ph type="title"/>
          </p:nvPr>
        </p:nvSpPr>
        <p:spPr>
          <a:xfrm>
            <a:off x="457200" y="714356"/>
            <a:ext cx="8229600" cy="571504"/>
          </a:xfrm>
          <a:ln>
            <a:noFill/>
          </a:ln>
        </p:spPr>
        <p:txBody>
          <a:bodyPr>
            <a:normAutofit/>
          </a:bodyPr>
          <a:lstStyle/>
          <a:p>
            <a:pPr algn="ctr"/>
            <a:r>
              <a:rPr lang="id-ID" sz="2400" b="0" dirty="0" smtClean="0">
                <a:solidFill>
                  <a:srgbClr val="FF0000"/>
                </a:solidFill>
                <a:effectLst/>
                <a:latin typeface="Berlin Sans FB" pitchFamily="34" charset="0"/>
              </a:rPr>
              <a:t>METHODS FOR ASSESSING JOB PERFORMANCE</a:t>
            </a:r>
            <a:endParaRPr lang="en-US" sz="2400" b="0" dirty="0">
              <a:solidFill>
                <a:srgbClr val="FF0000"/>
              </a:solidFill>
              <a:effectLst/>
              <a:latin typeface="Berlin Sans FB" pitchFamily="34" charset="0"/>
            </a:endParaRPr>
          </a:p>
        </p:txBody>
      </p:sp>
      <p:graphicFrame>
        <p:nvGraphicFramePr>
          <p:cNvPr id="4" name="Table 3"/>
          <p:cNvGraphicFramePr>
            <a:graphicFrameLocks noGrp="1"/>
          </p:cNvGraphicFramePr>
          <p:nvPr/>
        </p:nvGraphicFramePr>
        <p:xfrm>
          <a:off x="857224" y="2071680"/>
          <a:ext cx="6762776" cy="2583192"/>
        </p:xfrm>
        <a:graphic>
          <a:graphicData uri="http://schemas.openxmlformats.org/drawingml/2006/table">
            <a:tbl>
              <a:tblPr firstRow="1" bandRow="1">
                <a:tableStyleId>{5C22544A-7EE6-4342-B048-85BDC9FD1C3A}</a:tableStyleId>
              </a:tblPr>
              <a:tblGrid>
                <a:gridCol w="3071834"/>
                <a:gridCol w="3690942"/>
              </a:tblGrid>
              <a:tr h="485778">
                <a:tc>
                  <a:txBody>
                    <a:bodyPr/>
                    <a:lstStyle/>
                    <a:p>
                      <a:pPr algn="ctr"/>
                      <a:r>
                        <a:rPr lang="id-ID" dirty="0" smtClean="0">
                          <a:latin typeface="Berlin Sans FB" pitchFamily="34" charset="0"/>
                        </a:rPr>
                        <a:t>ABSENCES</a:t>
                      </a:r>
                      <a:endParaRPr lang="en-US" dirty="0">
                        <a:latin typeface="Berlin Sans FB" pitchFamily="34" charset="0"/>
                      </a:endParaRPr>
                    </a:p>
                  </a:txBody>
                  <a:tcPr/>
                </a:tc>
                <a:tc>
                  <a:txBody>
                    <a:bodyPr/>
                    <a:lstStyle/>
                    <a:p>
                      <a:pPr algn="ctr"/>
                      <a:r>
                        <a:rPr lang="id-ID" dirty="0" smtClean="0">
                          <a:latin typeface="Berlin Sans FB" pitchFamily="34" charset="0"/>
                        </a:rPr>
                        <a:t>DAYS ABSENT PER YEAR</a:t>
                      </a:r>
                      <a:endParaRPr lang="en-US" dirty="0">
                        <a:latin typeface="Berlin Sans FB" pitchFamily="34" charset="0"/>
                      </a:endParaRPr>
                    </a:p>
                  </a:txBody>
                  <a:tcPr/>
                </a:tc>
              </a:tr>
              <a:tr h="640080">
                <a:tc>
                  <a:txBody>
                    <a:bodyPr/>
                    <a:lstStyle/>
                    <a:p>
                      <a:r>
                        <a:rPr lang="id-ID" sz="1600" dirty="0" smtClean="0">
                          <a:latin typeface="Berlin Sans FB" pitchFamily="34" charset="0"/>
                        </a:rPr>
                        <a:t>Accidents</a:t>
                      </a:r>
                      <a:endParaRPr lang="en-US" sz="1600" dirty="0">
                        <a:latin typeface="Berlin Sans FB" pitchFamily="34" charset="0"/>
                      </a:endParaRPr>
                    </a:p>
                  </a:txBody>
                  <a:tcPr>
                    <a:solidFill>
                      <a:srgbClr val="0070C0"/>
                    </a:solidFill>
                  </a:tcPr>
                </a:tc>
                <a:tc>
                  <a:txBody>
                    <a:bodyPr/>
                    <a:lstStyle/>
                    <a:p>
                      <a:r>
                        <a:rPr lang="id-ID" sz="1600" dirty="0" smtClean="0">
                          <a:latin typeface="Berlin Sans FB" pitchFamily="34" charset="0"/>
                        </a:rPr>
                        <a:t>Number of accidents per year</a:t>
                      </a:r>
                      <a:endParaRPr lang="en-US" sz="1600" dirty="0">
                        <a:latin typeface="Berlin Sans FB" pitchFamily="34" charset="0"/>
                      </a:endParaRPr>
                    </a:p>
                  </a:txBody>
                  <a:tcPr>
                    <a:solidFill>
                      <a:srgbClr val="0070C0"/>
                    </a:solidFill>
                  </a:tcPr>
                </a:tc>
              </a:tr>
              <a:tr h="485778">
                <a:tc>
                  <a:txBody>
                    <a:bodyPr/>
                    <a:lstStyle/>
                    <a:p>
                      <a:r>
                        <a:rPr lang="id-ID" sz="1600" dirty="0" smtClean="0">
                          <a:latin typeface="Berlin Sans FB" pitchFamily="34" charset="0"/>
                        </a:rPr>
                        <a:t>Incident at</a:t>
                      </a:r>
                      <a:r>
                        <a:rPr lang="id-ID" sz="1600" baseline="0" dirty="0" smtClean="0">
                          <a:latin typeface="Berlin Sans FB" pitchFamily="34" charset="0"/>
                        </a:rPr>
                        <a:t> work (e.g, assaults)</a:t>
                      </a:r>
                      <a:endParaRPr lang="en-US" sz="1600" dirty="0">
                        <a:latin typeface="Berlin Sans FB" pitchFamily="34" charset="0"/>
                      </a:endParaRPr>
                    </a:p>
                  </a:txBody>
                  <a:tcPr>
                    <a:solidFill>
                      <a:srgbClr val="0070C0"/>
                    </a:solidFill>
                  </a:tcPr>
                </a:tc>
                <a:tc>
                  <a:txBody>
                    <a:bodyPr/>
                    <a:lstStyle/>
                    <a:p>
                      <a:r>
                        <a:rPr lang="id-ID" sz="1600" dirty="0" smtClean="0">
                          <a:latin typeface="Berlin Sans FB" pitchFamily="34" charset="0"/>
                        </a:rPr>
                        <a:t>Number of incidents per year</a:t>
                      </a:r>
                      <a:endParaRPr lang="en-US" sz="1600" dirty="0">
                        <a:latin typeface="Berlin Sans FB" pitchFamily="34" charset="0"/>
                      </a:endParaRPr>
                    </a:p>
                  </a:txBody>
                  <a:tcPr>
                    <a:solidFill>
                      <a:srgbClr val="0070C0"/>
                    </a:solidFill>
                  </a:tcPr>
                </a:tc>
              </a:tr>
              <a:tr h="485778">
                <a:tc>
                  <a:txBody>
                    <a:bodyPr/>
                    <a:lstStyle/>
                    <a:p>
                      <a:r>
                        <a:rPr lang="id-ID" sz="1600" dirty="0" smtClean="0">
                          <a:latin typeface="Berlin Sans FB" pitchFamily="34" charset="0"/>
                        </a:rPr>
                        <a:t>Lateness</a:t>
                      </a:r>
                      <a:endParaRPr lang="en-US" sz="1600" dirty="0">
                        <a:latin typeface="Berlin Sans FB" pitchFamily="34" charset="0"/>
                      </a:endParaRPr>
                    </a:p>
                  </a:txBody>
                  <a:tcPr>
                    <a:solidFill>
                      <a:srgbClr val="0070C0"/>
                    </a:solidFill>
                  </a:tcPr>
                </a:tc>
                <a:tc>
                  <a:txBody>
                    <a:bodyPr/>
                    <a:lstStyle/>
                    <a:p>
                      <a:r>
                        <a:rPr lang="id-ID" sz="1600" dirty="0" smtClean="0">
                          <a:latin typeface="Berlin Sans FB" pitchFamily="34" charset="0"/>
                        </a:rPr>
                        <a:t>Days late per year</a:t>
                      </a:r>
                      <a:endParaRPr lang="en-US" sz="1600" dirty="0">
                        <a:latin typeface="Berlin Sans FB" pitchFamily="34" charset="0"/>
                      </a:endParaRPr>
                    </a:p>
                  </a:txBody>
                  <a:tcPr>
                    <a:solidFill>
                      <a:srgbClr val="0070C0"/>
                    </a:solidFill>
                  </a:tcPr>
                </a:tc>
              </a:tr>
              <a:tr h="485778">
                <a:tc>
                  <a:txBody>
                    <a:bodyPr/>
                    <a:lstStyle/>
                    <a:p>
                      <a:r>
                        <a:rPr lang="id-ID" sz="1600" dirty="0" smtClean="0">
                          <a:latin typeface="Berlin Sans FB" pitchFamily="34" charset="0"/>
                        </a:rPr>
                        <a:t>Productivity (e.g.sales)</a:t>
                      </a:r>
                      <a:endParaRPr lang="en-US" sz="1600" dirty="0">
                        <a:latin typeface="Berlin Sans FB" pitchFamily="34" charset="0"/>
                      </a:endParaRPr>
                    </a:p>
                  </a:txBody>
                  <a:tcPr>
                    <a:solidFill>
                      <a:srgbClr val="0070C0"/>
                    </a:solidFill>
                  </a:tcPr>
                </a:tc>
                <a:tc>
                  <a:txBody>
                    <a:bodyPr/>
                    <a:lstStyle/>
                    <a:p>
                      <a:r>
                        <a:rPr lang="id-ID" sz="1600" dirty="0" smtClean="0">
                          <a:latin typeface="Berlin Sans FB" pitchFamily="34" charset="0"/>
                        </a:rPr>
                        <a:t>Dollar amount of sales</a:t>
                      </a:r>
                      <a:endParaRPr lang="en-US" sz="1600" dirty="0">
                        <a:latin typeface="Berlin Sans FB" pitchFamily="34" charset="0"/>
                      </a:endParaRPr>
                    </a:p>
                  </a:txBody>
                  <a:tcPr>
                    <a:solidFill>
                      <a:srgbClr val="0070C0"/>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sz="2000" dirty="0" smtClean="0"/>
              <a:t>	</a:t>
            </a:r>
            <a:r>
              <a:rPr lang="id-ID" sz="2200" dirty="0" smtClean="0">
                <a:latin typeface="Berlin Sans FB" pitchFamily="34" charset="0"/>
              </a:rPr>
              <a:t>Contoh : Objective Productivity Measures For Several Jobs</a:t>
            </a:r>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pPr>
              <a:buNone/>
            </a:pPr>
            <a:r>
              <a:rPr lang="id-ID" sz="2000" dirty="0" smtClean="0"/>
              <a:t>	</a:t>
            </a:r>
            <a:r>
              <a:rPr lang="id-ID" sz="2200" dirty="0" smtClean="0">
                <a:latin typeface="Berlin Sans FB" pitchFamily="34" charset="0"/>
              </a:rPr>
              <a:t>Ukuran </a:t>
            </a:r>
            <a:r>
              <a:rPr lang="id-ID" sz="2200" dirty="0" smtClean="0">
                <a:solidFill>
                  <a:srgbClr val="FF0000"/>
                </a:solidFill>
                <a:latin typeface="Berlin Sans FB" pitchFamily="34" charset="0"/>
              </a:rPr>
              <a:t>productivity berbeda untuk job yg berbeda</a:t>
            </a:r>
            <a:r>
              <a:rPr lang="id-ID" sz="2200" dirty="0" smtClean="0">
                <a:latin typeface="Berlin Sans FB" pitchFamily="34" charset="0"/>
              </a:rPr>
              <a:t>, sehingga sulit membandingkan performance sso yg berbeda jobnya</a:t>
            </a:r>
            <a:endParaRPr lang="en-US" sz="2200" dirty="0">
              <a:latin typeface="Berlin Sans FB" pitchFamily="34" charset="0"/>
            </a:endParaRPr>
          </a:p>
        </p:txBody>
      </p:sp>
      <p:sp>
        <p:nvSpPr>
          <p:cNvPr id="3" name="Title 2"/>
          <p:cNvSpPr>
            <a:spLocks noGrp="1"/>
          </p:cNvSpPr>
          <p:nvPr>
            <p:ph type="title"/>
          </p:nvPr>
        </p:nvSpPr>
        <p:spPr>
          <a:xfrm>
            <a:off x="457200" y="714356"/>
            <a:ext cx="8229600" cy="642942"/>
          </a:xfrm>
          <a:ln>
            <a:noFill/>
          </a:ln>
        </p:spPr>
        <p:txBody>
          <a:bodyPr>
            <a:norm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graphicFrame>
        <p:nvGraphicFramePr>
          <p:cNvPr id="4" name="Table 3"/>
          <p:cNvGraphicFramePr>
            <a:graphicFrameLocks noGrp="1"/>
          </p:cNvGraphicFramePr>
          <p:nvPr/>
        </p:nvGraphicFramePr>
        <p:xfrm>
          <a:off x="857224" y="1928802"/>
          <a:ext cx="7643866" cy="3000396"/>
        </p:xfrm>
        <a:graphic>
          <a:graphicData uri="http://schemas.openxmlformats.org/drawingml/2006/table">
            <a:tbl>
              <a:tblPr firstRow="1" bandRow="1">
                <a:tableStyleId>{5C22544A-7EE6-4342-B048-85BDC9FD1C3A}</a:tableStyleId>
              </a:tblPr>
              <a:tblGrid>
                <a:gridCol w="2786082"/>
                <a:gridCol w="4857784"/>
              </a:tblGrid>
              <a:tr h="619131">
                <a:tc>
                  <a:txBody>
                    <a:bodyPr/>
                    <a:lstStyle/>
                    <a:p>
                      <a:pPr algn="ctr"/>
                      <a:r>
                        <a:rPr lang="id-ID" dirty="0" smtClean="0">
                          <a:latin typeface="Berlin Sans FB" pitchFamily="34" charset="0"/>
                        </a:rPr>
                        <a:t>JOB</a:t>
                      </a:r>
                      <a:endParaRPr lang="en-US" dirty="0">
                        <a:latin typeface="Berlin Sans FB" pitchFamily="34" charset="0"/>
                      </a:endParaRPr>
                    </a:p>
                  </a:txBody>
                  <a:tcPr>
                    <a:solidFill>
                      <a:srgbClr val="00B050"/>
                    </a:solidFill>
                  </a:tcPr>
                </a:tc>
                <a:tc>
                  <a:txBody>
                    <a:bodyPr/>
                    <a:lstStyle/>
                    <a:p>
                      <a:pPr algn="ctr"/>
                      <a:r>
                        <a:rPr lang="id-ID" dirty="0" smtClean="0">
                          <a:latin typeface="Berlin Sans FB" pitchFamily="34" charset="0"/>
                        </a:rPr>
                        <a:t>MEASURE</a:t>
                      </a:r>
                      <a:endParaRPr lang="en-US" dirty="0">
                        <a:latin typeface="Berlin Sans FB" pitchFamily="34" charset="0"/>
                      </a:endParaRPr>
                    </a:p>
                  </a:txBody>
                  <a:tcPr>
                    <a:solidFill>
                      <a:srgbClr val="00B050"/>
                    </a:solidFill>
                  </a:tcPr>
                </a:tc>
              </a:tr>
              <a:tr h="476253">
                <a:tc>
                  <a:txBody>
                    <a:bodyPr/>
                    <a:lstStyle/>
                    <a:p>
                      <a:r>
                        <a:rPr lang="id-ID" sz="1600" dirty="0" smtClean="0">
                          <a:latin typeface="Berlin Sans FB" pitchFamily="34" charset="0"/>
                        </a:rPr>
                        <a:t>Assembly line worker</a:t>
                      </a:r>
                      <a:endParaRPr lang="en-US" sz="1600" dirty="0">
                        <a:latin typeface="Berlin Sans FB" pitchFamily="34" charset="0"/>
                      </a:endParaRPr>
                    </a:p>
                  </a:txBody>
                  <a:tcPr>
                    <a:solidFill>
                      <a:srgbClr val="92D050"/>
                    </a:solidFill>
                  </a:tcPr>
                </a:tc>
                <a:tc>
                  <a:txBody>
                    <a:bodyPr/>
                    <a:lstStyle/>
                    <a:p>
                      <a:r>
                        <a:rPr lang="id-ID" sz="1600" dirty="0" smtClean="0">
                          <a:latin typeface="Berlin Sans FB" pitchFamily="34" charset="0"/>
                        </a:rPr>
                        <a:t>Number of unit produced</a:t>
                      </a:r>
                      <a:endParaRPr lang="en-US" sz="1600" dirty="0">
                        <a:latin typeface="Berlin Sans FB" pitchFamily="34" charset="0"/>
                      </a:endParaRPr>
                    </a:p>
                  </a:txBody>
                  <a:tcPr>
                    <a:solidFill>
                      <a:srgbClr val="92D050"/>
                    </a:solidFill>
                  </a:tcPr>
                </a:tc>
              </a:tr>
              <a:tr h="476253">
                <a:tc>
                  <a:txBody>
                    <a:bodyPr/>
                    <a:lstStyle/>
                    <a:p>
                      <a:r>
                        <a:rPr lang="id-ID" sz="1600" dirty="0" smtClean="0">
                          <a:latin typeface="Berlin Sans FB" pitchFamily="34" charset="0"/>
                        </a:rPr>
                        <a:t>College Professor</a:t>
                      </a:r>
                      <a:endParaRPr lang="en-US" sz="1600" dirty="0">
                        <a:latin typeface="Berlin Sans FB" pitchFamily="34" charset="0"/>
                      </a:endParaRPr>
                    </a:p>
                  </a:txBody>
                  <a:tcPr>
                    <a:solidFill>
                      <a:srgbClr val="92D050"/>
                    </a:solidFill>
                  </a:tcPr>
                </a:tc>
                <a:tc>
                  <a:txBody>
                    <a:bodyPr/>
                    <a:lstStyle/>
                    <a:p>
                      <a:r>
                        <a:rPr lang="id-ID" sz="1600" dirty="0" smtClean="0">
                          <a:latin typeface="Berlin Sans FB" pitchFamily="34" charset="0"/>
                        </a:rPr>
                        <a:t>Number of publications</a:t>
                      </a:r>
                      <a:endParaRPr lang="en-US" sz="1600" dirty="0">
                        <a:latin typeface="Berlin Sans FB" pitchFamily="34" charset="0"/>
                      </a:endParaRPr>
                    </a:p>
                  </a:txBody>
                  <a:tcPr>
                    <a:solidFill>
                      <a:srgbClr val="92D050"/>
                    </a:solidFill>
                  </a:tcPr>
                </a:tc>
              </a:tr>
              <a:tr h="476253">
                <a:tc>
                  <a:txBody>
                    <a:bodyPr/>
                    <a:lstStyle/>
                    <a:p>
                      <a:r>
                        <a:rPr lang="id-ID" sz="1600" dirty="0" smtClean="0">
                          <a:latin typeface="Berlin Sans FB" pitchFamily="34" charset="0"/>
                        </a:rPr>
                        <a:t>Lawyer</a:t>
                      </a:r>
                      <a:endParaRPr lang="en-US" sz="1600" dirty="0">
                        <a:latin typeface="Berlin Sans FB" pitchFamily="34" charset="0"/>
                      </a:endParaRPr>
                    </a:p>
                  </a:txBody>
                  <a:tcPr>
                    <a:solidFill>
                      <a:srgbClr val="92D050"/>
                    </a:solidFill>
                  </a:tcPr>
                </a:tc>
                <a:tc>
                  <a:txBody>
                    <a:bodyPr/>
                    <a:lstStyle/>
                    <a:p>
                      <a:r>
                        <a:rPr lang="id-ID" sz="1600" dirty="0" smtClean="0">
                          <a:latin typeface="Berlin Sans FB" pitchFamily="34" charset="0"/>
                        </a:rPr>
                        <a:t>Number of cases won</a:t>
                      </a:r>
                      <a:endParaRPr lang="en-US" sz="1600" dirty="0">
                        <a:latin typeface="Berlin Sans FB" pitchFamily="34" charset="0"/>
                      </a:endParaRPr>
                    </a:p>
                  </a:txBody>
                  <a:tcPr>
                    <a:solidFill>
                      <a:srgbClr val="92D050"/>
                    </a:solidFill>
                  </a:tcPr>
                </a:tc>
              </a:tr>
              <a:tr h="476253">
                <a:tc>
                  <a:txBody>
                    <a:bodyPr/>
                    <a:lstStyle/>
                    <a:p>
                      <a:r>
                        <a:rPr lang="id-ID" sz="1600" dirty="0" smtClean="0">
                          <a:latin typeface="Berlin Sans FB" pitchFamily="34" charset="0"/>
                        </a:rPr>
                        <a:t>Sales Person</a:t>
                      </a:r>
                      <a:endParaRPr lang="en-US" sz="1600" dirty="0">
                        <a:latin typeface="Berlin Sans FB" pitchFamily="34" charset="0"/>
                      </a:endParaRPr>
                    </a:p>
                  </a:txBody>
                  <a:tcPr>
                    <a:solidFill>
                      <a:srgbClr val="92D050"/>
                    </a:solidFill>
                  </a:tcPr>
                </a:tc>
                <a:tc>
                  <a:txBody>
                    <a:bodyPr/>
                    <a:lstStyle/>
                    <a:p>
                      <a:r>
                        <a:rPr lang="id-ID" sz="1600" dirty="0" smtClean="0">
                          <a:latin typeface="Berlin Sans FB" pitchFamily="34" charset="0"/>
                        </a:rPr>
                        <a:t>Amount of sales</a:t>
                      </a:r>
                      <a:endParaRPr lang="en-US" sz="1600" dirty="0">
                        <a:latin typeface="Berlin Sans FB" pitchFamily="34" charset="0"/>
                      </a:endParaRPr>
                    </a:p>
                  </a:txBody>
                  <a:tcPr>
                    <a:solidFill>
                      <a:srgbClr val="92D050"/>
                    </a:solidFill>
                  </a:tcPr>
                </a:tc>
              </a:tr>
              <a:tr h="476253">
                <a:tc>
                  <a:txBody>
                    <a:bodyPr/>
                    <a:lstStyle/>
                    <a:p>
                      <a:r>
                        <a:rPr lang="id-ID" sz="1600" dirty="0" smtClean="0">
                          <a:latin typeface="Berlin Sans FB" pitchFamily="34" charset="0"/>
                        </a:rPr>
                        <a:t>Surgeon</a:t>
                      </a:r>
                      <a:endParaRPr lang="en-US" sz="1600" dirty="0">
                        <a:latin typeface="Berlin Sans FB" pitchFamily="34" charset="0"/>
                      </a:endParaRPr>
                    </a:p>
                  </a:txBody>
                  <a:tcPr>
                    <a:solidFill>
                      <a:srgbClr val="92D050"/>
                    </a:solidFill>
                  </a:tcPr>
                </a:tc>
                <a:tc>
                  <a:txBody>
                    <a:bodyPr/>
                    <a:lstStyle/>
                    <a:p>
                      <a:r>
                        <a:rPr lang="id-ID" sz="1600" dirty="0" smtClean="0">
                          <a:latin typeface="Berlin Sans FB" pitchFamily="34" charset="0"/>
                        </a:rPr>
                        <a:t>Number of operations performed</a:t>
                      </a:r>
                      <a:endParaRPr lang="en-US" sz="1600" dirty="0">
                        <a:latin typeface="Berlin Sans FB" pitchFamily="34" charset="0"/>
                      </a:endParaRPr>
                    </a:p>
                  </a:txBody>
                  <a:tcPr>
                    <a:solidFill>
                      <a:srgbClr val="92D050"/>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400" dirty="0" smtClean="0">
                <a:latin typeface="Berlin Sans FB" pitchFamily="34" charset="0"/>
              </a:rPr>
              <a:t>	Contoh : Graphic Rating Scales Method</a:t>
            </a:r>
          </a:p>
          <a:p>
            <a:endParaRPr lang="id-ID" sz="24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r>
              <a:rPr lang="id-ID" sz="2800" dirty="0" smtClean="0">
                <a:solidFill>
                  <a:srgbClr val="FF0000"/>
                </a:solidFill>
                <a:effectLst/>
                <a:latin typeface="Berlin Sans FB" pitchFamily="34" charset="0"/>
              </a:rPr>
              <a:t>Lanjutan...</a:t>
            </a:r>
            <a:endParaRPr lang="id-ID" sz="2800" dirty="0">
              <a:solidFill>
                <a:srgbClr val="FF0000"/>
              </a:solidFill>
              <a:effectLst/>
              <a:latin typeface="Berlin Sans FB" pitchFamily="34" charset="0"/>
            </a:endParaRPr>
          </a:p>
        </p:txBody>
      </p:sp>
      <p:graphicFrame>
        <p:nvGraphicFramePr>
          <p:cNvPr id="4" name="Table 3"/>
          <p:cNvGraphicFramePr>
            <a:graphicFrameLocks noGrp="1"/>
          </p:cNvGraphicFramePr>
          <p:nvPr/>
        </p:nvGraphicFramePr>
        <p:xfrm>
          <a:off x="857226" y="2000240"/>
          <a:ext cx="7500990" cy="3357585"/>
        </p:xfrm>
        <a:graphic>
          <a:graphicData uri="http://schemas.openxmlformats.org/drawingml/2006/table">
            <a:tbl>
              <a:tblPr firstRow="1" bandRow="1">
                <a:tableStyleId>{5C22544A-7EE6-4342-B048-85BDC9FD1C3A}</a:tableStyleId>
              </a:tblPr>
              <a:tblGrid>
                <a:gridCol w="571502"/>
                <a:gridCol w="2786082"/>
                <a:gridCol w="1000132"/>
                <a:gridCol w="1071570"/>
                <a:gridCol w="1143008"/>
                <a:gridCol w="928696"/>
              </a:tblGrid>
              <a:tr h="671517">
                <a:tc>
                  <a:txBody>
                    <a:bodyPr/>
                    <a:lstStyle/>
                    <a:p>
                      <a:pPr algn="ctr"/>
                      <a:r>
                        <a:rPr lang="id-ID" sz="1600" b="0" dirty="0" smtClean="0">
                          <a:latin typeface="Berlin Sans FB" pitchFamily="34" charset="0"/>
                        </a:rPr>
                        <a:t>No</a:t>
                      </a:r>
                      <a:endParaRPr lang="id-ID" sz="1600" b="0" dirty="0">
                        <a:latin typeface="Berlin Sans FB" pitchFamily="34" charset="0"/>
                      </a:endParaRPr>
                    </a:p>
                  </a:txBody>
                  <a:tcPr>
                    <a:solidFill>
                      <a:srgbClr val="002060"/>
                    </a:solidFill>
                  </a:tcPr>
                </a:tc>
                <a:tc>
                  <a:txBody>
                    <a:bodyPr/>
                    <a:lstStyle/>
                    <a:p>
                      <a:pPr algn="ctr"/>
                      <a:r>
                        <a:rPr lang="id-ID" sz="1600" b="0" dirty="0" smtClean="0">
                          <a:latin typeface="Berlin Sans FB" pitchFamily="34" charset="0"/>
                        </a:rPr>
                        <a:t>Faktor yg</a:t>
                      </a:r>
                      <a:r>
                        <a:rPr lang="id-ID" sz="1600" b="0" baseline="0" dirty="0" smtClean="0">
                          <a:latin typeface="Berlin Sans FB" pitchFamily="34" charset="0"/>
                        </a:rPr>
                        <a:t> dinilai</a:t>
                      </a:r>
                      <a:endParaRPr lang="id-ID" sz="1600" b="0" dirty="0">
                        <a:latin typeface="Berlin Sans FB" pitchFamily="34" charset="0"/>
                      </a:endParaRPr>
                    </a:p>
                  </a:txBody>
                  <a:tcPr>
                    <a:solidFill>
                      <a:srgbClr val="002060"/>
                    </a:solidFill>
                  </a:tcPr>
                </a:tc>
                <a:tc>
                  <a:txBody>
                    <a:bodyPr/>
                    <a:lstStyle/>
                    <a:p>
                      <a:pPr algn="ctr"/>
                      <a:r>
                        <a:rPr lang="id-ID" sz="1600" b="0" dirty="0" smtClean="0">
                          <a:latin typeface="Berlin Sans FB" pitchFamily="34" charset="0"/>
                        </a:rPr>
                        <a:t>Baik</a:t>
                      </a:r>
                      <a:endParaRPr lang="id-ID" sz="1600" b="0" dirty="0">
                        <a:latin typeface="Berlin Sans FB" pitchFamily="34" charset="0"/>
                      </a:endParaRPr>
                    </a:p>
                  </a:txBody>
                  <a:tcPr>
                    <a:solidFill>
                      <a:srgbClr val="002060"/>
                    </a:solidFill>
                  </a:tcPr>
                </a:tc>
                <a:tc>
                  <a:txBody>
                    <a:bodyPr/>
                    <a:lstStyle/>
                    <a:p>
                      <a:pPr algn="ctr"/>
                      <a:r>
                        <a:rPr lang="id-ID" sz="1600" b="0" dirty="0" smtClean="0">
                          <a:latin typeface="Berlin Sans FB" pitchFamily="34" charset="0"/>
                        </a:rPr>
                        <a:t>Cukup </a:t>
                      </a:r>
                      <a:endParaRPr lang="id-ID" sz="1600" b="0" dirty="0">
                        <a:latin typeface="Berlin Sans FB" pitchFamily="34" charset="0"/>
                      </a:endParaRPr>
                    </a:p>
                  </a:txBody>
                  <a:tcPr>
                    <a:solidFill>
                      <a:srgbClr val="002060"/>
                    </a:solidFill>
                  </a:tcPr>
                </a:tc>
                <a:tc>
                  <a:txBody>
                    <a:bodyPr/>
                    <a:lstStyle/>
                    <a:p>
                      <a:pPr algn="ctr"/>
                      <a:r>
                        <a:rPr lang="id-ID" sz="1600" b="0" dirty="0" smtClean="0">
                          <a:latin typeface="Berlin Sans FB" pitchFamily="34" charset="0"/>
                        </a:rPr>
                        <a:t>Sedang</a:t>
                      </a:r>
                      <a:endParaRPr lang="id-ID" sz="1600" b="0" dirty="0">
                        <a:latin typeface="Berlin Sans FB" pitchFamily="34" charset="0"/>
                      </a:endParaRPr>
                    </a:p>
                  </a:txBody>
                  <a:tcPr>
                    <a:solidFill>
                      <a:srgbClr val="002060"/>
                    </a:solidFill>
                  </a:tcPr>
                </a:tc>
                <a:tc>
                  <a:txBody>
                    <a:bodyPr/>
                    <a:lstStyle/>
                    <a:p>
                      <a:pPr algn="ctr"/>
                      <a:r>
                        <a:rPr lang="id-ID" sz="1600" b="0" dirty="0" smtClean="0">
                          <a:latin typeface="Berlin Sans FB" pitchFamily="34" charset="0"/>
                        </a:rPr>
                        <a:t>Kurang</a:t>
                      </a:r>
                      <a:endParaRPr lang="id-ID" sz="1600" b="0" dirty="0">
                        <a:latin typeface="Berlin Sans FB" pitchFamily="34" charset="0"/>
                      </a:endParaRPr>
                    </a:p>
                  </a:txBody>
                  <a:tcPr>
                    <a:solidFill>
                      <a:srgbClr val="002060"/>
                    </a:solidFill>
                  </a:tcPr>
                </a:tc>
              </a:tr>
              <a:tr h="671517">
                <a:tc>
                  <a:txBody>
                    <a:bodyPr/>
                    <a:lstStyle/>
                    <a:p>
                      <a:r>
                        <a:rPr lang="id-ID" sz="1600" dirty="0" smtClean="0">
                          <a:latin typeface="Berlin Sans FB" pitchFamily="34" charset="0"/>
                        </a:rPr>
                        <a:t>1.</a:t>
                      </a:r>
                      <a:endParaRPr lang="id-ID" sz="1600" dirty="0">
                        <a:latin typeface="Berlin Sans FB" pitchFamily="34" charset="0"/>
                      </a:endParaRPr>
                    </a:p>
                  </a:txBody>
                  <a:tcPr>
                    <a:solidFill>
                      <a:schemeClr val="bg2">
                        <a:lumMod val="75000"/>
                      </a:schemeClr>
                    </a:solidFill>
                  </a:tcPr>
                </a:tc>
                <a:tc>
                  <a:txBody>
                    <a:bodyPr/>
                    <a:lstStyle/>
                    <a:p>
                      <a:r>
                        <a:rPr lang="id-ID" sz="1600" dirty="0" smtClean="0">
                          <a:latin typeface="Berlin Sans FB" pitchFamily="34" charset="0"/>
                        </a:rPr>
                        <a:t>Pengetahuan tentang pekerjaan</a:t>
                      </a:r>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r h="671517">
                <a:tc>
                  <a:txBody>
                    <a:bodyPr/>
                    <a:lstStyle/>
                    <a:p>
                      <a:r>
                        <a:rPr lang="id-ID" sz="1600" dirty="0" smtClean="0">
                          <a:latin typeface="Berlin Sans FB" pitchFamily="34" charset="0"/>
                        </a:rPr>
                        <a:t>2.</a:t>
                      </a:r>
                      <a:endParaRPr lang="id-ID" sz="1600" dirty="0">
                        <a:latin typeface="Berlin Sans FB" pitchFamily="34" charset="0"/>
                      </a:endParaRPr>
                    </a:p>
                  </a:txBody>
                  <a:tcPr>
                    <a:solidFill>
                      <a:schemeClr val="bg2">
                        <a:lumMod val="75000"/>
                      </a:schemeClr>
                    </a:solidFill>
                  </a:tcPr>
                </a:tc>
                <a:tc>
                  <a:txBody>
                    <a:bodyPr/>
                    <a:lstStyle/>
                    <a:p>
                      <a:r>
                        <a:rPr lang="id-ID" sz="1600" dirty="0" smtClean="0">
                          <a:latin typeface="Berlin Sans FB" pitchFamily="34" charset="0"/>
                        </a:rPr>
                        <a:t>Kemampuan menganalisa masalah</a:t>
                      </a:r>
                      <a:endParaRPr lang="id-ID" sz="1600" dirty="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r h="671517">
                <a:tc>
                  <a:txBody>
                    <a:bodyPr/>
                    <a:lstStyle/>
                    <a:p>
                      <a:r>
                        <a:rPr lang="id-ID" sz="1600" dirty="0" smtClean="0">
                          <a:latin typeface="Berlin Sans FB" pitchFamily="34" charset="0"/>
                        </a:rPr>
                        <a:t>3.</a:t>
                      </a:r>
                      <a:endParaRPr lang="id-ID" sz="1600" dirty="0">
                        <a:latin typeface="Berlin Sans FB" pitchFamily="34" charset="0"/>
                      </a:endParaRPr>
                    </a:p>
                  </a:txBody>
                  <a:tcPr>
                    <a:solidFill>
                      <a:schemeClr val="bg2">
                        <a:lumMod val="75000"/>
                      </a:schemeClr>
                    </a:solidFill>
                  </a:tcPr>
                </a:tc>
                <a:tc>
                  <a:txBody>
                    <a:bodyPr/>
                    <a:lstStyle/>
                    <a:p>
                      <a:r>
                        <a:rPr lang="id-ID" sz="1600" dirty="0" smtClean="0">
                          <a:latin typeface="Berlin Sans FB" pitchFamily="34" charset="0"/>
                        </a:rPr>
                        <a:t>Kemampuan membina relasi sosial</a:t>
                      </a:r>
                      <a:endParaRPr lang="id-ID" sz="1600" dirty="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r h="671517">
                <a:tc>
                  <a:txBody>
                    <a:bodyPr/>
                    <a:lstStyle/>
                    <a:p>
                      <a:r>
                        <a:rPr lang="id-ID" sz="1600" dirty="0" smtClean="0">
                          <a:latin typeface="Berlin Sans FB" pitchFamily="34" charset="0"/>
                        </a:rPr>
                        <a:t>4.</a:t>
                      </a:r>
                      <a:endParaRPr lang="id-ID" sz="1600" dirty="0">
                        <a:latin typeface="Berlin Sans FB" pitchFamily="34" charset="0"/>
                      </a:endParaRPr>
                    </a:p>
                  </a:txBody>
                  <a:tcPr>
                    <a:solidFill>
                      <a:schemeClr val="bg2">
                        <a:lumMod val="75000"/>
                      </a:schemeClr>
                    </a:solidFill>
                  </a:tcPr>
                </a:tc>
                <a:tc>
                  <a:txBody>
                    <a:bodyPr/>
                    <a:lstStyle/>
                    <a:p>
                      <a:r>
                        <a:rPr lang="id-ID" sz="1600" dirty="0" smtClean="0">
                          <a:latin typeface="Berlin Sans FB" pitchFamily="34" charset="0"/>
                        </a:rPr>
                        <a:t>Kecepatan pemecahan masalah</a:t>
                      </a:r>
                      <a:endParaRPr lang="id-ID" sz="1600" dirty="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000" dirty="0" smtClean="0">
                <a:latin typeface="Berlin Sans FB" pitchFamily="34" charset="0"/>
              </a:rPr>
              <a:t>Contoh : Future </a:t>
            </a:r>
            <a:r>
              <a:rPr lang="id-ID" sz="2000" dirty="0" smtClean="0">
                <a:latin typeface="Berlin Sans FB" pitchFamily="34" charset="0"/>
              </a:rPr>
              <a:t>Oriented Appraisals/ </a:t>
            </a:r>
            <a:r>
              <a:rPr lang="id-ID" sz="2000" dirty="0" smtClean="0">
                <a:latin typeface="Berlin Sans FB" pitchFamily="34" charset="0"/>
              </a:rPr>
              <a:t>Management By Objective</a:t>
            </a:r>
            <a:endParaRPr lang="id-ID" sz="2000" dirty="0" smtClean="0">
              <a:latin typeface="Berlin Sans FB" pitchFamily="34" charset="0"/>
            </a:endParaRPr>
          </a:p>
          <a:p>
            <a:endParaRPr lang="id-ID" sz="20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r>
              <a:rPr lang="id-ID" sz="2800" dirty="0" smtClean="0">
                <a:solidFill>
                  <a:srgbClr val="FF0000"/>
                </a:solidFill>
                <a:effectLst/>
                <a:latin typeface="Berlin Sans FB" pitchFamily="34" charset="0"/>
              </a:rPr>
              <a:t>Lanjutan...</a:t>
            </a:r>
            <a:endParaRPr lang="id-ID" sz="2800" dirty="0">
              <a:solidFill>
                <a:srgbClr val="FF0000"/>
              </a:solidFill>
              <a:effectLst/>
              <a:latin typeface="Berlin Sans FB" pitchFamily="34" charset="0"/>
            </a:endParaRPr>
          </a:p>
        </p:txBody>
      </p:sp>
      <p:graphicFrame>
        <p:nvGraphicFramePr>
          <p:cNvPr id="4" name="Table 3"/>
          <p:cNvGraphicFramePr>
            <a:graphicFrameLocks noGrp="1"/>
          </p:cNvGraphicFramePr>
          <p:nvPr/>
        </p:nvGraphicFramePr>
        <p:xfrm>
          <a:off x="928662" y="2071680"/>
          <a:ext cx="7429551" cy="3861201"/>
        </p:xfrm>
        <a:graphic>
          <a:graphicData uri="http://schemas.openxmlformats.org/drawingml/2006/table">
            <a:tbl>
              <a:tblPr firstRow="1" bandRow="1">
                <a:tableStyleId>{5C22544A-7EE6-4342-B048-85BDC9FD1C3A}</a:tableStyleId>
              </a:tblPr>
              <a:tblGrid>
                <a:gridCol w="1785950"/>
                <a:gridCol w="4071966"/>
                <a:gridCol w="1571635"/>
              </a:tblGrid>
              <a:tr h="660801">
                <a:tc>
                  <a:txBody>
                    <a:bodyPr/>
                    <a:lstStyle/>
                    <a:p>
                      <a:pPr algn="ctr"/>
                      <a:r>
                        <a:rPr lang="id-ID" sz="1600" dirty="0" smtClean="0">
                          <a:solidFill>
                            <a:schemeClr val="bg1"/>
                          </a:solidFill>
                          <a:latin typeface="Berlin Sans FB" pitchFamily="34" charset="0"/>
                        </a:rPr>
                        <a:t>Jabatan</a:t>
                      </a:r>
                      <a:endParaRPr lang="id-ID" sz="1600" dirty="0">
                        <a:solidFill>
                          <a:schemeClr val="bg1"/>
                        </a:solidFill>
                        <a:latin typeface="Berlin Sans FB" pitchFamily="34" charset="0"/>
                      </a:endParaRPr>
                    </a:p>
                  </a:txBody>
                  <a:tcPr/>
                </a:tc>
                <a:tc>
                  <a:txBody>
                    <a:bodyPr/>
                    <a:lstStyle/>
                    <a:p>
                      <a:pPr algn="ctr"/>
                      <a:r>
                        <a:rPr lang="id-ID" sz="1600" dirty="0" smtClean="0">
                          <a:solidFill>
                            <a:schemeClr val="bg1"/>
                          </a:solidFill>
                          <a:latin typeface="Berlin Sans FB" pitchFamily="34" charset="0"/>
                        </a:rPr>
                        <a:t>Sasaran</a:t>
                      </a:r>
                      <a:endParaRPr lang="id-ID" sz="1600" dirty="0">
                        <a:solidFill>
                          <a:schemeClr val="bg1"/>
                        </a:solidFill>
                        <a:latin typeface="Berlin Sans FB" pitchFamily="34" charset="0"/>
                      </a:endParaRPr>
                    </a:p>
                  </a:txBody>
                  <a:tcPr/>
                </a:tc>
                <a:tc>
                  <a:txBody>
                    <a:bodyPr/>
                    <a:lstStyle/>
                    <a:p>
                      <a:pPr algn="ctr"/>
                      <a:r>
                        <a:rPr lang="id-ID" sz="1600" dirty="0" smtClean="0">
                          <a:solidFill>
                            <a:schemeClr val="bg1"/>
                          </a:solidFill>
                          <a:latin typeface="Berlin Sans FB" pitchFamily="34" charset="0"/>
                        </a:rPr>
                        <a:t>Pencapaian</a:t>
                      </a:r>
                      <a:endParaRPr lang="id-ID" sz="1600" dirty="0">
                        <a:solidFill>
                          <a:schemeClr val="bg1"/>
                        </a:solidFill>
                        <a:latin typeface="Berlin Sans FB" pitchFamily="34" charset="0"/>
                      </a:endParaRPr>
                    </a:p>
                  </a:txBody>
                  <a:tcPr/>
                </a:tc>
              </a:tr>
              <a:tr h="660801">
                <a:tc>
                  <a:txBody>
                    <a:bodyPr/>
                    <a:lstStyle/>
                    <a:p>
                      <a:r>
                        <a:rPr lang="id-ID" sz="1600" dirty="0" smtClean="0">
                          <a:latin typeface="Berlin Sans FB" pitchFamily="34" charset="0"/>
                        </a:rPr>
                        <a:t>Manajer Pemasaran</a:t>
                      </a:r>
                      <a:endParaRPr lang="id-ID" sz="1600" dirty="0">
                        <a:latin typeface="Berlin Sans FB" pitchFamily="34" charset="0"/>
                      </a:endParaRPr>
                    </a:p>
                  </a:txBody>
                  <a:tcPr>
                    <a:solidFill>
                      <a:schemeClr val="bg2">
                        <a:lumMod val="75000"/>
                      </a:schemeClr>
                    </a:solidFill>
                  </a:tcPr>
                </a:tc>
                <a:tc>
                  <a:txBody>
                    <a:bodyPr/>
                    <a:lstStyle/>
                    <a:p>
                      <a:pPr marL="342900" indent="-342900">
                        <a:buAutoNum type="arabicPeriod"/>
                      </a:pPr>
                      <a:r>
                        <a:rPr lang="id-ID" sz="1600" baseline="0" dirty="0" smtClean="0">
                          <a:latin typeface="Berlin Sans FB" pitchFamily="34" charset="0"/>
                        </a:rPr>
                        <a:t>Meningkatkan penjualan sebesar 10% dari penjualan tahun lalu</a:t>
                      </a:r>
                    </a:p>
                    <a:p>
                      <a:pPr marL="342900" indent="-342900">
                        <a:buAutoNum type="arabicPeriod"/>
                      </a:pPr>
                      <a:r>
                        <a:rPr lang="id-ID" sz="1600" baseline="0" dirty="0" smtClean="0">
                          <a:latin typeface="Berlin Sans FB" pitchFamily="34" charset="0"/>
                        </a:rPr>
                        <a:t>Menurunkan pengembalian penjualan 3% menjadi 2%</a:t>
                      </a:r>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r h="660801">
                <a:tc>
                  <a:txBody>
                    <a:bodyPr/>
                    <a:lstStyle/>
                    <a:p>
                      <a:r>
                        <a:rPr lang="id-ID" sz="1600" dirty="0" smtClean="0">
                          <a:latin typeface="Berlin Sans FB" pitchFamily="34" charset="0"/>
                        </a:rPr>
                        <a:t>Manajer Keuangan</a:t>
                      </a:r>
                      <a:endParaRPr lang="id-ID" sz="1600" dirty="0">
                        <a:latin typeface="Berlin Sans FB" pitchFamily="34" charset="0"/>
                      </a:endParaRPr>
                    </a:p>
                  </a:txBody>
                  <a:tcPr>
                    <a:solidFill>
                      <a:schemeClr val="bg2">
                        <a:lumMod val="75000"/>
                      </a:schemeClr>
                    </a:solidFill>
                  </a:tcPr>
                </a:tc>
                <a:tc>
                  <a:txBody>
                    <a:bodyPr/>
                    <a:lstStyle/>
                    <a:p>
                      <a:pPr marL="342900" indent="-342900">
                        <a:buAutoNum type="arabicPeriod"/>
                      </a:pPr>
                      <a:r>
                        <a:rPr lang="id-ID" sz="1600" dirty="0" smtClean="0">
                          <a:latin typeface="Berlin Sans FB" pitchFamily="34" charset="0"/>
                        </a:rPr>
                        <a:t>Menguranngi piutang ragu-ragu dari 7% menjadi 5%</a:t>
                      </a:r>
                    </a:p>
                    <a:p>
                      <a:pPr marL="342900" indent="-342900">
                        <a:buAutoNum type="arabicPeriod"/>
                      </a:pPr>
                      <a:r>
                        <a:rPr lang="id-ID" sz="1600" dirty="0" smtClean="0">
                          <a:latin typeface="Berlin Sans FB" pitchFamily="34" charset="0"/>
                        </a:rPr>
                        <a:t>Meningkatkan perputaran piutang dari 8 kali menjadi 10 kali</a:t>
                      </a:r>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r h="660801">
                <a:tc>
                  <a:txBody>
                    <a:bodyPr/>
                    <a:lstStyle/>
                    <a:p>
                      <a:r>
                        <a:rPr lang="id-ID" sz="1600" dirty="0" smtClean="0">
                          <a:latin typeface="Berlin Sans FB" pitchFamily="34" charset="0"/>
                        </a:rPr>
                        <a:t>Manajer Personalia</a:t>
                      </a:r>
                      <a:endParaRPr lang="id-ID" sz="1600" dirty="0">
                        <a:latin typeface="Berlin Sans FB" pitchFamily="34" charset="0"/>
                      </a:endParaRPr>
                    </a:p>
                  </a:txBody>
                  <a:tcPr>
                    <a:solidFill>
                      <a:schemeClr val="bg2">
                        <a:lumMod val="75000"/>
                      </a:schemeClr>
                    </a:solidFill>
                  </a:tcPr>
                </a:tc>
                <a:tc>
                  <a:txBody>
                    <a:bodyPr/>
                    <a:lstStyle/>
                    <a:p>
                      <a:pPr marL="342900" indent="-342900">
                        <a:buAutoNum type="arabicPeriod"/>
                      </a:pPr>
                      <a:r>
                        <a:rPr lang="id-ID" sz="1600" dirty="0" smtClean="0">
                          <a:latin typeface="Berlin Sans FB" pitchFamily="34" charset="0"/>
                        </a:rPr>
                        <a:t>Menyelesaikan program training sesuai dg</a:t>
                      </a:r>
                      <a:r>
                        <a:rPr lang="id-ID" sz="1600" baseline="0" dirty="0" smtClean="0">
                          <a:latin typeface="Berlin Sans FB" pitchFamily="34" charset="0"/>
                        </a:rPr>
                        <a:t> anggaran pada akhir bulan juli</a:t>
                      </a:r>
                    </a:p>
                    <a:p>
                      <a:pPr marL="342900" indent="-342900">
                        <a:buAutoNum type="arabicPeriod"/>
                      </a:pPr>
                      <a:r>
                        <a:rPr lang="id-ID" sz="1600" baseline="0" dirty="0" smtClean="0">
                          <a:latin typeface="Berlin Sans FB" pitchFamily="34" charset="0"/>
                        </a:rPr>
                        <a:t>Mengurangi ketidakhadiran karyawan dari 3% menjadi 2%</a:t>
                      </a:r>
                      <a:endParaRPr lang="id-ID" sz="1600" dirty="0">
                        <a:latin typeface="Berlin Sans FB" pitchFamily="34" charset="0"/>
                      </a:endParaRPr>
                    </a:p>
                  </a:txBody>
                  <a:tcPr>
                    <a:solidFill>
                      <a:schemeClr val="bg2">
                        <a:lumMod val="75000"/>
                      </a:schemeClr>
                    </a:solidFill>
                  </a:tcPr>
                </a:tc>
                <a:tc>
                  <a:txBody>
                    <a:bodyPr/>
                    <a:lstStyle/>
                    <a:p>
                      <a:endParaRPr lang="id-ID" sz="1600" dirty="0">
                        <a:latin typeface="Berlin Sans FB" pitchFamily="34" charset="0"/>
                      </a:endParaRPr>
                    </a:p>
                  </a:txBody>
                  <a:tcPr>
                    <a:solidFill>
                      <a:schemeClr val="bg2">
                        <a:lumMod val="75000"/>
                      </a:schemeClr>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000660"/>
          </a:xfrm>
        </p:spPr>
        <p:txBody>
          <a:bodyPr>
            <a:normAutofit lnSpcReduction="10000"/>
          </a:bodyPr>
          <a:lstStyle/>
          <a:p>
            <a:pPr>
              <a:buNone/>
            </a:pPr>
            <a:r>
              <a:rPr lang="id-ID" sz="2000" dirty="0" smtClean="0">
                <a:solidFill>
                  <a:srgbClr val="FF0000"/>
                </a:solidFill>
                <a:latin typeface="Berlin Sans FB" pitchFamily="34" charset="0"/>
              </a:rPr>
              <a:t>1. Atasan Langsung</a:t>
            </a:r>
          </a:p>
          <a:p>
            <a:pPr>
              <a:buFont typeface="Wingdings" pitchFamily="2" charset="2"/>
              <a:buChar char="§"/>
            </a:pPr>
            <a:r>
              <a:rPr lang="id-ID" sz="2000" dirty="0" smtClean="0">
                <a:latin typeface="Berlin Sans FB" pitchFamily="34" charset="0"/>
              </a:rPr>
              <a:t>Org yang paling mengenal kinerja bawahan</a:t>
            </a:r>
          </a:p>
          <a:p>
            <a:pPr>
              <a:buFont typeface="Wingdings" pitchFamily="2" charset="2"/>
              <a:buChar char="§"/>
            </a:pPr>
            <a:r>
              <a:rPr lang="id-ID" sz="2000" dirty="0" smtClean="0">
                <a:latin typeface="Berlin Sans FB" pitchFamily="34" charset="0"/>
              </a:rPr>
              <a:t>Pihak yg berwenang memberikan reward &amp; punishment</a:t>
            </a:r>
          </a:p>
          <a:p>
            <a:pPr>
              <a:buFont typeface="Wingdings" pitchFamily="2" charset="2"/>
              <a:buChar char="§"/>
            </a:pPr>
            <a:r>
              <a:rPr lang="id-ID" sz="2000" dirty="0" smtClean="0">
                <a:latin typeface="Berlin Sans FB" pitchFamily="34" charset="0"/>
              </a:rPr>
              <a:t>Bisa mengurangi penilaian subjektif</a:t>
            </a:r>
          </a:p>
          <a:p>
            <a:endParaRPr lang="id-ID" sz="2000" dirty="0" smtClean="0">
              <a:latin typeface="Berlin Sans FB" pitchFamily="34" charset="0"/>
            </a:endParaRPr>
          </a:p>
          <a:p>
            <a:pPr>
              <a:buNone/>
            </a:pPr>
            <a:r>
              <a:rPr lang="id-ID" sz="2000" dirty="0" smtClean="0">
                <a:solidFill>
                  <a:srgbClr val="FF0000"/>
                </a:solidFill>
                <a:latin typeface="Berlin Sans FB" pitchFamily="34" charset="0"/>
              </a:rPr>
              <a:t>2. Rekan Sekerja</a:t>
            </a:r>
          </a:p>
          <a:p>
            <a:pPr>
              <a:buFont typeface="Wingdings" pitchFamily="2" charset="2"/>
              <a:buChar char="§"/>
            </a:pPr>
            <a:r>
              <a:rPr lang="id-ID" sz="2000" dirty="0" smtClean="0">
                <a:latin typeface="Berlin Sans FB" pitchFamily="34" charset="0"/>
              </a:rPr>
              <a:t>Bila tdk memungkinkan atasan untuk mengamati secara langsung</a:t>
            </a:r>
          </a:p>
          <a:p>
            <a:pPr>
              <a:buFont typeface="Wingdings" pitchFamily="2" charset="2"/>
              <a:buChar char="§"/>
            </a:pPr>
            <a:r>
              <a:rPr lang="id-ID" sz="2000" dirty="0" smtClean="0">
                <a:latin typeface="Berlin Sans FB" pitchFamily="34" charset="0"/>
              </a:rPr>
              <a:t>Rekan melihat kegiatan nyata sehari-hari temannya</a:t>
            </a:r>
          </a:p>
          <a:p>
            <a:pPr>
              <a:buFont typeface="Wingdings" pitchFamily="2" charset="2"/>
              <a:buChar char="§"/>
            </a:pPr>
            <a:r>
              <a:rPr lang="id-ID" sz="2000" dirty="0" smtClean="0">
                <a:latin typeface="Berlin Sans FB" pitchFamily="34" charset="0"/>
              </a:rPr>
              <a:t>Diperlukan pedoman yg jelas agar tidak bias</a:t>
            </a:r>
          </a:p>
          <a:p>
            <a:endParaRPr lang="id-ID" sz="2000" dirty="0" smtClean="0">
              <a:latin typeface="Berlin Sans FB" pitchFamily="34" charset="0"/>
            </a:endParaRPr>
          </a:p>
          <a:p>
            <a:pPr>
              <a:buNone/>
            </a:pPr>
            <a:r>
              <a:rPr lang="id-ID" sz="2000" dirty="0" smtClean="0">
                <a:solidFill>
                  <a:srgbClr val="FF0000"/>
                </a:solidFill>
                <a:latin typeface="Berlin Sans FB" pitchFamily="34" charset="0"/>
              </a:rPr>
              <a:t>3. Bawahan</a:t>
            </a:r>
          </a:p>
          <a:p>
            <a:pPr>
              <a:buFont typeface="Wingdings" pitchFamily="2" charset="2"/>
              <a:buChar char="§"/>
            </a:pPr>
            <a:r>
              <a:rPr lang="id-ID" sz="2000" dirty="0" smtClean="0">
                <a:latin typeface="Berlin Sans FB" pitchFamily="34" charset="0"/>
              </a:rPr>
              <a:t>Berguna untuk pengembangan atasannya langsung misal tentang komunikasi, kepemimpinan, pengelolaan organisasi</a:t>
            </a:r>
          </a:p>
          <a:p>
            <a:pPr>
              <a:buFont typeface="Wingdings" pitchFamily="2" charset="2"/>
              <a:buChar char="§"/>
            </a:pPr>
            <a:r>
              <a:rPr lang="id-ID" sz="2000" dirty="0" smtClean="0">
                <a:latin typeface="Berlin Sans FB" pitchFamily="34" charset="0"/>
              </a:rPr>
              <a:t>Sukar dilakukan karena bawahan takut akan akibat buruk penilaian yg dilakukan.</a:t>
            </a:r>
            <a:endParaRPr lang="id-ID" sz="20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pPr algn="ctr"/>
            <a:r>
              <a:rPr lang="id-ID" sz="2800" b="0" dirty="0" smtClean="0">
                <a:solidFill>
                  <a:srgbClr val="FF0000"/>
                </a:solidFill>
                <a:effectLst/>
                <a:latin typeface="Berlin Sans FB" pitchFamily="34" charset="0"/>
              </a:rPr>
              <a:t>SIAPA YANG MELAKUKAN P.A ?</a:t>
            </a:r>
            <a:endParaRPr lang="id-ID" sz="2800" b="0" dirty="0">
              <a:solidFill>
                <a:srgbClr val="FF0000"/>
              </a:solidFill>
              <a:effectLst/>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721431"/>
          </a:xfrm>
        </p:spPr>
        <p:txBody>
          <a:bodyPr>
            <a:normAutofit/>
          </a:bodyPr>
          <a:lstStyle/>
          <a:p>
            <a:pPr>
              <a:buNone/>
            </a:pPr>
            <a:r>
              <a:rPr lang="id-ID" sz="2000" dirty="0" smtClean="0">
                <a:solidFill>
                  <a:srgbClr val="FF0000"/>
                </a:solidFill>
                <a:latin typeface="Berlin Sans FB" pitchFamily="34" charset="0"/>
              </a:rPr>
              <a:t>4. Pelanggan</a:t>
            </a:r>
          </a:p>
          <a:p>
            <a:pPr>
              <a:buFont typeface="Wingdings" pitchFamily="2" charset="2"/>
              <a:buChar char="§"/>
            </a:pPr>
            <a:r>
              <a:rPr lang="id-ID" sz="2000" dirty="0" smtClean="0">
                <a:latin typeface="Berlin Sans FB" pitchFamily="34" charset="0"/>
              </a:rPr>
              <a:t>Berupa umpan balik pelayanan</a:t>
            </a:r>
          </a:p>
          <a:p>
            <a:pPr>
              <a:buFont typeface="Wingdings" pitchFamily="2" charset="2"/>
              <a:buChar char="§"/>
            </a:pPr>
            <a:r>
              <a:rPr lang="id-ID" sz="2000" dirty="0" smtClean="0">
                <a:latin typeface="Berlin Sans FB" pitchFamily="34" charset="0"/>
              </a:rPr>
              <a:t>Dilakukan untuk karyawan yg langsung berhubungan dg pelanggan spt : teller, pramuniaga, petugas hotel</a:t>
            </a:r>
          </a:p>
          <a:p>
            <a:pPr>
              <a:buFont typeface="Wingdings" pitchFamily="2" charset="2"/>
              <a:buChar char="§"/>
            </a:pPr>
            <a:r>
              <a:rPr lang="id-ID" sz="2000" dirty="0" smtClean="0">
                <a:latin typeface="Berlin Sans FB" pitchFamily="34" charset="0"/>
              </a:rPr>
              <a:t>Info dari pelanggan bisa dimanfaatkan untuk membuat keputusan</a:t>
            </a:r>
          </a:p>
          <a:p>
            <a:endParaRPr lang="id-ID" sz="2000" dirty="0" smtClean="0">
              <a:latin typeface="Berlin Sans FB" pitchFamily="34" charset="0"/>
            </a:endParaRPr>
          </a:p>
          <a:p>
            <a:pPr>
              <a:buNone/>
            </a:pPr>
            <a:r>
              <a:rPr lang="id-ID" sz="2000" dirty="0" smtClean="0">
                <a:solidFill>
                  <a:srgbClr val="FF0000"/>
                </a:solidFill>
                <a:latin typeface="Berlin Sans FB" pitchFamily="34" charset="0"/>
              </a:rPr>
              <a:t>5. Penilaian Diri sendiri</a:t>
            </a:r>
          </a:p>
          <a:p>
            <a:pPr>
              <a:buFont typeface="Wingdings" pitchFamily="2" charset="2"/>
              <a:buChar char="§"/>
            </a:pPr>
            <a:r>
              <a:rPr lang="id-ID" sz="2000" dirty="0" smtClean="0">
                <a:latin typeface="Berlin Sans FB" pitchFamily="34" charset="0"/>
              </a:rPr>
              <a:t>Hanya beberapa perusahaan saja yg menggunakan</a:t>
            </a:r>
          </a:p>
          <a:p>
            <a:pPr>
              <a:buFont typeface="Wingdings" pitchFamily="2" charset="2"/>
              <a:buChar char="§"/>
            </a:pPr>
            <a:r>
              <a:rPr lang="id-ID" sz="2000" dirty="0" smtClean="0">
                <a:latin typeface="Berlin Sans FB" pitchFamily="34" charset="0"/>
              </a:rPr>
              <a:t>Karyawan berkesempatan menilai diri sendiri</a:t>
            </a:r>
          </a:p>
          <a:p>
            <a:pPr>
              <a:buFont typeface="Wingdings" pitchFamily="2" charset="2"/>
              <a:buChar char="§"/>
            </a:pPr>
            <a:r>
              <a:rPr lang="id-ID" sz="2000" dirty="0" smtClean="0">
                <a:latin typeface="Berlin Sans FB" pitchFamily="34" charset="0"/>
              </a:rPr>
              <a:t>Bisa menjadi informasi untuk menetapkan tujuan-tujuan pribadi di masa y.a.d</a:t>
            </a:r>
          </a:p>
          <a:p>
            <a:pPr>
              <a:buFont typeface="Wingdings" pitchFamily="2" charset="2"/>
              <a:buChar char="§"/>
            </a:pPr>
            <a:r>
              <a:rPr lang="id-ID" sz="2000" dirty="0" smtClean="0">
                <a:latin typeface="Berlin Sans FB" pitchFamily="34" charset="0"/>
              </a:rPr>
              <a:t>Cenderung menilai diri terlalu tinggi</a:t>
            </a:r>
            <a:endParaRPr lang="id-ID" sz="20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r>
              <a:rPr lang="id-ID" sz="2800" b="0" dirty="0" smtClean="0">
                <a:solidFill>
                  <a:srgbClr val="FF0000"/>
                </a:solidFill>
                <a:effectLst/>
                <a:latin typeface="Berlin Sans FB" pitchFamily="34" charset="0"/>
              </a:rPr>
              <a:t>Lanjutan....</a:t>
            </a:r>
            <a:endParaRPr lang="id-ID" sz="2800" b="0" dirty="0">
              <a:solidFill>
                <a:srgbClr val="FF0000"/>
              </a:solidFill>
              <a:effectLst/>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2800" smtClean="0">
                <a:solidFill>
                  <a:srgbClr val="FF0000"/>
                </a:solidFill>
                <a:latin typeface="Berlin Sans FB" pitchFamily="34"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None/>
              <a:defRPr/>
            </a:pPr>
            <a:r>
              <a:rPr lang="id-ID" sz="2400" dirty="0" smtClean="0">
                <a:latin typeface="Berlin Sans FB" pitchFamily="34" charset="0"/>
                <a:cs typeface="Arial" charset="0"/>
              </a:rPr>
              <a:t>	Setelah mengikuti materi perkuliahan ini mahasiswa diharapkan mampu :</a:t>
            </a:r>
          </a:p>
          <a:p>
            <a:pPr marL="850392" lvl="1" indent="-457200">
              <a:buFont typeface="+mj-lt"/>
              <a:buAutoNum type="arabicPeriod"/>
            </a:pPr>
            <a:r>
              <a:rPr lang="id-ID" sz="2400" dirty="0" smtClean="0">
                <a:latin typeface="Berlin Sans FB" pitchFamily="34" charset="0"/>
              </a:rPr>
              <a:t>Menjelaskan kegunaan Job Performance Information</a:t>
            </a:r>
          </a:p>
          <a:p>
            <a:pPr marL="850392" lvl="1" indent="-457200">
              <a:buFont typeface="+mj-lt"/>
              <a:buAutoNum type="arabicPeriod"/>
            </a:pPr>
            <a:r>
              <a:rPr lang="id-ID" sz="2400" dirty="0" smtClean="0">
                <a:latin typeface="Berlin Sans FB" pitchFamily="34" charset="0"/>
              </a:rPr>
              <a:t>Mendiskusikan pentingnya kriteria untuk performance appraisal </a:t>
            </a:r>
          </a:p>
          <a:p>
            <a:pPr marL="850392" lvl="1" indent="-457200">
              <a:buFont typeface="+mj-lt"/>
              <a:buAutoNum type="arabicPeriod"/>
            </a:pPr>
            <a:r>
              <a:rPr lang="id-ID" sz="2400" dirty="0" smtClean="0">
                <a:latin typeface="Berlin Sans FB" pitchFamily="34" charset="0"/>
              </a:rPr>
              <a:t>Menjelaskan berbagai metode performance appraisal termasuk kelebihan &amp; keterbatasannya</a:t>
            </a:r>
          </a:p>
          <a:p>
            <a:pPr marL="850392" lvl="1" indent="-457200">
              <a:buFont typeface="+mj-lt"/>
              <a:buAutoNum type="arabicPeriod"/>
            </a:pPr>
            <a:r>
              <a:rPr lang="id-ID" sz="2400" dirty="0" smtClean="0">
                <a:latin typeface="Berlin Sans FB" pitchFamily="34" charset="0"/>
              </a:rPr>
              <a:t>Menjelaskan bagaimana melakukan performance appraisal secara legal</a:t>
            </a:r>
            <a:endParaRPr lang="en-US" sz="2400" dirty="0" smtClean="0">
              <a:latin typeface="Berlin Sans FB" pitchFamily="34" charset="0"/>
            </a:endParaRPr>
          </a:p>
          <a:p>
            <a:pPr>
              <a:buFont typeface="Arial" charset="0"/>
              <a:buNone/>
              <a:defRPr/>
            </a:pPr>
            <a:endParaRPr lang="id-ID" sz="2400" dirty="0" smtClean="0">
              <a:latin typeface="Berlin Sans FB" pitchFamily="34"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000" dirty="0" smtClean="0">
                <a:solidFill>
                  <a:srgbClr val="FF0000"/>
                </a:solidFill>
                <a:latin typeface="Berlin Sans FB" pitchFamily="34" charset="0"/>
              </a:rPr>
              <a:t>1.  Liniency Error </a:t>
            </a:r>
            <a:r>
              <a:rPr lang="id-ID" sz="2000" dirty="0" smtClean="0">
                <a:latin typeface="Berlin Sans FB" pitchFamily="34" charset="0"/>
              </a:rPr>
              <a:t>(Kesalahan karena Sikap Lunak)</a:t>
            </a:r>
          </a:p>
          <a:p>
            <a:pPr>
              <a:buFont typeface="Courier New" pitchFamily="49" charset="0"/>
              <a:buChar char="o"/>
            </a:pPr>
            <a:r>
              <a:rPr lang="id-ID" sz="2000" dirty="0" smtClean="0">
                <a:latin typeface="Berlin Sans FB" pitchFamily="34" charset="0"/>
              </a:rPr>
              <a:t>Penilai terlalu murah menilai</a:t>
            </a:r>
          </a:p>
          <a:p>
            <a:pPr>
              <a:buFont typeface="Courier New" pitchFamily="49" charset="0"/>
              <a:buChar char="o"/>
            </a:pPr>
            <a:r>
              <a:rPr lang="id-ID" sz="2000" dirty="0" smtClean="0">
                <a:latin typeface="Berlin Sans FB" pitchFamily="34" charset="0"/>
              </a:rPr>
              <a:t>Anggapan bhw penilai harus berlaku “baik” terhadap bawahan</a:t>
            </a:r>
          </a:p>
          <a:p>
            <a:pPr>
              <a:buFont typeface="Courier New" pitchFamily="49" charset="0"/>
              <a:buChar char="o"/>
            </a:pPr>
            <a:r>
              <a:rPr lang="id-ID" sz="2000" dirty="0" smtClean="0">
                <a:latin typeface="Berlin Sans FB" pitchFamily="34" charset="0"/>
              </a:rPr>
              <a:t>Penilai bertujuan memberi kepercayaan shg karyawan lbh termotivasi</a:t>
            </a:r>
          </a:p>
          <a:p>
            <a:pPr>
              <a:buFont typeface="Courier New" pitchFamily="49" charset="0"/>
              <a:buChar char="o"/>
            </a:pPr>
            <a:r>
              <a:rPr lang="id-ID" sz="2000" dirty="0" smtClean="0">
                <a:latin typeface="Berlin Sans FB" pitchFamily="34" charset="0"/>
              </a:rPr>
              <a:t>Terkadang penilai takut bawahan marah atau kecewa dg hasil P.A</a:t>
            </a:r>
          </a:p>
          <a:p>
            <a:pPr>
              <a:buFont typeface="Courier New" pitchFamily="49" charset="0"/>
              <a:buChar char="o"/>
            </a:pPr>
            <a:r>
              <a:rPr lang="id-ID" sz="2000" dirty="0" smtClean="0">
                <a:latin typeface="Berlin Sans FB" pitchFamily="34" charset="0"/>
              </a:rPr>
              <a:t>Terkadang penilai ingn menunjukkan diri bhw ia mampu memimpin</a:t>
            </a:r>
          </a:p>
          <a:p>
            <a:pPr>
              <a:buFont typeface="Courier New" pitchFamily="49" charset="0"/>
              <a:buChar char="o"/>
            </a:pPr>
            <a:endParaRPr lang="id-ID" sz="2000" dirty="0" smtClean="0">
              <a:latin typeface="Berlin Sans FB" pitchFamily="34" charset="0"/>
            </a:endParaRPr>
          </a:p>
          <a:p>
            <a:pPr marL="566928" indent="-457200">
              <a:buNone/>
            </a:pPr>
            <a:r>
              <a:rPr lang="id-ID" sz="2000" dirty="0" smtClean="0">
                <a:solidFill>
                  <a:srgbClr val="FF0000"/>
                </a:solidFill>
                <a:latin typeface="Berlin Sans FB" pitchFamily="34" charset="0"/>
              </a:rPr>
              <a:t>2. Strictness Error </a:t>
            </a:r>
            <a:r>
              <a:rPr lang="id-ID" sz="2000" dirty="0" smtClean="0">
                <a:latin typeface="Berlin Sans FB" pitchFamily="34" charset="0"/>
              </a:rPr>
              <a:t>( Kesalahan karena terlalu ketat)</a:t>
            </a:r>
          </a:p>
          <a:p>
            <a:pPr marL="566928" indent="-457200">
              <a:buFont typeface="Courier New" pitchFamily="49" charset="0"/>
              <a:buChar char="o"/>
            </a:pPr>
            <a:r>
              <a:rPr lang="id-ID" sz="2000" dirty="0" smtClean="0">
                <a:latin typeface="Berlin Sans FB" pitchFamily="34" charset="0"/>
              </a:rPr>
              <a:t>Penilai terlalu ketat/kaku menilai</a:t>
            </a:r>
          </a:p>
          <a:p>
            <a:pPr marL="566928" indent="-457200">
              <a:buFont typeface="Courier New" pitchFamily="49" charset="0"/>
              <a:buChar char="o"/>
            </a:pPr>
            <a:r>
              <a:rPr lang="id-ID" sz="2000" dirty="0" smtClean="0">
                <a:latin typeface="Berlin Sans FB" pitchFamily="34" charset="0"/>
              </a:rPr>
              <a:t>Penilai beranggapan tdk ada karyawan yg baik kinerjanya</a:t>
            </a:r>
          </a:p>
          <a:p>
            <a:pPr marL="566928" indent="-457200">
              <a:buFont typeface="Courier New" pitchFamily="49" charset="0"/>
              <a:buChar char="o"/>
            </a:pPr>
            <a:r>
              <a:rPr lang="id-ID" sz="2000" dirty="0" smtClean="0">
                <a:latin typeface="Berlin Sans FB" pitchFamily="34" charset="0"/>
              </a:rPr>
              <a:t>Berharap karyawan malu dan meningkat motivasi kerjanya</a:t>
            </a:r>
          </a:p>
          <a:p>
            <a:pPr marL="566928" indent="-457200">
              <a:buAutoNum type="arabicPeriod" startAt="2"/>
            </a:pPr>
            <a:endParaRPr lang="id-ID" sz="2000" dirty="0" smtClean="0">
              <a:latin typeface="Berlin Sans FB" pitchFamily="34" charset="0"/>
            </a:endParaRPr>
          </a:p>
          <a:p>
            <a:endParaRPr lang="id-ID" sz="2000" dirty="0" smtClean="0">
              <a:latin typeface="Berlin Sans FB" pitchFamily="34" charset="0"/>
            </a:endParaRPr>
          </a:p>
          <a:p>
            <a:endParaRPr lang="id-ID" sz="2000" dirty="0">
              <a:latin typeface="Berlin Sans FB" pitchFamily="34" charset="0"/>
            </a:endParaRPr>
          </a:p>
        </p:txBody>
      </p:sp>
      <p:sp>
        <p:nvSpPr>
          <p:cNvPr id="3" name="Title 2"/>
          <p:cNvSpPr>
            <a:spLocks noGrp="1"/>
          </p:cNvSpPr>
          <p:nvPr>
            <p:ph type="title"/>
          </p:nvPr>
        </p:nvSpPr>
        <p:spPr>
          <a:xfrm>
            <a:off x="457200" y="714356"/>
            <a:ext cx="8229600" cy="571504"/>
          </a:xfrm>
        </p:spPr>
        <p:txBody>
          <a:bodyPr>
            <a:normAutofit/>
          </a:bodyPr>
          <a:lstStyle/>
          <a:p>
            <a:pPr algn="ctr"/>
            <a:r>
              <a:rPr lang="id-ID" sz="2800" b="0" dirty="0" smtClean="0">
                <a:solidFill>
                  <a:srgbClr val="FF0000"/>
                </a:solidFill>
                <a:effectLst/>
                <a:latin typeface="Berlin Sans FB" pitchFamily="34" charset="0"/>
              </a:rPr>
              <a:t>SUMBER KESALAHAN DALAM P.A</a:t>
            </a:r>
            <a:endParaRPr lang="id-ID" sz="2800" b="0" dirty="0">
              <a:solidFill>
                <a:srgbClr val="FF0000"/>
              </a:solidFill>
              <a:effectLst/>
              <a:latin typeface="Berlin Sans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000" dirty="0" smtClean="0">
                <a:solidFill>
                  <a:srgbClr val="FF0000"/>
                </a:solidFill>
                <a:latin typeface="Berlin Sans FB" pitchFamily="34" charset="0"/>
              </a:rPr>
              <a:t>3. Central Tendency Error </a:t>
            </a:r>
            <a:r>
              <a:rPr lang="id-ID" sz="2000" dirty="0" smtClean="0">
                <a:latin typeface="Berlin Sans FB" pitchFamily="34" charset="0"/>
              </a:rPr>
              <a:t>(Kesalahan krn menilai rata-rata)</a:t>
            </a:r>
          </a:p>
          <a:p>
            <a:pPr>
              <a:buFont typeface="Courier New" pitchFamily="49" charset="0"/>
              <a:buChar char="o"/>
            </a:pPr>
            <a:r>
              <a:rPr lang="id-ID" sz="2000" dirty="0" smtClean="0">
                <a:latin typeface="Berlin Sans FB" pitchFamily="34" charset="0"/>
              </a:rPr>
              <a:t>Penilai memberi nilai rata-rata kpd semua karyawan</a:t>
            </a:r>
          </a:p>
          <a:p>
            <a:pPr>
              <a:buFont typeface="Courier New" pitchFamily="49" charset="0"/>
              <a:buChar char="o"/>
            </a:pPr>
            <a:r>
              <a:rPr lang="id-ID" sz="2000" dirty="0" smtClean="0">
                <a:latin typeface="Berlin Sans FB" pitchFamily="34" charset="0"/>
              </a:rPr>
              <a:t>Karena ragu-ragu &amp; tidak mengetahui secara pasti kinerja karyawan</a:t>
            </a:r>
          </a:p>
          <a:p>
            <a:pPr>
              <a:buFont typeface="Courier New" pitchFamily="49" charset="0"/>
              <a:buChar char="o"/>
            </a:pPr>
            <a:r>
              <a:rPr lang="id-ID" sz="2000" dirty="0" smtClean="0">
                <a:latin typeface="Berlin Sans FB" pitchFamily="34" charset="0"/>
              </a:rPr>
              <a:t>Mencari “aman” sehingga membingungkan bawahan</a:t>
            </a:r>
          </a:p>
          <a:p>
            <a:endParaRPr lang="id-ID" sz="2000" dirty="0" smtClean="0">
              <a:latin typeface="Berlin Sans FB" pitchFamily="34" charset="0"/>
            </a:endParaRPr>
          </a:p>
          <a:p>
            <a:pPr>
              <a:buNone/>
            </a:pPr>
            <a:r>
              <a:rPr lang="id-ID" sz="2000" dirty="0" smtClean="0">
                <a:solidFill>
                  <a:srgbClr val="FF0000"/>
                </a:solidFill>
                <a:latin typeface="Berlin Sans FB" pitchFamily="34" charset="0"/>
              </a:rPr>
              <a:t>4. Halo Error </a:t>
            </a:r>
            <a:r>
              <a:rPr lang="id-ID" sz="2000" dirty="0" smtClean="0">
                <a:latin typeface="Berlin Sans FB" pitchFamily="34" charset="0"/>
              </a:rPr>
              <a:t>(Pengaruh halo/pamor)</a:t>
            </a:r>
          </a:p>
          <a:p>
            <a:pPr>
              <a:buFont typeface="Courier New" pitchFamily="49" charset="0"/>
              <a:buChar char="o"/>
            </a:pPr>
            <a:r>
              <a:rPr lang="id-ID" sz="2000" dirty="0" smtClean="0">
                <a:latin typeface="Berlin Sans FB" pitchFamily="34" charset="0"/>
              </a:rPr>
              <a:t>Memberi penilaian berdasarkan kesan-kesan umum, misal : karyawan sopan pasti jujur, bicara keras pasti kasar, cantik pasti pandai</a:t>
            </a:r>
          </a:p>
          <a:p>
            <a:pPr>
              <a:buFont typeface="Courier New" pitchFamily="49" charset="0"/>
              <a:buChar char="o"/>
            </a:pPr>
            <a:r>
              <a:rPr lang="id-ID" sz="2000" dirty="0" smtClean="0">
                <a:latin typeface="Berlin Sans FB" pitchFamily="34" charset="0"/>
              </a:rPr>
              <a:t>Terjadi karena Penilai memiliki sedikit pengetahuan ttg pekerjaan yg dinilai</a:t>
            </a:r>
          </a:p>
          <a:p>
            <a:pPr>
              <a:buFont typeface="Courier New" pitchFamily="49" charset="0"/>
              <a:buChar char="o"/>
            </a:pPr>
            <a:r>
              <a:rPr lang="id-ID" sz="2000" dirty="0" smtClean="0">
                <a:latin typeface="Berlin Sans FB" pitchFamily="34" charset="0"/>
              </a:rPr>
              <a:t>Terjadi karena kurang mengenal karyawan yg dinilai </a:t>
            </a:r>
          </a:p>
          <a:p>
            <a:pPr>
              <a:buFont typeface="Courier New" pitchFamily="49" charset="0"/>
              <a:buChar char="o"/>
            </a:pPr>
            <a:r>
              <a:rPr lang="id-ID" sz="2000" dirty="0" smtClean="0">
                <a:latin typeface="Berlin Sans FB" pitchFamily="34" charset="0"/>
              </a:rPr>
              <a:t>Hasil penilaian bisa menguntungkan – merugikan karyawan</a:t>
            </a:r>
          </a:p>
          <a:p>
            <a:endParaRPr lang="id-ID" sz="2000" dirty="0">
              <a:latin typeface="Berlin Sans FB" pitchFamily="34" charset="0"/>
            </a:endParaRPr>
          </a:p>
        </p:txBody>
      </p:sp>
      <p:sp>
        <p:nvSpPr>
          <p:cNvPr id="3" name="Title 2"/>
          <p:cNvSpPr>
            <a:spLocks noGrp="1"/>
          </p:cNvSpPr>
          <p:nvPr>
            <p:ph type="title"/>
          </p:nvPr>
        </p:nvSpPr>
        <p:spPr>
          <a:xfrm>
            <a:off x="457200" y="642918"/>
            <a:ext cx="8229600" cy="642942"/>
          </a:xfrm>
        </p:spPr>
        <p:txBody>
          <a:bodyPr>
            <a:normAutofit/>
          </a:bodyPr>
          <a:lstStyle/>
          <a:p>
            <a:r>
              <a:rPr lang="id-ID" sz="2800" b="0" dirty="0" smtClean="0">
                <a:solidFill>
                  <a:srgbClr val="FF0000"/>
                </a:solidFill>
                <a:effectLst/>
                <a:latin typeface="Berlin Sans FB" pitchFamily="34" charset="0"/>
              </a:rPr>
              <a:t>Lanjutan....</a:t>
            </a:r>
            <a:endParaRPr lang="id-ID" sz="2800" b="0" dirty="0">
              <a:solidFill>
                <a:srgbClr val="FF0000"/>
              </a:solidFill>
              <a:effectLst/>
              <a:latin typeface="Berlin Sans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929222"/>
          </a:xfrm>
        </p:spPr>
        <p:txBody>
          <a:bodyPr>
            <a:normAutofit fontScale="92500" lnSpcReduction="10000"/>
          </a:bodyPr>
          <a:lstStyle/>
          <a:p>
            <a:pPr>
              <a:buNone/>
            </a:pPr>
            <a:r>
              <a:rPr lang="id-ID" sz="2200" dirty="0" smtClean="0">
                <a:solidFill>
                  <a:srgbClr val="FF0000"/>
                </a:solidFill>
                <a:latin typeface="Berlin Sans FB" pitchFamily="34" charset="0"/>
              </a:rPr>
              <a:t>5. First Impression Effect </a:t>
            </a:r>
            <a:r>
              <a:rPr lang="id-ID" sz="2200" dirty="0" smtClean="0">
                <a:latin typeface="Berlin Sans FB" pitchFamily="34" charset="0"/>
              </a:rPr>
              <a:t>( Pengaruh Kesan Pertama)</a:t>
            </a:r>
          </a:p>
          <a:p>
            <a:pPr>
              <a:buFont typeface="Courier New" pitchFamily="49" charset="0"/>
              <a:buChar char="o"/>
            </a:pPr>
            <a:r>
              <a:rPr lang="id-ID" sz="2200" dirty="0" smtClean="0">
                <a:latin typeface="Berlin Sans FB" pitchFamily="34" charset="0"/>
              </a:rPr>
              <a:t>Dinilai berdasarkan kesan pertama saat bertemu yg terbawa  terus ke dalam diri penilai</a:t>
            </a:r>
          </a:p>
          <a:p>
            <a:pPr>
              <a:buFont typeface="Courier New" pitchFamily="49" charset="0"/>
              <a:buChar char="o"/>
            </a:pPr>
            <a:r>
              <a:rPr lang="id-ID" sz="2200" dirty="0" smtClean="0">
                <a:latin typeface="Berlin Sans FB" pitchFamily="34" charset="0"/>
              </a:rPr>
              <a:t>Kesan pertama “tidak baik” maka karyawan tsb akan selalu dinilai rendah dan sebaliknya</a:t>
            </a:r>
          </a:p>
          <a:p>
            <a:endParaRPr lang="id-ID" sz="2200" dirty="0" smtClean="0">
              <a:latin typeface="Berlin Sans FB" pitchFamily="34" charset="0"/>
            </a:endParaRPr>
          </a:p>
          <a:p>
            <a:pPr>
              <a:buNone/>
            </a:pPr>
            <a:r>
              <a:rPr lang="id-ID" sz="2200" dirty="0" smtClean="0">
                <a:solidFill>
                  <a:srgbClr val="FF0000"/>
                </a:solidFill>
                <a:latin typeface="Berlin Sans FB" pitchFamily="34" charset="0"/>
              </a:rPr>
              <a:t>6. Recency Effect </a:t>
            </a:r>
            <a:r>
              <a:rPr lang="id-ID" sz="2200" dirty="0" smtClean="0">
                <a:latin typeface="Berlin Sans FB" pitchFamily="34" charset="0"/>
              </a:rPr>
              <a:t>(pengaruh dari </a:t>
            </a:r>
            <a:r>
              <a:rPr lang="id-ID" sz="2200" dirty="0" smtClean="0">
                <a:latin typeface="Berlin Sans FB" pitchFamily="34" charset="0"/>
              </a:rPr>
              <a:t>peristiwa yang baru terjadi)</a:t>
            </a:r>
            <a:endParaRPr lang="id-ID" sz="2200" dirty="0" smtClean="0">
              <a:latin typeface="Berlin Sans FB" pitchFamily="34" charset="0"/>
            </a:endParaRPr>
          </a:p>
          <a:p>
            <a:pPr>
              <a:buFont typeface="Courier New" pitchFamily="49" charset="0"/>
              <a:buChar char="o"/>
            </a:pPr>
            <a:r>
              <a:rPr lang="id-ID" sz="2200" dirty="0" smtClean="0">
                <a:latin typeface="Berlin Sans FB" pitchFamily="34" charset="0"/>
              </a:rPr>
              <a:t>Karyawan dinilai hanya berdasarkan kinerja akhir periode</a:t>
            </a:r>
          </a:p>
          <a:p>
            <a:pPr>
              <a:buFont typeface="Courier New" pitchFamily="49" charset="0"/>
              <a:buChar char="o"/>
            </a:pPr>
            <a:r>
              <a:rPr lang="id-ID" sz="2200" dirty="0" smtClean="0">
                <a:latin typeface="Berlin Sans FB" pitchFamily="34" charset="0"/>
              </a:rPr>
              <a:t>Kurang diperhatikan secara keseluruhan (sering terlupakan)</a:t>
            </a:r>
          </a:p>
          <a:p>
            <a:endParaRPr lang="id-ID" sz="2200" dirty="0" smtClean="0">
              <a:latin typeface="Berlin Sans FB" pitchFamily="34" charset="0"/>
            </a:endParaRPr>
          </a:p>
          <a:p>
            <a:pPr>
              <a:buNone/>
            </a:pPr>
            <a:r>
              <a:rPr lang="id-ID" sz="2200" dirty="0" smtClean="0">
                <a:solidFill>
                  <a:srgbClr val="FF0000"/>
                </a:solidFill>
                <a:latin typeface="Berlin Sans FB" pitchFamily="34" charset="0"/>
              </a:rPr>
              <a:t>7. Kesalahan Kesamaan</a:t>
            </a:r>
          </a:p>
          <a:p>
            <a:pPr>
              <a:buFont typeface="Courier New" pitchFamily="49" charset="0"/>
              <a:buChar char="o"/>
            </a:pPr>
            <a:r>
              <a:rPr lang="id-ID" sz="2200" dirty="0" smtClean="0">
                <a:latin typeface="Berlin Sans FB" pitchFamily="34" charset="0"/>
              </a:rPr>
              <a:t>Menilai berdasarkan persamaan atau perbedaan sifat antara penilai &amp; dinilai</a:t>
            </a:r>
          </a:p>
          <a:p>
            <a:pPr>
              <a:buFont typeface="Courier New" pitchFamily="49" charset="0"/>
              <a:buChar char="o"/>
            </a:pPr>
            <a:r>
              <a:rPr lang="id-ID" sz="2200" dirty="0" smtClean="0">
                <a:latin typeface="Berlin Sans FB" pitchFamily="34" charset="0"/>
              </a:rPr>
              <a:t>Karyawan dinilai tinggi bila dirasakan memiliki sifat yg sama dengan </a:t>
            </a:r>
            <a:r>
              <a:rPr lang="id-ID" sz="2000" dirty="0" smtClean="0">
                <a:latin typeface="Berlin Sans FB" pitchFamily="34" charset="0"/>
              </a:rPr>
              <a:t>penilai dan sebaliknya  </a:t>
            </a:r>
            <a:endParaRPr lang="id-ID" sz="20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a:bodyPr>
          <a:lstStyle/>
          <a:p>
            <a:r>
              <a:rPr lang="id-ID" sz="2800" b="0" dirty="0" smtClean="0">
                <a:solidFill>
                  <a:srgbClr val="FF0000"/>
                </a:solidFill>
                <a:effectLst/>
                <a:latin typeface="Berlin Sans FB" pitchFamily="34" charset="0"/>
              </a:rPr>
              <a:t>Lanjutan....</a:t>
            </a:r>
            <a:endParaRPr lang="id-ID" sz="2800" b="0" dirty="0">
              <a:solidFill>
                <a:srgbClr val="FF0000"/>
              </a:solidFill>
              <a:effectLst/>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id-ID" sz="2000" dirty="0" smtClean="0">
                <a:latin typeface="Berlin Sans FB" pitchFamily="34" charset="0"/>
              </a:rPr>
              <a:t>Setiap Kelompok beranggotakan  </a:t>
            </a:r>
            <a:r>
              <a:rPr lang="id-ID" sz="2000" dirty="0" smtClean="0">
                <a:solidFill>
                  <a:srgbClr val="FF0000"/>
                </a:solidFill>
                <a:latin typeface="Berlin Sans FB" pitchFamily="34" charset="0"/>
              </a:rPr>
              <a:t>maximum 3 mahasiswa</a:t>
            </a:r>
          </a:p>
          <a:p>
            <a:pPr marL="566928" indent="-457200">
              <a:buFont typeface="+mj-lt"/>
              <a:buAutoNum type="arabicPeriod"/>
            </a:pPr>
            <a:r>
              <a:rPr lang="id-ID" sz="2000" dirty="0" smtClean="0">
                <a:solidFill>
                  <a:srgbClr val="FF0000"/>
                </a:solidFill>
                <a:latin typeface="Berlin Sans FB" pitchFamily="34" charset="0"/>
              </a:rPr>
              <a:t>Tugas :</a:t>
            </a:r>
          </a:p>
          <a:p>
            <a:pPr marL="566928" indent="-457200">
              <a:buFont typeface="Wingdings" pitchFamily="2" charset="2"/>
              <a:buChar char="§"/>
            </a:pPr>
            <a:r>
              <a:rPr lang="id-ID" sz="2000" dirty="0" smtClean="0">
                <a:latin typeface="Berlin Sans FB" pitchFamily="34" charset="0"/>
              </a:rPr>
              <a:t>Bayangkan Anda menjadi HRD Manager sebuah Rumah Sakit Swasta dan diminta oleh pihak Management untuk melakukan PA kepada para karyawan terutama karyawan yang bersentuhan langsung de-ngan klien yaitu para perawat &amp; customer service di bagian pendaf-taran </a:t>
            </a:r>
          </a:p>
          <a:p>
            <a:pPr marL="566928" indent="-457200">
              <a:buFont typeface="Wingdings" pitchFamily="2" charset="2"/>
              <a:buChar char="§"/>
            </a:pPr>
            <a:r>
              <a:rPr lang="id-ID" sz="2000" dirty="0" smtClean="0">
                <a:solidFill>
                  <a:srgbClr val="FF0000"/>
                </a:solidFill>
                <a:latin typeface="Berlin Sans FB" pitchFamily="34" charset="0"/>
              </a:rPr>
              <a:t>Buatlah</a:t>
            </a:r>
            <a:r>
              <a:rPr lang="id-ID" sz="2000" dirty="0" smtClean="0">
                <a:latin typeface="Berlin Sans FB" pitchFamily="34" charset="0"/>
              </a:rPr>
              <a:t> Format PA yang berisikan aspek/ faktor/prestasi/kriteria  yang akan diukur untuk kedua jabatan tersebut. Format yang akan dibuat berdasarkan kesepakatan kelompok (sesuka hati)</a:t>
            </a:r>
          </a:p>
          <a:p>
            <a:pPr marL="566928" indent="-457200">
              <a:buFont typeface="Wingdings" pitchFamily="2" charset="2"/>
              <a:buChar char="§"/>
            </a:pPr>
            <a:r>
              <a:rPr lang="id-ID" sz="2000" dirty="0" smtClean="0">
                <a:solidFill>
                  <a:srgbClr val="FF0000"/>
                </a:solidFill>
                <a:latin typeface="Berlin Sans FB" pitchFamily="34" charset="0"/>
              </a:rPr>
              <a:t>Jelaskan mengapa </a:t>
            </a:r>
            <a:r>
              <a:rPr lang="id-ID" sz="2000" dirty="0" smtClean="0">
                <a:latin typeface="Berlin Sans FB" pitchFamily="34" charset="0"/>
              </a:rPr>
              <a:t>aspek/faktor/ prestasi itu penting menjadi kriteria. Berikan ulasannya</a:t>
            </a:r>
          </a:p>
          <a:p>
            <a:pPr marL="566928" indent="-457200">
              <a:buFont typeface="Wingdings" pitchFamily="2" charset="2"/>
              <a:buChar char="§"/>
            </a:pPr>
            <a:r>
              <a:rPr lang="id-ID" sz="2000" dirty="0" smtClean="0">
                <a:latin typeface="Berlin Sans FB" pitchFamily="34" charset="0"/>
              </a:rPr>
              <a:t>Berikan juga </a:t>
            </a:r>
            <a:r>
              <a:rPr lang="id-ID" sz="2000" dirty="0" smtClean="0">
                <a:solidFill>
                  <a:srgbClr val="FF0000"/>
                </a:solidFill>
                <a:latin typeface="Berlin Sans FB" pitchFamily="34" charset="0"/>
              </a:rPr>
              <a:t>petunjuk pengisiannya </a:t>
            </a:r>
            <a:r>
              <a:rPr lang="id-ID" sz="2000" dirty="0" smtClean="0">
                <a:latin typeface="Berlin Sans FB" pitchFamily="34" charset="0"/>
              </a:rPr>
              <a:t>secara lengkap </a:t>
            </a:r>
            <a:endParaRPr lang="id-ID" sz="2000" dirty="0">
              <a:latin typeface="Berlin Sans FB" pitchFamily="34" charset="0"/>
            </a:endParaRPr>
          </a:p>
        </p:txBody>
      </p:sp>
      <p:sp>
        <p:nvSpPr>
          <p:cNvPr id="3" name="Title 2"/>
          <p:cNvSpPr>
            <a:spLocks noGrp="1"/>
          </p:cNvSpPr>
          <p:nvPr>
            <p:ph type="title"/>
          </p:nvPr>
        </p:nvSpPr>
        <p:spPr>
          <a:xfrm>
            <a:off x="457200" y="714356"/>
            <a:ext cx="8229600" cy="642942"/>
          </a:xfrm>
        </p:spPr>
        <p:txBody>
          <a:bodyPr>
            <a:normAutofit/>
          </a:bodyPr>
          <a:lstStyle/>
          <a:p>
            <a:pPr algn="ctr"/>
            <a:r>
              <a:rPr lang="id-ID" sz="2800" b="0" dirty="0" smtClean="0">
                <a:solidFill>
                  <a:srgbClr val="FF0000"/>
                </a:solidFill>
                <a:effectLst/>
                <a:latin typeface="Berlin Sans FB" pitchFamily="34" charset="0"/>
              </a:rPr>
              <a:t>TUGAS KELOMPOK</a:t>
            </a:r>
            <a:endParaRPr lang="id-ID" sz="2800" b="0" dirty="0">
              <a:solidFill>
                <a:srgbClr val="FF0000"/>
              </a:solidFill>
              <a:effectLst/>
              <a:latin typeface="Berlin Sans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2400" dirty="0" smtClean="0">
                <a:latin typeface="Berlin Sans FB" pitchFamily="34" charset="0"/>
              </a:rPr>
              <a:t>	Setiap kelompok beranggotakan </a:t>
            </a:r>
            <a:r>
              <a:rPr lang="id-ID" sz="2400" dirty="0" smtClean="0">
                <a:solidFill>
                  <a:srgbClr val="FF0000"/>
                </a:solidFill>
                <a:latin typeface="Berlin Sans FB" pitchFamily="34" charset="0"/>
              </a:rPr>
              <a:t>max 2 orang</a:t>
            </a:r>
          </a:p>
          <a:p>
            <a:pPr>
              <a:buNone/>
            </a:pPr>
            <a:r>
              <a:rPr lang="id-ID" sz="2400" dirty="0" smtClean="0">
                <a:latin typeface="Berlin Sans FB" pitchFamily="34" charset="0"/>
              </a:rPr>
              <a:t>	</a:t>
            </a:r>
            <a:r>
              <a:rPr lang="id-ID" sz="2400" dirty="0" smtClean="0">
                <a:solidFill>
                  <a:srgbClr val="FF0000"/>
                </a:solidFill>
                <a:latin typeface="Berlin Sans FB" pitchFamily="34" charset="0"/>
              </a:rPr>
              <a:t>Tugas : </a:t>
            </a:r>
          </a:p>
          <a:p>
            <a:pPr marL="566928" indent="-457200">
              <a:buFont typeface="+mj-lt"/>
              <a:buAutoNum type="arabicPeriod"/>
            </a:pPr>
            <a:r>
              <a:rPr lang="id-ID" sz="2400" dirty="0" smtClean="0">
                <a:latin typeface="Berlin Sans FB" pitchFamily="34" charset="0"/>
              </a:rPr>
              <a:t>Membaca </a:t>
            </a:r>
            <a:r>
              <a:rPr lang="id-ID" sz="2400" dirty="0" smtClean="0">
                <a:solidFill>
                  <a:srgbClr val="FF0000"/>
                </a:solidFill>
                <a:latin typeface="Berlin Sans FB" pitchFamily="34" charset="0"/>
              </a:rPr>
              <a:t>UU Ketenagakerjaan RI </a:t>
            </a:r>
            <a:r>
              <a:rPr lang="id-ID" sz="2400" dirty="0" smtClean="0">
                <a:latin typeface="Berlin Sans FB" pitchFamily="34" charset="0"/>
              </a:rPr>
              <a:t>yang terbaru</a:t>
            </a:r>
          </a:p>
          <a:p>
            <a:pPr marL="566928" indent="-457200">
              <a:buFont typeface="+mj-lt"/>
              <a:buAutoNum type="arabicPeriod"/>
            </a:pPr>
            <a:r>
              <a:rPr lang="id-ID" sz="2400" dirty="0" smtClean="0">
                <a:solidFill>
                  <a:srgbClr val="FF0000"/>
                </a:solidFill>
                <a:latin typeface="Berlin Sans FB" pitchFamily="34" charset="0"/>
              </a:rPr>
              <a:t>Buatlah Ringkasan </a:t>
            </a:r>
            <a:r>
              <a:rPr lang="id-ID" sz="2400" dirty="0" smtClean="0">
                <a:latin typeface="Berlin Sans FB" pitchFamily="34" charset="0"/>
              </a:rPr>
              <a:t>khususnya yang berhubungan dengan</a:t>
            </a:r>
          </a:p>
          <a:p>
            <a:pPr marL="566928" indent="-457200">
              <a:buFont typeface="+mj-lt"/>
              <a:buAutoNum type="alphaLcPeriod"/>
            </a:pPr>
            <a:r>
              <a:rPr lang="id-ID" sz="2400" dirty="0" smtClean="0">
                <a:solidFill>
                  <a:srgbClr val="FF0000"/>
                </a:solidFill>
                <a:latin typeface="Berlin Sans FB" pitchFamily="34" charset="0"/>
              </a:rPr>
              <a:t>PHK</a:t>
            </a:r>
            <a:r>
              <a:rPr lang="id-ID" sz="2400" dirty="0" smtClean="0">
                <a:latin typeface="Berlin Sans FB" pitchFamily="34" charset="0"/>
              </a:rPr>
              <a:t> (pemutusan hubungan kerja)</a:t>
            </a:r>
          </a:p>
          <a:p>
            <a:pPr marL="566928" indent="-457200">
              <a:buFont typeface="+mj-lt"/>
              <a:buAutoNum type="alphaLcPeriod"/>
            </a:pPr>
            <a:r>
              <a:rPr lang="id-ID" sz="2400" dirty="0" smtClean="0">
                <a:solidFill>
                  <a:srgbClr val="FF0000"/>
                </a:solidFill>
                <a:latin typeface="Berlin Sans FB" pitchFamily="34" charset="0"/>
              </a:rPr>
              <a:t>Pengupahan</a:t>
            </a:r>
          </a:p>
          <a:p>
            <a:pPr marL="566928" indent="-457200">
              <a:buFont typeface="+mj-lt"/>
              <a:buAutoNum type="alphaLcPeriod"/>
            </a:pPr>
            <a:r>
              <a:rPr lang="id-ID" sz="2400" dirty="0" smtClean="0">
                <a:solidFill>
                  <a:srgbClr val="FF0000"/>
                </a:solidFill>
                <a:latin typeface="Berlin Sans FB" pitchFamily="34" charset="0"/>
              </a:rPr>
              <a:t>Pensiun</a:t>
            </a:r>
          </a:p>
          <a:p>
            <a:pPr marL="566928" indent="-457200">
              <a:buNone/>
            </a:pPr>
            <a:endParaRPr lang="id-ID" sz="2400" dirty="0" smtClean="0">
              <a:solidFill>
                <a:srgbClr val="FF0000"/>
              </a:solidFill>
              <a:latin typeface="Berlin Sans FB" pitchFamily="34" charset="0"/>
            </a:endParaRPr>
          </a:p>
          <a:p>
            <a:pPr marL="566928" indent="-457200">
              <a:buNone/>
            </a:pPr>
            <a:r>
              <a:rPr lang="id-ID" sz="2400" dirty="0" smtClean="0">
                <a:solidFill>
                  <a:srgbClr val="FF0000"/>
                </a:solidFill>
                <a:latin typeface="Berlin Sans FB" pitchFamily="34" charset="0"/>
              </a:rPr>
              <a:t>	</a:t>
            </a:r>
            <a:r>
              <a:rPr lang="id-ID" sz="2400" dirty="0" smtClean="0">
                <a:latin typeface="Berlin Sans FB" pitchFamily="34" charset="0"/>
              </a:rPr>
              <a:t>Ringkasan </a:t>
            </a:r>
            <a:r>
              <a:rPr lang="id-ID" sz="2400" dirty="0" smtClean="0">
                <a:solidFill>
                  <a:srgbClr val="FF0000"/>
                </a:solidFill>
                <a:latin typeface="Berlin Sans FB" pitchFamily="34" charset="0"/>
              </a:rPr>
              <a:t>dikumpulkan</a:t>
            </a:r>
            <a:r>
              <a:rPr lang="id-ID" sz="2400" dirty="0" smtClean="0">
                <a:latin typeface="Berlin Sans FB" pitchFamily="34" charset="0"/>
              </a:rPr>
              <a:t> sesuai format penulisan yang telah ditetapkan &amp; dikumpulkan minggu depan</a:t>
            </a:r>
            <a:endParaRPr lang="id-ID" sz="2400" dirty="0">
              <a:latin typeface="Berlin Sans FB" pitchFamily="34" charset="0"/>
            </a:endParaRPr>
          </a:p>
        </p:txBody>
      </p:sp>
      <p:sp>
        <p:nvSpPr>
          <p:cNvPr id="3" name="Title 2"/>
          <p:cNvSpPr>
            <a:spLocks noGrp="1"/>
          </p:cNvSpPr>
          <p:nvPr>
            <p:ph type="title"/>
          </p:nvPr>
        </p:nvSpPr>
        <p:spPr>
          <a:xfrm>
            <a:off x="457200" y="714356"/>
            <a:ext cx="8229600" cy="642942"/>
          </a:xfrm>
        </p:spPr>
        <p:txBody>
          <a:bodyPr>
            <a:normAutofit/>
          </a:bodyPr>
          <a:lstStyle/>
          <a:p>
            <a:pPr algn="ctr"/>
            <a:r>
              <a:rPr lang="id-ID" sz="2800" b="0" dirty="0" smtClean="0">
                <a:solidFill>
                  <a:srgbClr val="FF0000"/>
                </a:solidFill>
                <a:effectLst/>
                <a:latin typeface="Berlin Sans FB" pitchFamily="34" charset="0"/>
              </a:rPr>
              <a:t>TUGAS KELOMPOK</a:t>
            </a:r>
            <a:endParaRPr lang="id-ID" sz="2800" b="0" dirty="0">
              <a:solidFill>
                <a:srgbClr val="FF0000"/>
              </a:solidFill>
              <a:effectLst/>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pPr>
              <a:buNone/>
            </a:pPr>
            <a:r>
              <a:rPr lang="id-ID" sz="2400" dirty="0" smtClean="0"/>
              <a:t>	</a:t>
            </a:r>
            <a:r>
              <a:rPr lang="id-ID" sz="2400" dirty="0" smtClean="0">
                <a:latin typeface="Berlin Sans FB" pitchFamily="34" charset="0"/>
              </a:rPr>
              <a:t>Bayangkan seandainya Anda adalah Manager sebuah perusahaan besar dan Anda diberikan tugas untuk menentukan seberapa baik anak buah Anda menyelesaikan tugas-tugasnya. </a:t>
            </a:r>
          </a:p>
          <a:p>
            <a:pPr>
              <a:buNone/>
            </a:pPr>
            <a:r>
              <a:rPr lang="id-ID" sz="2400" dirty="0" smtClean="0">
                <a:latin typeface="Berlin Sans FB" pitchFamily="34" charset="0"/>
              </a:rPr>
              <a:t>	Pertanyaan :</a:t>
            </a:r>
          </a:p>
          <a:p>
            <a:pPr marL="566928" indent="-457200">
              <a:buFont typeface="+mj-lt"/>
              <a:buAutoNum type="arabicPeriod"/>
            </a:pPr>
            <a:r>
              <a:rPr lang="id-ID" sz="2400" dirty="0" smtClean="0">
                <a:latin typeface="Berlin Sans FB" pitchFamily="34" charset="0"/>
              </a:rPr>
              <a:t>Bagaimana Anda akan melakukan penilaian job performance, dan menentukan manakah karyawan yg baik pekerjaannya  dan manakah yg buruk?</a:t>
            </a:r>
          </a:p>
          <a:p>
            <a:pPr marL="566928" indent="-457200">
              <a:buFont typeface="+mj-lt"/>
              <a:buAutoNum type="arabicPeriod"/>
            </a:pPr>
            <a:r>
              <a:rPr lang="id-ID" sz="2400" dirty="0" smtClean="0">
                <a:latin typeface="Berlin Sans FB" pitchFamily="34" charset="0"/>
              </a:rPr>
              <a:t>Dalam melakukan penilaian kinerja ( performance appraisal) apa saja yang Anda ingin ketahui (cari) </a:t>
            </a:r>
            <a:endParaRPr lang="en-US" sz="2400" dirty="0">
              <a:latin typeface="Berlin Sans FB" pitchFamily="34" charset="0"/>
            </a:endParaRPr>
          </a:p>
        </p:txBody>
      </p:sp>
      <p:sp>
        <p:nvSpPr>
          <p:cNvPr id="3" name="Title 2"/>
          <p:cNvSpPr>
            <a:spLocks noGrp="1"/>
          </p:cNvSpPr>
          <p:nvPr>
            <p:ph type="title"/>
          </p:nvPr>
        </p:nvSpPr>
        <p:spPr>
          <a:xfrm>
            <a:off x="457200" y="571480"/>
            <a:ext cx="8229600" cy="714380"/>
          </a:xfrm>
        </p:spPr>
        <p:txBody>
          <a:bodyPr>
            <a:normAutofit/>
          </a:bodyPr>
          <a:lstStyle/>
          <a:p>
            <a:pPr algn="ctr"/>
            <a:r>
              <a:rPr lang="id-ID" sz="2800" dirty="0" smtClean="0">
                <a:solidFill>
                  <a:srgbClr val="FF0000"/>
                </a:solidFill>
                <a:latin typeface="Berlin Sans FB" pitchFamily="34" charset="0"/>
              </a:rPr>
              <a:t>DISKUSI</a:t>
            </a:r>
            <a:endParaRPr lang="en-US" sz="2800" dirty="0">
              <a:solidFill>
                <a:srgbClr val="FF000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
            </a:pPr>
            <a:r>
              <a:rPr lang="id-ID" sz="2000" dirty="0" smtClean="0">
                <a:latin typeface="Berlin Sans FB" pitchFamily="34" charset="0"/>
              </a:rPr>
              <a:t>Kegiatan Performance Appraisal (PA) sering dipandang sbg kegiatan yg menakutkan bagi karyawan yg akan dinilai</a:t>
            </a:r>
          </a:p>
          <a:p>
            <a:pPr>
              <a:buFont typeface="Wingdings" pitchFamily="2" charset="2"/>
              <a:buChar char="§"/>
            </a:pPr>
            <a:endParaRPr lang="id-ID" sz="2000" dirty="0" smtClean="0">
              <a:latin typeface="Berlin Sans FB" pitchFamily="34" charset="0"/>
            </a:endParaRPr>
          </a:p>
          <a:p>
            <a:pPr>
              <a:buFont typeface="Wingdings" pitchFamily="2" charset="2"/>
              <a:buChar char="§"/>
            </a:pPr>
            <a:r>
              <a:rPr lang="id-ID" sz="2000" dirty="0" smtClean="0">
                <a:solidFill>
                  <a:srgbClr val="FF0000"/>
                </a:solidFill>
                <a:latin typeface="Berlin Sans FB" pitchFamily="34" charset="0"/>
              </a:rPr>
              <a:t>TAKUT  APA??? </a:t>
            </a:r>
            <a:r>
              <a:rPr lang="id-ID" sz="2000" dirty="0" smtClean="0">
                <a:latin typeface="Berlin Sans FB" pitchFamily="34" charset="0"/>
              </a:rPr>
              <a:t>dicari-cari kesalahannya, mendapatkan punishment, dianggap sbg alasan pembenaran bagi perusahaan</a:t>
            </a:r>
          </a:p>
          <a:p>
            <a:pPr>
              <a:buFont typeface="Wingdings" pitchFamily="2" charset="2"/>
              <a:buChar char="§"/>
            </a:pPr>
            <a:endParaRPr lang="id-ID" sz="2000" dirty="0" smtClean="0">
              <a:latin typeface="Berlin Sans FB" pitchFamily="34" charset="0"/>
            </a:endParaRPr>
          </a:p>
          <a:p>
            <a:pPr>
              <a:buFont typeface="Wingdings" pitchFamily="2" charset="2"/>
              <a:buChar char="§"/>
            </a:pPr>
            <a:r>
              <a:rPr lang="id-ID" sz="2000" dirty="0" smtClean="0">
                <a:latin typeface="Berlin Sans FB" pitchFamily="34" charset="0"/>
              </a:rPr>
              <a:t>PA bukan hanya untuk menilai karyawan tetapi juga dapat digunakan untuk </a:t>
            </a:r>
            <a:r>
              <a:rPr lang="id-ID" sz="2000" dirty="0" smtClean="0">
                <a:solidFill>
                  <a:srgbClr val="FF0000"/>
                </a:solidFill>
                <a:latin typeface="Berlin Sans FB" pitchFamily="34" charset="0"/>
              </a:rPr>
              <a:t>mendeteksi permasalahan perusahaan </a:t>
            </a:r>
            <a:r>
              <a:rPr lang="id-ID" sz="2000" dirty="0" smtClean="0">
                <a:latin typeface="Berlin Sans FB" pitchFamily="34" charset="0"/>
              </a:rPr>
              <a:t>misalnya rendahnya produktivitas, identifikasi kebutuhan, analisis beban kerja, menentukan keberhasilan alat tes seleksi dll.</a:t>
            </a:r>
          </a:p>
          <a:p>
            <a:pPr>
              <a:buFont typeface="Wingdings" pitchFamily="2" charset="2"/>
              <a:buChar char="§"/>
            </a:pPr>
            <a:endParaRPr lang="id-ID" sz="2000" dirty="0" smtClean="0">
              <a:latin typeface="Berlin Sans FB" pitchFamily="34" charset="0"/>
            </a:endParaRPr>
          </a:p>
          <a:p>
            <a:pPr>
              <a:buFont typeface="Wingdings" pitchFamily="2" charset="2"/>
              <a:buChar char="§"/>
            </a:pPr>
            <a:r>
              <a:rPr lang="id-ID" sz="2000" dirty="0" smtClean="0">
                <a:latin typeface="Berlin Sans FB" pitchFamily="34" charset="0"/>
              </a:rPr>
              <a:t>Biasanya dilakukan PA di akhir tahun atau pertengan tahun</a:t>
            </a:r>
            <a:endParaRPr lang="id-ID" sz="2000" dirty="0">
              <a:latin typeface="Berlin Sans FB" pitchFamily="34" charset="0"/>
            </a:endParaRPr>
          </a:p>
        </p:txBody>
      </p:sp>
      <p:sp>
        <p:nvSpPr>
          <p:cNvPr id="3" name="Title 2"/>
          <p:cNvSpPr>
            <a:spLocks noGrp="1"/>
          </p:cNvSpPr>
          <p:nvPr>
            <p:ph type="title"/>
          </p:nvPr>
        </p:nvSpPr>
        <p:spPr>
          <a:xfrm>
            <a:off x="457200" y="714356"/>
            <a:ext cx="8229600" cy="571504"/>
          </a:xfrm>
        </p:spPr>
        <p:txBody>
          <a:bodyPr>
            <a:normAutofit/>
          </a:bodyPr>
          <a:lstStyle/>
          <a:p>
            <a:pPr algn="ctr"/>
            <a:r>
              <a:rPr lang="id-ID" sz="2800" dirty="0" smtClean="0">
                <a:solidFill>
                  <a:srgbClr val="FF0000"/>
                </a:solidFill>
                <a:effectLst/>
                <a:latin typeface="Berlin Sans FB" pitchFamily="34" charset="0"/>
              </a:rPr>
              <a:t>PENGANTAR</a:t>
            </a:r>
            <a:endParaRPr lang="id-ID" sz="2800" dirty="0">
              <a:solidFill>
                <a:srgbClr val="FF0000"/>
              </a:solidFill>
              <a:effectLst/>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fontScale="92500" lnSpcReduction="20000"/>
          </a:bodyPr>
          <a:lstStyle/>
          <a:p>
            <a:pPr>
              <a:buNone/>
            </a:pPr>
            <a:r>
              <a:rPr lang="id-ID" sz="2400" dirty="0" smtClean="0">
                <a:latin typeface="Berlin Sans FB" pitchFamily="34" charset="0"/>
              </a:rPr>
              <a:t>Istilah Performance Appraisal :</a:t>
            </a:r>
          </a:p>
          <a:p>
            <a:pPr marL="566928" indent="-457200">
              <a:buFont typeface="+mj-lt"/>
              <a:buAutoNum type="arabicPeriod"/>
            </a:pPr>
            <a:r>
              <a:rPr lang="id-ID" sz="2200" dirty="0" smtClean="0">
                <a:latin typeface="Berlin Sans FB" pitchFamily="34" charset="0"/>
              </a:rPr>
              <a:t>Penilaian Prestasi </a:t>
            </a:r>
          </a:p>
          <a:p>
            <a:pPr marL="566928" indent="-457200">
              <a:buFont typeface="+mj-lt"/>
              <a:buAutoNum type="arabicPeriod"/>
            </a:pPr>
            <a:r>
              <a:rPr lang="id-ID" sz="2200" dirty="0" smtClean="0">
                <a:latin typeface="Berlin Sans FB" pitchFamily="34" charset="0"/>
              </a:rPr>
              <a:t>Penilaian Karya </a:t>
            </a:r>
          </a:p>
          <a:p>
            <a:pPr marL="566928" indent="-457200">
              <a:buFont typeface="+mj-lt"/>
              <a:buAutoNum type="arabicPeriod"/>
            </a:pPr>
            <a:r>
              <a:rPr lang="id-ID" sz="2200" dirty="0" smtClean="0">
                <a:latin typeface="Berlin Sans FB" pitchFamily="34" charset="0"/>
              </a:rPr>
              <a:t>Penilaian Kinerja </a:t>
            </a:r>
          </a:p>
          <a:p>
            <a:pPr marL="566928" indent="-457200">
              <a:buFont typeface="+mj-lt"/>
              <a:buAutoNum type="arabicPeriod"/>
            </a:pPr>
            <a:r>
              <a:rPr lang="id-ID" sz="2200" dirty="0" smtClean="0">
                <a:latin typeface="Berlin Sans FB" pitchFamily="34" charset="0"/>
              </a:rPr>
              <a:t>Penimbangan Unjuk Kerja</a:t>
            </a:r>
          </a:p>
          <a:p>
            <a:pPr marL="566928" indent="-457200">
              <a:buFont typeface="+mj-lt"/>
              <a:buAutoNum type="arabicPeriod"/>
            </a:pPr>
            <a:r>
              <a:rPr lang="id-ID" sz="2200" dirty="0" smtClean="0">
                <a:latin typeface="Berlin Sans FB" pitchFamily="34" charset="0"/>
              </a:rPr>
              <a:t>Performance Evaluation</a:t>
            </a:r>
          </a:p>
          <a:p>
            <a:pPr marL="566928" indent="-457200">
              <a:buFont typeface="+mj-lt"/>
              <a:buAutoNum type="arabicPeriod"/>
            </a:pPr>
            <a:r>
              <a:rPr lang="id-ID" sz="2200" dirty="0" smtClean="0">
                <a:latin typeface="Berlin Sans FB" pitchFamily="34" charset="0"/>
              </a:rPr>
              <a:t>Employee Appraisal</a:t>
            </a:r>
          </a:p>
          <a:p>
            <a:pPr marL="566928" indent="-457200">
              <a:buFont typeface="+mj-lt"/>
              <a:buAutoNum type="arabicPeriod"/>
            </a:pPr>
            <a:r>
              <a:rPr lang="id-ID" sz="2200" dirty="0" smtClean="0">
                <a:latin typeface="Berlin Sans FB" pitchFamily="34" charset="0"/>
              </a:rPr>
              <a:t>Merit Rating</a:t>
            </a:r>
          </a:p>
          <a:p>
            <a:pPr marL="566928" indent="-457200">
              <a:buFont typeface="+mj-lt"/>
              <a:buAutoNum type="arabicPeriod"/>
            </a:pPr>
            <a:r>
              <a:rPr lang="id-ID" sz="2200" dirty="0" smtClean="0">
                <a:latin typeface="Berlin Sans FB" pitchFamily="34" charset="0"/>
              </a:rPr>
              <a:t>Personnel Rating</a:t>
            </a:r>
          </a:p>
          <a:p>
            <a:pPr marL="566928" indent="-457200">
              <a:buFont typeface="+mj-lt"/>
              <a:buAutoNum type="arabicPeriod"/>
            </a:pPr>
            <a:r>
              <a:rPr lang="id-ID" sz="2200" dirty="0" smtClean="0">
                <a:latin typeface="Berlin Sans FB" pitchFamily="34" charset="0"/>
              </a:rPr>
              <a:t>Performace Review</a:t>
            </a:r>
          </a:p>
          <a:p>
            <a:pPr marL="566928" indent="-457200">
              <a:buFont typeface="+mj-lt"/>
              <a:buAutoNum type="arabicPeriod"/>
            </a:pPr>
            <a:r>
              <a:rPr lang="id-ID" sz="2200" dirty="0" smtClean="0">
                <a:latin typeface="Berlin Sans FB" pitchFamily="34" charset="0"/>
              </a:rPr>
              <a:t>Employee Evaluation</a:t>
            </a:r>
          </a:p>
          <a:p>
            <a:endParaRPr lang="id-ID" sz="2400" dirty="0" smtClean="0">
              <a:latin typeface="Berlin Sans FB" pitchFamily="34" charset="0"/>
            </a:endParaRPr>
          </a:p>
          <a:p>
            <a:pPr>
              <a:buNone/>
            </a:pPr>
            <a:r>
              <a:rPr lang="id-ID" sz="2400" dirty="0" smtClean="0">
                <a:latin typeface="Berlin Sans FB" pitchFamily="34" charset="0"/>
              </a:rPr>
              <a:t>	</a:t>
            </a:r>
            <a:r>
              <a:rPr lang="id-ID" sz="2400" dirty="0" smtClean="0">
                <a:solidFill>
                  <a:srgbClr val="FF0000"/>
                </a:solidFill>
                <a:latin typeface="Berlin Sans FB" pitchFamily="34" charset="0"/>
              </a:rPr>
              <a:t>Pengertian secara umum </a:t>
            </a:r>
            <a:r>
              <a:rPr lang="id-ID" sz="2400" dirty="0" smtClean="0">
                <a:latin typeface="Berlin Sans FB" pitchFamily="34" charset="0"/>
              </a:rPr>
              <a:t>PA adalah proses menilai keberhasilan kerja karyawan dalam satu periode</a:t>
            </a:r>
            <a:endParaRPr lang="en-US" sz="2400" dirty="0">
              <a:latin typeface="Berlin Sans FB" pitchFamily="34" charset="0"/>
            </a:endParaRPr>
          </a:p>
        </p:txBody>
      </p:sp>
      <p:sp>
        <p:nvSpPr>
          <p:cNvPr id="3" name="Title 2"/>
          <p:cNvSpPr>
            <a:spLocks noGrp="1"/>
          </p:cNvSpPr>
          <p:nvPr>
            <p:ph type="title"/>
          </p:nvPr>
        </p:nvSpPr>
        <p:spPr>
          <a:xfrm>
            <a:off x="457200" y="642918"/>
            <a:ext cx="8229600" cy="714380"/>
          </a:xfrm>
        </p:spPr>
        <p:txBody>
          <a:bodyPr>
            <a:normAutofit fontScale="90000"/>
          </a:bodyPr>
          <a:lstStyle/>
          <a:p>
            <a:pPr algn="ctr"/>
            <a:r>
              <a:rPr lang="id-ID" sz="2800" dirty="0" smtClean="0"/>
              <a:t/>
            </a:r>
            <a:br>
              <a:rPr lang="id-ID" sz="2800" dirty="0" smtClean="0"/>
            </a:br>
            <a:r>
              <a:rPr lang="id-ID" sz="2800" dirty="0" smtClean="0">
                <a:solidFill>
                  <a:srgbClr val="FF0000"/>
                </a:solidFill>
                <a:effectLst/>
                <a:latin typeface="Berlin Sans FB" pitchFamily="34" charset="0"/>
              </a:rPr>
              <a:t>PERFORMANCE APPRAISAL (PA) </a:t>
            </a:r>
            <a:r>
              <a:rPr lang="id-ID" sz="2800" b="0" dirty="0" smtClean="0">
                <a:solidFill>
                  <a:srgbClr val="FF0000"/>
                </a:solidFill>
                <a:effectLst/>
                <a:latin typeface="Berlin Sans FB" pitchFamily="34" charset="0"/>
              </a:rPr>
              <a:t/>
            </a:r>
            <a:br>
              <a:rPr lang="id-ID" sz="2800" b="0" dirty="0" smtClean="0">
                <a:solidFill>
                  <a:srgbClr val="FF0000"/>
                </a:solidFill>
                <a:effectLst/>
                <a:latin typeface="Berlin Sans FB" pitchFamily="34" charset="0"/>
              </a:rPr>
            </a:br>
            <a:endParaRPr lang="en-US" sz="2800" b="0" dirty="0">
              <a:solidFill>
                <a:srgbClr val="FF0000"/>
              </a:solidFill>
              <a:effectLst/>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649993"/>
          </a:xfrm>
        </p:spPr>
        <p:txBody>
          <a:bodyPr>
            <a:normAutofit/>
          </a:bodyPr>
          <a:lstStyle/>
          <a:p>
            <a:pPr>
              <a:buFont typeface="Wingdings" pitchFamily="2" charset="2"/>
              <a:buChar char="§"/>
            </a:pPr>
            <a:r>
              <a:rPr lang="id-ID" sz="2000" dirty="0" smtClean="0">
                <a:latin typeface="Berlin Sans FB" pitchFamily="34" charset="0"/>
              </a:rPr>
              <a:t>Muchinsky (2000), </a:t>
            </a:r>
            <a:r>
              <a:rPr lang="id-ID" sz="2000" dirty="0" smtClean="0">
                <a:solidFill>
                  <a:srgbClr val="FF0000"/>
                </a:solidFill>
                <a:latin typeface="Berlin Sans FB" pitchFamily="34" charset="0"/>
              </a:rPr>
              <a:t>performance </a:t>
            </a:r>
            <a:r>
              <a:rPr lang="id-ID" sz="2000" dirty="0" smtClean="0">
                <a:latin typeface="Berlin Sans FB" pitchFamily="34" charset="0"/>
              </a:rPr>
              <a:t>is synonymous with behavior; it is what people actually do and it can be observd. Performance is include those actions that are relevants to the organization’s goals and can be measured in term of each individual’s proficiency.</a:t>
            </a:r>
          </a:p>
          <a:p>
            <a:pPr>
              <a:buFont typeface="Wingdings" pitchFamily="2" charset="2"/>
              <a:buChar char="§"/>
            </a:pPr>
            <a:r>
              <a:rPr lang="id-ID" sz="2000" dirty="0" smtClean="0">
                <a:latin typeface="Berlin Sans FB" pitchFamily="34" charset="0"/>
              </a:rPr>
              <a:t>Bernardin &amp; Russell (dalam Iswanto, 2004) mendefinisikan </a:t>
            </a:r>
            <a:r>
              <a:rPr lang="id-ID" sz="2000" dirty="0" smtClean="0">
                <a:solidFill>
                  <a:srgbClr val="FF0000"/>
                </a:solidFill>
                <a:latin typeface="Berlin Sans FB" pitchFamily="34" charset="0"/>
              </a:rPr>
              <a:t>kinerja</a:t>
            </a:r>
            <a:r>
              <a:rPr lang="id-ID" sz="2000" dirty="0" smtClean="0">
                <a:latin typeface="Berlin Sans FB" pitchFamily="34" charset="0"/>
              </a:rPr>
              <a:t> sbg catatan outcomes yg dihasilkan pada fungsi atau aktivitas pekerjaan tertentu selama periode waktu tertentu.</a:t>
            </a:r>
          </a:p>
          <a:p>
            <a:endParaRPr lang="id-ID" sz="2000" dirty="0" smtClean="0">
              <a:latin typeface="Berlin Sans FB" pitchFamily="34" charset="0"/>
            </a:endParaRPr>
          </a:p>
          <a:p>
            <a:endParaRPr lang="id-ID" sz="2000" dirty="0" smtClean="0">
              <a:latin typeface="Berlin Sans FB" pitchFamily="34" charset="0"/>
            </a:endParaRPr>
          </a:p>
          <a:p>
            <a:r>
              <a:rPr lang="id-ID" sz="2000" dirty="0" smtClean="0">
                <a:latin typeface="Berlin Sans FB" pitchFamily="34" charset="0"/>
              </a:rPr>
              <a:t>PA adalah </a:t>
            </a:r>
            <a:r>
              <a:rPr lang="id-ID" sz="2000" dirty="0" smtClean="0">
                <a:solidFill>
                  <a:srgbClr val="FF0000"/>
                </a:solidFill>
                <a:latin typeface="Berlin Sans FB" pitchFamily="34" charset="0"/>
              </a:rPr>
              <a:t>proses penilaian </a:t>
            </a:r>
            <a:r>
              <a:rPr lang="id-ID" sz="2000" dirty="0" smtClean="0">
                <a:latin typeface="Berlin Sans FB" pitchFamily="34" charset="0"/>
              </a:rPr>
              <a:t>dari ciri-ciri kepribadian, perilaku kerja, hasil kerja karyawan yg dianggap </a:t>
            </a:r>
            <a:r>
              <a:rPr lang="id-ID" sz="2000" dirty="0" smtClean="0">
                <a:solidFill>
                  <a:srgbClr val="FF0000"/>
                </a:solidFill>
                <a:latin typeface="Berlin Sans FB" pitchFamily="34" charset="0"/>
              </a:rPr>
              <a:t>menunjang performance </a:t>
            </a:r>
            <a:r>
              <a:rPr lang="id-ID" sz="2000" dirty="0" smtClean="0">
                <a:latin typeface="Berlin Sans FB" pitchFamily="34" charset="0"/>
              </a:rPr>
              <a:t>(unjuk kerjanya), yg digunakan sbg bahan pertimbangan utk pengambilan </a:t>
            </a:r>
            <a:r>
              <a:rPr lang="id-ID" sz="2000" dirty="0" smtClean="0">
                <a:solidFill>
                  <a:srgbClr val="FF0000"/>
                </a:solidFill>
                <a:latin typeface="Berlin Sans FB" pitchFamily="34" charset="0"/>
              </a:rPr>
              <a:t>keputusan</a:t>
            </a:r>
            <a:r>
              <a:rPr lang="id-ID" sz="2000" dirty="0" smtClean="0">
                <a:latin typeface="Berlin Sans FB" pitchFamily="34" charset="0"/>
              </a:rPr>
              <a:t> di bidang ketenaga kerjaan (Munandar, 2000)</a:t>
            </a:r>
          </a:p>
          <a:p>
            <a:endParaRPr lang="id-ID" sz="2000" dirty="0">
              <a:latin typeface="Berlin Sans FB" pitchFamily="34" charset="0"/>
            </a:endParaRPr>
          </a:p>
        </p:txBody>
      </p:sp>
      <p:sp>
        <p:nvSpPr>
          <p:cNvPr id="3" name="Title 2"/>
          <p:cNvSpPr>
            <a:spLocks noGrp="1"/>
          </p:cNvSpPr>
          <p:nvPr>
            <p:ph type="title"/>
          </p:nvPr>
        </p:nvSpPr>
        <p:spPr>
          <a:xfrm>
            <a:off x="457200" y="642918"/>
            <a:ext cx="8229600" cy="642942"/>
          </a:xfrm>
        </p:spPr>
        <p:txBody>
          <a:bodyPr>
            <a:normAutofit/>
          </a:bodyPr>
          <a:lstStyle/>
          <a:p>
            <a:pPr algn="ctr"/>
            <a:r>
              <a:rPr lang="id-ID" sz="2800" b="0" dirty="0" smtClean="0">
                <a:solidFill>
                  <a:srgbClr val="FF0000"/>
                </a:solidFill>
                <a:effectLst/>
                <a:latin typeface="Berlin Sans FB" pitchFamily="34" charset="0"/>
              </a:rPr>
              <a:t>PENGERTIAN P.A</a:t>
            </a:r>
            <a:endParaRPr lang="id-ID" sz="2800" b="0" dirty="0">
              <a:solidFill>
                <a:srgbClr val="FF0000"/>
              </a:solidFill>
              <a:effectLst/>
              <a:latin typeface="Berlin Sans FB" pitchFamily="34" charset="0"/>
            </a:endParaRPr>
          </a:p>
        </p:txBody>
      </p:sp>
      <p:sp>
        <p:nvSpPr>
          <p:cNvPr id="4" name="Down Arrow 3"/>
          <p:cNvSpPr/>
          <p:nvPr/>
        </p:nvSpPr>
        <p:spPr>
          <a:xfrm>
            <a:off x="4000496" y="3786190"/>
            <a:ext cx="78581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pPr>
              <a:buNone/>
            </a:pPr>
            <a:r>
              <a:rPr lang="id-ID" sz="2400" dirty="0" smtClean="0"/>
              <a:t>	</a:t>
            </a:r>
            <a:r>
              <a:rPr lang="id-ID" sz="2800" dirty="0" smtClean="0">
                <a:latin typeface="Berlin Sans FB" pitchFamily="34" charset="0"/>
              </a:rPr>
              <a:t>Data dari penilaian Job performance memberikan keuntungan bagi karyawan maupun perusahaan. Data itu dapat digunakan antara lain untuk :</a:t>
            </a:r>
          </a:p>
          <a:p>
            <a:pPr marL="566928" indent="-457200">
              <a:buFont typeface="+mj-lt"/>
              <a:buAutoNum type="arabicPeriod"/>
            </a:pPr>
            <a:r>
              <a:rPr lang="id-ID" sz="2800" dirty="0" smtClean="0">
                <a:latin typeface="Berlin Sans FB" pitchFamily="34" charset="0"/>
              </a:rPr>
              <a:t>Administrative Decisions</a:t>
            </a:r>
          </a:p>
          <a:p>
            <a:pPr marL="566928" indent="-457200">
              <a:buFont typeface="+mj-lt"/>
              <a:buAutoNum type="arabicPeriod"/>
            </a:pPr>
            <a:r>
              <a:rPr lang="id-ID" sz="2800" dirty="0" smtClean="0">
                <a:latin typeface="Berlin Sans FB" pitchFamily="34" charset="0"/>
              </a:rPr>
              <a:t>Employee Development &amp; Feedback</a:t>
            </a:r>
          </a:p>
          <a:p>
            <a:pPr marL="566928" indent="-457200">
              <a:buFont typeface="+mj-lt"/>
              <a:buAutoNum type="arabicPeriod"/>
            </a:pPr>
            <a:r>
              <a:rPr lang="id-ID" sz="2800" dirty="0" smtClean="0">
                <a:latin typeface="Berlin Sans FB" pitchFamily="34" charset="0"/>
              </a:rPr>
              <a:t>Criteria For Research  </a:t>
            </a:r>
            <a:endParaRPr lang="en-US" sz="2800" dirty="0">
              <a:latin typeface="Berlin Sans FB" pitchFamily="34" charset="0"/>
            </a:endParaRPr>
          </a:p>
        </p:txBody>
      </p:sp>
      <p:sp>
        <p:nvSpPr>
          <p:cNvPr id="3" name="Title 2"/>
          <p:cNvSpPr>
            <a:spLocks noGrp="1"/>
          </p:cNvSpPr>
          <p:nvPr>
            <p:ph type="title"/>
          </p:nvPr>
        </p:nvSpPr>
        <p:spPr>
          <a:xfrm>
            <a:off x="457200" y="714356"/>
            <a:ext cx="8229600" cy="500066"/>
          </a:xfrm>
          <a:ln>
            <a:noFill/>
          </a:ln>
        </p:spPr>
        <p:txBody>
          <a:bodyPr>
            <a:noAutofit/>
          </a:bodyPr>
          <a:lstStyle/>
          <a:p>
            <a:pPr algn="ctr"/>
            <a:r>
              <a:rPr lang="id-ID" sz="2800" dirty="0" smtClean="0">
                <a:solidFill>
                  <a:srgbClr val="FF0000"/>
                </a:solidFill>
                <a:effectLst/>
                <a:latin typeface="Berlin Sans FB" pitchFamily="34" charset="0"/>
              </a:rPr>
              <a:t>WHY DO WE APPRAISE EMPLOYEE ?</a:t>
            </a:r>
            <a:endParaRPr lang="en-US" sz="2800" dirty="0">
              <a:solidFill>
                <a:srgbClr val="FF0000"/>
              </a:solidFill>
              <a:effectLst/>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1643050"/>
            <a:ext cx="7500990" cy="4364241"/>
          </a:xfrm>
          <a:ln>
            <a:noFill/>
          </a:ln>
        </p:spPr>
        <p:txBody>
          <a:bodyPr>
            <a:normAutofit lnSpcReduction="10000"/>
          </a:bodyPr>
          <a:lstStyle/>
          <a:p>
            <a:pPr>
              <a:buNone/>
            </a:pPr>
            <a:r>
              <a:rPr lang="id-ID" sz="2400" dirty="0" smtClean="0">
                <a:latin typeface="Berlin Sans FB" pitchFamily="34" charset="0"/>
              </a:rPr>
              <a:t>Job performance sbg acuan pemberian </a:t>
            </a:r>
          </a:p>
          <a:p>
            <a:pPr marL="566928" indent="-457200">
              <a:buFont typeface="+mj-lt"/>
              <a:buAutoNum type="arabicPeriod"/>
            </a:pPr>
            <a:r>
              <a:rPr lang="id-ID" sz="2400" dirty="0" smtClean="0">
                <a:latin typeface="Berlin Sans FB" pitchFamily="34" charset="0"/>
              </a:rPr>
              <a:t>Punishment (demosi, terminasi, PHK)</a:t>
            </a:r>
          </a:p>
          <a:p>
            <a:pPr marL="566928" indent="-457200">
              <a:buFont typeface="+mj-lt"/>
              <a:buAutoNum type="arabicPeriod"/>
            </a:pPr>
            <a:r>
              <a:rPr lang="id-ID" sz="2400" dirty="0" smtClean="0">
                <a:latin typeface="Berlin Sans FB" pitchFamily="34" charset="0"/>
              </a:rPr>
              <a:t>Reward (promosi, kenaikan gaji, dll)</a:t>
            </a:r>
          </a:p>
          <a:p>
            <a:pPr>
              <a:buNone/>
            </a:pPr>
            <a:endParaRPr lang="id-ID" sz="2400" dirty="0" smtClean="0">
              <a:latin typeface="Berlin Sans FB" pitchFamily="34" charset="0"/>
            </a:endParaRPr>
          </a:p>
          <a:p>
            <a:pPr>
              <a:buNone/>
            </a:pPr>
            <a:r>
              <a:rPr lang="id-ID" sz="2400" dirty="0" smtClean="0">
                <a:latin typeface="Berlin Sans FB" pitchFamily="34" charset="0"/>
              </a:rPr>
              <a:t>	Acuan penggunaan data job performance untuk administrative decision dapat dilihat pada </a:t>
            </a:r>
          </a:p>
          <a:p>
            <a:pPr>
              <a:buNone/>
            </a:pPr>
            <a:r>
              <a:rPr lang="id-ID" sz="2400" dirty="0" smtClean="0">
                <a:latin typeface="Berlin Sans FB" pitchFamily="34" charset="0"/>
              </a:rPr>
              <a:t>	 1.Kesepakatan Kerja Bersama (KKB) </a:t>
            </a:r>
          </a:p>
          <a:p>
            <a:pPr>
              <a:buNone/>
            </a:pPr>
            <a:r>
              <a:rPr lang="id-ID" sz="2400" dirty="0" smtClean="0">
                <a:latin typeface="Berlin Sans FB" pitchFamily="34" charset="0"/>
              </a:rPr>
              <a:t>	2.Peraturan Perusahaan, misal peraturan PHK</a:t>
            </a:r>
          </a:p>
          <a:p>
            <a:pPr>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	Tugas </a:t>
            </a:r>
            <a:r>
              <a:rPr lang="id-ID" sz="2400" dirty="0" smtClean="0">
                <a:latin typeface="Berlin Sans FB" pitchFamily="34" charset="0"/>
              </a:rPr>
              <a:t>: Cari UU Perburuhan di Indonesia yg terbaru tentang Pengupahan dan PHK</a:t>
            </a:r>
          </a:p>
          <a:p>
            <a:pPr>
              <a:buNone/>
            </a:pPr>
            <a:endParaRPr lang="id-ID" sz="2400" dirty="0" smtClean="0"/>
          </a:p>
        </p:txBody>
      </p:sp>
      <p:sp>
        <p:nvSpPr>
          <p:cNvPr id="3" name="Title 2"/>
          <p:cNvSpPr>
            <a:spLocks noGrp="1"/>
          </p:cNvSpPr>
          <p:nvPr>
            <p:ph type="title"/>
          </p:nvPr>
        </p:nvSpPr>
        <p:spPr>
          <a:xfrm>
            <a:off x="457200" y="642918"/>
            <a:ext cx="8229600" cy="642942"/>
          </a:xfrm>
          <a:ln>
            <a:noFill/>
          </a:ln>
        </p:spPr>
        <p:txBody>
          <a:bodyPr>
            <a:normAutofit/>
          </a:bodyPr>
          <a:lstStyle/>
          <a:p>
            <a:pPr algn="ctr"/>
            <a:r>
              <a:rPr lang="id-ID" sz="2800" dirty="0" smtClean="0">
                <a:solidFill>
                  <a:srgbClr val="FF0000"/>
                </a:solidFill>
                <a:latin typeface="Berlin Sans FB" pitchFamily="34" charset="0"/>
              </a:rPr>
              <a:t>1. ADMINISTRATIVE DECISIONS</a:t>
            </a:r>
            <a:endParaRPr lang="en-US" sz="2800" dirty="0">
              <a:solidFill>
                <a:srgbClr val="FF0000"/>
              </a:solidFill>
              <a:latin typeface="Berlin Sans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fontScale="92500" lnSpcReduction="10000"/>
          </a:bodyPr>
          <a:lstStyle/>
          <a:p>
            <a:pPr>
              <a:buNone/>
            </a:pPr>
            <a:r>
              <a:rPr lang="id-ID" sz="2400" i="1" dirty="0" smtClean="0"/>
              <a:t>	</a:t>
            </a:r>
            <a:r>
              <a:rPr lang="id-ID" sz="2400" i="1" dirty="0" smtClean="0">
                <a:latin typeface="Berlin Sans FB" pitchFamily="34" charset="0"/>
              </a:rPr>
              <a:t>Job performance feedback </a:t>
            </a:r>
            <a:r>
              <a:rPr lang="id-ID" sz="2400" dirty="0" smtClean="0">
                <a:latin typeface="Berlin Sans FB" pitchFamily="34" charset="0"/>
              </a:rPr>
              <a:t>dari Atasan bermanfaat untuk memelihara, meningkatkan performance &amp; job skill karyawan </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Feedback  </a:t>
            </a:r>
            <a:r>
              <a:rPr lang="id-ID" sz="2400" dirty="0" smtClean="0">
                <a:solidFill>
                  <a:srgbClr val="FF0000"/>
                </a:solidFill>
                <a:latin typeface="Berlin Sans FB" pitchFamily="34" charset="0"/>
              </a:rPr>
              <a:t>dari Atasan</a:t>
            </a:r>
            <a:r>
              <a:rPr lang="id-ID" sz="2400" dirty="0" smtClean="0">
                <a:latin typeface="Berlin Sans FB" pitchFamily="34" charset="0"/>
              </a:rPr>
              <a:t>: info tentang apa yg diharapkan </a:t>
            </a:r>
            <a:r>
              <a:rPr lang="id-ID" sz="2400" dirty="0" smtClean="0">
                <a:solidFill>
                  <a:srgbClr val="FF0000"/>
                </a:solidFill>
                <a:latin typeface="Berlin Sans FB" pitchFamily="34" charset="0"/>
              </a:rPr>
              <a:t>(target) </a:t>
            </a:r>
            <a:r>
              <a:rPr lang="id-ID" sz="2400" dirty="0" smtClean="0">
                <a:latin typeface="Berlin Sans FB" pitchFamily="34" charset="0"/>
              </a:rPr>
              <a:t>&amp; bagaimana memenuhi target tsb atau bgm meningkatkan dg lbh baik</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Feedback untuk Karyawan : mengetahui apa yang </a:t>
            </a:r>
            <a:r>
              <a:rPr lang="id-ID" sz="2400" dirty="0" smtClean="0">
                <a:solidFill>
                  <a:srgbClr val="FF0000"/>
                </a:solidFill>
                <a:latin typeface="Berlin Sans FB" pitchFamily="34" charset="0"/>
              </a:rPr>
              <a:t>harus diperbaiki/diubah</a:t>
            </a:r>
            <a:r>
              <a:rPr lang="id-ID" sz="2400" dirty="0" smtClean="0">
                <a:latin typeface="Berlin Sans FB" pitchFamily="34" charset="0"/>
              </a:rPr>
              <a:t> atau apa yg harus dilanjutkan atau bagaimana meningkatkan skillnya untuk mencapai posisi yg lebih tinggi</a:t>
            </a:r>
          </a:p>
          <a:p>
            <a:pPr>
              <a:buFont typeface="Wingdings" pitchFamily="2" charset="2"/>
              <a:buChar char="q"/>
            </a:pPr>
            <a:r>
              <a:rPr lang="id-ID" sz="2400" dirty="0" smtClean="0">
                <a:latin typeface="Berlin Sans FB" pitchFamily="34" charset="0"/>
              </a:rPr>
              <a:t>Hasil feedback bisa digunakan untuk </a:t>
            </a:r>
            <a:r>
              <a:rPr lang="id-ID" sz="2400" dirty="0" smtClean="0">
                <a:solidFill>
                  <a:srgbClr val="FF0000"/>
                </a:solidFill>
                <a:latin typeface="Berlin Sans FB" pitchFamily="34" charset="0"/>
              </a:rPr>
              <a:t>evaluasi training &amp; dev</a:t>
            </a:r>
          </a:p>
          <a:p>
            <a:pPr>
              <a:buNone/>
            </a:pPr>
            <a:r>
              <a:rPr lang="id-ID" sz="2400" dirty="0" smtClean="0">
                <a:latin typeface="Berlin Sans FB" pitchFamily="34" charset="0"/>
              </a:rPr>
              <a:t> </a:t>
            </a:r>
            <a:endParaRPr lang="en-US" sz="2400" dirty="0">
              <a:latin typeface="Berlin Sans FB" pitchFamily="34" charset="0"/>
            </a:endParaRPr>
          </a:p>
        </p:txBody>
      </p:sp>
      <p:sp>
        <p:nvSpPr>
          <p:cNvPr id="3" name="Title 2"/>
          <p:cNvSpPr>
            <a:spLocks noGrp="1"/>
          </p:cNvSpPr>
          <p:nvPr>
            <p:ph type="title"/>
          </p:nvPr>
        </p:nvSpPr>
        <p:spPr>
          <a:xfrm>
            <a:off x="457200" y="642918"/>
            <a:ext cx="8229600" cy="571504"/>
          </a:xfrm>
          <a:ln>
            <a:noFill/>
          </a:ln>
        </p:spPr>
        <p:txBody>
          <a:bodyPr>
            <a:normAutofit/>
          </a:bodyPr>
          <a:lstStyle/>
          <a:p>
            <a:pPr algn="ctr"/>
            <a:r>
              <a:rPr lang="id-ID" sz="2800" dirty="0" smtClean="0">
                <a:solidFill>
                  <a:srgbClr val="FF0000"/>
                </a:solidFill>
                <a:effectLst/>
                <a:latin typeface="Berlin Sans FB" pitchFamily="34" charset="0"/>
              </a:rPr>
              <a:t>2. EMPLOYEE DEVELOPMENT &amp; FEEDBACK</a:t>
            </a:r>
            <a:endParaRPr lang="en-US" sz="2800" dirty="0">
              <a:solidFill>
                <a:srgbClr val="FF0000"/>
              </a:solidFill>
              <a:effectLst/>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947</TotalTime>
  <Words>1174</Words>
  <Application>Microsoft Office PowerPoint</Application>
  <PresentationFormat>On-screen Show (4:3)</PresentationFormat>
  <Paragraphs>259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KEMAMPUAN AKHIR YANG DIHARAPKAN</vt:lpstr>
      <vt:lpstr>DISKUSI</vt:lpstr>
      <vt:lpstr>PENGANTAR</vt:lpstr>
      <vt:lpstr> PERFORMANCE APPRAISAL (PA)  </vt:lpstr>
      <vt:lpstr>PENGERTIAN P.A</vt:lpstr>
      <vt:lpstr>WHY DO WE APPRAISE EMPLOYEE ?</vt:lpstr>
      <vt:lpstr>1. ADMINISTRATIVE DECISIONS</vt:lpstr>
      <vt:lpstr>2. EMPLOYEE DEVELOPMENT &amp; FEEDBACK</vt:lpstr>
      <vt:lpstr>3. CRITERIA FOR RESEARCH</vt:lpstr>
      <vt:lpstr>PERFOMANCE KRITERIA</vt:lpstr>
      <vt:lpstr>Lanjutan........</vt:lpstr>
      <vt:lpstr>Lanjutan...............</vt:lpstr>
      <vt:lpstr>METHODS FOR ASSESSING JOB PERFORMANCE</vt:lpstr>
      <vt:lpstr>Lanjutan...........</vt:lpstr>
      <vt:lpstr>Lanjutan...</vt:lpstr>
      <vt:lpstr>Lanjutan...</vt:lpstr>
      <vt:lpstr>SIAPA YANG MELAKUKAN P.A ?</vt:lpstr>
      <vt:lpstr>Lanjutan....</vt:lpstr>
      <vt:lpstr>SUMBER KESALAHAN DALAM P.A</vt:lpstr>
      <vt:lpstr>Lanjutan....</vt:lpstr>
      <vt:lpstr>Lanjutan....</vt:lpstr>
      <vt:lpstr>TUGAS KELOMPOK</vt:lpstr>
      <vt:lpstr>TUGAS KELOMPOK</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PERFORMACE APPRAISAL Oleh : Sulis Mariyanti</dc:title>
  <dc:creator>sulis</dc:creator>
  <cp:lastModifiedBy>psikologi</cp:lastModifiedBy>
  <cp:revision>43</cp:revision>
  <dcterms:created xsi:type="dcterms:W3CDTF">2012-11-06T03:45:25Z</dcterms:created>
  <dcterms:modified xsi:type="dcterms:W3CDTF">2017-10-13T08:32:47Z</dcterms:modified>
</cp:coreProperties>
</file>